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  <p:sldMasterId id="2147483685" r:id="rId5"/>
  </p:sldMasterIdLst>
  <p:notesMasterIdLst>
    <p:notesMasterId r:id="rId12"/>
  </p:notesMasterIdLst>
  <p:sldIdLst>
    <p:sldId id="299" r:id="rId6"/>
    <p:sldId id="256" r:id="rId7"/>
    <p:sldId id="257" r:id="rId8"/>
    <p:sldId id="258" r:id="rId9"/>
    <p:sldId id="260" r:id="rId10"/>
    <p:sldId id="346" r:id="rId11"/>
    <p:sldId id="280" r:id="rId13"/>
    <p:sldId id="367" r:id="rId14"/>
    <p:sldId id="362" r:id="rId15"/>
    <p:sldId id="262" r:id="rId16"/>
    <p:sldId id="263" r:id="rId17"/>
    <p:sldId id="264" r:id="rId18"/>
    <p:sldId id="265" r:id="rId19"/>
    <p:sldId id="266" r:id="rId20"/>
    <p:sldId id="392" r:id="rId21"/>
    <p:sldId id="333" r:id="rId22"/>
    <p:sldId id="274" r:id="rId23"/>
    <p:sldId id="275" r:id="rId24"/>
    <p:sldId id="277" r:id="rId25"/>
    <p:sldId id="334" r:id="rId26"/>
    <p:sldId id="364" r:id="rId27"/>
    <p:sldId id="281" r:id="rId28"/>
    <p:sldId id="365" r:id="rId29"/>
    <p:sldId id="338" r:id="rId30"/>
    <p:sldId id="300" r:id="rId31"/>
    <p:sldId id="339" r:id="rId32"/>
    <p:sldId id="384" r:id="rId33"/>
    <p:sldId id="341" r:id="rId34"/>
    <p:sldId id="439" r:id="rId35"/>
    <p:sldId id="440" r:id="rId36"/>
    <p:sldId id="393" r:id="rId37"/>
    <p:sldId id="442" r:id="rId38"/>
    <p:sldId id="304" r:id="rId39"/>
    <p:sldId id="309" r:id="rId40"/>
    <p:sldId id="441" r:id="rId41"/>
    <p:sldId id="426" r:id="rId42"/>
    <p:sldId id="444" r:id="rId43"/>
    <p:sldId id="454" r:id="rId44"/>
    <p:sldId id="292" r:id="rId45"/>
    <p:sldId id="282" r:id="rId46"/>
    <p:sldId id="283" r:id="rId47"/>
    <p:sldId id="278" r:id="rId48"/>
    <p:sldId id="293" r:id="rId49"/>
    <p:sldId id="305" r:id="rId50"/>
    <p:sldId id="455" r:id="rId51"/>
    <p:sldId id="286" r:id="rId52"/>
    <p:sldId id="306" r:id="rId53"/>
    <p:sldId id="308" r:id="rId54"/>
    <p:sldId id="288" r:id="rId55"/>
    <p:sldId id="289" r:id="rId56"/>
    <p:sldId id="372" r:id="rId57"/>
    <p:sldId id="371" r:id="rId58"/>
    <p:sldId id="291" r:id="rId59"/>
    <p:sldId id="296" r:id="rId60"/>
    <p:sldId id="297" r:id="rId61"/>
    <p:sldId id="294" r:id="rId62"/>
    <p:sldId id="295" r:id="rId63"/>
    <p:sldId id="370" r:id="rId64"/>
    <p:sldId id="298" r:id="rId65"/>
    <p:sldId id="310" r:id="rId66"/>
    <p:sldId id="312" r:id="rId67"/>
    <p:sldId id="313" r:id="rId68"/>
    <p:sldId id="307" r:id="rId69"/>
    <p:sldId id="314" r:id="rId70"/>
    <p:sldId id="316" r:id="rId71"/>
    <p:sldId id="315" r:id="rId72"/>
    <p:sldId id="317" r:id="rId73"/>
    <p:sldId id="335" r:id="rId74"/>
    <p:sldId id="446" r:id="rId75"/>
    <p:sldId id="447" r:id="rId76"/>
    <p:sldId id="318" r:id="rId77"/>
    <p:sldId id="386" r:id="rId78"/>
    <p:sldId id="385" r:id="rId79"/>
    <p:sldId id="387" r:id="rId80"/>
    <p:sldId id="388" r:id="rId81"/>
    <p:sldId id="337" r:id="rId82"/>
    <p:sldId id="321" r:id="rId83"/>
    <p:sldId id="322" r:id="rId84"/>
    <p:sldId id="389" r:id="rId85"/>
    <p:sldId id="323" r:id="rId86"/>
    <p:sldId id="324" r:id="rId87"/>
    <p:sldId id="325" r:id="rId88"/>
    <p:sldId id="448" r:id="rId89"/>
    <p:sldId id="449" r:id="rId90"/>
    <p:sldId id="349" r:id="rId91"/>
    <p:sldId id="279" r:id="rId92"/>
    <p:sldId id="350" r:id="rId93"/>
    <p:sldId id="352" r:id="rId94"/>
    <p:sldId id="284" r:id="rId95"/>
    <p:sldId id="285" r:id="rId96"/>
    <p:sldId id="353" r:id="rId97"/>
    <p:sldId id="287" r:id="rId98"/>
    <p:sldId id="354" r:id="rId99"/>
    <p:sldId id="390" r:id="rId100"/>
    <p:sldId id="347" r:id="rId101"/>
    <p:sldId id="348" r:id="rId102"/>
    <p:sldId id="355" r:id="rId103"/>
    <p:sldId id="357" r:id="rId104"/>
    <p:sldId id="358" r:id="rId105"/>
    <p:sldId id="391" r:id="rId106"/>
    <p:sldId id="359" r:id="rId107"/>
    <p:sldId id="360" r:id="rId108"/>
    <p:sldId id="361" r:id="rId109"/>
    <p:sldId id="453" r:id="rId110"/>
  </p:sldIdLst>
  <p:sldSz cx="12192000" cy="6858000"/>
  <p:notesSz cx="6858000" cy="9144000"/>
  <p:custDataLst>
    <p:tags r:id="rId1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6600"/>
    <a:srgbClr val="99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45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4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14" Type="http://schemas.openxmlformats.org/officeDocument/2006/relationships/tags" Target="tags/tag1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slide" Target="slides/slide104.xml"/><Relationship Id="rId11" Type="http://schemas.openxmlformats.org/officeDocument/2006/relationships/slide" Target="slides/slide6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FFF55-E0F7-4D45-8D53-363DC4B7B66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AED088-CFBE-4838-B6FB-26E959A38C5B}">
      <dgm:prSet phldrT="[文本]"/>
      <dgm:spPr/>
      <dgm:t>
        <a:bodyPr/>
        <a:lstStyle/>
        <a:p>
          <a:r>
            <a:rPr lang="zh-CN" altLang="en-US" dirty="0"/>
            <a:t>打开文件</a:t>
          </a:r>
        </a:p>
      </dgm:t>
    </dgm:pt>
    <dgm:pt modelId="{6D8BCD13-08BB-4450-8938-E85B4D1260B7}" cxnId="{6F8D1B7B-C74F-472C-9C61-ABAA10E58C1D}" type="parTrans">
      <dgm:prSet/>
      <dgm:spPr/>
      <dgm:t>
        <a:bodyPr/>
        <a:lstStyle/>
        <a:p>
          <a:endParaRPr lang="zh-CN" altLang="en-US"/>
        </a:p>
      </dgm:t>
    </dgm:pt>
    <dgm:pt modelId="{51E57B58-D993-42C3-871E-F7A1A833E091}" cxnId="{6F8D1B7B-C74F-472C-9C61-ABAA10E58C1D}" type="sibTrans">
      <dgm:prSet/>
      <dgm:spPr/>
      <dgm:t>
        <a:bodyPr/>
        <a:lstStyle/>
        <a:p>
          <a:endParaRPr lang="zh-CN" altLang="en-US"/>
        </a:p>
      </dgm:t>
    </dgm:pt>
    <dgm:pt modelId="{5DB1F9B8-2D21-4CBB-96D4-8F4C529944B6}">
      <dgm:prSet phldrT="[文本]"/>
      <dgm:spPr/>
      <dgm:t>
        <a:bodyPr/>
        <a:lstStyle/>
        <a:p>
          <a:r>
            <a:rPr lang="zh-CN" altLang="en-US" dirty="0"/>
            <a:t>用</a:t>
          </a:r>
          <a:r>
            <a:rPr lang="en-US" altLang="zh-CN" dirty="0"/>
            <a:t>File</a:t>
          </a:r>
          <a:r>
            <a:rPr lang="zh-CN" altLang="en-US" dirty="0"/>
            <a:t>打开本地文件</a:t>
          </a:r>
        </a:p>
      </dgm:t>
    </dgm:pt>
    <dgm:pt modelId="{93F41717-8230-4714-92B7-02AD1182BF9A}" cxnId="{14481080-2375-4AD3-BBAC-EC8B5325F427}" type="parTrans">
      <dgm:prSet/>
      <dgm:spPr/>
      <dgm:t>
        <a:bodyPr/>
        <a:lstStyle/>
        <a:p>
          <a:endParaRPr lang="zh-CN" altLang="en-US"/>
        </a:p>
      </dgm:t>
    </dgm:pt>
    <dgm:pt modelId="{CB7C5715-1A7D-4D35-AE27-290A4C299FDC}" cxnId="{14481080-2375-4AD3-BBAC-EC8B5325F427}" type="sibTrans">
      <dgm:prSet/>
      <dgm:spPr/>
      <dgm:t>
        <a:bodyPr/>
        <a:lstStyle/>
        <a:p>
          <a:endParaRPr lang="zh-CN" altLang="en-US"/>
        </a:p>
      </dgm:t>
    </dgm:pt>
    <dgm:pt modelId="{77412E64-88FA-4FCA-862C-93129DF91DCC}">
      <dgm:prSet phldrT="[文本]"/>
      <dgm:spPr/>
      <dgm:t>
        <a:bodyPr/>
        <a:lstStyle/>
        <a:p>
          <a:r>
            <a:rPr lang="zh-CN" altLang="en-US" dirty="0"/>
            <a:t>打开输出流</a:t>
          </a:r>
        </a:p>
      </dgm:t>
    </dgm:pt>
    <dgm:pt modelId="{8D83BFA8-CBF8-469A-9E62-B834754713A2}" cxnId="{69A5AAFB-2541-4460-AF5C-40A1A3ED6EDF}" type="parTrans">
      <dgm:prSet/>
      <dgm:spPr/>
      <dgm:t>
        <a:bodyPr/>
        <a:lstStyle/>
        <a:p>
          <a:endParaRPr lang="zh-CN" altLang="en-US"/>
        </a:p>
      </dgm:t>
    </dgm:pt>
    <dgm:pt modelId="{E5A66A47-4C81-4946-9729-07EEA9D872E8}" cxnId="{69A5AAFB-2541-4460-AF5C-40A1A3ED6EDF}" type="sibTrans">
      <dgm:prSet/>
      <dgm:spPr/>
      <dgm:t>
        <a:bodyPr/>
        <a:lstStyle/>
        <a:p>
          <a:endParaRPr lang="zh-CN" altLang="en-US"/>
        </a:p>
      </dgm:t>
    </dgm:pt>
    <dgm:pt modelId="{16F3BA87-1557-4BEE-9D09-2B4A5F252423}">
      <dgm:prSet phldrT="[文本]"/>
      <dgm:spPr/>
      <dgm:t>
        <a:bodyPr/>
        <a:lstStyle/>
        <a:p>
          <a:r>
            <a:rPr lang="zh-CN" altLang="en-US" dirty="0"/>
            <a:t>实例化</a:t>
          </a:r>
          <a:r>
            <a:rPr lang="en-US" altLang="zh-CN" dirty="0" err="1"/>
            <a:t>FileOutputStream</a:t>
          </a:r>
          <a:endParaRPr lang="zh-CN" altLang="en-US" dirty="0"/>
        </a:p>
      </dgm:t>
    </dgm:pt>
    <dgm:pt modelId="{3524DB21-A88A-4F0D-904C-2EE1FC46396A}" cxnId="{1228E39D-8FC6-4CBC-B8AC-08938E59C837}" type="parTrans">
      <dgm:prSet/>
      <dgm:spPr/>
      <dgm:t>
        <a:bodyPr/>
        <a:lstStyle/>
        <a:p>
          <a:endParaRPr lang="zh-CN" altLang="en-US"/>
        </a:p>
      </dgm:t>
    </dgm:pt>
    <dgm:pt modelId="{F6CCC2CC-E5CF-434F-95FC-307A4B302DA0}" cxnId="{1228E39D-8FC6-4CBC-B8AC-08938E59C837}" type="sibTrans">
      <dgm:prSet/>
      <dgm:spPr/>
      <dgm:t>
        <a:bodyPr/>
        <a:lstStyle/>
        <a:p>
          <a:endParaRPr lang="zh-CN" altLang="en-US"/>
        </a:p>
      </dgm:t>
    </dgm:pt>
    <dgm:pt modelId="{9211603E-1BF3-44F0-AD9D-4E2736865F61}">
      <dgm:prSet phldrT="[文本]"/>
      <dgm:spPr/>
      <dgm:t>
        <a:bodyPr/>
        <a:lstStyle/>
        <a:p>
          <a:r>
            <a:rPr lang="zh-CN" altLang="en-US" dirty="0"/>
            <a:t>写入文件</a:t>
          </a:r>
        </a:p>
      </dgm:t>
    </dgm:pt>
    <dgm:pt modelId="{6697CDFF-D141-47BB-9E1E-DDA28E17DB67}" cxnId="{228B14F8-2162-4C2F-BCE7-12C626916B8E}" type="parTrans">
      <dgm:prSet/>
      <dgm:spPr/>
      <dgm:t>
        <a:bodyPr/>
        <a:lstStyle/>
        <a:p>
          <a:endParaRPr lang="zh-CN" altLang="en-US"/>
        </a:p>
      </dgm:t>
    </dgm:pt>
    <dgm:pt modelId="{C6DD5AC5-9CCC-4DBB-939D-E94A70B46ACC}" cxnId="{228B14F8-2162-4C2F-BCE7-12C626916B8E}" type="sibTrans">
      <dgm:prSet/>
      <dgm:spPr/>
      <dgm:t>
        <a:bodyPr/>
        <a:lstStyle/>
        <a:p>
          <a:endParaRPr lang="zh-CN" altLang="en-US"/>
        </a:p>
      </dgm:t>
    </dgm:pt>
    <dgm:pt modelId="{3A3288E5-21F5-4126-8999-518DE60F455C}">
      <dgm:prSet phldrT="[文本]"/>
      <dgm:spPr/>
      <dgm:t>
        <a:bodyPr/>
        <a:lstStyle/>
        <a:p>
          <a:r>
            <a:rPr lang="zh-CN" altLang="en-US" dirty="0"/>
            <a:t>往流中写入数据</a:t>
          </a:r>
        </a:p>
      </dgm:t>
    </dgm:pt>
    <dgm:pt modelId="{FA10E5B6-094D-4FB7-95E8-2A7DCB0A6A76}" cxnId="{842891FF-05F9-400C-8E32-0A740C6FC95B}" type="parTrans">
      <dgm:prSet/>
      <dgm:spPr/>
      <dgm:t>
        <a:bodyPr/>
        <a:lstStyle/>
        <a:p>
          <a:endParaRPr lang="zh-CN" altLang="en-US"/>
        </a:p>
      </dgm:t>
    </dgm:pt>
    <dgm:pt modelId="{27204F03-842C-4AFC-A93C-4BCB9760F670}" cxnId="{842891FF-05F9-400C-8E32-0A740C6FC95B}" type="sibTrans">
      <dgm:prSet/>
      <dgm:spPr/>
      <dgm:t>
        <a:bodyPr/>
        <a:lstStyle/>
        <a:p>
          <a:endParaRPr lang="zh-CN" altLang="en-US"/>
        </a:p>
      </dgm:t>
    </dgm:pt>
    <dgm:pt modelId="{A6BA8510-1173-4665-951E-18AFB4EF0478}">
      <dgm:prSet phldrT="[文本]"/>
      <dgm:spPr/>
      <dgm:t>
        <a:bodyPr/>
        <a:lstStyle/>
        <a:p>
          <a:r>
            <a:rPr lang="zh-CN" altLang="en-US" dirty="0"/>
            <a:t>关闭流</a:t>
          </a:r>
        </a:p>
      </dgm:t>
    </dgm:pt>
    <dgm:pt modelId="{B3C4911C-F67C-42A3-A862-AE8A9904C086}" cxnId="{4D28C6C0-3C2F-4F56-9C41-F689A6A8D8C2}" type="parTrans">
      <dgm:prSet/>
      <dgm:spPr/>
      <dgm:t>
        <a:bodyPr/>
        <a:lstStyle/>
        <a:p>
          <a:endParaRPr lang="zh-CN" altLang="en-US"/>
        </a:p>
      </dgm:t>
    </dgm:pt>
    <dgm:pt modelId="{3586259A-3BD0-4DC2-8AE4-FD9D6B23CB24}" cxnId="{4D28C6C0-3C2F-4F56-9C41-F689A6A8D8C2}" type="sibTrans">
      <dgm:prSet/>
      <dgm:spPr/>
      <dgm:t>
        <a:bodyPr/>
        <a:lstStyle/>
        <a:p>
          <a:endParaRPr lang="zh-CN" altLang="en-US"/>
        </a:p>
      </dgm:t>
    </dgm:pt>
    <dgm:pt modelId="{02715955-7779-4B35-8B64-3B824F54F33E}">
      <dgm:prSet phldrT="[文本]"/>
      <dgm:spPr/>
      <dgm:t>
        <a:bodyPr/>
        <a:lstStyle/>
        <a:p>
          <a:r>
            <a:rPr lang="zh-CN" altLang="en-US" dirty="0"/>
            <a:t>关闭输出流</a:t>
          </a:r>
        </a:p>
      </dgm:t>
    </dgm:pt>
    <dgm:pt modelId="{67819FEA-56C4-4BD1-BD8E-D347963947EB}" cxnId="{733F25A8-2C57-491B-BFC4-7F26AE00CBE3}" type="parTrans">
      <dgm:prSet/>
      <dgm:spPr/>
      <dgm:t>
        <a:bodyPr/>
        <a:lstStyle/>
        <a:p>
          <a:endParaRPr lang="zh-CN" altLang="en-US"/>
        </a:p>
      </dgm:t>
    </dgm:pt>
    <dgm:pt modelId="{D5F36359-3652-4478-BF73-939466DF71F0}" cxnId="{733F25A8-2C57-491B-BFC4-7F26AE00CBE3}" type="sibTrans">
      <dgm:prSet/>
      <dgm:spPr/>
      <dgm:t>
        <a:bodyPr/>
        <a:lstStyle/>
        <a:p>
          <a:endParaRPr lang="zh-CN" altLang="en-US"/>
        </a:p>
      </dgm:t>
    </dgm:pt>
    <dgm:pt modelId="{B803C660-B03E-49D0-9206-696DF8FEF19B}" type="pres">
      <dgm:prSet presAssocID="{016FFF55-E0F7-4D45-8D53-363DC4B7B66D}" presName="Name0" presStyleCnt="0">
        <dgm:presLayoutVars>
          <dgm:dir/>
          <dgm:animLvl val="lvl"/>
          <dgm:resizeHandles val="exact"/>
        </dgm:presLayoutVars>
      </dgm:prSet>
      <dgm:spPr/>
    </dgm:pt>
    <dgm:pt modelId="{1C1AF882-8E78-4ED5-83F8-C4736CB3F1ED}" type="pres">
      <dgm:prSet presAssocID="{016FFF55-E0F7-4D45-8D53-363DC4B7B66D}" presName="tSp" presStyleCnt="0"/>
      <dgm:spPr/>
    </dgm:pt>
    <dgm:pt modelId="{0B516DA5-AD91-4071-97EF-E84F2744B63C}" type="pres">
      <dgm:prSet presAssocID="{016FFF55-E0F7-4D45-8D53-363DC4B7B66D}" presName="bSp" presStyleCnt="0"/>
      <dgm:spPr/>
    </dgm:pt>
    <dgm:pt modelId="{CCA19840-6A63-4474-9253-B18C7E8919DD}" type="pres">
      <dgm:prSet presAssocID="{016FFF55-E0F7-4D45-8D53-363DC4B7B66D}" presName="process" presStyleCnt="0"/>
      <dgm:spPr/>
    </dgm:pt>
    <dgm:pt modelId="{50572FD6-78C2-49D2-9C67-40445A16CA60}" type="pres">
      <dgm:prSet presAssocID="{F2AED088-CFBE-4838-B6FB-26E959A38C5B}" presName="composite1" presStyleCnt="0"/>
      <dgm:spPr/>
    </dgm:pt>
    <dgm:pt modelId="{AABA2002-222D-4E6A-9DB8-47F96C719664}" type="pres">
      <dgm:prSet presAssocID="{F2AED088-CFBE-4838-B6FB-26E959A38C5B}" presName="dummyNode1" presStyleLbl="node1" presStyleIdx="0" presStyleCnt="4"/>
      <dgm:spPr/>
    </dgm:pt>
    <dgm:pt modelId="{7D63FA30-1CAB-4A88-800E-2AB1D2FD2F3B}" type="pres">
      <dgm:prSet presAssocID="{F2AED088-CFBE-4838-B6FB-26E959A38C5B}" presName="childNode1" presStyleLbl="bgAcc1" presStyleIdx="0" presStyleCnt="4">
        <dgm:presLayoutVars>
          <dgm:bulletEnabled val="1"/>
        </dgm:presLayoutVars>
      </dgm:prSet>
      <dgm:spPr/>
    </dgm:pt>
    <dgm:pt modelId="{72F1941A-8518-40DF-9225-70EE432CD87B}" type="pres">
      <dgm:prSet presAssocID="{F2AED088-CFBE-4838-B6FB-26E959A38C5B}" presName="childNode1tx" presStyleLbl="bgAcc1" presStyleIdx="0" presStyleCnt="4">
        <dgm:presLayoutVars>
          <dgm:bulletEnabled val="1"/>
        </dgm:presLayoutVars>
      </dgm:prSet>
      <dgm:spPr/>
    </dgm:pt>
    <dgm:pt modelId="{C1AC4862-1F98-4DA9-A2EE-28F8EC3147EB}" type="pres">
      <dgm:prSet presAssocID="{F2AED088-CFBE-4838-B6FB-26E959A38C5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B1144BA2-3D0A-456D-86F3-13972FCA0871}" type="pres">
      <dgm:prSet presAssocID="{F2AED088-CFBE-4838-B6FB-26E959A38C5B}" presName="connSite1" presStyleCnt="0"/>
      <dgm:spPr/>
    </dgm:pt>
    <dgm:pt modelId="{5F90D42F-F315-4177-962F-A383319DA218}" type="pres">
      <dgm:prSet presAssocID="{51E57B58-D993-42C3-871E-F7A1A833E091}" presName="Name9" presStyleLbl="sibTrans2D1" presStyleIdx="0" presStyleCnt="3"/>
      <dgm:spPr/>
    </dgm:pt>
    <dgm:pt modelId="{D3A3CFBC-1F7D-4E5D-A675-DA75F2322686}" type="pres">
      <dgm:prSet presAssocID="{77412E64-88FA-4FCA-862C-93129DF91DCC}" presName="composite2" presStyleCnt="0"/>
      <dgm:spPr/>
    </dgm:pt>
    <dgm:pt modelId="{073FF983-71D5-42B6-A17D-AD63C931E571}" type="pres">
      <dgm:prSet presAssocID="{77412E64-88FA-4FCA-862C-93129DF91DCC}" presName="dummyNode2" presStyleLbl="node1" presStyleIdx="0" presStyleCnt="4"/>
      <dgm:spPr/>
    </dgm:pt>
    <dgm:pt modelId="{396F6119-178C-4F55-AB9E-4B4C1F14EB4F}" type="pres">
      <dgm:prSet presAssocID="{77412E64-88FA-4FCA-862C-93129DF91DCC}" presName="childNode2" presStyleLbl="bgAcc1" presStyleIdx="1" presStyleCnt="4">
        <dgm:presLayoutVars>
          <dgm:bulletEnabled val="1"/>
        </dgm:presLayoutVars>
      </dgm:prSet>
      <dgm:spPr/>
    </dgm:pt>
    <dgm:pt modelId="{0DD707F5-BF2E-4BB5-A7DE-9C7321F6E3AF}" type="pres">
      <dgm:prSet presAssocID="{77412E64-88FA-4FCA-862C-93129DF91DCC}" presName="childNode2tx" presStyleLbl="bgAcc1" presStyleIdx="1" presStyleCnt="4">
        <dgm:presLayoutVars>
          <dgm:bulletEnabled val="1"/>
        </dgm:presLayoutVars>
      </dgm:prSet>
      <dgm:spPr/>
    </dgm:pt>
    <dgm:pt modelId="{40DF5E65-D136-4853-A24D-11E035729B72}" type="pres">
      <dgm:prSet presAssocID="{77412E64-88FA-4FCA-862C-93129DF91DCC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D52049FB-2CF8-4528-BC49-A8B0246173D0}" type="pres">
      <dgm:prSet presAssocID="{77412E64-88FA-4FCA-862C-93129DF91DCC}" presName="connSite2" presStyleCnt="0"/>
      <dgm:spPr/>
    </dgm:pt>
    <dgm:pt modelId="{9BC54336-1DBF-449A-99D3-B9ABD6C1E46C}" type="pres">
      <dgm:prSet presAssocID="{E5A66A47-4C81-4946-9729-07EEA9D872E8}" presName="Name18" presStyleLbl="sibTrans2D1" presStyleIdx="1" presStyleCnt="3"/>
      <dgm:spPr/>
    </dgm:pt>
    <dgm:pt modelId="{E1024CDE-A10F-4D4C-ADF9-1F95BB84F88D}" type="pres">
      <dgm:prSet presAssocID="{9211603E-1BF3-44F0-AD9D-4E2736865F61}" presName="composite1" presStyleCnt="0"/>
      <dgm:spPr/>
    </dgm:pt>
    <dgm:pt modelId="{D0E33DB3-9CBD-432D-B98C-AB399EE724A7}" type="pres">
      <dgm:prSet presAssocID="{9211603E-1BF3-44F0-AD9D-4E2736865F61}" presName="dummyNode1" presStyleLbl="node1" presStyleIdx="1" presStyleCnt="4"/>
      <dgm:spPr/>
    </dgm:pt>
    <dgm:pt modelId="{F80E52A1-65CE-4346-8485-56D3FE239053}" type="pres">
      <dgm:prSet presAssocID="{9211603E-1BF3-44F0-AD9D-4E2736865F61}" presName="childNode1" presStyleLbl="bgAcc1" presStyleIdx="2" presStyleCnt="4">
        <dgm:presLayoutVars>
          <dgm:bulletEnabled val="1"/>
        </dgm:presLayoutVars>
      </dgm:prSet>
      <dgm:spPr/>
    </dgm:pt>
    <dgm:pt modelId="{5D4E4E08-A484-4213-B5FE-B949A475B9EA}" type="pres">
      <dgm:prSet presAssocID="{9211603E-1BF3-44F0-AD9D-4E2736865F61}" presName="childNode1tx" presStyleLbl="bgAcc1" presStyleIdx="2" presStyleCnt="4">
        <dgm:presLayoutVars>
          <dgm:bulletEnabled val="1"/>
        </dgm:presLayoutVars>
      </dgm:prSet>
      <dgm:spPr/>
    </dgm:pt>
    <dgm:pt modelId="{3064C6ED-F91A-4F87-BA84-05EEB7706E68}" type="pres">
      <dgm:prSet presAssocID="{9211603E-1BF3-44F0-AD9D-4E2736865F61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6B1B7F7B-006C-4EFC-B703-312C551169D1}" type="pres">
      <dgm:prSet presAssocID="{9211603E-1BF3-44F0-AD9D-4E2736865F61}" presName="connSite1" presStyleCnt="0"/>
      <dgm:spPr/>
    </dgm:pt>
    <dgm:pt modelId="{A08CC953-4732-4C81-AE04-927E20BD1547}" type="pres">
      <dgm:prSet presAssocID="{C6DD5AC5-9CCC-4DBB-939D-E94A70B46ACC}" presName="Name9" presStyleLbl="sibTrans2D1" presStyleIdx="2" presStyleCnt="3"/>
      <dgm:spPr/>
    </dgm:pt>
    <dgm:pt modelId="{00CDE08D-0532-4C42-BCEB-8FEF63FC8B84}" type="pres">
      <dgm:prSet presAssocID="{A6BA8510-1173-4665-951E-18AFB4EF0478}" presName="composite2" presStyleCnt="0"/>
      <dgm:spPr/>
    </dgm:pt>
    <dgm:pt modelId="{C0FB156C-F1FC-40F9-96A4-0052323EAF87}" type="pres">
      <dgm:prSet presAssocID="{A6BA8510-1173-4665-951E-18AFB4EF0478}" presName="dummyNode2" presStyleLbl="node1" presStyleIdx="2" presStyleCnt="4"/>
      <dgm:spPr/>
    </dgm:pt>
    <dgm:pt modelId="{7B385523-49B7-4C34-884E-DF494C4E1189}" type="pres">
      <dgm:prSet presAssocID="{A6BA8510-1173-4665-951E-18AFB4EF0478}" presName="childNode2" presStyleLbl="bgAcc1" presStyleIdx="3" presStyleCnt="4">
        <dgm:presLayoutVars>
          <dgm:bulletEnabled val="1"/>
        </dgm:presLayoutVars>
      </dgm:prSet>
      <dgm:spPr/>
    </dgm:pt>
    <dgm:pt modelId="{DA00D512-3AFC-4A87-9AB7-2E078728314F}" type="pres">
      <dgm:prSet presAssocID="{A6BA8510-1173-4665-951E-18AFB4EF0478}" presName="childNode2tx" presStyleLbl="bgAcc1" presStyleIdx="3" presStyleCnt="4">
        <dgm:presLayoutVars>
          <dgm:bulletEnabled val="1"/>
        </dgm:presLayoutVars>
      </dgm:prSet>
      <dgm:spPr/>
    </dgm:pt>
    <dgm:pt modelId="{07BC3C00-3000-4907-9114-96684EC6E772}" type="pres">
      <dgm:prSet presAssocID="{A6BA8510-1173-4665-951E-18AFB4EF0478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170EE45D-D325-489D-BD71-57C119B9AF8C}" type="pres">
      <dgm:prSet presAssocID="{A6BA8510-1173-4665-951E-18AFB4EF0478}" presName="connSite2" presStyleCnt="0"/>
      <dgm:spPr/>
    </dgm:pt>
  </dgm:ptLst>
  <dgm:cxnLst>
    <dgm:cxn modelId="{7DE26410-EC0C-46F3-9C6C-1B4A2EC79B06}" type="presOf" srcId="{F2AED088-CFBE-4838-B6FB-26E959A38C5B}" destId="{C1AC4862-1F98-4DA9-A2EE-28F8EC3147EB}" srcOrd="0" destOrd="0" presId="urn:microsoft.com/office/officeart/2005/8/layout/hProcess4"/>
    <dgm:cxn modelId="{1F573B1E-8F47-42C8-A2A1-FDD2D9124945}" type="presOf" srcId="{02715955-7779-4B35-8B64-3B824F54F33E}" destId="{DA00D512-3AFC-4A87-9AB7-2E078728314F}" srcOrd="1" destOrd="0" presId="urn:microsoft.com/office/officeart/2005/8/layout/hProcess4"/>
    <dgm:cxn modelId="{A3863F28-7D0B-4C82-AB33-8DB71E748462}" type="presOf" srcId="{51E57B58-D993-42C3-871E-F7A1A833E091}" destId="{5F90D42F-F315-4177-962F-A383319DA218}" srcOrd="0" destOrd="0" presId="urn:microsoft.com/office/officeart/2005/8/layout/hProcess4"/>
    <dgm:cxn modelId="{6FF43F5C-0574-42A8-A60A-691A5523EB16}" type="presOf" srcId="{5DB1F9B8-2D21-4CBB-96D4-8F4C529944B6}" destId="{72F1941A-8518-40DF-9225-70EE432CD87B}" srcOrd="1" destOrd="0" presId="urn:microsoft.com/office/officeart/2005/8/layout/hProcess4"/>
    <dgm:cxn modelId="{4A1E5464-6694-4A2A-83B1-9ADB090F3E9D}" type="presOf" srcId="{3A3288E5-21F5-4126-8999-518DE60F455C}" destId="{F80E52A1-65CE-4346-8485-56D3FE239053}" srcOrd="0" destOrd="0" presId="urn:microsoft.com/office/officeart/2005/8/layout/hProcess4"/>
    <dgm:cxn modelId="{9B8EFB65-F59C-4E23-91E7-6EEE9A0878D7}" type="presOf" srcId="{16F3BA87-1557-4BEE-9D09-2B4A5F252423}" destId="{0DD707F5-BF2E-4BB5-A7DE-9C7321F6E3AF}" srcOrd="1" destOrd="0" presId="urn:microsoft.com/office/officeart/2005/8/layout/hProcess4"/>
    <dgm:cxn modelId="{E031047B-8BF5-4F60-9013-DF803285CF66}" type="presOf" srcId="{E5A66A47-4C81-4946-9729-07EEA9D872E8}" destId="{9BC54336-1DBF-449A-99D3-B9ABD6C1E46C}" srcOrd="0" destOrd="0" presId="urn:microsoft.com/office/officeart/2005/8/layout/hProcess4"/>
    <dgm:cxn modelId="{6F8D1B7B-C74F-472C-9C61-ABAA10E58C1D}" srcId="{016FFF55-E0F7-4D45-8D53-363DC4B7B66D}" destId="{F2AED088-CFBE-4838-B6FB-26E959A38C5B}" srcOrd="0" destOrd="0" parTransId="{6D8BCD13-08BB-4450-8938-E85B4D1260B7}" sibTransId="{51E57B58-D993-42C3-871E-F7A1A833E091}"/>
    <dgm:cxn modelId="{DBF31A7D-E65B-4DD2-AF0C-2F984C2A18C9}" type="presOf" srcId="{016FFF55-E0F7-4D45-8D53-363DC4B7B66D}" destId="{B803C660-B03E-49D0-9206-696DF8FEF19B}" srcOrd="0" destOrd="0" presId="urn:microsoft.com/office/officeart/2005/8/layout/hProcess4"/>
    <dgm:cxn modelId="{14481080-2375-4AD3-BBAC-EC8B5325F427}" srcId="{F2AED088-CFBE-4838-B6FB-26E959A38C5B}" destId="{5DB1F9B8-2D21-4CBB-96D4-8F4C529944B6}" srcOrd="0" destOrd="0" parTransId="{93F41717-8230-4714-92B7-02AD1182BF9A}" sibTransId="{CB7C5715-1A7D-4D35-AE27-290A4C299FDC}"/>
    <dgm:cxn modelId="{17134880-C884-44C4-A76C-281BB5F0F388}" type="presOf" srcId="{16F3BA87-1557-4BEE-9D09-2B4A5F252423}" destId="{396F6119-178C-4F55-AB9E-4B4C1F14EB4F}" srcOrd="0" destOrd="0" presId="urn:microsoft.com/office/officeart/2005/8/layout/hProcess4"/>
    <dgm:cxn modelId="{1228E39D-8FC6-4CBC-B8AC-08938E59C837}" srcId="{77412E64-88FA-4FCA-862C-93129DF91DCC}" destId="{16F3BA87-1557-4BEE-9D09-2B4A5F252423}" srcOrd="0" destOrd="0" parTransId="{3524DB21-A88A-4F0D-904C-2EE1FC46396A}" sibTransId="{F6CCC2CC-E5CF-434F-95FC-307A4B302DA0}"/>
    <dgm:cxn modelId="{733F25A8-2C57-491B-BFC4-7F26AE00CBE3}" srcId="{A6BA8510-1173-4665-951E-18AFB4EF0478}" destId="{02715955-7779-4B35-8B64-3B824F54F33E}" srcOrd="0" destOrd="0" parTransId="{67819FEA-56C4-4BD1-BD8E-D347963947EB}" sibTransId="{D5F36359-3652-4478-BF73-939466DF71F0}"/>
    <dgm:cxn modelId="{29BBEEB3-4DA8-4641-8D24-173E77BD4B39}" type="presOf" srcId="{02715955-7779-4B35-8B64-3B824F54F33E}" destId="{7B385523-49B7-4C34-884E-DF494C4E1189}" srcOrd="0" destOrd="0" presId="urn:microsoft.com/office/officeart/2005/8/layout/hProcess4"/>
    <dgm:cxn modelId="{DE5EEEBB-8D17-4C8B-8041-323C34CC9284}" type="presOf" srcId="{A6BA8510-1173-4665-951E-18AFB4EF0478}" destId="{07BC3C00-3000-4907-9114-96684EC6E772}" srcOrd="0" destOrd="0" presId="urn:microsoft.com/office/officeart/2005/8/layout/hProcess4"/>
    <dgm:cxn modelId="{4D28C6C0-3C2F-4F56-9C41-F689A6A8D8C2}" srcId="{016FFF55-E0F7-4D45-8D53-363DC4B7B66D}" destId="{A6BA8510-1173-4665-951E-18AFB4EF0478}" srcOrd="3" destOrd="0" parTransId="{B3C4911C-F67C-42A3-A862-AE8A9904C086}" sibTransId="{3586259A-3BD0-4DC2-8AE4-FD9D6B23CB24}"/>
    <dgm:cxn modelId="{4DA943CE-8464-47B2-9D19-E5686C5E2771}" type="presOf" srcId="{C6DD5AC5-9CCC-4DBB-939D-E94A70B46ACC}" destId="{A08CC953-4732-4C81-AE04-927E20BD1547}" srcOrd="0" destOrd="0" presId="urn:microsoft.com/office/officeart/2005/8/layout/hProcess4"/>
    <dgm:cxn modelId="{3ACA93CF-74B3-4713-AD58-366B17F3D817}" type="presOf" srcId="{9211603E-1BF3-44F0-AD9D-4E2736865F61}" destId="{3064C6ED-F91A-4F87-BA84-05EEB7706E68}" srcOrd="0" destOrd="0" presId="urn:microsoft.com/office/officeart/2005/8/layout/hProcess4"/>
    <dgm:cxn modelId="{7AA4ABD1-3884-4875-BC4E-F554632137ED}" type="presOf" srcId="{5DB1F9B8-2D21-4CBB-96D4-8F4C529944B6}" destId="{7D63FA30-1CAB-4A88-800E-2AB1D2FD2F3B}" srcOrd="0" destOrd="0" presId="urn:microsoft.com/office/officeart/2005/8/layout/hProcess4"/>
    <dgm:cxn modelId="{DF17A8DC-E961-48F0-A6F0-5B930389AB6B}" type="presOf" srcId="{3A3288E5-21F5-4126-8999-518DE60F455C}" destId="{5D4E4E08-A484-4213-B5FE-B949A475B9EA}" srcOrd="1" destOrd="0" presId="urn:microsoft.com/office/officeart/2005/8/layout/hProcess4"/>
    <dgm:cxn modelId="{AD3114E6-D95D-47B0-98C3-FD52134DC999}" type="presOf" srcId="{77412E64-88FA-4FCA-862C-93129DF91DCC}" destId="{40DF5E65-D136-4853-A24D-11E035729B72}" srcOrd="0" destOrd="0" presId="urn:microsoft.com/office/officeart/2005/8/layout/hProcess4"/>
    <dgm:cxn modelId="{228B14F8-2162-4C2F-BCE7-12C626916B8E}" srcId="{016FFF55-E0F7-4D45-8D53-363DC4B7B66D}" destId="{9211603E-1BF3-44F0-AD9D-4E2736865F61}" srcOrd="2" destOrd="0" parTransId="{6697CDFF-D141-47BB-9E1E-DDA28E17DB67}" sibTransId="{C6DD5AC5-9CCC-4DBB-939D-E94A70B46ACC}"/>
    <dgm:cxn modelId="{69A5AAFB-2541-4460-AF5C-40A1A3ED6EDF}" srcId="{016FFF55-E0F7-4D45-8D53-363DC4B7B66D}" destId="{77412E64-88FA-4FCA-862C-93129DF91DCC}" srcOrd="1" destOrd="0" parTransId="{8D83BFA8-CBF8-469A-9E62-B834754713A2}" sibTransId="{E5A66A47-4C81-4946-9729-07EEA9D872E8}"/>
    <dgm:cxn modelId="{842891FF-05F9-400C-8E32-0A740C6FC95B}" srcId="{9211603E-1BF3-44F0-AD9D-4E2736865F61}" destId="{3A3288E5-21F5-4126-8999-518DE60F455C}" srcOrd="0" destOrd="0" parTransId="{FA10E5B6-094D-4FB7-95E8-2A7DCB0A6A76}" sibTransId="{27204F03-842C-4AFC-A93C-4BCB9760F670}"/>
    <dgm:cxn modelId="{F4AA137C-6CDC-4A5C-9D7C-2B9E1EB19324}" type="presParOf" srcId="{B803C660-B03E-49D0-9206-696DF8FEF19B}" destId="{1C1AF882-8E78-4ED5-83F8-C4736CB3F1ED}" srcOrd="0" destOrd="0" presId="urn:microsoft.com/office/officeart/2005/8/layout/hProcess4"/>
    <dgm:cxn modelId="{2EFE9823-A85E-4EB0-93A6-18E1E894A79C}" type="presParOf" srcId="{B803C660-B03E-49D0-9206-696DF8FEF19B}" destId="{0B516DA5-AD91-4071-97EF-E84F2744B63C}" srcOrd="1" destOrd="0" presId="urn:microsoft.com/office/officeart/2005/8/layout/hProcess4"/>
    <dgm:cxn modelId="{1FE3F9F9-1684-4A5E-B51B-1AB8B60B4FE2}" type="presParOf" srcId="{B803C660-B03E-49D0-9206-696DF8FEF19B}" destId="{CCA19840-6A63-4474-9253-B18C7E8919DD}" srcOrd="2" destOrd="0" presId="urn:microsoft.com/office/officeart/2005/8/layout/hProcess4"/>
    <dgm:cxn modelId="{29915835-1045-4A29-8E71-C9788EEA59D3}" type="presParOf" srcId="{CCA19840-6A63-4474-9253-B18C7E8919DD}" destId="{50572FD6-78C2-49D2-9C67-40445A16CA60}" srcOrd="0" destOrd="0" presId="urn:microsoft.com/office/officeart/2005/8/layout/hProcess4"/>
    <dgm:cxn modelId="{5AC8398F-BE96-44AC-90D1-CD1C7AC84359}" type="presParOf" srcId="{50572FD6-78C2-49D2-9C67-40445A16CA60}" destId="{AABA2002-222D-4E6A-9DB8-47F96C719664}" srcOrd="0" destOrd="0" presId="urn:microsoft.com/office/officeart/2005/8/layout/hProcess4"/>
    <dgm:cxn modelId="{78B07150-AD64-4F79-81C4-9F2ABC44A88F}" type="presParOf" srcId="{50572FD6-78C2-49D2-9C67-40445A16CA60}" destId="{7D63FA30-1CAB-4A88-800E-2AB1D2FD2F3B}" srcOrd="1" destOrd="0" presId="urn:microsoft.com/office/officeart/2005/8/layout/hProcess4"/>
    <dgm:cxn modelId="{1AA744C0-8351-4A98-82E9-7999BF100327}" type="presParOf" srcId="{50572FD6-78C2-49D2-9C67-40445A16CA60}" destId="{72F1941A-8518-40DF-9225-70EE432CD87B}" srcOrd="2" destOrd="0" presId="urn:microsoft.com/office/officeart/2005/8/layout/hProcess4"/>
    <dgm:cxn modelId="{603E6EEB-D31E-4B04-982F-296779E358B6}" type="presParOf" srcId="{50572FD6-78C2-49D2-9C67-40445A16CA60}" destId="{C1AC4862-1F98-4DA9-A2EE-28F8EC3147EB}" srcOrd="3" destOrd="0" presId="urn:microsoft.com/office/officeart/2005/8/layout/hProcess4"/>
    <dgm:cxn modelId="{069A3B9A-6240-4CB7-B7B3-B4C533F8F68F}" type="presParOf" srcId="{50572FD6-78C2-49D2-9C67-40445A16CA60}" destId="{B1144BA2-3D0A-456D-86F3-13972FCA0871}" srcOrd="4" destOrd="0" presId="urn:microsoft.com/office/officeart/2005/8/layout/hProcess4"/>
    <dgm:cxn modelId="{313DF898-2894-40B5-B2B6-D9F9B338D3A5}" type="presParOf" srcId="{CCA19840-6A63-4474-9253-B18C7E8919DD}" destId="{5F90D42F-F315-4177-962F-A383319DA218}" srcOrd="1" destOrd="0" presId="urn:microsoft.com/office/officeart/2005/8/layout/hProcess4"/>
    <dgm:cxn modelId="{1A852F2E-70A4-4577-A4D3-2DD92A6D659E}" type="presParOf" srcId="{CCA19840-6A63-4474-9253-B18C7E8919DD}" destId="{D3A3CFBC-1F7D-4E5D-A675-DA75F2322686}" srcOrd="2" destOrd="0" presId="urn:microsoft.com/office/officeart/2005/8/layout/hProcess4"/>
    <dgm:cxn modelId="{E4D2D7FD-8D31-43F3-B31A-C2D18C0667E1}" type="presParOf" srcId="{D3A3CFBC-1F7D-4E5D-A675-DA75F2322686}" destId="{073FF983-71D5-42B6-A17D-AD63C931E571}" srcOrd="0" destOrd="0" presId="urn:microsoft.com/office/officeart/2005/8/layout/hProcess4"/>
    <dgm:cxn modelId="{F9AAE403-A649-4AC0-AA7C-FE98CB91CD5C}" type="presParOf" srcId="{D3A3CFBC-1F7D-4E5D-A675-DA75F2322686}" destId="{396F6119-178C-4F55-AB9E-4B4C1F14EB4F}" srcOrd="1" destOrd="0" presId="urn:microsoft.com/office/officeart/2005/8/layout/hProcess4"/>
    <dgm:cxn modelId="{3BAB4A3E-DBF7-4003-BFD1-B673A6BB117F}" type="presParOf" srcId="{D3A3CFBC-1F7D-4E5D-A675-DA75F2322686}" destId="{0DD707F5-BF2E-4BB5-A7DE-9C7321F6E3AF}" srcOrd="2" destOrd="0" presId="urn:microsoft.com/office/officeart/2005/8/layout/hProcess4"/>
    <dgm:cxn modelId="{91DBF42D-C9E6-413A-B78A-84D35084C95B}" type="presParOf" srcId="{D3A3CFBC-1F7D-4E5D-A675-DA75F2322686}" destId="{40DF5E65-D136-4853-A24D-11E035729B72}" srcOrd="3" destOrd="0" presId="urn:microsoft.com/office/officeart/2005/8/layout/hProcess4"/>
    <dgm:cxn modelId="{68AC69A6-7435-4A39-8830-C425C10C214F}" type="presParOf" srcId="{D3A3CFBC-1F7D-4E5D-A675-DA75F2322686}" destId="{D52049FB-2CF8-4528-BC49-A8B0246173D0}" srcOrd="4" destOrd="0" presId="urn:microsoft.com/office/officeart/2005/8/layout/hProcess4"/>
    <dgm:cxn modelId="{B573495F-58D4-46D6-800E-82EA1679FE6A}" type="presParOf" srcId="{CCA19840-6A63-4474-9253-B18C7E8919DD}" destId="{9BC54336-1DBF-449A-99D3-B9ABD6C1E46C}" srcOrd="3" destOrd="0" presId="urn:microsoft.com/office/officeart/2005/8/layout/hProcess4"/>
    <dgm:cxn modelId="{A778F680-88C7-4BDA-82D9-EB8E06BA219C}" type="presParOf" srcId="{CCA19840-6A63-4474-9253-B18C7E8919DD}" destId="{E1024CDE-A10F-4D4C-ADF9-1F95BB84F88D}" srcOrd="4" destOrd="0" presId="urn:microsoft.com/office/officeart/2005/8/layout/hProcess4"/>
    <dgm:cxn modelId="{F18CBFCC-518B-42C7-81C4-03BCCA6052FB}" type="presParOf" srcId="{E1024CDE-A10F-4D4C-ADF9-1F95BB84F88D}" destId="{D0E33DB3-9CBD-432D-B98C-AB399EE724A7}" srcOrd="0" destOrd="0" presId="urn:microsoft.com/office/officeart/2005/8/layout/hProcess4"/>
    <dgm:cxn modelId="{C3730B2C-1A3B-42A7-B12F-F195A5604067}" type="presParOf" srcId="{E1024CDE-A10F-4D4C-ADF9-1F95BB84F88D}" destId="{F80E52A1-65CE-4346-8485-56D3FE239053}" srcOrd="1" destOrd="0" presId="urn:microsoft.com/office/officeart/2005/8/layout/hProcess4"/>
    <dgm:cxn modelId="{27B56989-A9BA-451A-B978-EDFB53166178}" type="presParOf" srcId="{E1024CDE-A10F-4D4C-ADF9-1F95BB84F88D}" destId="{5D4E4E08-A484-4213-B5FE-B949A475B9EA}" srcOrd="2" destOrd="0" presId="urn:microsoft.com/office/officeart/2005/8/layout/hProcess4"/>
    <dgm:cxn modelId="{4AA729F6-A656-4D9B-80A0-865C9A015AF7}" type="presParOf" srcId="{E1024CDE-A10F-4D4C-ADF9-1F95BB84F88D}" destId="{3064C6ED-F91A-4F87-BA84-05EEB7706E68}" srcOrd="3" destOrd="0" presId="urn:microsoft.com/office/officeart/2005/8/layout/hProcess4"/>
    <dgm:cxn modelId="{234263A3-800B-4F8A-8F60-2A0B7DC53D8D}" type="presParOf" srcId="{E1024CDE-A10F-4D4C-ADF9-1F95BB84F88D}" destId="{6B1B7F7B-006C-4EFC-B703-312C551169D1}" srcOrd="4" destOrd="0" presId="urn:microsoft.com/office/officeart/2005/8/layout/hProcess4"/>
    <dgm:cxn modelId="{8FC0791D-79B2-49DC-B601-4525663FDF41}" type="presParOf" srcId="{CCA19840-6A63-4474-9253-B18C7E8919DD}" destId="{A08CC953-4732-4C81-AE04-927E20BD1547}" srcOrd="5" destOrd="0" presId="urn:microsoft.com/office/officeart/2005/8/layout/hProcess4"/>
    <dgm:cxn modelId="{86AD81AE-C39B-44F2-8635-1DBCC36CFFA8}" type="presParOf" srcId="{CCA19840-6A63-4474-9253-B18C7E8919DD}" destId="{00CDE08D-0532-4C42-BCEB-8FEF63FC8B84}" srcOrd="6" destOrd="0" presId="urn:microsoft.com/office/officeart/2005/8/layout/hProcess4"/>
    <dgm:cxn modelId="{3F83C4AC-5821-467A-B0D7-5B5C66999F7A}" type="presParOf" srcId="{00CDE08D-0532-4C42-BCEB-8FEF63FC8B84}" destId="{C0FB156C-F1FC-40F9-96A4-0052323EAF87}" srcOrd="0" destOrd="0" presId="urn:microsoft.com/office/officeart/2005/8/layout/hProcess4"/>
    <dgm:cxn modelId="{CC46A41D-72BF-4ACC-852A-F2E13022E095}" type="presParOf" srcId="{00CDE08D-0532-4C42-BCEB-8FEF63FC8B84}" destId="{7B385523-49B7-4C34-884E-DF494C4E1189}" srcOrd="1" destOrd="0" presId="urn:microsoft.com/office/officeart/2005/8/layout/hProcess4"/>
    <dgm:cxn modelId="{8E578199-DDC1-480C-9FAF-6FA80C0ACC22}" type="presParOf" srcId="{00CDE08D-0532-4C42-BCEB-8FEF63FC8B84}" destId="{DA00D512-3AFC-4A87-9AB7-2E078728314F}" srcOrd="2" destOrd="0" presId="urn:microsoft.com/office/officeart/2005/8/layout/hProcess4"/>
    <dgm:cxn modelId="{7490A77E-CF20-4DC8-B1B7-82C62C2BFFB3}" type="presParOf" srcId="{00CDE08D-0532-4C42-BCEB-8FEF63FC8B84}" destId="{07BC3C00-3000-4907-9114-96684EC6E772}" srcOrd="3" destOrd="0" presId="urn:microsoft.com/office/officeart/2005/8/layout/hProcess4"/>
    <dgm:cxn modelId="{D01F25E5-A64B-487B-939E-F2BE12B76F49}" type="presParOf" srcId="{00CDE08D-0532-4C42-BCEB-8FEF63FC8B84}" destId="{170EE45D-D325-489D-BD71-57C119B9AF8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160344" cy="4158205"/>
        <a:chOff x="0" y="0"/>
        <a:chExt cx="7160344" cy="4158205"/>
      </a:xfrm>
    </dsp:grpSpPr>
    <dsp:sp modelId="{7D63FA30-1CAB-4A88-800E-2AB1D2FD2F3B}">
      <dsp:nvSpPr>
        <dsp:cNvPr id="4" name="圆角矩形 3"/>
        <dsp:cNvSpPr/>
      </dsp:nvSpPr>
      <dsp:spPr bwMode="white">
        <a:xfrm>
          <a:off x="0" y="1487097"/>
          <a:ext cx="1435530" cy="118401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4765" tIns="24765" rIns="24765" bIns="24765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用</a:t>
          </a:r>
          <a:r>
            <a:rPr lang="en-US" altLang="zh-CN" dirty="0">
              <a:solidFill>
                <a:schemeClr val="dk1"/>
              </a:solidFill>
            </a:rPr>
            <a:t>File</a:t>
          </a:r>
          <a:r>
            <a:rPr lang="zh-CN" altLang="en-US" dirty="0">
              <a:solidFill>
                <a:schemeClr val="dk1"/>
              </a:solidFill>
            </a:rPr>
            <a:t>打开本地文件</a:t>
          </a:r>
          <a:endParaRPr>
            <a:solidFill>
              <a:schemeClr val="dk1"/>
            </a:solidFill>
          </a:endParaRPr>
        </a:p>
      </dsp:txBody>
      <dsp:txXfrm>
        <a:off x="0" y="1487097"/>
        <a:ext cx="1435530" cy="1184012"/>
      </dsp:txXfrm>
    </dsp:sp>
    <dsp:sp modelId="{5F90D42F-F315-4177-962F-A383319DA218}">
      <dsp:nvSpPr>
        <dsp:cNvPr id="6" name="形状 5"/>
        <dsp:cNvSpPr/>
      </dsp:nvSpPr>
      <dsp:spPr bwMode="white">
        <a:xfrm>
          <a:off x="795835" y="1782583"/>
          <a:ext cx="1616607" cy="1616607"/>
        </a:xfrm>
        <a:prstGeom prst="leftCircularArrow">
          <a:avLst>
            <a:gd name="adj1" fmla="val 5000"/>
            <a:gd name="adj2" fmla="val -360000"/>
            <a:gd name="adj3" fmla="val 2273290"/>
            <a:gd name="adj4" fmla="val 91622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95835" y="1782583"/>
        <a:ext cx="1616607" cy="1616607"/>
      </dsp:txXfrm>
    </dsp:sp>
    <dsp:sp modelId="{C1AC4862-1F98-4DA9-A2EE-28F8EC3147EB}">
      <dsp:nvSpPr>
        <dsp:cNvPr id="5" name="圆角矩形 4"/>
        <dsp:cNvSpPr/>
      </dsp:nvSpPr>
      <dsp:spPr bwMode="white">
        <a:xfrm>
          <a:off x="319007" y="2417392"/>
          <a:ext cx="1276026" cy="5074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195" tIns="24130" rIns="36195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打开文件</a:t>
          </a:r>
        </a:p>
      </dsp:txBody>
      <dsp:txXfrm>
        <a:off x="319007" y="2417392"/>
        <a:ext cx="1276026" cy="507434"/>
      </dsp:txXfrm>
    </dsp:sp>
    <dsp:sp modelId="{396F6119-178C-4F55-AB9E-4B4C1F14EB4F}">
      <dsp:nvSpPr>
        <dsp:cNvPr id="8" name="圆角矩形 7"/>
        <dsp:cNvSpPr/>
      </dsp:nvSpPr>
      <dsp:spPr bwMode="white">
        <a:xfrm>
          <a:off x="1791302" y="1451576"/>
          <a:ext cx="1521662" cy="125505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4765" tIns="24765" rIns="24765" bIns="24765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实例化</a:t>
          </a:r>
          <a:r>
            <a:rPr lang="en-US" altLang="zh-CN" dirty="0" err="1">
              <a:solidFill>
                <a:schemeClr val="dk1"/>
              </a:solidFill>
            </a:rPr>
            <a:t>FileOutputStream</a:t>
          </a:r>
          <a:endParaRPr lang="zh-CN" altLang="en-US" dirty="0">
            <a:solidFill>
              <a:schemeClr val="dk1"/>
            </a:solidFill>
          </a:endParaRPr>
        </a:p>
      </dsp:txBody>
      <dsp:txXfrm>
        <a:off x="1791302" y="1451576"/>
        <a:ext cx="1521662" cy="1255053"/>
      </dsp:txXfrm>
    </dsp:sp>
    <dsp:sp modelId="{9BC54336-1DBF-449A-99D3-B9ABD6C1E46C}">
      <dsp:nvSpPr>
        <dsp:cNvPr id="10" name="环形箭头 9"/>
        <dsp:cNvSpPr/>
      </dsp:nvSpPr>
      <dsp:spPr bwMode="white">
        <a:xfrm>
          <a:off x="2591850" y="697664"/>
          <a:ext cx="1837770" cy="1837770"/>
        </a:xfrm>
        <a:prstGeom prst="circularArrow">
          <a:avLst>
            <a:gd name="adj1" fmla="val 5000"/>
            <a:gd name="adj2" fmla="val 360000"/>
            <a:gd name="adj3" fmla="val 19585680"/>
            <a:gd name="adj4" fmla="val 12696702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591850" y="697664"/>
        <a:ext cx="1837770" cy="1837770"/>
      </dsp:txXfrm>
    </dsp:sp>
    <dsp:sp modelId="{40DF5E65-D136-4853-A24D-11E035729B72}">
      <dsp:nvSpPr>
        <dsp:cNvPr id="9" name="圆角矩形 8"/>
        <dsp:cNvSpPr/>
      </dsp:nvSpPr>
      <dsp:spPr bwMode="white">
        <a:xfrm>
          <a:off x="2129449" y="1182636"/>
          <a:ext cx="1352588" cy="5378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195" tIns="24130" rIns="36195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打开输出流</a:t>
          </a:r>
        </a:p>
      </dsp:txBody>
      <dsp:txXfrm>
        <a:off x="2129449" y="1182636"/>
        <a:ext cx="1352588" cy="537880"/>
      </dsp:txXfrm>
    </dsp:sp>
    <dsp:sp modelId="{F80E52A1-65CE-4346-8485-56D3FE239053}">
      <dsp:nvSpPr>
        <dsp:cNvPr id="12" name="圆角矩形 11"/>
        <dsp:cNvSpPr/>
      </dsp:nvSpPr>
      <dsp:spPr bwMode="white">
        <a:xfrm>
          <a:off x="3678307" y="1487097"/>
          <a:ext cx="1435530" cy="118401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4765" tIns="24765" rIns="24765" bIns="24765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往流中写入数据</a:t>
          </a:r>
          <a:endParaRPr>
            <a:solidFill>
              <a:schemeClr val="dk1"/>
            </a:solidFill>
          </a:endParaRPr>
        </a:p>
      </dsp:txBody>
      <dsp:txXfrm>
        <a:off x="3678307" y="1487097"/>
        <a:ext cx="1435530" cy="1184012"/>
      </dsp:txXfrm>
    </dsp:sp>
    <dsp:sp modelId="{A08CC953-4732-4C81-AE04-927E20BD1547}">
      <dsp:nvSpPr>
        <dsp:cNvPr id="14" name="形状 13"/>
        <dsp:cNvSpPr/>
      </dsp:nvSpPr>
      <dsp:spPr bwMode="white">
        <a:xfrm>
          <a:off x="4474141" y="1782583"/>
          <a:ext cx="1616607" cy="1616607"/>
        </a:xfrm>
        <a:prstGeom prst="leftCircularArrow">
          <a:avLst>
            <a:gd name="adj1" fmla="val 5000"/>
            <a:gd name="adj2" fmla="val -360000"/>
            <a:gd name="adj3" fmla="val 2273290"/>
            <a:gd name="adj4" fmla="val 91622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474141" y="1782583"/>
        <a:ext cx="1616607" cy="1616607"/>
      </dsp:txXfrm>
    </dsp:sp>
    <dsp:sp modelId="{3064C6ED-F91A-4F87-BA84-05EEB7706E68}">
      <dsp:nvSpPr>
        <dsp:cNvPr id="13" name="圆角矩形 12"/>
        <dsp:cNvSpPr/>
      </dsp:nvSpPr>
      <dsp:spPr bwMode="white">
        <a:xfrm>
          <a:off x="3997313" y="2417392"/>
          <a:ext cx="1276026" cy="5074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195" tIns="24130" rIns="36195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写入文件</a:t>
          </a:r>
        </a:p>
      </dsp:txBody>
      <dsp:txXfrm>
        <a:off x="3997313" y="2417392"/>
        <a:ext cx="1276026" cy="507434"/>
      </dsp:txXfrm>
    </dsp:sp>
    <dsp:sp modelId="{7B385523-49B7-4C34-884E-DF494C4E1189}">
      <dsp:nvSpPr>
        <dsp:cNvPr id="16" name="圆角矩形 15"/>
        <dsp:cNvSpPr/>
      </dsp:nvSpPr>
      <dsp:spPr bwMode="white">
        <a:xfrm>
          <a:off x="5469609" y="1451576"/>
          <a:ext cx="1521662" cy="125505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24765" tIns="24765" rIns="24765" bIns="24765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关闭输出流</a:t>
          </a:r>
          <a:endParaRPr>
            <a:solidFill>
              <a:schemeClr val="dk1"/>
            </a:solidFill>
          </a:endParaRPr>
        </a:p>
      </dsp:txBody>
      <dsp:txXfrm>
        <a:off x="5469609" y="1451576"/>
        <a:ext cx="1521662" cy="1255053"/>
      </dsp:txXfrm>
    </dsp:sp>
    <dsp:sp modelId="{07BC3C00-3000-4907-9114-96684EC6E772}">
      <dsp:nvSpPr>
        <dsp:cNvPr id="17" name="圆角矩形 16"/>
        <dsp:cNvSpPr/>
      </dsp:nvSpPr>
      <dsp:spPr bwMode="white">
        <a:xfrm>
          <a:off x="5807756" y="1182636"/>
          <a:ext cx="1352588" cy="5378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195" tIns="24130" rIns="36195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关闭流</a:t>
          </a:r>
        </a:p>
      </dsp:txBody>
      <dsp:txXfrm>
        <a:off x="5807756" y="1182636"/>
        <a:ext cx="1352588" cy="537880"/>
      </dsp:txXfrm>
    </dsp:sp>
    <dsp:sp modelId="{AABA2002-222D-4E6A-9DB8-47F96C719664}">
      <dsp:nvSpPr>
        <dsp:cNvPr id="3" name="矩形 2" hidden="1"/>
        <dsp:cNvSpPr/>
      </dsp:nvSpPr>
      <dsp:spPr>
        <a:xfrm>
          <a:off x="0" y="1233380"/>
          <a:ext cx="1595033" cy="1691446"/>
        </a:xfrm>
        <a:prstGeom prst="rect">
          <a:avLst/>
        </a:prstGeom>
      </dsp:spPr>
      <dsp:txXfrm>
        <a:off x="0" y="1233380"/>
        <a:ext cx="1595033" cy="1691446"/>
      </dsp:txXfrm>
    </dsp:sp>
    <dsp:sp modelId="{073FF983-71D5-42B6-A17D-AD63C931E571}">
      <dsp:nvSpPr>
        <dsp:cNvPr id="7" name="矩形 6" hidden="1"/>
        <dsp:cNvSpPr/>
      </dsp:nvSpPr>
      <dsp:spPr>
        <a:xfrm>
          <a:off x="1791302" y="1182636"/>
          <a:ext cx="1690735" cy="1792932"/>
        </a:xfrm>
        <a:prstGeom prst="rect">
          <a:avLst/>
        </a:prstGeom>
      </dsp:spPr>
      <dsp:txXfrm>
        <a:off x="1791302" y="1182636"/>
        <a:ext cx="1690735" cy="1792932"/>
      </dsp:txXfrm>
    </dsp:sp>
    <dsp:sp modelId="{D0E33DB3-9CBD-432D-B98C-AB399EE724A7}">
      <dsp:nvSpPr>
        <dsp:cNvPr id="11" name="矩形 10" hidden="1"/>
        <dsp:cNvSpPr/>
      </dsp:nvSpPr>
      <dsp:spPr>
        <a:xfrm>
          <a:off x="3678307" y="1233380"/>
          <a:ext cx="1595033" cy="1691446"/>
        </a:xfrm>
        <a:prstGeom prst="rect">
          <a:avLst/>
        </a:prstGeom>
      </dsp:spPr>
      <dsp:txXfrm>
        <a:off x="3678307" y="1233380"/>
        <a:ext cx="1595033" cy="1691446"/>
      </dsp:txXfrm>
    </dsp:sp>
    <dsp:sp modelId="{C0FB156C-F1FC-40F9-96A4-0052323EAF87}">
      <dsp:nvSpPr>
        <dsp:cNvPr id="15" name="矩形 14" hidden="1"/>
        <dsp:cNvSpPr/>
      </dsp:nvSpPr>
      <dsp:spPr>
        <a:xfrm>
          <a:off x="5469609" y="1182636"/>
          <a:ext cx="1690735" cy="1792932"/>
        </a:xfrm>
        <a:prstGeom prst="rect">
          <a:avLst/>
        </a:prstGeom>
      </dsp:spPr>
      <dsp:txXfrm>
        <a:off x="5469609" y="1182636"/>
        <a:ext cx="1690735" cy="179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480-B6BA-4627-863B-33981B989B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C5A2-D015-44A9-91A8-48C1BAF3DB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386E25-A63A-447B-B7E8-452936AA13DB}" type="slidenum">
              <a:rPr lang="en-US" altLang="zh-CN" sz="1200" b="0" smtClean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083" y="692150"/>
            <a:ext cx="6073422" cy="3416300"/>
          </a:xfrm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69AA34-1122-479D-9D5F-86478EEA4D1C}" type="slidenum">
              <a:rPr lang="en-US" altLang="zh-CN" sz="1200" b="0" smtClean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2C5A2-D015-44A9-91A8-48C1BAF3D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1E3560A-80E8-43F5-B553-5B4996F9748D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7B855-45CD-4F98-914A-B498FD6255E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3AD5F-977B-4AC7-B653-6D951A453F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85B0-7EDF-4657-A818-10DCC67A03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3FBD-CBFA-494E-BA62-E0993BDCF7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D8CF-837D-4403-A2BF-9260B40B2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86D2-B30B-44FE-8EE9-E6412351F0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092A-FC62-4167-9952-5A2D704BE38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A1E-30A7-4FEE-BB09-CD3E89E88FB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46D0-0FA0-4F7D-90D4-A1F564B3EF6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493D-D70C-434C-A261-9134F82BBF7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F60E58-C643-4164-B1A5-B0F10D29C33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B253-C8EB-4FBA-A514-177DF3FD57E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44B0-A7D8-4BCE-BF55-4B983E29EF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D123-6540-49AB-8555-083CD479B27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673490B-46D7-4E5C-927E-EA787CDADF86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7D5D1-AAF0-4413-B0F2-CADB3A5873D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4A5DF-A1FD-4FAD-ACC3-026345A049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AA7546-97FC-4423-8B5E-A5293B30A14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7732EF-368B-4B77-BB7C-4577EF65BA7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9D8FD-46B7-4AF7-856B-5A2CD4901BC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4F09A9-E56E-49F6-BF77-66703199C5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632F9-EC2F-48DF-8BB5-ED27852EBC8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C94AF4-6C5D-4F06-9E66-F4C2860A45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22F71E-8155-4AD3-8B02-70279C6F6CC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2FAFF-5999-4673-B1B7-3A8A226BECF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83502-D4DE-4EE4-A90F-FCCD2A20DF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38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32C20D1F-FFAC-4FEC-8EF2-F8BE771C2D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1483-85DE-40FC-9DDB-127BFDCA59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BB61-55C9-4F2E-A30C-D69555B093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B3EE-2104-4837-A466-706F3CEB73D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8DF9-866F-4D87-905C-94B903A0A0B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4BF-9F9F-4669-868A-402B02E201A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54CC7-560C-4A7F-BC1F-1B2AF56A8F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2B11-F6E2-473D-8E78-8F81C6BDE9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F130-434C-4EFA-8768-1B39AE58822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5C66-C840-4394-BCB9-B1A4E16FDA4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9637-C1EE-4452-8338-3DB997DA8D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9F25-66A2-4159-8348-B038BD7C12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5167-BAA8-421B-9221-18736E7774F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C62B9-D2AB-4734-8735-1A439423DF3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D39B48-0A55-44A7-A0E1-CF1CD8ACE92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7D935-869F-4DC7-9B34-4C10770474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E69C4-A0D0-4B08-81E2-7AA55AB041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F8698C-A05C-4727-8B73-545254171B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DB0728FC-1136-491D-8430-64AAD92C6051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9FE3-5365-4C32-A9FE-F80688A24A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FCD55EEB-87C5-49D1-8067-CCCE835FF95E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1216-B1C0-4F72-9ECE-4058FE11E1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计算机学院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solidFill>
                  <a:srgbClr val="000066"/>
                </a:solidFill>
              </a:rPr>
              <a:t>Java</a:t>
            </a:r>
            <a:r>
              <a:rPr lang="zh-CN" altLang="en-US" b="0" dirty="0">
                <a:solidFill>
                  <a:srgbClr val="000066"/>
                </a:solidFill>
              </a:rPr>
              <a:t>文件路径的表示：</a:t>
            </a:r>
            <a:endParaRPr lang="zh-CN" altLang="en-US" b="0" dirty="0">
              <a:solidFill>
                <a:srgbClr val="000066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229600" cy="44243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000066"/>
                </a:solidFill>
              </a:rPr>
              <a:t>Java</a:t>
            </a:r>
            <a:r>
              <a:rPr lang="zh-CN" altLang="en-US" dirty="0">
                <a:solidFill>
                  <a:srgbClr val="000066"/>
                </a:solidFill>
              </a:rPr>
              <a:t>约定是用</a:t>
            </a:r>
            <a:r>
              <a:rPr lang="en-US" altLang="zh-CN" b="1" dirty="0">
                <a:solidFill>
                  <a:srgbClr val="C00000"/>
                </a:solidFill>
              </a:rPr>
              <a:t>UNIX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URL</a:t>
            </a:r>
            <a:r>
              <a:rPr lang="zh-CN" altLang="en-US" b="1" dirty="0">
                <a:solidFill>
                  <a:srgbClr val="C00000"/>
                </a:solidFill>
              </a:rPr>
              <a:t>风格</a:t>
            </a:r>
            <a:r>
              <a:rPr lang="zh-CN" altLang="en-US" dirty="0">
                <a:solidFill>
                  <a:srgbClr val="000066"/>
                </a:solidFill>
              </a:rPr>
              <a:t>的斜线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>
                <a:solidFill>
                  <a:srgbClr val="990000"/>
                </a:solidFill>
              </a:rPr>
              <a:t>/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r>
              <a:rPr lang="zh-CN" altLang="en-US" dirty="0">
                <a:solidFill>
                  <a:srgbClr val="000066"/>
                </a:solidFill>
              </a:rPr>
              <a:t>来作路径分隔符；</a:t>
            </a:r>
            <a:endParaRPr lang="en-US" altLang="zh-CN" dirty="0">
              <a:solidFill>
                <a:srgbClr val="000066"/>
              </a:solidFill>
            </a:endParaRPr>
          </a:p>
          <a:p>
            <a:pPr marL="0" indent="0" algn="ctr">
              <a:buNone/>
            </a:pPr>
            <a:r>
              <a:rPr lang="it-IT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c:/</a:t>
            </a:r>
            <a:r>
              <a:rPr lang="it-IT" altLang="zh-CN" b="1" dirty="0">
                <a:latin typeface="Tahoma" panose="020B0604030504040204" pitchFamily="34" charset="0"/>
              </a:rPr>
              <a:t>java</a:t>
            </a:r>
            <a:r>
              <a:rPr lang="it-IT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/</a:t>
            </a:r>
            <a:r>
              <a:rPr lang="it-IT" altLang="zh-CN" b="1" dirty="0">
                <a:latin typeface="Tahoma" panose="020B0604030504040204" pitchFamily="34" charset="0"/>
              </a:rPr>
              <a:t>bin</a:t>
            </a:r>
            <a:r>
              <a:rPr lang="it-IT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/</a:t>
            </a:r>
            <a:r>
              <a:rPr lang="it-IT" altLang="zh-CN" b="1" dirty="0">
                <a:latin typeface="Tahoma" panose="020B0604030504040204" pitchFamily="34" charset="0"/>
              </a:rPr>
              <a:t>javac</a:t>
            </a:r>
            <a:endParaRPr lang="it-IT" altLang="zh-CN" b="1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zh-CN" altLang="en-US" dirty="0">
              <a:solidFill>
                <a:srgbClr val="000066"/>
              </a:solidFill>
            </a:endParaRPr>
          </a:p>
          <a:p>
            <a:pPr algn="ctr" eaLnBrk="1" hangingPunct="1"/>
            <a:r>
              <a:rPr lang="zh-CN" altLang="en-US" dirty="0">
                <a:solidFill>
                  <a:srgbClr val="000066"/>
                </a:solidFill>
              </a:rPr>
              <a:t>如果用</a:t>
            </a:r>
            <a:r>
              <a:rPr lang="en-US" altLang="zh-CN" b="1" dirty="0">
                <a:solidFill>
                  <a:srgbClr val="C00000"/>
                </a:solidFill>
              </a:rPr>
              <a:t>Windows/DOS</a:t>
            </a:r>
            <a:r>
              <a:rPr lang="zh-CN" altLang="en-US" dirty="0">
                <a:solidFill>
                  <a:srgbClr val="000066"/>
                </a:solidFill>
              </a:rPr>
              <a:t>所使用的反斜线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>
                <a:solidFill>
                  <a:srgbClr val="990000"/>
                </a:solidFill>
              </a:rPr>
              <a:t> \</a:t>
            </a:r>
            <a:r>
              <a:rPr lang="en-US" altLang="zh-CN" dirty="0">
                <a:solidFill>
                  <a:srgbClr val="000066"/>
                </a:solidFill>
              </a:rPr>
              <a:t> )</a:t>
            </a:r>
            <a:r>
              <a:rPr lang="zh-CN" altLang="en-US" dirty="0">
                <a:solidFill>
                  <a:srgbClr val="000066"/>
                </a:solidFill>
              </a:rPr>
              <a:t>的约定，则需要在字符串内使用它的转义序列</a:t>
            </a:r>
            <a:r>
              <a:rPr lang="en-US" altLang="zh-CN" dirty="0">
                <a:solidFill>
                  <a:srgbClr val="000066"/>
                </a:solidFill>
              </a:rPr>
              <a:t>( </a:t>
            </a:r>
            <a:r>
              <a:rPr lang="en-US" altLang="zh-CN" dirty="0">
                <a:solidFill>
                  <a:srgbClr val="990000"/>
                </a:solidFill>
              </a:rPr>
              <a:t>\\</a:t>
            </a:r>
            <a:r>
              <a:rPr lang="en-US" altLang="zh-CN" dirty="0">
                <a:solidFill>
                  <a:srgbClr val="000066"/>
                </a:solidFill>
              </a:rPr>
              <a:t> )</a:t>
            </a:r>
            <a:r>
              <a:rPr lang="zh-CN" altLang="en-US" dirty="0">
                <a:solidFill>
                  <a:srgbClr val="000066"/>
                </a:solidFill>
              </a:rPr>
              <a:t>。</a:t>
            </a:r>
            <a:endParaRPr lang="en-US" altLang="zh-CN" dirty="0">
              <a:solidFill>
                <a:srgbClr val="000066"/>
              </a:solidFill>
            </a:endParaRPr>
          </a:p>
          <a:p>
            <a:pPr marL="0" indent="0" algn="ctr" eaLnBrk="1" hangingPunct="1">
              <a:buNone/>
            </a:pPr>
            <a:r>
              <a:rPr lang="it-IT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c:\\</a:t>
            </a:r>
            <a:r>
              <a:rPr lang="it-IT" altLang="zh-CN" sz="2800" b="1" dirty="0">
                <a:latin typeface="Tahoma" panose="020B0604030504040204" pitchFamily="34" charset="0"/>
              </a:rPr>
              <a:t>java</a:t>
            </a:r>
            <a:r>
              <a:rPr lang="it-IT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\\</a:t>
            </a:r>
            <a:r>
              <a:rPr lang="it-IT" altLang="zh-CN" sz="2800" b="1" dirty="0">
                <a:latin typeface="Tahoma" panose="020B0604030504040204" pitchFamily="34" charset="0"/>
              </a:rPr>
              <a:t>bin</a:t>
            </a:r>
            <a:r>
              <a:rPr lang="it-IT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\\</a:t>
            </a:r>
            <a:r>
              <a:rPr lang="it-IT" altLang="zh-CN" sz="2800" b="1" dirty="0">
                <a:latin typeface="Tahoma" panose="020B0604030504040204" pitchFamily="34" charset="0"/>
              </a:rPr>
              <a:t>javac </a:t>
            </a:r>
            <a:endParaRPr lang="en-US" altLang="zh-CN" dirty="0">
              <a:solidFill>
                <a:srgbClr val="000066"/>
              </a:solidFill>
            </a:endParaRPr>
          </a:p>
          <a:p>
            <a:pPr marL="533400" indent="-533400" eaLnBrk="1" hangingPunct="1"/>
            <a:endParaRPr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FB0D07-DFA5-4156-A309-EE9206D2724A}" type="slidenum">
              <a:rPr lang="en-US" altLang="zh-CN" sz="1000" b="0" smtClean="0">
                <a:solidFill>
                  <a:schemeClr val="tx1"/>
                </a:solidFill>
              </a:rPr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例如：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89939" y="3098930"/>
            <a:ext cx="1812290" cy="460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sz="2000" b="1">
                <a:latin typeface="华文行楷" panose="02010800040101010101" pitchFamily="2" charset="-122"/>
                <a:ea typeface="华文行楷" panose="02010800040101010101" pitchFamily="2" charset="-122"/>
              </a:rPr>
              <a:t>字节序列</a:t>
            </a:r>
            <a:endParaRPr lang="zh-CN" altLang="en-US" sz="20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5123" y="3626755"/>
            <a:ext cx="1402080" cy="460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类的定义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113" y="3054315"/>
            <a:ext cx="1533525" cy="1085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64" y="3244815"/>
            <a:ext cx="904875" cy="704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73738" y="4140165"/>
            <a:ext cx="17100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对象序列化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9" idx="3"/>
            <a:endCxn id="10" idx="1"/>
          </p:cNvCxnSpPr>
          <p:nvPr/>
        </p:nvCxnSpPr>
        <p:spPr>
          <a:xfrm>
            <a:off x="4274638" y="3597240"/>
            <a:ext cx="36427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54138" y="3983098"/>
            <a:ext cx="20154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对象反序列化</a:t>
            </a:r>
            <a:endParaRPr lang="zh-CN" altLang="en-US" sz="2400"/>
          </a:p>
        </p:txBody>
      </p:sp>
      <p:sp>
        <p:nvSpPr>
          <p:cNvPr id="15" name="标注: 线形 14"/>
          <p:cNvSpPr/>
          <p:nvPr/>
        </p:nvSpPr>
        <p:spPr>
          <a:xfrm>
            <a:off x="6096000" y="1628775"/>
            <a:ext cx="4114800" cy="896955"/>
          </a:xfrm>
          <a:prstGeom prst="borderCallout1">
            <a:avLst>
              <a:gd name="adj1" fmla="val 101926"/>
              <a:gd name="adj2" fmla="val 56121"/>
              <a:gd name="adj3" fmla="val 180663"/>
              <a:gd name="adj4" fmla="val 566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反序列化时，如果找不到对象的类，则会抛出</a:t>
            </a:r>
            <a:r>
              <a:rPr lang="en-US" altLang="zh-CN" dirty="0" err="1">
                <a:solidFill>
                  <a:schemeClr val="tx1"/>
                </a:solidFill>
              </a:rPr>
              <a:t>ClassNotFoundException</a:t>
            </a:r>
            <a:r>
              <a:rPr lang="zh-CN" altLang="en-US" dirty="0">
                <a:solidFill>
                  <a:schemeClr val="tx1"/>
                </a:solidFill>
              </a:rPr>
              <a:t>异常。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93353" y="2973055"/>
            <a:ext cx="2031324" cy="121181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26748" y="4213930"/>
            <a:ext cx="20979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有类的定义，对象才能被识别。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5" grpId="0" bldLvl="0" animBg="1"/>
      <p:bldP spid="16" grpId="0" bldLvl="0" animBg="1"/>
      <p:bldP spid="1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5438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US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Student.java</a:t>
            </a:r>
            <a:endParaRPr lang="zh-CN" altLang="en-US" sz="31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76062"/>
            <a:ext cx="8247290" cy="51054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java.io.Serializable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Student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implements </a:t>
            </a:r>
            <a:r>
              <a:rPr lang="en-US" altLang="zh-CN" sz="1800" b="1" dirty="0" err="1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Serializable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0000FF"/>
                </a:solidFill>
              </a:rPr>
              <a:t>private static final long </a:t>
            </a:r>
            <a:r>
              <a:rPr lang="en-US" altLang="zh-CN" sz="1800" b="1" i="1" dirty="0" err="1">
                <a:solidFill>
                  <a:srgbClr val="0000FF"/>
                </a:solidFill>
              </a:rPr>
              <a:t>serialVersionUID</a:t>
            </a:r>
            <a:r>
              <a:rPr lang="en-US" altLang="zh-CN" sz="1800" b="1" dirty="0">
                <a:solidFill>
                  <a:srgbClr val="0000FF"/>
                </a:solidFill>
              </a:rPr>
              <a:t> = </a:t>
            </a:r>
            <a:r>
              <a:rPr lang="en-US" altLang="zh-CN" sz="1800" b="1" dirty="0" err="1">
                <a:solidFill>
                  <a:srgbClr val="0000FF"/>
                </a:solidFill>
              </a:rPr>
              <a:t>1663183895424656802L</a:t>
            </a:r>
            <a:r>
              <a:rPr lang="en-US" altLang="zh-CN" sz="1800" b="1" dirty="0">
                <a:solidFill>
                  <a:srgbClr val="0000FF"/>
                </a:solidFill>
              </a:rPr>
              <a:t>;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id;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String name;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age;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String department;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public Student(){ }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public Student(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id, String name, 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age, String department){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this.id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= id;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this.name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= name;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this.age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= age;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this.department</a:t>
            </a: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 = department;		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	}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610B16-D5F2-4925-9551-A88BC79CFCA8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dirty="0"/>
              <a:t>序列化</a:t>
            </a:r>
            <a:endParaRPr lang="zh-CN" alt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1919536" y="1196486"/>
            <a:ext cx="8352928" cy="5095526"/>
          </a:xfrm>
          <a:noFill/>
          <a:ln>
            <a:solidFill>
              <a:srgbClr val="C0C0C0"/>
            </a:solidFill>
            <a:miter lim="800000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TestSeria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altLang="zh-CN" sz="20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Student(981036,"Liu Ming",18, "CSD");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try{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data.ser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ObjectOutputStream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ObjectOutputStream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.writeObject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CN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.close</a:t>
            </a: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}catch(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e){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(e);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9CEFE4-B8A9-49D2-8A4D-B0DC578157E4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7768" y="479242"/>
            <a:ext cx="534733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演示：将对象</a:t>
            </a:r>
            <a:r>
              <a:rPr lang="en-US" altLang="zh-CN" sz="2800" dirty="0" err="1"/>
              <a:t>stu</a:t>
            </a:r>
            <a:r>
              <a:rPr lang="zh-CN" altLang="en-US" sz="2800" dirty="0"/>
              <a:t>写入文件</a:t>
            </a:r>
            <a:r>
              <a:rPr lang="en-US" altLang="zh-CN" sz="2800" dirty="0" err="1"/>
              <a:t>data.ser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CE4958-5FA9-4B26-9633-B6CDAA6403CF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512" y="44624"/>
            <a:ext cx="8784976" cy="66768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import java.io.*;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public class test {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public static void main(String[] </a:t>
            </a:r>
            <a:r>
              <a:rPr lang="en-US" altLang="zh-CN" sz="1800" b="1" dirty="0" err="1"/>
              <a:t>args</a:t>
            </a:r>
            <a:r>
              <a:rPr lang="en-US" altLang="zh-CN" sz="1800" b="1" dirty="0"/>
              <a:t>) throws </a:t>
            </a:r>
            <a:r>
              <a:rPr lang="en-US" altLang="zh-CN" sz="1800" b="1" dirty="0" err="1"/>
              <a:t>IOException,ClassNotFoundException</a:t>
            </a:r>
            <a:r>
              <a:rPr lang="en-US" altLang="zh-CN" sz="1800" b="1" dirty="0"/>
              <a:t> {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//</a:t>
            </a:r>
            <a:r>
              <a:rPr lang="zh-CN" altLang="en-US" sz="1800" b="1" dirty="0"/>
              <a:t>序列化，将对象写入文件保存</a:t>
            </a:r>
            <a:endParaRPr lang="zh-CN" altLang="en-US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1800" b="1" dirty="0"/>
              <a:t>		</a:t>
            </a:r>
            <a:r>
              <a:rPr lang="en-US" altLang="zh-CN" sz="1800" b="1" dirty="0">
                <a:solidFill>
                  <a:srgbClr val="006600"/>
                </a:solidFill>
              </a:rPr>
              <a:t>Student s1 = new Student(1,"Mar", 20, "</a:t>
            </a:r>
            <a:r>
              <a:rPr lang="en-US" altLang="zh-CN" sz="1800" b="1" dirty="0" err="1">
                <a:solidFill>
                  <a:srgbClr val="006600"/>
                </a:solidFill>
              </a:rPr>
              <a:t>Computer_Science</a:t>
            </a:r>
            <a:r>
              <a:rPr lang="en-US" altLang="zh-CN" sz="1800" b="1" dirty="0">
                <a:solidFill>
                  <a:srgbClr val="006600"/>
                </a:solidFill>
              </a:rPr>
              <a:t>");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		Student s3 = new Student(2,"Cathy", 21, "</a:t>
            </a:r>
            <a:r>
              <a:rPr lang="en-US" altLang="zh-CN" sz="1800" b="1" dirty="0" err="1">
                <a:solidFill>
                  <a:srgbClr val="006600"/>
                </a:solidFill>
              </a:rPr>
              <a:t>Software_Engineering</a:t>
            </a:r>
            <a:r>
              <a:rPr lang="en-US" altLang="zh-CN" sz="1800" b="1" dirty="0">
                <a:solidFill>
                  <a:srgbClr val="006600"/>
                </a:solidFill>
              </a:rPr>
              <a:t>");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	           </a:t>
            </a:r>
            <a:r>
              <a:rPr lang="en-US" altLang="zh-CN" sz="1800" b="1" dirty="0" err="1">
                <a:solidFill>
                  <a:srgbClr val="000099"/>
                </a:solidFill>
              </a:rPr>
              <a:t>FileOutputStream</a:t>
            </a:r>
            <a:r>
              <a:rPr lang="en-US" altLang="zh-CN" sz="1800" b="1" dirty="0">
                <a:solidFill>
                  <a:srgbClr val="000099"/>
                </a:solidFill>
              </a:rPr>
              <a:t> </a:t>
            </a:r>
            <a:r>
              <a:rPr lang="en-US" altLang="zh-CN" sz="1800" b="1" dirty="0" err="1">
                <a:solidFill>
                  <a:srgbClr val="000099"/>
                </a:solidFill>
              </a:rPr>
              <a:t>fos</a:t>
            </a:r>
            <a:r>
              <a:rPr lang="en-US" altLang="zh-CN" sz="1800" b="1" dirty="0">
                <a:solidFill>
                  <a:srgbClr val="000099"/>
                </a:solidFill>
              </a:rPr>
              <a:t> = new </a:t>
            </a:r>
            <a:r>
              <a:rPr lang="en-US" altLang="zh-CN" sz="1800" b="1" dirty="0" err="1">
                <a:solidFill>
                  <a:srgbClr val="000099"/>
                </a:solidFill>
              </a:rPr>
              <a:t>FileOutputStream</a:t>
            </a:r>
            <a:r>
              <a:rPr lang="en-US" altLang="zh-CN" sz="1800" b="1" dirty="0">
                <a:solidFill>
                  <a:srgbClr val="000099"/>
                </a:solidFill>
              </a:rPr>
              <a:t>("D:\\serialization\\</a:t>
            </a:r>
            <a:r>
              <a:rPr lang="en-US" altLang="zh-CN" sz="1800" b="1" dirty="0">
                <a:solidFill>
                  <a:srgbClr val="FF0000"/>
                </a:solidFill>
              </a:rPr>
              <a:t>Student.ser</a:t>
            </a:r>
            <a:r>
              <a:rPr lang="en-US" altLang="zh-CN" sz="1800" b="1" dirty="0">
                <a:solidFill>
                  <a:srgbClr val="000099"/>
                </a:solidFill>
              </a:rPr>
              <a:t>");</a:t>
            </a:r>
            <a:endParaRPr lang="en-US" altLang="zh-CN" sz="1800" b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		</a:t>
            </a:r>
            <a:r>
              <a:rPr lang="en-US" altLang="zh-CN" sz="1800" b="1" dirty="0" err="1">
                <a:solidFill>
                  <a:srgbClr val="000099"/>
                </a:solidFill>
              </a:rPr>
              <a:t>ObjectOutputStream</a:t>
            </a:r>
            <a:r>
              <a:rPr lang="en-US" altLang="zh-CN" sz="1800" b="1" dirty="0">
                <a:solidFill>
                  <a:srgbClr val="000099"/>
                </a:solidFill>
              </a:rPr>
              <a:t> </a:t>
            </a:r>
            <a:r>
              <a:rPr lang="en-US" altLang="zh-CN" sz="1800" b="1" dirty="0" err="1">
                <a:solidFill>
                  <a:srgbClr val="000099"/>
                </a:solidFill>
              </a:rPr>
              <a:t>oos</a:t>
            </a:r>
            <a:r>
              <a:rPr lang="en-US" altLang="zh-CN" sz="1800" b="1" dirty="0">
                <a:solidFill>
                  <a:srgbClr val="000099"/>
                </a:solidFill>
              </a:rPr>
              <a:t> = new </a:t>
            </a:r>
            <a:r>
              <a:rPr lang="en-US" altLang="zh-CN" sz="1800" b="1" dirty="0" err="1">
                <a:solidFill>
                  <a:srgbClr val="000099"/>
                </a:solidFill>
              </a:rPr>
              <a:t>ObjectOutputStream</a:t>
            </a:r>
            <a:r>
              <a:rPr lang="en-US" altLang="zh-CN" sz="1800" b="1" dirty="0">
                <a:solidFill>
                  <a:srgbClr val="000099"/>
                </a:solidFill>
              </a:rPr>
              <a:t>(</a:t>
            </a:r>
            <a:r>
              <a:rPr lang="en-US" altLang="zh-CN" sz="1800" b="1" dirty="0" err="1">
                <a:solidFill>
                  <a:srgbClr val="000099"/>
                </a:solidFill>
              </a:rPr>
              <a:t>fos</a:t>
            </a:r>
            <a:r>
              <a:rPr lang="en-US" altLang="zh-CN" sz="1800" b="1" dirty="0">
                <a:solidFill>
                  <a:srgbClr val="000099"/>
                </a:solidFill>
              </a:rPr>
              <a:t>);</a:t>
            </a:r>
            <a:endParaRPr lang="en-US" altLang="zh-CN" sz="1800" b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		</a:t>
            </a:r>
            <a:r>
              <a:rPr lang="en-US" altLang="zh-CN" sz="1800" b="1" dirty="0" err="1">
                <a:solidFill>
                  <a:srgbClr val="000099"/>
                </a:solidFill>
              </a:rPr>
              <a:t>oos.writeObject</a:t>
            </a:r>
            <a:r>
              <a:rPr lang="en-US" altLang="zh-CN" sz="1800" b="1" dirty="0">
                <a:solidFill>
                  <a:srgbClr val="000099"/>
                </a:solidFill>
              </a:rPr>
              <a:t>(s1); 	</a:t>
            </a:r>
            <a:endParaRPr lang="en-US" altLang="zh-CN" sz="1800" b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		</a:t>
            </a:r>
            <a:r>
              <a:rPr lang="en-US" altLang="zh-CN" sz="1800" b="1" dirty="0" err="1">
                <a:solidFill>
                  <a:srgbClr val="000099"/>
                </a:solidFill>
              </a:rPr>
              <a:t>oos.writeObject</a:t>
            </a:r>
            <a:r>
              <a:rPr lang="en-US" altLang="zh-CN" sz="1800" b="1" dirty="0">
                <a:solidFill>
                  <a:srgbClr val="000099"/>
                </a:solidFill>
              </a:rPr>
              <a:t>(</a:t>
            </a:r>
            <a:r>
              <a:rPr lang="en-US" altLang="zh-CN" sz="1800" b="1" dirty="0" err="1">
                <a:solidFill>
                  <a:srgbClr val="000099"/>
                </a:solidFill>
              </a:rPr>
              <a:t>s3</a:t>
            </a:r>
            <a:r>
              <a:rPr lang="en-US" altLang="zh-CN" sz="1800" b="1" dirty="0">
                <a:solidFill>
                  <a:srgbClr val="000099"/>
                </a:solidFill>
              </a:rPr>
              <a:t>);</a:t>
            </a:r>
            <a:endParaRPr lang="en-US" altLang="zh-CN" sz="1800" b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8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		</a:t>
            </a:r>
            <a:r>
              <a:rPr lang="en-US" altLang="zh-CN" sz="1800" b="1" dirty="0"/>
              <a:t>//</a:t>
            </a:r>
            <a:r>
              <a:rPr lang="zh-CN" altLang="en-US" sz="1800" b="1" dirty="0"/>
              <a:t>反序列化，将对象从文件读出并恢复</a:t>
            </a:r>
            <a:br>
              <a:rPr lang="zh-CN" altLang="en-US" sz="1800" b="1" dirty="0"/>
            </a:br>
            <a:r>
              <a:rPr lang="zh-CN" altLang="en-US" sz="1800" b="1" dirty="0">
                <a:solidFill>
                  <a:srgbClr val="990000"/>
                </a:solidFill>
              </a:rPr>
              <a:t>	</a:t>
            </a:r>
            <a:r>
              <a:rPr lang="en-US" altLang="zh-CN" sz="1800" b="1" dirty="0" err="1">
                <a:solidFill>
                  <a:srgbClr val="990000"/>
                </a:solidFill>
              </a:rPr>
              <a:t>FileInputStream</a:t>
            </a:r>
            <a:r>
              <a:rPr lang="en-US" altLang="zh-CN" sz="1800" b="1" dirty="0">
                <a:solidFill>
                  <a:srgbClr val="990000"/>
                </a:solidFill>
              </a:rPr>
              <a:t> </a:t>
            </a:r>
            <a:r>
              <a:rPr lang="en-US" altLang="zh-CN" sz="1800" b="1" dirty="0" err="1">
                <a:solidFill>
                  <a:srgbClr val="990000"/>
                </a:solidFill>
              </a:rPr>
              <a:t>fis</a:t>
            </a:r>
            <a:r>
              <a:rPr lang="en-US" altLang="zh-CN" sz="1800" b="1" dirty="0">
                <a:solidFill>
                  <a:srgbClr val="990000"/>
                </a:solidFill>
              </a:rPr>
              <a:t> = new </a:t>
            </a:r>
            <a:r>
              <a:rPr lang="en-US" altLang="zh-CN" sz="1800" b="1" dirty="0" err="1">
                <a:solidFill>
                  <a:srgbClr val="990000"/>
                </a:solidFill>
              </a:rPr>
              <a:t>FileInputStream</a:t>
            </a:r>
            <a:r>
              <a:rPr lang="en-US" altLang="zh-CN" sz="1800" b="1" dirty="0">
                <a:solidFill>
                  <a:srgbClr val="990000"/>
                </a:solidFill>
              </a:rPr>
              <a:t>("D:\\serialization\\</a:t>
            </a:r>
            <a:r>
              <a:rPr lang="en-US" altLang="zh-CN" sz="1800" b="1" dirty="0" err="1">
                <a:solidFill>
                  <a:srgbClr val="FF0000"/>
                </a:solidFill>
              </a:rPr>
              <a:t>Student.ser</a:t>
            </a:r>
            <a:r>
              <a:rPr lang="en-US" altLang="zh-CN" sz="1800" b="1" dirty="0">
                <a:solidFill>
                  <a:srgbClr val="990000"/>
                </a:solidFill>
              </a:rPr>
              <a:t>");</a:t>
            </a:r>
            <a:endParaRPr lang="en-US" altLang="zh-CN" sz="1800" b="1" dirty="0">
              <a:solidFill>
                <a:srgbClr val="99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		</a:t>
            </a:r>
            <a:r>
              <a:rPr lang="en-US" altLang="zh-CN" sz="1800" b="1" dirty="0" err="1">
                <a:solidFill>
                  <a:srgbClr val="990000"/>
                </a:solidFill>
              </a:rPr>
              <a:t>ObjectInputStream</a:t>
            </a:r>
            <a:r>
              <a:rPr lang="en-US" altLang="zh-CN" sz="1800" b="1" dirty="0">
                <a:solidFill>
                  <a:srgbClr val="990000"/>
                </a:solidFill>
              </a:rPr>
              <a:t> </a:t>
            </a:r>
            <a:r>
              <a:rPr lang="en-US" altLang="zh-CN" sz="1800" b="1" dirty="0" err="1">
                <a:solidFill>
                  <a:srgbClr val="990000"/>
                </a:solidFill>
              </a:rPr>
              <a:t>ois</a:t>
            </a:r>
            <a:r>
              <a:rPr lang="en-US" altLang="zh-CN" sz="1800" b="1" dirty="0">
                <a:solidFill>
                  <a:srgbClr val="990000"/>
                </a:solidFill>
              </a:rPr>
              <a:t> = new </a:t>
            </a:r>
            <a:r>
              <a:rPr lang="en-US" altLang="zh-CN" sz="1800" b="1" dirty="0" err="1">
                <a:solidFill>
                  <a:srgbClr val="990000"/>
                </a:solidFill>
              </a:rPr>
              <a:t>ObjectInputStream</a:t>
            </a:r>
            <a:r>
              <a:rPr lang="en-US" altLang="zh-CN" sz="1800" b="1" dirty="0">
                <a:solidFill>
                  <a:srgbClr val="990000"/>
                </a:solidFill>
              </a:rPr>
              <a:t>(</a:t>
            </a:r>
            <a:r>
              <a:rPr lang="en-US" altLang="zh-CN" sz="1800" b="1" dirty="0" err="1">
                <a:solidFill>
                  <a:srgbClr val="990000"/>
                </a:solidFill>
              </a:rPr>
              <a:t>fis</a:t>
            </a:r>
            <a:r>
              <a:rPr lang="en-US" altLang="zh-CN" sz="1800" b="1" dirty="0">
                <a:solidFill>
                  <a:srgbClr val="990000"/>
                </a:solidFill>
              </a:rPr>
              <a:t>);</a:t>
            </a:r>
            <a:endParaRPr lang="en-US" altLang="zh-CN" sz="1800" b="1" dirty="0">
              <a:solidFill>
                <a:srgbClr val="99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		Student s2 = </a:t>
            </a:r>
            <a:r>
              <a:rPr lang="en-US" altLang="zh-CN" sz="1800" b="1" dirty="0">
                <a:solidFill>
                  <a:srgbClr val="0000CC"/>
                </a:solidFill>
              </a:rPr>
              <a:t>(Student) </a:t>
            </a:r>
            <a:r>
              <a:rPr lang="en-US" altLang="zh-CN" sz="1800" b="1" dirty="0" err="1">
                <a:solidFill>
                  <a:srgbClr val="990000"/>
                </a:solidFill>
              </a:rPr>
              <a:t>ois.readObject</a:t>
            </a:r>
            <a:r>
              <a:rPr lang="en-US" altLang="zh-CN" sz="1800" b="1" dirty="0">
                <a:solidFill>
                  <a:srgbClr val="990000"/>
                </a:solidFill>
              </a:rPr>
              <a:t>();    </a:t>
            </a:r>
            <a:r>
              <a:rPr lang="en-US" altLang="zh-CN" sz="1800" b="1" dirty="0">
                <a:solidFill>
                  <a:srgbClr val="000099"/>
                </a:solidFill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</a:rPr>
              <a:t>恢复</a:t>
            </a:r>
            <a:r>
              <a:rPr lang="en-US" altLang="zh-CN" sz="1800" b="1" dirty="0">
                <a:solidFill>
                  <a:srgbClr val="000099"/>
                </a:solidFill>
              </a:rPr>
              <a:t>s1,</a:t>
            </a:r>
            <a:r>
              <a:rPr lang="zh-CN" altLang="en-US" sz="1800" b="1" dirty="0">
                <a:solidFill>
                  <a:srgbClr val="000099"/>
                </a:solidFill>
              </a:rPr>
              <a:t>必须强制类型转换</a:t>
            </a:r>
            <a:endParaRPr lang="zh-CN" altLang="en-US" sz="18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990000"/>
                </a:solidFill>
              </a:rPr>
              <a:t>		Student s4 = </a:t>
            </a:r>
            <a:r>
              <a:rPr lang="en-US" altLang="zh-CN" sz="1800" b="1" dirty="0">
                <a:solidFill>
                  <a:srgbClr val="0000CC"/>
                </a:solidFill>
              </a:rPr>
              <a:t>(Student) </a:t>
            </a:r>
            <a:r>
              <a:rPr lang="en-US" altLang="zh-CN" sz="1800" b="1" dirty="0" err="1">
                <a:solidFill>
                  <a:srgbClr val="990000"/>
                </a:solidFill>
              </a:rPr>
              <a:t>ois.readObject</a:t>
            </a:r>
            <a:r>
              <a:rPr lang="en-US" altLang="zh-CN" sz="1800" b="1" dirty="0">
                <a:solidFill>
                  <a:srgbClr val="990000"/>
                </a:solidFill>
              </a:rPr>
              <a:t>();</a:t>
            </a:r>
            <a:r>
              <a:rPr lang="en-US" altLang="zh-CN" sz="1800" b="1" dirty="0">
                <a:solidFill>
                  <a:srgbClr val="000099"/>
                </a:solidFill>
              </a:rPr>
              <a:t>    //</a:t>
            </a:r>
            <a:r>
              <a:rPr lang="zh-CN" altLang="en-US" sz="1800" b="1" dirty="0">
                <a:solidFill>
                  <a:srgbClr val="000099"/>
                </a:solidFill>
              </a:rPr>
              <a:t>恢复</a:t>
            </a:r>
            <a:r>
              <a:rPr lang="en-US" altLang="zh-CN" sz="1800" b="1" dirty="0">
                <a:solidFill>
                  <a:srgbClr val="000099"/>
                </a:solidFill>
              </a:rPr>
              <a:t>s3</a:t>
            </a:r>
            <a:endParaRPr lang="en-US" altLang="zh-CN" sz="1800" b="1" dirty="0">
              <a:solidFill>
                <a:srgbClr val="99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			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System.out.println</a:t>
            </a:r>
            <a:r>
              <a:rPr lang="en-US" altLang="zh-CN" sz="1800" b="1" dirty="0"/>
              <a:t>("Student Information:"); 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System.out.println</a:t>
            </a:r>
            <a:r>
              <a:rPr lang="en-US" altLang="zh-CN" sz="1800" b="1" dirty="0"/>
              <a:t>(s2.id+“  ”+s2.name+"  “+s2.age+"  “+s2.department);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System.out.print</a:t>
            </a:r>
            <a:r>
              <a:rPr lang="en-US" altLang="zh-CN" sz="1800" b="1" dirty="0"/>
              <a:t>(s4.id+"  “+s4.name+"  “+s4.age+"  “+s4.department);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>
                <a:solidFill>
                  <a:srgbClr val="0000CC"/>
                </a:solidFill>
              </a:rPr>
              <a:t>oos.close</a:t>
            </a:r>
            <a:r>
              <a:rPr lang="en-US" altLang="zh-CN" sz="1800" b="1" dirty="0">
                <a:solidFill>
                  <a:srgbClr val="0000CC"/>
                </a:solidFill>
              </a:rPr>
              <a:t>(); 	</a:t>
            </a:r>
            <a:endParaRPr lang="en-US" altLang="zh-CN" sz="18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                 </a:t>
            </a:r>
            <a:r>
              <a:rPr lang="en-US" altLang="zh-CN" sz="1800" b="1" dirty="0" err="1">
                <a:solidFill>
                  <a:srgbClr val="0000CC"/>
                </a:solidFill>
              </a:rPr>
              <a:t>ois.close</a:t>
            </a:r>
            <a:r>
              <a:rPr lang="en-US" altLang="zh-CN" sz="1800" b="1" dirty="0">
                <a:solidFill>
                  <a:srgbClr val="0000CC"/>
                </a:solidFill>
              </a:rPr>
              <a:t>();</a:t>
            </a:r>
            <a:endParaRPr lang="en-US" altLang="zh-CN" sz="18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41080"/>
            <a:ext cx="8229600" cy="4885083"/>
          </a:xfrm>
        </p:spPr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&amp;</a:t>
            </a:r>
            <a:r>
              <a:rPr lang="zh-CN" altLang="en-US" dirty="0"/>
              <a:t>文件夹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字节流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缓冲流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6617" y="2213188"/>
            <a:ext cx="2057400" cy="382834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93528" y="2196539"/>
            <a:ext cx="2057400" cy="375081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OutputStream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35282" y="3923139"/>
            <a:ext cx="1143000" cy="3132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C33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550728" y="3937681"/>
            <a:ext cx="1143000" cy="3236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C33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767684" y="1283993"/>
            <a:ext cx="762000" cy="467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766617" y="3085731"/>
            <a:ext cx="2057400" cy="405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021520" y="3073796"/>
            <a:ext cx="2201416" cy="373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766617" y="4598465"/>
            <a:ext cx="1480330" cy="339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6382063" y="4585810"/>
            <a:ext cx="1480330" cy="36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endParaRPr kumimoji="1" lang="en-US" altLang="zh-CN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719736" y="5395172"/>
            <a:ext cx="2057400" cy="339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Buffered</a:t>
            </a: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193001" y="5355986"/>
            <a:ext cx="1957927" cy="36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20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Buffered</a:t>
            </a:r>
            <a:r>
              <a:rPr kumimoji="1"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kumimoji="1"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/>
          <p:cNvCxnSpPr>
            <a:stCxn id="15" idx="0"/>
            <a:endCxn id="10" idx="2"/>
          </p:cNvCxnSpPr>
          <p:nvPr/>
        </p:nvCxnSpPr>
        <p:spPr>
          <a:xfrm flipV="1">
            <a:off x="4795317" y="2596022"/>
            <a:ext cx="0" cy="489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0"/>
          </p:cNvCxnSpPr>
          <p:nvPr/>
        </p:nvCxnSpPr>
        <p:spPr>
          <a:xfrm flipV="1">
            <a:off x="7122228" y="2596024"/>
            <a:ext cx="0" cy="477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2" idx="2"/>
          </p:cNvCxnSpPr>
          <p:nvPr/>
        </p:nvCxnSpPr>
        <p:spPr>
          <a:xfrm flipV="1">
            <a:off x="4506782" y="4236349"/>
            <a:ext cx="0" cy="362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0"/>
            <a:endCxn id="13" idx="2"/>
          </p:cNvCxnSpPr>
          <p:nvPr/>
        </p:nvCxnSpPr>
        <p:spPr>
          <a:xfrm flipV="1">
            <a:off x="7122228" y="4261332"/>
            <a:ext cx="0" cy="324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§12.</a:t>
            </a:r>
            <a:r>
              <a:rPr lang="zh-CN" altLang="en-US" sz="4400"/>
              <a:t>1 </a:t>
            </a:r>
            <a:r>
              <a:rPr lang="en-US" altLang="zh-CN" sz="4400"/>
              <a:t>File</a:t>
            </a:r>
            <a:r>
              <a:rPr lang="zh-CN" altLang="en-US" sz="4400" dirty="0"/>
              <a:t>类 </a:t>
            </a:r>
            <a:endParaRPr lang="zh-CN" altLang="en-US" sz="4300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1"/>
            <a:ext cx="8382000" cy="4467244"/>
          </a:xfrm>
        </p:spPr>
        <p:txBody>
          <a:bodyPr>
            <a:normAutofit/>
          </a:bodyPr>
          <a:lstStyle/>
          <a:p>
            <a:pPr marL="533400" indent="-533400"/>
            <a:r>
              <a:rPr lang="zh-CN" altLang="en-US" dirty="0"/>
              <a:t>通过</a:t>
            </a:r>
            <a:r>
              <a:rPr lang="en-US" altLang="zh-CN" b="1" dirty="0">
                <a:solidFill>
                  <a:srgbClr val="0000CC"/>
                </a:solidFill>
              </a:rPr>
              <a:t>java.io</a:t>
            </a:r>
            <a:r>
              <a:rPr lang="zh-CN" altLang="en-US" dirty="0"/>
              <a:t>包中的</a:t>
            </a:r>
            <a:r>
              <a:rPr lang="en-US" altLang="zh-CN" b="1" dirty="0">
                <a:solidFill>
                  <a:srgbClr val="990000"/>
                </a:solidFill>
              </a:rPr>
              <a:t>File</a:t>
            </a:r>
            <a:r>
              <a:rPr lang="zh-CN" altLang="en-US" b="1" dirty="0">
                <a:solidFill>
                  <a:srgbClr val="990000"/>
                </a:solidFill>
              </a:rPr>
              <a:t>类</a:t>
            </a:r>
            <a:r>
              <a:rPr lang="zh-CN" altLang="en-US" dirty="0"/>
              <a:t>，程序可以建立与</a:t>
            </a:r>
            <a:r>
              <a:rPr lang="zh-CN" altLang="en-US" b="1" dirty="0">
                <a:solidFill>
                  <a:srgbClr val="6600CC"/>
                </a:solidFill>
              </a:rPr>
              <a:t>磁盘文件</a:t>
            </a:r>
            <a:r>
              <a:rPr lang="zh-CN" altLang="en-US" dirty="0"/>
              <a:t>的联系。</a:t>
            </a:r>
            <a:endParaRPr lang="en-US" altLang="zh-CN" dirty="0"/>
          </a:p>
          <a:p>
            <a:pPr marL="882650" lvl="1" indent="-533400"/>
            <a:r>
              <a:rPr lang="zh-CN" altLang="en-US" dirty="0"/>
              <a:t>可以用来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获取或设置文件或目录的属性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不支持从文件里读取数据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往文件里写数据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3400" indent="-533400" eaLnBrk="1" hangingPunct="1"/>
            <a:endParaRPr lang="zh-CN" altLang="en-US" dirty="0"/>
          </a:p>
          <a:p>
            <a:pPr marL="533400" indent="-533400" eaLnBrk="1" hangingPunct="1"/>
            <a:r>
              <a:rPr lang="zh-CN" altLang="en-US" sz="2400" dirty="0"/>
              <a:t>构造方法</a:t>
            </a:r>
            <a:endParaRPr lang="zh-CN" altLang="en-US" sz="2400" dirty="0"/>
          </a:p>
          <a:p>
            <a:pPr marL="914400" lvl="1" indent="-57023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66"/>
                </a:solidFill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File(String 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filename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);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marL="914400" lvl="1" indent="-570230" eaLnBrk="1" hangingPunct="1">
              <a:buFont typeface="Wingdings" panose="05000000000000000000" pitchFamily="2" charset="2"/>
              <a:buAutoNum type="arabicPeriod"/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File(String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directoryPath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, String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filename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);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marL="914400" lvl="1" indent="-570230" eaLnBrk="1" hangingPunct="1">
              <a:buFont typeface="Wingdings" panose="05000000000000000000" pitchFamily="2" charset="2"/>
              <a:buAutoNum type="arabicPeriod"/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File(File f, String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filename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);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3F665C-B80B-486B-9387-33C13108DA08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81158" y="1571612"/>
            <a:ext cx="8229600" cy="4502150"/>
          </a:xfrm>
        </p:spPr>
        <p:txBody>
          <a:bodyPr/>
          <a:lstStyle/>
          <a:p>
            <a:r>
              <a:rPr lang="zh-CN" altLang="en-US" dirty="0"/>
              <a:t>创建文件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975604" y="2204864"/>
            <a:ext cx="8335238" cy="37471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rIns="18000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隶书" panose="02010509060101010101" pitchFamily="49" charset="-122"/>
              </a:rPr>
              <a:t>//1.</a:t>
            </a:r>
            <a:r>
              <a:rPr lang="zh-CN" altLang="en-US" sz="2400" b="0" dirty="0">
                <a:solidFill>
                  <a:schemeClr val="tx1"/>
                </a:solidFill>
                <a:ea typeface="隶书" panose="02010509060101010101" pitchFamily="49" charset="-122"/>
              </a:rPr>
              <a:t>创建文件对象</a:t>
            </a:r>
            <a:endParaRPr lang="zh-CN" altLang="en-US" sz="2400" b="0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 </a:t>
            </a:r>
            <a:r>
              <a:rPr lang="en-US" altLang="zh-CN" sz="2400" dirty="0" err="1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</a:t>
            </a: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= new File(“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d:/java/test.txt</a:t>
            </a: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”);   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//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文件对象</a:t>
            </a:r>
            <a:endParaRPr lang="en-US" altLang="zh-CN" sz="2400" b="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//</a:t>
            </a:r>
            <a:r>
              <a:rPr lang="en-US" altLang="zh-CN" sz="2400" b="0" dirty="0">
                <a:solidFill>
                  <a:schemeClr val="tx1"/>
                </a:solidFill>
                <a:ea typeface="隶书" panose="02010509060101010101" pitchFamily="49" charset="-122"/>
              </a:rPr>
              <a:t>2.</a:t>
            </a:r>
            <a:r>
              <a:rPr lang="zh-CN" altLang="en-US" sz="2400" b="0" dirty="0">
                <a:solidFill>
                  <a:schemeClr val="tx1"/>
                </a:solidFill>
                <a:ea typeface="隶书" panose="02010509060101010101" pitchFamily="49" charset="-122"/>
              </a:rPr>
              <a:t>创建文件</a:t>
            </a:r>
            <a:r>
              <a:rPr lang="en-US" altLang="zh-CN" sz="2400" b="0" dirty="0">
                <a:solidFill>
                  <a:schemeClr val="tx1"/>
                </a:solidFill>
                <a:ea typeface="隶书" panose="02010509060101010101" pitchFamily="49" charset="-122"/>
              </a:rPr>
              <a:t>test.txt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try {</a:t>
            </a:r>
            <a:endParaRPr lang="zh-CN" altLang="en-US" sz="2400" b="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if(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!</a:t>
            </a:r>
            <a:r>
              <a:rPr lang="en-US" altLang="zh-CN" sz="2400" dirty="0" err="1">
                <a:solidFill>
                  <a:srgbClr val="C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()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2"/>
            <a:r>
              <a:rPr lang="en-US" altLang="zh-CN" sz="2400" dirty="0" err="1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file.createNewFile</a:t>
            </a: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();	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//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在指定路径创建文件</a:t>
            </a:r>
            <a:endParaRPr lang="zh-CN" altLang="en-US" sz="2400" b="0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} catch (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IOException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e) {	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e.printStackTrace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();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标注: 线形 2"/>
          <p:cNvSpPr/>
          <p:nvPr/>
        </p:nvSpPr>
        <p:spPr>
          <a:xfrm>
            <a:off x="5591944" y="1218392"/>
            <a:ext cx="3384376" cy="612648"/>
          </a:xfrm>
          <a:prstGeom prst="borderCallout1">
            <a:avLst>
              <a:gd name="adj1" fmla="val 113176"/>
              <a:gd name="adj2" fmla="val 46737"/>
              <a:gd name="adj3" fmla="val 228248"/>
              <a:gd name="adj4" fmla="val 320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66"/>
                </a:solidFill>
              </a:rPr>
              <a:t>UNIX</a:t>
            </a:r>
            <a:r>
              <a:rPr lang="zh-CN" altLang="en-US" sz="2400" dirty="0">
                <a:solidFill>
                  <a:srgbClr val="000066"/>
                </a:solidFill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</a:rPr>
              <a:t>URL</a:t>
            </a:r>
            <a:r>
              <a:rPr lang="zh-CN" altLang="en-US" sz="2400" dirty="0">
                <a:solidFill>
                  <a:srgbClr val="000066"/>
                </a:solidFill>
              </a:rPr>
              <a:t>风格路径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§12.1.1   </a:t>
            </a:r>
            <a:r>
              <a:rPr lang="zh-CN" altLang="en-US" dirty="0">
                <a:latin typeface="宋体" panose="02010600030101010101" pitchFamily="2" charset="-122"/>
              </a:rPr>
              <a:t>文件的属性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58" y="1628775"/>
            <a:ext cx="8535322" cy="450215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b="1" dirty="0"/>
              <a:t>File</a:t>
            </a:r>
            <a:r>
              <a:rPr lang="zh-CN" altLang="en-US" b="1" dirty="0">
                <a:latin typeface="宋体" panose="02010600030101010101" pitchFamily="2" charset="-122"/>
              </a:rPr>
              <a:t>类的下列方法获取文件本身的一些信息：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>
                <a:solidFill>
                  <a:srgbClr val="0000FF"/>
                </a:solidFill>
              </a:rPr>
              <a:t>getName</a:t>
            </a:r>
            <a:r>
              <a:rPr lang="en-US" altLang="zh-CN" b="1" dirty="0">
                <a:solidFill>
                  <a:srgbClr val="0000FF"/>
                </a:solidFill>
              </a:rPr>
              <a:t>();  </a:t>
            </a:r>
            <a:r>
              <a:rPr lang="en-US" altLang="zh-CN" b="1" dirty="0"/>
              <a:t>//</a:t>
            </a:r>
            <a:r>
              <a:rPr lang="zh-CN" altLang="en-US" b="1" dirty="0"/>
              <a:t>获取文件的名字。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canRead</a:t>
            </a:r>
            <a:r>
              <a:rPr lang="en-US" altLang="zh-CN" b="1" dirty="0">
                <a:solidFill>
                  <a:srgbClr val="0000FF"/>
                </a:solidFill>
              </a:rPr>
              <a:t>();  </a:t>
            </a:r>
            <a:r>
              <a:rPr lang="en-US" altLang="zh-CN" b="1" dirty="0"/>
              <a:t>//</a:t>
            </a:r>
            <a:r>
              <a:rPr lang="zh-CN" altLang="en-US" b="1" dirty="0"/>
              <a:t>判断文件是否是可读的。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canWrite</a:t>
            </a:r>
            <a:r>
              <a:rPr lang="en-US" altLang="zh-CN" b="1" dirty="0">
                <a:solidFill>
                  <a:srgbClr val="0000FF"/>
                </a:solidFill>
              </a:rPr>
              <a:t>();  </a:t>
            </a:r>
            <a:r>
              <a:rPr lang="en-US" altLang="zh-CN" b="1" dirty="0"/>
              <a:t>//</a:t>
            </a:r>
            <a:r>
              <a:rPr lang="zh-CN" altLang="en-US" b="1" dirty="0"/>
              <a:t>判断文件是否可被写入。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exists();  </a:t>
            </a:r>
            <a:r>
              <a:rPr lang="en-US" altLang="zh-CN" b="1" dirty="0"/>
              <a:t>//</a:t>
            </a:r>
            <a:r>
              <a:rPr lang="zh-CN" altLang="en-US" b="1" dirty="0"/>
              <a:t>判断文件是否存在。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long length();  </a:t>
            </a:r>
            <a:r>
              <a:rPr lang="en-US" altLang="zh-CN" b="1" dirty="0"/>
              <a:t>//</a:t>
            </a:r>
            <a:r>
              <a:rPr lang="zh-CN" altLang="en-US" b="1" dirty="0"/>
              <a:t>获取文件的长度</a:t>
            </a:r>
            <a:r>
              <a:rPr lang="en-US" altLang="zh-CN" b="1" dirty="0"/>
              <a:t>(</a:t>
            </a:r>
            <a:r>
              <a:rPr lang="zh-CN" altLang="en-US" b="1" dirty="0"/>
              <a:t>单位是字节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>
                <a:solidFill>
                  <a:srgbClr val="0000FF"/>
                </a:solidFill>
              </a:rPr>
              <a:t>getAbsolutePath</a:t>
            </a:r>
            <a:r>
              <a:rPr lang="en-US" altLang="zh-CN" b="1" dirty="0">
                <a:solidFill>
                  <a:srgbClr val="0000FF"/>
                </a:solidFill>
              </a:rPr>
              <a:t>();  </a:t>
            </a:r>
            <a:r>
              <a:rPr lang="en-US" altLang="zh-CN" b="1" dirty="0"/>
              <a:t>//</a:t>
            </a:r>
            <a:r>
              <a:rPr lang="zh-CN" altLang="en-US" sz="2000" dirty="0"/>
              <a:t>获取文件的绝对路径。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§12.1.1   </a:t>
            </a:r>
            <a:r>
              <a:rPr lang="zh-CN" altLang="en-US" dirty="0">
                <a:latin typeface="宋体" panose="02010600030101010101" pitchFamily="2" charset="-122"/>
              </a:rPr>
              <a:t>文件的属性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628775"/>
            <a:ext cx="8640960" cy="4502150"/>
          </a:xfrm>
        </p:spPr>
        <p:txBody>
          <a:bodyPr>
            <a:normAutofit/>
          </a:bodyPr>
          <a:lstStyle/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String </a:t>
            </a:r>
            <a:r>
              <a:rPr lang="en-US" altLang="zh-CN" b="1" dirty="0" err="1">
                <a:solidFill>
                  <a:srgbClr val="0000FF"/>
                </a:solidFill>
              </a:rPr>
              <a:t>getParent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/>
              <a:t>) //</a:t>
            </a:r>
            <a:r>
              <a:rPr lang="zh-CN" altLang="en-US" b="1"/>
              <a:t>获取</a:t>
            </a:r>
            <a:r>
              <a:rPr lang="zh-CN" altLang="en-US" b="1" dirty="0"/>
              <a:t>文件的父目录。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isFile</a:t>
            </a:r>
            <a:r>
              <a:rPr lang="en-US" altLang="zh-CN" b="1">
                <a:solidFill>
                  <a:srgbClr val="0000FF"/>
                </a:solidFill>
              </a:rPr>
              <a:t>()</a:t>
            </a:r>
            <a:r>
              <a:rPr lang="en-US" altLang="zh-CN" b="1"/>
              <a:t> //</a:t>
            </a:r>
            <a:r>
              <a:rPr lang="zh-CN" altLang="en-US" b="1"/>
              <a:t>判断</a:t>
            </a:r>
            <a:r>
              <a:rPr lang="zh-CN" altLang="en-US" b="1" dirty="0"/>
              <a:t>文件是否是一个普通文件，而不是目录。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isDirectroy</a:t>
            </a:r>
            <a:r>
              <a:rPr lang="en-US" altLang="zh-CN" b="1">
                <a:solidFill>
                  <a:srgbClr val="0000FF"/>
                </a:solidFill>
              </a:rPr>
              <a:t>()</a:t>
            </a:r>
            <a:r>
              <a:rPr lang="en-US" altLang="zh-CN" b="1"/>
              <a:t> //</a:t>
            </a:r>
            <a:r>
              <a:rPr lang="zh-CN" altLang="en-US" b="1"/>
              <a:t>判断</a:t>
            </a:r>
            <a:r>
              <a:rPr lang="zh-CN" altLang="en-US" b="1" dirty="0"/>
              <a:t>文件是否是一个目录。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isHidden</a:t>
            </a:r>
            <a:r>
              <a:rPr lang="en-US" altLang="zh-CN" b="1">
                <a:solidFill>
                  <a:srgbClr val="0000FF"/>
                </a:solidFill>
              </a:rPr>
              <a:t>()</a:t>
            </a:r>
            <a:r>
              <a:rPr lang="en-US" altLang="zh-CN" b="1"/>
              <a:t> //</a:t>
            </a:r>
            <a:r>
              <a:rPr lang="zh-CN" altLang="en-US" b="1"/>
              <a:t>判断</a:t>
            </a:r>
            <a:r>
              <a:rPr lang="zh-CN" altLang="en-US" b="1" dirty="0"/>
              <a:t>文件是否是隐藏文件。</a:t>
            </a:r>
            <a:endParaRPr lang="zh-CN" altLang="en-US" b="1" dirty="0"/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public long </a:t>
            </a:r>
            <a:r>
              <a:rPr lang="en-US" altLang="zh-CN" b="1" dirty="0" err="1">
                <a:solidFill>
                  <a:srgbClr val="0000FF"/>
                </a:solidFill>
              </a:rPr>
              <a:t>lastModified</a:t>
            </a:r>
            <a:r>
              <a:rPr lang="en-US" altLang="zh-CN" b="1">
                <a:solidFill>
                  <a:srgbClr val="0000FF"/>
                </a:solidFill>
              </a:rPr>
              <a:t>()</a:t>
            </a:r>
            <a:r>
              <a:rPr lang="en-US" altLang="zh-CN" b="1"/>
              <a:t> //</a:t>
            </a:r>
            <a:r>
              <a:rPr lang="zh-CN" altLang="en-US" b="1"/>
              <a:t>获取</a:t>
            </a:r>
            <a:r>
              <a:rPr lang="zh-CN" altLang="en-US" b="1" dirty="0"/>
              <a:t>文件最后修改的时间。</a:t>
            </a:r>
            <a:endParaRPr lang="en-US" altLang="zh-CN" b="1" dirty="0"/>
          </a:p>
          <a:p>
            <a:pPr algn="just">
              <a:lnSpc>
                <a:spcPct val="110000"/>
              </a:lnSpc>
            </a:pPr>
            <a:endParaRPr lang="en-US" altLang="zh-CN" sz="2400" b="1" dirty="0"/>
          </a:p>
          <a:p>
            <a:pPr algn="just">
              <a:lnSpc>
                <a:spcPct val="110000"/>
              </a:lnSpc>
            </a:pPr>
            <a:r>
              <a:rPr lang="zh-CN" altLang="en-US" dirty="0"/>
              <a:t>阅读并讨论例题</a:t>
            </a:r>
            <a:r>
              <a:rPr lang="en-US" altLang="zh-CN" dirty="0"/>
              <a:t>12-1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>
              <a:lnSpc>
                <a:spcPct val="110000"/>
              </a:lnSpc>
            </a:pP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§12.1.2   </a:t>
            </a:r>
            <a:r>
              <a:rPr lang="zh-CN" altLang="en-US">
                <a:latin typeface="宋体" panose="02010600030101010101" pitchFamily="2" charset="-122"/>
              </a:rPr>
              <a:t>目录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64137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使用</a:t>
            </a:r>
            <a:r>
              <a:rPr lang="en-US" altLang="zh-CN" b="1" dirty="0"/>
              <a:t>File</a:t>
            </a:r>
            <a:r>
              <a:rPr lang="zh-CN" altLang="en-US" b="1" dirty="0"/>
              <a:t>类创建目录</a:t>
            </a:r>
            <a:r>
              <a:rPr lang="en-US" altLang="zh-CN" b="1" dirty="0" err="1"/>
              <a:t>dir</a:t>
            </a:r>
            <a:endParaRPr lang="zh-CN" altLang="en-US" b="1" dirty="0"/>
          </a:p>
          <a:p>
            <a:pPr marL="91440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66"/>
                </a:solidFill>
              </a:rPr>
              <a:t> 创建一个目录：</a:t>
            </a:r>
            <a:endParaRPr lang="zh-CN" altLang="en-US" dirty="0">
              <a:solidFill>
                <a:srgbClr val="000066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mkdir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()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000066"/>
                </a:solidFill>
              </a:rPr>
              <a:t>在目录中创建文件</a:t>
            </a:r>
            <a:endParaRPr lang="zh-CN" altLang="en-US" dirty="0">
              <a:solidFill>
                <a:srgbClr val="000066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createNewFile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()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35560" y="3563601"/>
            <a:ext cx="7825879" cy="2676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rIns="18000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chemeClr val="tx1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400" b="0" dirty="0">
                <a:solidFill>
                  <a:schemeClr val="tx1"/>
                </a:solidFill>
                <a:ea typeface="隶书" panose="02010509060101010101" pitchFamily="49" charset="-122"/>
              </a:rPr>
              <a:t>创建文件夹</a:t>
            </a:r>
            <a:endParaRPr lang="zh-CN" altLang="en-US" sz="2400" b="0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File </a:t>
            </a:r>
            <a:r>
              <a:rPr lang="en-US" altLang="zh-CN" sz="2400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file1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 = new File(“d:</a:t>
            </a:r>
            <a:r>
              <a:rPr lang="en-US" altLang="zh-CN" sz="2400" dirty="0"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/</a:t>
            </a:r>
            <a:r>
              <a:rPr lang="en-US" altLang="zh-CN" sz="2400" dirty="0" err="1"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myletter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);	</a:t>
            </a:r>
            <a:endParaRPr lang="zh-CN" altLang="en-US" sz="2400" dirty="0">
              <a:solidFill>
                <a:srgbClr val="000099"/>
              </a:solidFill>
            </a:endParaRPr>
          </a:p>
          <a:p>
            <a:pPr algn="l" eaLnBrk="1" hangingPunct="1"/>
            <a:r>
              <a:rPr lang="en-US" altLang="zh-CN" sz="2400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file1</a:t>
            </a:r>
            <a:r>
              <a:rPr lang="en-US" altLang="zh-CN" sz="2400" dirty="0">
                <a:solidFill>
                  <a:srgbClr val="006600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.mkdir();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algn="l" eaLnBrk="1" hangingPunct="1"/>
            <a:r>
              <a:rPr lang="en-US" altLang="zh-CN" sz="2400" dirty="0">
                <a:solidFill>
                  <a:srgbClr val="006600"/>
                </a:solidFill>
              </a:rPr>
              <a:t>	</a:t>
            </a:r>
            <a:endParaRPr lang="zh-CN" altLang="en-US" sz="2400" dirty="0">
              <a:solidFill>
                <a:srgbClr val="000099"/>
              </a:solidFill>
            </a:endParaRPr>
          </a:p>
          <a:p>
            <a:pPr algn="l" eaLnBrk="1" hangingPunct="1"/>
            <a:r>
              <a:rPr lang="en-US" altLang="zh-CN" sz="2400" b="0" dirty="0">
                <a:solidFill>
                  <a:schemeClr val="tx1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400" b="0" dirty="0">
                <a:solidFill>
                  <a:schemeClr val="tx1"/>
                </a:solidFill>
                <a:ea typeface="隶书" panose="02010509060101010101" pitchFamily="49" charset="-122"/>
              </a:rPr>
              <a:t>在文件夹中创建文件</a:t>
            </a:r>
            <a:endParaRPr lang="zh-CN" altLang="en-US" sz="2400" b="0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file2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= new File(</a:t>
            </a:r>
            <a:r>
              <a:rPr lang="en-US" altLang="zh-CN" sz="2400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file1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,“letter.doc");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file2</a:t>
            </a:r>
            <a:r>
              <a:rPr lang="en-US" altLang="zh-CN" sz="2400" dirty="0">
                <a:solidFill>
                  <a:srgbClr val="0066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.createNewFile(); 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	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5603" y="3984805"/>
            <a:ext cx="180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</a:rPr>
              <a:t>//1.</a:t>
            </a:r>
            <a:r>
              <a:rPr lang="zh-CN" altLang="en-US" sz="1800" b="1" dirty="0">
                <a:solidFill>
                  <a:srgbClr val="000099"/>
                </a:solidFill>
              </a:rPr>
              <a:t>创建</a:t>
            </a:r>
            <a:r>
              <a:rPr lang="en-US" altLang="zh-CN" sz="1800" b="1" dirty="0">
                <a:solidFill>
                  <a:srgbClr val="000099"/>
                </a:solidFill>
              </a:rPr>
              <a:t>File</a:t>
            </a:r>
            <a:r>
              <a:rPr lang="zh-CN" altLang="en-US" sz="1800" b="1" dirty="0">
                <a:solidFill>
                  <a:srgbClr val="000099"/>
                </a:solidFill>
              </a:rPr>
              <a:t>对象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643411" y="4361221"/>
            <a:ext cx="31733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</a:rPr>
              <a:t>//2.</a:t>
            </a:r>
            <a:r>
              <a:rPr lang="zh-CN" altLang="en-US" sz="1800" b="1" dirty="0">
                <a:solidFill>
                  <a:srgbClr val="000099"/>
                </a:solidFill>
              </a:rPr>
              <a:t>通过</a:t>
            </a:r>
            <a:r>
              <a:rPr lang="en-US" altLang="zh-CN" sz="1800" b="1" dirty="0">
                <a:solidFill>
                  <a:srgbClr val="000099"/>
                </a:solidFill>
              </a:rPr>
              <a:t>File</a:t>
            </a:r>
            <a:r>
              <a:rPr lang="zh-CN" altLang="en-US" sz="1800" b="1" dirty="0">
                <a:solidFill>
                  <a:srgbClr val="000099"/>
                </a:solidFill>
              </a:rPr>
              <a:t>对象创建文件夹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184232" y="5449538"/>
            <a:ext cx="1773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创建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File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对象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63952" y="5852443"/>
            <a:ext cx="27862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</a:rPr>
              <a:t>通过</a:t>
            </a:r>
            <a:r>
              <a:rPr lang="en-US" altLang="zh-CN" sz="1800" b="1" dirty="0">
                <a:solidFill>
                  <a:srgbClr val="000099"/>
                </a:solidFill>
              </a:rPr>
              <a:t>File</a:t>
            </a:r>
            <a:r>
              <a:rPr lang="zh-CN" altLang="en-US" sz="1800" b="1" dirty="0">
                <a:solidFill>
                  <a:srgbClr val="000099"/>
                </a:solidFill>
              </a:rPr>
              <a:t>对象创建文件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696" y="1238405"/>
            <a:ext cx="2295104" cy="1547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§12.1.2   </a:t>
            </a:r>
            <a:r>
              <a:rPr lang="zh-CN" altLang="en-US" dirty="0">
                <a:latin typeface="宋体" panose="02010600030101010101" pitchFamily="2" charset="-122"/>
              </a:rPr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23128"/>
            <a:ext cx="8229600" cy="4607797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Tahoma" panose="020B0604030504040204" pitchFamily="34" charset="0"/>
              </a:rPr>
              <a:t>2. </a:t>
            </a:r>
            <a:r>
              <a:rPr lang="zh-CN" altLang="en-US" b="1" dirty="0">
                <a:latin typeface="Tahoma" panose="020B0604030504040204" pitchFamily="34" charset="0"/>
              </a:rPr>
              <a:t>列出目录中的文件</a:t>
            </a:r>
            <a:endParaRPr lang="en-US" altLang="zh-CN" b="1" dirty="0">
              <a:latin typeface="Tahom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</a:rPr>
              <a:t>String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[] </a:t>
            </a:r>
            <a:r>
              <a:rPr lang="en-US" altLang="zh-CN" b="1">
                <a:solidFill>
                  <a:srgbClr val="006600"/>
                </a:solidFill>
                <a:latin typeface="Tahoma" panose="020B0604030504040204" pitchFamily="34" charset="0"/>
              </a:rPr>
              <a:t>list(); 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2"/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 public 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</a:rPr>
              <a:t>File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[] </a:t>
            </a:r>
            <a:r>
              <a:rPr lang="en-US" altLang="zh-CN" b="1" err="1">
                <a:solidFill>
                  <a:srgbClr val="006600"/>
                </a:solidFill>
                <a:latin typeface="Tahoma" panose="020B0604030504040204" pitchFamily="34" charset="0"/>
              </a:rPr>
              <a:t>listFiles</a:t>
            </a:r>
            <a:r>
              <a:rPr lang="en-US" altLang="zh-CN" b="1">
                <a:solidFill>
                  <a:srgbClr val="006600"/>
                </a:solidFill>
                <a:latin typeface="Tahoma" panose="020B0604030504040204" pitchFamily="34" charset="0"/>
              </a:rPr>
              <a:t>()</a:t>
            </a:r>
            <a:r>
              <a:rPr lang="en-US" altLang="zh-CN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en-US" altLang="zh-CN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31BB-EF57-49D3-9AE2-A78B18EC9B5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43200" y="2986796"/>
            <a:ext cx="6089104" cy="14452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//</a:t>
            </a:r>
            <a:r>
              <a:rPr lang="zh-CN" altLang="en-US" sz="22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显示文件夹中所有文件的文件名</a:t>
            </a:r>
            <a:endParaRPr lang="zh-CN" altLang="en-US" sz="2200" dirty="0">
              <a:solidFill>
                <a:srgbClr val="000099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sz="2200" dirty="0">
                <a:solidFill>
                  <a:srgbClr val="C00000"/>
                </a:solidFill>
                <a:ea typeface="隶书" panose="02010509060101010101" pitchFamily="49" charset="-122"/>
              </a:rPr>
              <a:t>String[ ] </a:t>
            </a:r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files = </a:t>
            </a:r>
            <a:r>
              <a:rPr lang="en-US" altLang="zh-CN" sz="2200" dirty="0" err="1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file1.list</a:t>
            </a:r>
            <a:r>
              <a:rPr lang="en-US" altLang="zh-CN" sz="2200" dirty="0">
                <a:solidFill>
                  <a:srgbClr val="000099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();</a:t>
            </a:r>
            <a:endParaRPr lang="en-US" altLang="zh-CN" sz="2200" dirty="0">
              <a:solidFill>
                <a:srgbClr val="000099"/>
              </a:solidFill>
              <a:latin typeface="Tahoma" panose="020B0604030504040204" pitchFamily="34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22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 = 0; </a:t>
            </a:r>
            <a:r>
              <a:rPr lang="en-US" altLang="zh-CN" sz="22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2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files.length</a:t>
            </a:r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sz="22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++)</a:t>
            </a:r>
            <a:endParaRPr lang="en-US" altLang="zh-CN" sz="22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     </a:t>
            </a:r>
            <a:r>
              <a:rPr lang="en-US" altLang="en-US" sz="22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System.out.print</a:t>
            </a: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(files[</a:t>
            </a:r>
            <a:r>
              <a:rPr lang="en-US" altLang="en-US" sz="22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Courier New" panose="02070309020205020404" pitchFamily="49" charset="0"/>
              </a:rPr>
              <a:t>]);</a:t>
            </a:r>
            <a:endParaRPr lang="en-US" altLang="zh-CN" sz="22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0144" y="4725144"/>
            <a:ext cx="8452320" cy="144526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/>
            <a:r>
              <a:rPr lang="en-US" altLang="zh-CN" sz="2200" dirty="0">
                <a:solidFill>
                  <a:srgbClr val="000099"/>
                </a:solidFill>
                <a:ea typeface="隶书" panose="02010509060101010101" pitchFamily="49" charset="-122"/>
              </a:rPr>
              <a:t>//</a:t>
            </a:r>
            <a:r>
              <a:rPr lang="zh-CN" altLang="en-US" sz="2200" dirty="0">
                <a:solidFill>
                  <a:srgbClr val="000099"/>
                </a:solidFill>
                <a:ea typeface="隶书" panose="02010509060101010101" pitchFamily="49" charset="-122"/>
              </a:rPr>
              <a:t>显示文件夹中所有文件的对象</a:t>
            </a:r>
            <a:endParaRPr lang="en-US" altLang="zh-CN" sz="2200" dirty="0">
              <a:solidFill>
                <a:srgbClr val="000099"/>
              </a:solidFill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sz="2200" dirty="0">
                <a:solidFill>
                  <a:srgbClr val="C00000"/>
                </a:solidFill>
                <a:ea typeface="隶书" panose="02010509060101010101" pitchFamily="49" charset="-122"/>
              </a:rPr>
              <a:t>File[ ] </a:t>
            </a:r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files = file1.</a:t>
            </a:r>
            <a:r>
              <a:rPr lang="en-US" altLang="zh-CN" sz="2200" dirty="0">
                <a:solidFill>
                  <a:srgbClr val="990000"/>
                </a:solidFill>
                <a:ea typeface="隶书" panose="02010509060101010101" pitchFamily="49" charset="-122"/>
              </a:rPr>
              <a:t>listFiles</a:t>
            </a:r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();	</a:t>
            </a:r>
            <a:endParaRPr lang="en-US" altLang="zh-CN" sz="2200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for(</a:t>
            </a:r>
            <a:r>
              <a:rPr lang="en-US" altLang="zh-CN" sz="2200" dirty="0" err="1">
                <a:solidFill>
                  <a:schemeClr val="tx1"/>
                </a:solidFill>
                <a:ea typeface="隶书" panose="02010509060101010101" pitchFamily="49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 i = 0; i&lt;</a:t>
            </a:r>
            <a:r>
              <a:rPr lang="en-US" altLang="zh-CN" sz="2200" dirty="0" err="1">
                <a:solidFill>
                  <a:schemeClr val="tx1"/>
                </a:solidFill>
                <a:ea typeface="隶书" panose="02010509060101010101" pitchFamily="49" charset="-122"/>
              </a:rPr>
              <a:t>files.length</a:t>
            </a:r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; i++)</a:t>
            </a:r>
            <a:endParaRPr lang="en-US" altLang="zh-CN" sz="2200" dirty="0">
              <a:solidFill>
                <a:schemeClr val="tx1"/>
              </a:solidFill>
              <a:ea typeface="隶书" panose="02010509060101010101" pitchFamily="49" charset="-122"/>
            </a:endParaRPr>
          </a:p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    </a:t>
            </a:r>
            <a:r>
              <a:rPr lang="en-US" altLang="zh-CN" sz="2200" dirty="0" err="1">
                <a:solidFill>
                  <a:schemeClr val="tx1"/>
                </a:solidFill>
                <a:ea typeface="隶书" panose="02010509060101010101" pitchFamily="49" charset="-122"/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2200" dirty="0">
                <a:solidFill>
                  <a:srgbClr val="006600"/>
                </a:solidFill>
                <a:ea typeface="隶书" panose="02010509060101010101" pitchFamily="49" charset="-122"/>
              </a:rPr>
              <a:t>files[i].</a:t>
            </a:r>
            <a:r>
              <a:rPr lang="en-US" altLang="zh-CN" sz="2200" dirty="0" err="1">
                <a:solidFill>
                  <a:srgbClr val="006600"/>
                </a:solidFill>
                <a:ea typeface="隶书" panose="02010509060101010101" pitchFamily="49" charset="-122"/>
              </a:rPr>
              <a:t>getName</a:t>
            </a:r>
            <a:r>
              <a:rPr lang="en-US" altLang="zh-CN" sz="2200" dirty="0">
                <a:solidFill>
                  <a:srgbClr val="006600"/>
                </a:solidFill>
                <a:ea typeface="隶书" panose="02010509060101010101" pitchFamily="49" charset="-122"/>
              </a:rPr>
              <a:t>()+"\t"+ files[i].length()</a:t>
            </a:r>
            <a:r>
              <a:rPr lang="en-US" altLang="zh-CN" sz="2200" dirty="0">
                <a:solidFill>
                  <a:schemeClr val="tx1"/>
                </a:solidFill>
                <a:ea typeface="隶书" panose="02010509060101010101" pitchFamily="49" charset="-122"/>
              </a:rPr>
              <a:t>);</a:t>
            </a:r>
            <a:endParaRPr lang="en-US" altLang="zh-CN" sz="220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§12.1.3  </a:t>
            </a:r>
            <a:r>
              <a:rPr lang="zh-CN" altLang="en-US" dirty="0">
                <a:latin typeface="宋体" panose="02010600030101010101" pitchFamily="2" charset="-122"/>
              </a:rPr>
              <a:t>文件的创建与删除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当使用</a:t>
            </a:r>
            <a:r>
              <a:rPr lang="en-US" altLang="zh-CN" dirty="0"/>
              <a:t>File</a:t>
            </a:r>
            <a:r>
              <a:rPr lang="zh-CN" altLang="en-US" dirty="0"/>
              <a:t>类创建一个文件对象后，例如：</a:t>
            </a:r>
            <a:endParaRPr lang="zh-CN" altLang="en-US" dirty="0"/>
          </a:p>
          <a:p>
            <a:pPr algn="ctr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File file=new File("c:\\myletter", "letter.txt");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 marL="514350" indent="-514350">
              <a:buFont typeface="+mj-ea"/>
              <a:buAutoNum type="circleNumDbPlain" startAt="2"/>
            </a:pPr>
            <a:r>
              <a:rPr lang="en-US" altLang="zh-CN" sz="2800" b="1" dirty="0">
                <a:solidFill>
                  <a:srgbClr val="000099"/>
                </a:solidFill>
              </a:rPr>
              <a:t>file</a:t>
            </a:r>
            <a:r>
              <a:rPr lang="zh-CN" altLang="en-US" dirty="0"/>
              <a:t>调用</a:t>
            </a:r>
            <a:r>
              <a:rPr lang="en-US" altLang="zh-CN" dirty="0" err="1"/>
              <a:t>createNewFile</a:t>
            </a:r>
            <a:r>
              <a:rPr lang="en-US" altLang="zh-CN" dirty="0"/>
              <a:t>()</a:t>
            </a:r>
            <a:r>
              <a:rPr lang="zh-CN" altLang="en-US" dirty="0"/>
              <a:t>方法：</a:t>
            </a:r>
            <a:endParaRPr lang="en-US" altLang="zh-CN" dirty="0"/>
          </a:p>
          <a:p>
            <a:pPr algn="ctr">
              <a:buNone/>
            </a:pPr>
            <a:endParaRPr lang="en-US" altLang="zh-CN" sz="1000" b="1" dirty="0">
              <a:solidFill>
                <a:srgbClr val="000099"/>
              </a:solidFill>
            </a:endParaRPr>
          </a:p>
          <a:p>
            <a:pPr algn="ctr">
              <a:buNone/>
            </a:pPr>
            <a:r>
              <a:rPr lang="en-US" altLang="zh-CN" sz="2400" b="1" dirty="0" err="1">
                <a:solidFill>
                  <a:srgbClr val="000099"/>
                </a:solidFill>
              </a:rPr>
              <a:t>file.</a:t>
            </a:r>
            <a:r>
              <a:rPr lang="en-US" altLang="zh-CN" sz="2400" b="1" dirty="0" err="1">
                <a:solidFill>
                  <a:srgbClr val="006600"/>
                </a:solidFill>
              </a:rPr>
              <a:t>createNewFile</a:t>
            </a:r>
            <a:r>
              <a:rPr lang="en-US" altLang="zh-CN" sz="2400" b="1" dirty="0">
                <a:solidFill>
                  <a:srgbClr val="006600"/>
                </a:solidFill>
              </a:rPr>
              <a:t>()</a:t>
            </a:r>
            <a:r>
              <a:rPr lang="en-US" altLang="zh-CN" sz="2400" b="1" dirty="0">
                <a:solidFill>
                  <a:srgbClr val="000099"/>
                </a:solidFill>
              </a:rPr>
              <a:t>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altLang="zh-CN" sz="1000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b="1" dirty="0">
                <a:solidFill>
                  <a:srgbClr val="FF0000"/>
                </a:solidFill>
              </a:rPr>
              <a:t>c:\myletter</a:t>
            </a:r>
            <a:r>
              <a:rPr lang="zh-CN" altLang="en-US" dirty="0"/>
              <a:t>目录中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没有名字为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letter.txt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zh-CN" altLang="en-US" dirty="0"/>
              <a:t>，该方法将在指定路径建立文件：</a:t>
            </a:r>
            <a:r>
              <a:rPr lang="en-US" altLang="zh-CN" b="1" dirty="0">
                <a:solidFill>
                  <a:srgbClr val="000099"/>
                </a:solidFill>
              </a:rPr>
              <a:t>"c:\\myletter\\letter.txt"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§12.1.3  </a:t>
            </a:r>
            <a:r>
              <a:rPr lang="zh-CN" altLang="en-US" dirty="0">
                <a:latin typeface="宋体" panose="02010600030101010101" pitchFamily="2" charset="-122"/>
              </a:rPr>
              <a:t>文件的创建与删除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文件对象调用</a:t>
            </a:r>
            <a:r>
              <a:rPr lang="en-US" altLang="zh-CN" b="1" dirty="0">
                <a:solidFill>
                  <a:srgbClr val="0000CC"/>
                </a:solidFill>
              </a:rPr>
              <a:t>delete()</a:t>
            </a:r>
            <a:r>
              <a:rPr lang="zh-CN" altLang="en-US" dirty="0"/>
              <a:t>方法可以删除当前文件：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public </a:t>
            </a:r>
            <a:r>
              <a:rPr lang="en-US" altLang="zh-CN" b="1" dirty="0" err="1">
                <a:solidFill>
                  <a:srgbClr val="000099"/>
                </a:solidFill>
              </a:rPr>
              <a:t>boolean</a:t>
            </a:r>
            <a:r>
              <a:rPr lang="en-US" altLang="zh-CN" b="1" dirty="0">
                <a:solidFill>
                  <a:srgbClr val="000099"/>
                </a:solidFill>
              </a:rPr>
              <a:t> delete()</a:t>
            </a:r>
            <a:endParaRPr lang="en-US" altLang="zh-CN" b="1" dirty="0">
              <a:solidFill>
                <a:srgbClr val="000099"/>
              </a:solidFill>
            </a:endParaRPr>
          </a:p>
          <a:p>
            <a:r>
              <a:rPr lang="zh-CN" altLang="en-US" dirty="0"/>
              <a:t>例如：</a:t>
            </a:r>
            <a:endParaRPr lang="zh-CN" altLang="en-US" dirty="0"/>
          </a:p>
          <a:p>
            <a:pPr algn="ctr">
              <a:buNone/>
            </a:pPr>
            <a:r>
              <a:rPr lang="en-US" altLang="zh-CN" b="1" dirty="0" err="1">
                <a:solidFill>
                  <a:srgbClr val="C00000"/>
                </a:solidFill>
              </a:rPr>
              <a:t>file</a:t>
            </a:r>
            <a:r>
              <a:rPr lang="en-US" altLang="zh-CN" b="1" dirty="0" err="1">
                <a:solidFill>
                  <a:srgbClr val="000099"/>
                </a:solidFill>
              </a:rPr>
              <a:t>.delete</a:t>
            </a:r>
            <a:r>
              <a:rPr lang="en-US" altLang="zh-CN" b="1" dirty="0">
                <a:solidFill>
                  <a:srgbClr val="000099"/>
                </a:solidFill>
              </a:rPr>
              <a:t>();</a:t>
            </a:r>
            <a:endParaRPr lang="zh-CN" altLang="en-US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§12.1.4   </a:t>
            </a:r>
            <a:r>
              <a:rPr lang="zh-CN" altLang="en-US" dirty="0">
                <a:latin typeface="宋体" panose="02010600030101010101" pitchFamily="2" charset="-122"/>
              </a:rPr>
              <a:t>运行可执行文件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b="1" dirty="0" err="1">
                <a:solidFill>
                  <a:srgbClr val="C00000"/>
                </a:solidFill>
              </a:rPr>
              <a:t>java.lang.Runtime</a:t>
            </a:r>
            <a:r>
              <a:rPr lang="zh-CN" altLang="en-US" sz="2400" b="1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声明一个对象，然后使用该类的</a:t>
            </a:r>
            <a:r>
              <a:rPr lang="en-US" altLang="zh-CN" sz="2400" b="1" dirty="0" err="1">
                <a:solidFill>
                  <a:srgbClr val="0000CC"/>
                </a:solidFill>
              </a:rPr>
              <a:t>getRuntime</a:t>
            </a:r>
            <a:r>
              <a:rPr lang="en-US" altLang="zh-CN" sz="2400" b="1" dirty="0">
                <a:solidFill>
                  <a:srgbClr val="0000CC"/>
                </a:solidFill>
              </a:rPr>
              <a:t>()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静态方法</a:t>
            </a:r>
            <a:r>
              <a:rPr lang="zh-CN" altLang="en-US" sz="2400" dirty="0"/>
              <a:t>创建这个对象：</a:t>
            </a:r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Runtime</a:t>
            </a:r>
            <a:r>
              <a:rPr lang="zh-CN" altLang="en-US" b="1" dirty="0">
                <a:solidFill>
                  <a:srgbClr val="C00000"/>
                </a:solidFill>
              </a:rPr>
              <a:t>类提供了</a:t>
            </a:r>
            <a:r>
              <a:rPr lang="en-US" altLang="zh-CN" b="1" dirty="0">
                <a:solidFill>
                  <a:srgbClr val="000099"/>
                </a:solidFill>
              </a:rPr>
              <a:t>exec(</a:t>
            </a:r>
            <a:r>
              <a:rPr lang="en-US" altLang="zh-CN" b="1" dirty="0">
                <a:solidFill>
                  <a:srgbClr val="FF0000"/>
                </a:solidFill>
              </a:rPr>
              <a:t>String command</a:t>
            </a:r>
            <a:r>
              <a:rPr lang="en-US" altLang="zh-CN" b="1" dirty="0">
                <a:solidFill>
                  <a:srgbClr val="000099"/>
                </a:solidFill>
              </a:rPr>
              <a:t>)</a:t>
            </a:r>
            <a:r>
              <a:rPr lang="zh-CN" altLang="en-US" dirty="0"/>
              <a:t>方法，该方法能够打开本机的可执行文件或执行一个操作。</a:t>
            </a:r>
            <a:endParaRPr lang="en-US" altLang="zh-CN" dirty="0"/>
          </a:p>
          <a:p>
            <a:pPr marL="344170" lvl="1" indent="0" algn="ctr">
              <a:buNone/>
            </a:pPr>
            <a:r>
              <a:rPr lang="en-US" altLang="zh-CN" b="1" dirty="0"/>
              <a:t>Process exec(String command);</a:t>
            </a:r>
            <a:endParaRPr lang="en-US" altLang="zh-CN" b="1" dirty="0"/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command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字符串指定一个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系统命令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的路径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latin typeface="+mj-ea"/>
                <a:ea typeface="+mj-ea"/>
              </a:rPr>
              <a:t>在单独的进程中执行指定的</a:t>
            </a:r>
            <a:r>
              <a:rPr lang="en-US" altLang="zh-CN" b="1" dirty="0">
                <a:solidFill>
                  <a:srgbClr val="FF0000"/>
                </a:solidFill>
              </a:rPr>
              <a:t>command</a:t>
            </a:r>
            <a:r>
              <a:rPr lang="zh-CN" altLang="en-US" dirty="0">
                <a:latin typeface="+mj-ea"/>
                <a:ea typeface="+mj-ea"/>
              </a:rPr>
              <a:t>命令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3732" y="2598003"/>
            <a:ext cx="423799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Runtime </a:t>
            </a:r>
            <a:r>
              <a:rPr lang="en-US" altLang="zh-CN" sz="2400" b="1" dirty="0" err="1">
                <a:solidFill>
                  <a:srgbClr val="006600"/>
                </a:solidFill>
              </a:rPr>
              <a:t>ec</a:t>
            </a:r>
            <a:r>
              <a:rPr lang="en-US" altLang="zh-CN" sz="2400" b="1" dirty="0">
                <a:solidFill>
                  <a:srgbClr val="000099"/>
                </a:solidFill>
              </a:rPr>
              <a:t>; 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r>
              <a:rPr lang="en-US" altLang="zh-CN" sz="2400" b="1" dirty="0" err="1">
                <a:solidFill>
                  <a:srgbClr val="006600"/>
                </a:solidFill>
              </a:rPr>
              <a:t>ec</a:t>
            </a:r>
            <a:r>
              <a:rPr lang="en-US" altLang="zh-CN" sz="2400" b="1" dirty="0">
                <a:solidFill>
                  <a:srgbClr val="000099"/>
                </a:solidFill>
              </a:rPr>
              <a:t> = </a:t>
            </a:r>
            <a:r>
              <a:rPr lang="en-US" altLang="zh-CN" sz="2400" b="1" dirty="0" err="1">
                <a:solidFill>
                  <a:srgbClr val="000099"/>
                </a:solidFill>
              </a:rPr>
              <a:t>Runtime.getRuntime</a:t>
            </a:r>
            <a:r>
              <a:rPr lang="en-US" altLang="zh-CN" sz="2400" b="1" dirty="0">
                <a:solidFill>
                  <a:srgbClr val="000099"/>
                </a:solidFill>
              </a:rPr>
              <a:t>();</a:t>
            </a:r>
            <a:r>
              <a:rPr lang="en-US" altLang="zh-CN" sz="2400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00" y="2428868"/>
            <a:ext cx="7072362" cy="1295400"/>
          </a:xfrm>
        </p:spPr>
        <p:txBody>
          <a:bodyPr/>
          <a:lstStyle/>
          <a:p>
            <a:pPr algn="ctr"/>
            <a:r>
              <a:rPr lang="zh-CN" altLang="en-US" sz="4400" dirty="0">
                <a:latin typeface="宋体" panose="02010600030101010101" pitchFamily="2" charset="-122"/>
              </a:rPr>
              <a:t>第</a:t>
            </a:r>
            <a:r>
              <a:rPr lang="en-US" altLang="zh-CN" sz="4400" dirty="0">
                <a:latin typeface="宋体" panose="02010600030101010101" pitchFamily="2" charset="-122"/>
              </a:rPr>
              <a:t>12</a:t>
            </a:r>
            <a:r>
              <a:rPr lang="zh-CN" altLang="en-US" sz="4400" dirty="0">
                <a:latin typeface="宋体" panose="02010600030101010101" pitchFamily="2" charset="-122"/>
              </a:rPr>
              <a:t>章 输入输出流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altLang="zh-CN" sz="4400" dirty="0"/>
              <a:t>Input/Output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课后练习：例题</a:t>
            </a:r>
            <a:r>
              <a:rPr lang="en-US" altLang="zh-CN" dirty="0"/>
              <a:t>12-3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472" y="2226604"/>
            <a:ext cx="8001056" cy="1500198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Runtime </a:t>
            </a:r>
            <a:r>
              <a:rPr lang="en-US" altLang="zh-CN" dirty="0" err="1"/>
              <a:t>ec</a:t>
            </a:r>
            <a:r>
              <a:rPr lang="en-US" altLang="zh-CN" dirty="0"/>
              <a:t>; 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ec</a:t>
            </a:r>
            <a:r>
              <a:rPr lang="en-US" altLang="zh-CN" dirty="0"/>
              <a:t> = </a:t>
            </a:r>
            <a:r>
              <a:rPr lang="en-US" altLang="zh-CN" dirty="0" err="1"/>
              <a:t>Runtime.getRuntime</a:t>
            </a:r>
            <a:r>
              <a:rPr lang="en-US" altLang="zh-CN" dirty="0"/>
              <a:t>(); 	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获得</a:t>
            </a:r>
            <a:r>
              <a:rPr lang="en-US" altLang="zh-CN" sz="2000" b="1" dirty="0">
                <a:solidFill>
                  <a:srgbClr val="FF0000"/>
                </a:solidFill>
              </a:rPr>
              <a:t>Runtime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 err="1">
                <a:solidFill>
                  <a:srgbClr val="FF0000"/>
                </a:solidFill>
              </a:rPr>
              <a:t>ec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ec.</a:t>
            </a:r>
            <a:r>
              <a:rPr lang="en-US" altLang="zh-CN" b="1" dirty="0" err="1">
                <a:solidFill>
                  <a:srgbClr val="C00000"/>
                </a:solidFill>
              </a:rPr>
              <a:t>exec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99"/>
                </a:solidFill>
              </a:rPr>
              <a:t>"</a:t>
            </a:r>
            <a:r>
              <a:rPr lang="en-US" altLang="zh-CN" b="1" dirty="0">
                <a:solidFill>
                  <a:srgbClr val="0000CC"/>
                </a:solidFill>
              </a:rPr>
              <a:t>c:\\windows\\system32\\notepad.exe</a:t>
            </a:r>
            <a:r>
              <a:rPr lang="en-US" altLang="zh-CN" dirty="0">
                <a:solidFill>
                  <a:srgbClr val="000099"/>
                </a:solidFill>
              </a:rPr>
              <a:t>"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注: 线形 4"/>
          <p:cNvSpPr/>
          <p:nvPr/>
        </p:nvSpPr>
        <p:spPr>
          <a:xfrm>
            <a:off x="1961800" y="4653136"/>
            <a:ext cx="8249000" cy="1214287"/>
          </a:xfrm>
          <a:prstGeom prst="borderCallout1">
            <a:avLst>
              <a:gd name="adj1" fmla="val -1905"/>
              <a:gd name="adj2" fmla="val 15435"/>
              <a:gd name="adj3" fmla="val -102855"/>
              <a:gd name="adj4" fmla="val 123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</a:rPr>
              <a:t>Runtime</a:t>
            </a:r>
            <a:r>
              <a:rPr lang="zh-CN" altLang="en-US" sz="2800" dirty="0">
                <a:solidFill>
                  <a:schemeClr val="tx1"/>
                </a:solidFill>
              </a:rPr>
              <a:t>对象</a:t>
            </a:r>
            <a:r>
              <a:rPr lang="en-US" altLang="zh-CN" sz="2800" dirty="0" err="1">
                <a:solidFill>
                  <a:schemeClr val="tx1"/>
                </a:solidFill>
              </a:rPr>
              <a:t>ec</a:t>
            </a:r>
            <a:r>
              <a:rPr lang="zh-CN" altLang="en-US" sz="2800" dirty="0">
                <a:solidFill>
                  <a:schemeClr val="tx1"/>
                </a:solidFill>
              </a:rPr>
              <a:t>调用</a:t>
            </a:r>
            <a:r>
              <a:rPr lang="en-US" altLang="zh-CN" sz="2800" b="1" dirty="0">
                <a:solidFill>
                  <a:srgbClr val="C00000"/>
                </a:solidFill>
              </a:rPr>
              <a:t>exec</a:t>
            </a:r>
            <a:r>
              <a:rPr lang="zh-CN" altLang="en-US" sz="2800" dirty="0">
                <a:solidFill>
                  <a:schemeClr val="tx1"/>
                </a:solidFill>
              </a:rPr>
              <a:t>方法，执行：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0099"/>
                </a:solidFill>
              </a:rPr>
              <a:t>“</a:t>
            </a:r>
            <a:r>
              <a:rPr lang="en-US" altLang="zh-CN" sz="2200" b="1" dirty="0">
                <a:solidFill>
                  <a:srgbClr val="0000CC"/>
                </a:solidFill>
              </a:rPr>
              <a:t>c:\\windows\\system32\\notepad.exe</a:t>
            </a:r>
            <a:r>
              <a:rPr lang="en-US" altLang="zh-CN" sz="2200" dirty="0">
                <a:solidFill>
                  <a:srgbClr val="000099"/>
                </a:solidFill>
              </a:rPr>
              <a:t>”</a:t>
            </a:r>
            <a:r>
              <a:rPr lang="zh-CN" altLang="en-US" sz="2200" dirty="0">
                <a:solidFill>
                  <a:srgbClr val="000099"/>
                </a:solidFill>
              </a:rPr>
              <a:t>路径之下的</a:t>
            </a:r>
            <a:r>
              <a:rPr lang="zh-CN" altLang="en-US" sz="2200" b="1" dirty="0">
                <a:solidFill>
                  <a:srgbClr val="000099"/>
                </a:solidFill>
              </a:rPr>
              <a:t>记事本程序</a:t>
            </a:r>
            <a:r>
              <a:rPr lang="en-US" altLang="zh-CN" sz="2200" b="1" dirty="0"/>
              <a:t>);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导读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File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类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/>
              <a:t>文件字节流</a:t>
            </a:r>
            <a:r>
              <a:rPr lang="en-US" altLang="zh-CN" b="1"/>
              <a:t>(InputStream/OutputStream)</a:t>
            </a:r>
            <a:endParaRPr lang="en-US" altLang="zh-CN" b="1"/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文件字符流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(Reader/Writer)</a:t>
            </a:r>
            <a:endParaRPr lang="en-US" altLang="zh-CN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缓冲流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对象流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序列化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Scanner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解析文件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自学</a:t>
            </a: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sz="3500"/>
              <a:t>文本文件</a:t>
            </a:r>
            <a:r>
              <a:rPr lang="en-US" altLang="zh-CN" sz="3500"/>
              <a:t>(Text Files/</a:t>
            </a:r>
            <a:r>
              <a:rPr lang="zh-CN" altLang="en-US" sz="3500"/>
              <a:t>纯字符文件</a:t>
            </a:r>
            <a:r>
              <a:rPr lang="en-US" altLang="zh-CN" sz="3500"/>
              <a:t>) </a:t>
            </a:r>
            <a:br>
              <a:rPr lang="en-US" altLang="zh-CN" sz="3500"/>
            </a:br>
            <a:r>
              <a:rPr lang="en-US" altLang="zh-CN" sz="3500"/>
              <a:t>vs. </a:t>
            </a:r>
            <a:r>
              <a:rPr lang="zh-CN" altLang="en-US" sz="3500"/>
              <a:t>二进制文件</a:t>
            </a:r>
            <a:r>
              <a:rPr lang="en-US" altLang="zh-CN" sz="3500"/>
              <a:t>(Binary Files)</a:t>
            </a:r>
            <a:endParaRPr lang="en-US" altLang="zh-CN" sz="35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1"/>
            <a:ext cx="8229600" cy="408624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纯文本文件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600" b="1" dirty="0">
                <a:solidFill>
                  <a:srgbClr val="C00000"/>
                </a:solidFill>
              </a:rPr>
              <a:t>Text file)</a:t>
            </a:r>
            <a:endParaRPr lang="en-US" altLang="zh-CN" sz="2600" b="1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/>
              <a:t>纯文本文件是指的只包含纯文字和字符的文件，这些文字是没有格式的。</a:t>
            </a:r>
            <a:endParaRPr lang="zh-CN" altLang="en-US" b="1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Example:</a:t>
            </a:r>
            <a:endParaRPr lang="zh-CN" altLang="en-US" b="1" dirty="0"/>
          </a:p>
          <a:p>
            <a:pPr marL="1143000" lvl="2" indent="-228600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记事本文件</a:t>
            </a:r>
            <a:r>
              <a:rPr lang="en-US" altLang="zh-CN" dirty="0"/>
              <a:t>(.txt</a:t>
            </a:r>
            <a:r>
              <a:rPr lang="zh-CN" altLang="en-US" dirty="0"/>
              <a:t>文件，默认</a:t>
            </a:r>
            <a:r>
              <a:rPr lang="en-US" altLang="zh-CN" dirty="0"/>
              <a:t>ANSI</a:t>
            </a:r>
            <a:r>
              <a:rPr lang="zh-CN" altLang="en-US" dirty="0"/>
              <a:t>编码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143000" lvl="2" indent="-228600" eaLnBrk="1" hangingPunct="1">
              <a:lnSpc>
                <a:spcPct val="9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二进制文件</a:t>
            </a:r>
            <a:r>
              <a:rPr lang="en-US" altLang="zh-CN" sz="2400" b="1" dirty="0">
                <a:solidFill>
                  <a:srgbClr val="C00000"/>
                </a:solidFill>
              </a:rPr>
              <a:t>(Binary file)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非字符文件，文件中含有特殊的格式及计算机代码。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如：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图片、声音、</a:t>
            </a:r>
            <a:r>
              <a:rPr lang="en-US" altLang="zh-CN" dirty="0"/>
              <a:t>word</a:t>
            </a:r>
            <a:r>
              <a:rPr lang="zh-CN" altLang="en-US" dirty="0"/>
              <a:t>文档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ASCII(binary)</a:t>
            </a:r>
            <a:r>
              <a:rPr lang="zh-CN" altLang="en-US" dirty="0"/>
              <a:t>文件</a:t>
            </a:r>
            <a:r>
              <a:rPr lang="en-US" altLang="zh-CN" dirty="0"/>
              <a:t>: 00110001 00110010 00110111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1EA7FB-FBD3-47DF-B000-F588E7876EAC}" type="slidenum">
              <a:rPr lang="en-US" altLang="zh-CN" sz="1000" b="0" smtClean="0">
                <a:solidFill>
                  <a:schemeClr val="tx1"/>
                </a:solidFill>
              </a:rPr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圆角右 14"/>
          <p:cNvSpPr/>
          <p:nvPr/>
        </p:nvSpPr>
        <p:spPr>
          <a:xfrm rot="5400000">
            <a:off x="8018212" y="3551014"/>
            <a:ext cx="1737175" cy="1619200"/>
          </a:xfrm>
          <a:prstGeom prst="bentArrow">
            <a:avLst>
              <a:gd name="adj1" fmla="val 13352"/>
              <a:gd name="adj2" fmla="val 31687"/>
              <a:gd name="adj3" fmla="val 25000"/>
              <a:gd name="adj4" fmla="val 43750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真实世界</a:t>
            </a:r>
            <a:endParaRPr lang="zh-CN" altLang="en-US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33" y="2119602"/>
            <a:ext cx="2358107" cy="235810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2279576" y="2996952"/>
            <a:ext cx="1241314" cy="936104"/>
          </a:xfrm>
          <a:prstGeom prst="flowChartMagneticDisk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水源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2049" y="3492024"/>
            <a:ext cx="2577602" cy="255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19" y="3232102"/>
            <a:ext cx="504056" cy="60783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455381" y="3747562"/>
            <a:ext cx="18966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进水管</a:t>
            </a:r>
            <a:r>
              <a:rPr lang="en-US" altLang="zh-CN" sz="2000" b="1"/>
              <a:t>/</a:t>
            </a:r>
            <a:r>
              <a:rPr lang="zh-CN" altLang="en-US" sz="2000" b="1"/>
              <a:t>输入流</a:t>
            </a:r>
            <a:endParaRPr lang="zh-CN" altLang="en-US" sz="2000" b="1"/>
          </a:p>
        </p:txBody>
      </p:sp>
      <p:sp>
        <p:nvSpPr>
          <p:cNvPr id="23" name="文本框 22"/>
          <p:cNvSpPr txBox="1"/>
          <p:nvPr/>
        </p:nvSpPr>
        <p:spPr>
          <a:xfrm>
            <a:off x="5182580" y="2844378"/>
            <a:ext cx="8640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龙头</a:t>
            </a:r>
            <a:endParaRPr lang="zh-CN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7086935" y="2776543"/>
            <a:ext cx="9807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/>
              <a:t>房子</a:t>
            </a:r>
            <a:endParaRPr lang="zh-CN" altLang="en-US" sz="2400" b="1"/>
          </a:p>
        </p:txBody>
      </p:sp>
      <p:sp>
        <p:nvSpPr>
          <p:cNvPr id="25" name="标注: 线形 24"/>
          <p:cNvSpPr/>
          <p:nvPr/>
        </p:nvSpPr>
        <p:spPr>
          <a:xfrm>
            <a:off x="3593139" y="2560070"/>
            <a:ext cx="881509" cy="461665"/>
          </a:xfrm>
          <a:prstGeom prst="borderCallout1">
            <a:avLst>
              <a:gd name="adj1" fmla="val 108595"/>
              <a:gd name="adj2" fmla="val 49414"/>
              <a:gd name="adj3" fmla="val 212553"/>
              <a:gd name="adj4" fmla="val 44010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水流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6" name="箭头: 右 25"/>
          <p:cNvSpPr/>
          <p:nvPr/>
        </p:nvSpPr>
        <p:spPr>
          <a:xfrm flipV="1">
            <a:off x="3574778" y="3516806"/>
            <a:ext cx="1145102" cy="184873"/>
          </a:xfrm>
          <a:prstGeom prst="rightArrow">
            <a:avLst/>
          </a:prstGeom>
          <a:solidFill>
            <a:srgbClr val="99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13685" y="744642"/>
            <a:ext cx="33843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开龙头，打开水流；</a:t>
            </a:r>
            <a:endParaRPr lang="en-US" altLang="zh-CN" sz="200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通过水流进水，然后用水；</a:t>
            </a:r>
            <a:endParaRPr lang="en-US" altLang="zh-CN" sz="200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用完关闭水流。</a:t>
            </a:r>
            <a:endParaRPr lang="zh-CN" altLang="en-US" sz="2000"/>
          </a:p>
        </p:txBody>
      </p:sp>
      <p:sp>
        <p:nvSpPr>
          <p:cNvPr id="16" name="流程图: 磁盘 15"/>
          <p:cNvSpPr/>
          <p:nvPr/>
        </p:nvSpPr>
        <p:spPr>
          <a:xfrm>
            <a:off x="8380407" y="5226289"/>
            <a:ext cx="1527186" cy="98470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废水处理站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8551" y="3992662"/>
            <a:ext cx="22091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出水管</a:t>
            </a:r>
            <a:r>
              <a:rPr lang="en-US" altLang="zh-CN" sz="2000" b="1"/>
              <a:t>/</a:t>
            </a:r>
            <a:r>
              <a:rPr lang="zh-CN" altLang="en-US" sz="2000" b="1"/>
              <a:t>输出流</a:t>
            </a:r>
            <a:endParaRPr lang="zh-CN" altLang="en-US" sz="2000" b="1"/>
          </a:p>
        </p:txBody>
      </p:sp>
      <p:sp>
        <p:nvSpPr>
          <p:cNvPr id="19" name="箭头: 右 18"/>
          <p:cNvSpPr/>
          <p:nvPr/>
        </p:nvSpPr>
        <p:spPr>
          <a:xfrm flipV="1">
            <a:off x="8118551" y="3487051"/>
            <a:ext cx="389095" cy="214629"/>
          </a:xfrm>
          <a:prstGeom prst="rightArrow">
            <a:avLst/>
          </a:prstGeom>
          <a:solidFill>
            <a:srgbClr val="99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22" grpId="0"/>
      <p:bldP spid="23" grpId="0"/>
      <p:bldP spid="25" grpId="0" bldLvl="0" animBg="1"/>
      <p:bldP spid="26" grpId="0" bldLvl="0" animBg="1"/>
      <p:bldP spid="27" grpId="0"/>
      <p:bldP spid="16" grpId="0" bldLvl="0" animBg="1"/>
      <p:bldP spid="18" grpId="0"/>
      <p:bldP spid="1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输入流与输出流</a:t>
            </a:r>
            <a:endParaRPr lang="zh-CN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881158" y="1643050"/>
            <a:ext cx="8229600" cy="4411662"/>
          </a:xfrm>
        </p:spPr>
        <p:txBody>
          <a:bodyPr/>
          <a:lstStyle/>
          <a:p>
            <a:pPr eaLnBrk="1" hangingPunct="1"/>
            <a:r>
              <a:rPr lang="zh-CN" altLang="en-US"/>
              <a:t>程序与数据</a:t>
            </a:r>
            <a:endParaRPr lang="zh-CN" altLang="en-US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2207568" y="2764575"/>
            <a:ext cx="1281113" cy="70014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数据源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667372" y="3500438"/>
            <a:ext cx="1066408" cy="70194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程序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50159" y="3074971"/>
            <a:ext cx="693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内存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2207568" y="23644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外置存储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bldLvl="0" animBg="1"/>
      <p:bldP spid="14" grpId="0" bldLvl="0" animBg="1"/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输入流、输出流</a:t>
            </a:r>
            <a:endParaRPr lang="zh-CN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881158" y="1643050"/>
            <a:ext cx="8229600" cy="4411662"/>
          </a:xfrm>
        </p:spPr>
        <p:txBody>
          <a:bodyPr/>
          <a:lstStyle/>
          <a:p>
            <a:r>
              <a:rPr lang="zh-CN" altLang="en-US" dirty="0"/>
              <a:t>程序与数据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2209800" y="2764575"/>
            <a:ext cx="1281113" cy="70014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数据源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32780" name="Freeform 18"/>
          <p:cNvSpPr/>
          <p:nvPr/>
        </p:nvSpPr>
        <p:spPr bwMode="auto">
          <a:xfrm>
            <a:off x="3490913" y="2927644"/>
            <a:ext cx="2176459" cy="885190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19"/>
          <p:cNvSpPr/>
          <p:nvPr/>
        </p:nvSpPr>
        <p:spPr bwMode="auto">
          <a:xfrm>
            <a:off x="3490913" y="3161324"/>
            <a:ext cx="2176459" cy="865824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AutoShape 20"/>
          <p:cNvSpPr>
            <a:spLocks noChangeArrowheads="1"/>
          </p:cNvSpPr>
          <p:nvPr/>
        </p:nvSpPr>
        <p:spPr bwMode="auto">
          <a:xfrm>
            <a:off x="3545630" y="3300135"/>
            <a:ext cx="568323" cy="140208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15875" algn="ctr">
            <a:solidFill>
              <a:schemeClr val="tx2"/>
            </a:solidFill>
            <a:miter lim="800000"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4434239" y="2366810"/>
            <a:ext cx="1120973" cy="56083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输入流</a:t>
            </a:r>
            <a:endParaRPr lang="zh-CN" altLang="en-US" sz="2400" b="1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32784" name="Line 22"/>
          <p:cNvSpPr>
            <a:spLocks noChangeShapeType="1"/>
          </p:cNvSpPr>
          <p:nvPr/>
        </p:nvSpPr>
        <p:spPr bwMode="auto">
          <a:xfrm flipH="1">
            <a:off x="4543850" y="2957473"/>
            <a:ext cx="285752" cy="357190"/>
          </a:xfrm>
          <a:prstGeom prst="line">
            <a:avLst/>
          </a:prstGeom>
          <a:noFill/>
          <a:ln w="15875">
            <a:solidFill>
              <a:srgbClr val="00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667372" y="3500438"/>
            <a:ext cx="1066408" cy="70194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程序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50159" y="3074971"/>
            <a:ext cx="693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内存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2207568" y="23644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外置存储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80446" y="2913982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 bldLvl="0" animBg="1"/>
      <p:bldP spid="32783" grpId="0" bldLvl="0" animBg="1"/>
      <p:bldP spid="32784" grpId="0" bldLvl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输入流、输出流</a:t>
            </a:r>
            <a:endParaRPr lang="zh-CN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881158" y="1607003"/>
            <a:ext cx="8229600" cy="4411662"/>
          </a:xfrm>
        </p:spPr>
        <p:txBody>
          <a:bodyPr/>
          <a:lstStyle/>
          <a:p>
            <a:r>
              <a:rPr lang="zh-CN" altLang="en-US" dirty="0"/>
              <a:t>程序与数据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5EDE44-A1EE-4B08-A2EC-4505D97D861F}" type="slidenum">
              <a:rPr lang="en-US" altLang="zh-CN" sz="1000" b="0" smtClean="0">
                <a:solidFill>
                  <a:schemeClr val="tx1"/>
                </a:solidFill>
              </a:rPr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2209800" y="2764575"/>
            <a:ext cx="1281113" cy="70014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数据源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32780" name="Freeform 18"/>
          <p:cNvSpPr/>
          <p:nvPr/>
        </p:nvSpPr>
        <p:spPr bwMode="auto">
          <a:xfrm>
            <a:off x="3490913" y="2927644"/>
            <a:ext cx="2176459" cy="885190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19"/>
          <p:cNvSpPr/>
          <p:nvPr/>
        </p:nvSpPr>
        <p:spPr bwMode="auto">
          <a:xfrm>
            <a:off x="3490913" y="3161324"/>
            <a:ext cx="2176459" cy="865824"/>
          </a:xfrm>
          <a:custGeom>
            <a:avLst/>
            <a:gdLst>
              <a:gd name="T0" fmla="*/ 0 w 4500"/>
              <a:gd name="T1" fmla="*/ 104 h 832"/>
              <a:gd name="T2" fmla="*/ 1260 w 4500"/>
              <a:gd name="T3" fmla="*/ 104 h 832"/>
              <a:gd name="T4" fmla="*/ 3060 w 4500"/>
              <a:gd name="T5" fmla="*/ 728 h 832"/>
              <a:gd name="T6" fmla="*/ 4500 w 4500"/>
              <a:gd name="T7" fmla="*/ 728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500"/>
              <a:gd name="T13" fmla="*/ 0 h 832"/>
              <a:gd name="T14" fmla="*/ 4500 w 450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0" h="832">
                <a:moveTo>
                  <a:pt x="0" y="104"/>
                </a:moveTo>
                <a:cubicBezTo>
                  <a:pt x="375" y="52"/>
                  <a:pt x="750" y="0"/>
                  <a:pt x="1260" y="104"/>
                </a:cubicBezTo>
                <a:cubicBezTo>
                  <a:pt x="1770" y="208"/>
                  <a:pt x="2520" y="624"/>
                  <a:pt x="3060" y="728"/>
                </a:cubicBezTo>
                <a:cubicBezTo>
                  <a:pt x="3600" y="832"/>
                  <a:pt x="4260" y="728"/>
                  <a:pt x="4500" y="728"/>
                </a:cubicBezTo>
              </a:path>
            </a:pathLst>
          </a:custGeom>
          <a:noFill/>
          <a:ln w="222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AutoShape 20"/>
          <p:cNvSpPr>
            <a:spLocks noChangeArrowheads="1"/>
          </p:cNvSpPr>
          <p:nvPr/>
        </p:nvSpPr>
        <p:spPr bwMode="auto">
          <a:xfrm>
            <a:off x="3545630" y="3300135"/>
            <a:ext cx="568323" cy="140208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15875" algn="ctr">
            <a:solidFill>
              <a:schemeClr val="tx2"/>
            </a:solidFill>
            <a:miter lim="800000"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4434239" y="2366810"/>
            <a:ext cx="1120973" cy="560834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输入流</a:t>
            </a:r>
            <a:endParaRPr lang="zh-CN" altLang="en-US" sz="2400" b="1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32784" name="Line 22"/>
          <p:cNvSpPr>
            <a:spLocks noChangeShapeType="1"/>
          </p:cNvSpPr>
          <p:nvPr/>
        </p:nvSpPr>
        <p:spPr bwMode="auto">
          <a:xfrm flipH="1">
            <a:off x="4543850" y="2957473"/>
            <a:ext cx="285752" cy="357190"/>
          </a:xfrm>
          <a:prstGeom prst="line">
            <a:avLst/>
          </a:prstGeom>
          <a:noFill/>
          <a:ln w="15875">
            <a:solidFill>
              <a:srgbClr val="00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667372" y="3500438"/>
            <a:ext cx="1066408" cy="70194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程序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13" name="组合 18"/>
          <p:cNvGrpSpPr/>
          <p:nvPr/>
        </p:nvGrpSpPr>
        <p:grpSpPr>
          <a:xfrm>
            <a:off x="6739979" y="3563270"/>
            <a:ext cx="1804293" cy="1340449"/>
            <a:chOff x="5214943" y="3786190"/>
            <a:chExt cx="2143139" cy="1245409"/>
          </a:xfrm>
        </p:grpSpPr>
        <p:sp>
          <p:nvSpPr>
            <p:cNvPr id="15" name="Freeform 9"/>
            <p:cNvSpPr/>
            <p:nvPr/>
          </p:nvSpPr>
          <p:spPr bwMode="auto">
            <a:xfrm>
              <a:off x="5214943" y="3786190"/>
              <a:ext cx="2143139" cy="1000132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5214943" y="4000504"/>
              <a:ext cx="2143139" cy="1031095"/>
            </a:xfrm>
            <a:custGeom>
              <a:avLst/>
              <a:gdLst>
                <a:gd name="T0" fmla="*/ 0 w 4500"/>
                <a:gd name="T1" fmla="*/ 104 h 832"/>
                <a:gd name="T2" fmla="*/ 1260 w 4500"/>
                <a:gd name="T3" fmla="*/ 104 h 832"/>
                <a:gd name="T4" fmla="*/ 3060 w 4500"/>
                <a:gd name="T5" fmla="*/ 728 h 832"/>
                <a:gd name="T6" fmla="*/ 4500 w 4500"/>
                <a:gd name="T7" fmla="*/ 72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0"/>
                <a:gd name="T13" fmla="*/ 0 h 832"/>
                <a:gd name="T14" fmla="*/ 4500 w 450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0" h="832">
                  <a:moveTo>
                    <a:pt x="0" y="104"/>
                  </a:moveTo>
                  <a:cubicBezTo>
                    <a:pt x="375" y="52"/>
                    <a:pt x="750" y="0"/>
                    <a:pt x="1260" y="104"/>
                  </a:cubicBezTo>
                  <a:cubicBezTo>
                    <a:pt x="1770" y="208"/>
                    <a:pt x="2520" y="624"/>
                    <a:pt x="3060" y="728"/>
                  </a:cubicBezTo>
                  <a:cubicBezTo>
                    <a:pt x="3600" y="832"/>
                    <a:pt x="4260" y="728"/>
                    <a:pt x="4500" y="72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575585" y="4148273"/>
            <a:ext cx="1422800" cy="1000132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ctr">
              <a:spcBef>
                <a:spcPts val="775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ts val="775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目的地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6771292" y="3997896"/>
            <a:ext cx="571504" cy="173594"/>
          </a:xfrm>
          <a:prstGeom prst="rightArrow">
            <a:avLst>
              <a:gd name="adj1" fmla="val 50000"/>
              <a:gd name="adj2" fmla="val 115385"/>
            </a:avLst>
          </a:prstGeom>
          <a:solidFill>
            <a:srgbClr val="000000"/>
          </a:solidFill>
          <a:ln w="25400" algn="ctr">
            <a:solidFill>
              <a:schemeClr val="tx2"/>
            </a:solidFill>
            <a:miter lim="800000"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476586" y="4842112"/>
            <a:ext cx="1307536" cy="612586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tx2"/>
            </a:solidFill>
            <a:miter lim="800000"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输出流</a:t>
            </a:r>
            <a:endParaRPr lang="zh-CN" altLang="en-US" sz="2400" b="1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7093278" y="4291132"/>
            <a:ext cx="442882" cy="53032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850159" y="3074971"/>
            <a:ext cx="693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内存</a:t>
            </a:r>
            <a:endParaRPr lang="zh-CN" altLang="en-US" sz="2000" b="1"/>
          </a:p>
        </p:txBody>
      </p:sp>
      <p:sp>
        <p:nvSpPr>
          <p:cNvPr id="23" name="文本框 22"/>
          <p:cNvSpPr txBox="1"/>
          <p:nvPr/>
        </p:nvSpPr>
        <p:spPr>
          <a:xfrm>
            <a:off x="2207568" y="2364465"/>
            <a:ext cx="1203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外置存储</a:t>
            </a:r>
            <a:endParaRPr lang="zh-CN" altLang="en-US" sz="2000" dirty="0"/>
          </a:p>
          <a:p>
            <a:endParaRPr lang="zh-CN" altLang="en-US" sz="20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575585" y="3771380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外置存储</a:t>
            </a:r>
            <a:endParaRPr lang="zh-CN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3480446" y="2913982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08666" y="3568743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  <p:bldP spid="26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445D68-0E2D-415C-BAFF-257E05655FF3}" type="slidenum">
              <a:rPr lang="en-US" altLang="zh-CN" sz="1000" b="0" smtClean="0">
                <a:solidFill>
                  <a:schemeClr val="tx1"/>
                </a:solidFill>
              </a:rPr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C0128"/>
                </a:solidFill>
                <a:latin typeface="Tahoma" panose="020B0604030504040204" pitchFamily="34" charset="0"/>
              </a:rPr>
              <a:t>System</a:t>
            </a:r>
            <a:r>
              <a:rPr lang="zh-CN" altLang="en-US">
                <a:solidFill>
                  <a:schemeClr val="tx1"/>
                </a:solidFill>
                <a:latin typeface="Tahoma" panose="020B0604030504040204" pitchFamily="34" charset="0"/>
              </a:rPr>
              <a:t>类和</a:t>
            </a:r>
            <a:r>
              <a:rPr lang="zh-CN" altLang="en-US"/>
              <a:t>标准输入输出流</a:t>
            </a:r>
            <a:endParaRPr lang="en-US" altLang="zh-TW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990000"/>
                </a:solidFill>
              </a:rPr>
              <a:t>System</a:t>
            </a:r>
            <a:r>
              <a:rPr lang="zh-CN" altLang="en-US" dirty="0">
                <a:solidFill>
                  <a:srgbClr val="990000"/>
                </a:solidFill>
              </a:rPr>
              <a:t>类</a:t>
            </a:r>
            <a:r>
              <a:rPr lang="zh-CN" altLang="en-US" dirty="0"/>
              <a:t>代表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  <a:r>
              <a:rPr lang="zh-CN" altLang="en-US" dirty="0"/>
              <a:t>，系统级的很多属性和控制方法都放置在该类的内部。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990000"/>
                </a:solidFill>
              </a:rPr>
              <a:t>System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在</a:t>
            </a:r>
            <a:r>
              <a:rPr lang="en-US" altLang="zh-CN" b="1" dirty="0" err="1">
                <a:solidFill>
                  <a:srgbClr val="006600"/>
                </a:solidFill>
              </a:rPr>
              <a:t>java.lang</a:t>
            </a:r>
            <a:r>
              <a:rPr lang="zh-CN" altLang="en-US" dirty="0"/>
              <a:t>包中</a:t>
            </a:r>
            <a:r>
              <a:rPr lang="zh-CN" altLang="en-US" dirty="0">
                <a:solidFill>
                  <a:srgbClr val="006600"/>
                </a:solidFill>
              </a:rPr>
              <a:t>。</a:t>
            </a:r>
            <a:endParaRPr lang="en-US" altLang="zh-CN" dirty="0">
              <a:solidFill>
                <a:srgbClr val="006600"/>
              </a:solidFill>
            </a:endParaRPr>
          </a:p>
          <a:p>
            <a:pPr eaLnBrk="1" hangingPunct="1"/>
            <a:endParaRPr lang="zh-CN" altLang="en-US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990000"/>
                </a:solidFill>
              </a:rPr>
              <a:t>System</a:t>
            </a:r>
            <a:r>
              <a:rPr lang="zh-CN" altLang="en-US" dirty="0">
                <a:solidFill>
                  <a:srgbClr val="990000"/>
                </a:solidFill>
              </a:rPr>
              <a:t>类使用时</a:t>
            </a:r>
            <a:r>
              <a:rPr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不需要实例化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b="1" dirty="0">
                <a:solidFill>
                  <a:srgbClr val="990000"/>
                </a:solidFill>
              </a:rPr>
              <a:t>System</a:t>
            </a:r>
            <a:r>
              <a:rPr lang="zh-CN" altLang="en-US" dirty="0"/>
              <a:t>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所有成员变量和方法都是静态的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TW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备注：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184576"/>
          </a:xfrm>
        </p:spPr>
        <p:txBody>
          <a:bodyPr/>
          <a:lstStyle/>
          <a:p>
            <a:r>
              <a:rPr lang="en-US" altLang="zh-CN" b="1" dirty="0"/>
              <a:t>System</a:t>
            </a:r>
            <a:r>
              <a:rPr lang="zh-CN" altLang="en-US" b="1" dirty="0"/>
              <a:t>的</a:t>
            </a:r>
            <a:r>
              <a:rPr lang="zh-CN" altLang="en-US" dirty="0"/>
              <a:t>三个流是一个程序运行时，进程的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标准输入输出流。</a:t>
            </a: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82650" lvl="1" indent="-533400">
              <a:spcBef>
                <a:spcPts val="0"/>
              </a:spcBef>
            </a:pPr>
            <a:r>
              <a:rPr lang="en-US" altLang="zh-CN" b="1" dirty="0"/>
              <a:t>System.in</a:t>
            </a:r>
            <a:endParaRPr lang="en-US" altLang="zh-CN" b="1" dirty="0"/>
          </a:p>
          <a:p>
            <a:pPr marL="1177925" lvl="2" indent="-533400">
              <a:spcBef>
                <a:spcPts val="0"/>
              </a:spcBef>
            </a:pPr>
            <a:r>
              <a:rPr lang="zh-CN" altLang="en-US" dirty="0"/>
              <a:t>表示系统的</a:t>
            </a: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标准输入流对象</a:t>
            </a:r>
            <a:r>
              <a:rPr lang="zh-CN" altLang="en-US" dirty="0">
                <a:solidFill>
                  <a:srgbClr val="000099"/>
                </a:solidFill>
              </a:rPr>
              <a:t>，</a:t>
            </a:r>
            <a:r>
              <a:rPr lang="zh-CN" altLang="en-US" dirty="0"/>
              <a:t>通常的环境下标准输入流指向</a:t>
            </a: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键盘输入</a:t>
            </a:r>
            <a:r>
              <a:rPr lang="en-US" altLang="zh-CN" dirty="0"/>
              <a:t>;</a:t>
            </a:r>
            <a:endParaRPr lang="en-US" altLang="zh-CN" dirty="0"/>
          </a:p>
          <a:p>
            <a:pPr marL="882650" lvl="1" indent="-533400">
              <a:spcBef>
                <a:spcPts val="0"/>
              </a:spcBef>
            </a:pPr>
            <a:r>
              <a:rPr lang="en-US" altLang="zh-CN" b="1" dirty="0" err="1"/>
              <a:t>System.out</a:t>
            </a:r>
            <a:endParaRPr lang="en-US" altLang="zh-CN" dirty="0"/>
          </a:p>
          <a:p>
            <a:pPr marL="1177925" lvl="2" indent="-533400">
              <a:spcBef>
                <a:spcPts val="0"/>
              </a:spcBef>
            </a:pPr>
            <a:r>
              <a:rPr lang="zh-CN" altLang="en-US" b="1" dirty="0"/>
              <a:t>表示系统的</a:t>
            </a:r>
            <a:r>
              <a:rPr lang="zh-CN" altLang="en-US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标准输出流对象</a:t>
            </a:r>
            <a:r>
              <a:rPr lang="zh-CN" altLang="en-US" b="1" dirty="0">
                <a:solidFill>
                  <a:srgbClr val="0000FF"/>
                </a:solidFill>
              </a:rPr>
              <a:t>，</a:t>
            </a:r>
            <a:r>
              <a:rPr lang="zh-CN" altLang="en-US" b="1" dirty="0"/>
              <a:t>通常环境下指向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屏幕输出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marL="882650" lvl="1" indent="-533400"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System.err</a:t>
            </a:r>
            <a:endParaRPr lang="en-US" altLang="zh-CN" dirty="0">
              <a:solidFill>
                <a:srgbClr val="C00000"/>
              </a:solidFill>
            </a:endParaRPr>
          </a:p>
          <a:p>
            <a:pPr marL="1177925" lvl="2" indent="-533400">
              <a:spcBef>
                <a:spcPts val="0"/>
              </a:spcBef>
            </a:pPr>
            <a:r>
              <a:rPr lang="zh-CN" altLang="en-US" dirty="0"/>
              <a:t>表示系统的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标准错误输出流对象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/>
              <a:t>通常环境下也指向</a:t>
            </a: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屏幕输出</a:t>
            </a:r>
            <a:r>
              <a:rPr lang="zh-CN" altLang="en-US" dirty="0">
                <a:solidFill>
                  <a:srgbClr val="000099"/>
                </a:solidFill>
              </a:rPr>
              <a:t>。</a:t>
            </a:r>
            <a:endParaRPr lang="en-US" altLang="zh-CN" dirty="0">
              <a:solidFill>
                <a:srgbClr val="000099"/>
              </a:solidFill>
            </a:endParaRPr>
          </a:p>
          <a:p>
            <a:pPr marL="882650" lvl="1" indent="-533400">
              <a:spcBef>
                <a:spcPts val="0"/>
              </a:spcBef>
            </a:pPr>
            <a:endParaRPr lang="en-US" altLang="zh-CN" b="1" dirty="0"/>
          </a:p>
          <a:p>
            <a:r>
              <a:rPr lang="zh-CN" altLang="en-US" dirty="0"/>
              <a:t>程序启动时创建，退出时关闭。</a:t>
            </a:r>
            <a:endParaRPr lang="en-US" altLang="zh-CN" dirty="0"/>
          </a:p>
          <a:p>
            <a:r>
              <a:rPr lang="zh-CN" altLang="en-US" dirty="0"/>
              <a:t>在程序运行过程中是不能关闭的。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System.out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00FF"/>
                </a:solidFill>
              </a:rPr>
              <a:t>System.err</a:t>
            </a:r>
            <a:r>
              <a:rPr lang="zh-CN" altLang="en-US" dirty="0"/>
              <a:t>都用于输出，通常情况下</a:t>
            </a:r>
            <a:r>
              <a:rPr lang="en-US" altLang="zh-CN" dirty="0"/>
              <a:t>:</a:t>
            </a:r>
            <a:endParaRPr lang="en-US" altLang="zh-CN" dirty="0"/>
          </a:p>
          <a:p>
            <a:pPr marL="802005" lvl="1" indent="-457200" eaLnBrk="1" hangingPunct="1">
              <a:spcBef>
                <a:spcPts val="0"/>
              </a:spcBef>
            </a:pPr>
            <a:r>
              <a:rPr lang="zh-CN" altLang="en-US" dirty="0"/>
              <a:t>在系统中，</a:t>
            </a:r>
            <a:r>
              <a:rPr lang="en-US" altLang="zh-CN" dirty="0" err="1"/>
              <a:t>System.out</a:t>
            </a:r>
            <a:r>
              <a:rPr lang="zh-CN" altLang="en-US" dirty="0"/>
              <a:t>具有缓冲机制，而</a:t>
            </a:r>
            <a:r>
              <a:rPr lang="en-US" altLang="zh-CN" dirty="0" err="1"/>
              <a:t>System.err</a:t>
            </a:r>
            <a:r>
              <a:rPr lang="zh-CN" altLang="en-US" dirty="0"/>
              <a:t>是没有缓冲的，这是两者之间的一个重要区别。</a:t>
            </a:r>
            <a:endParaRPr lang="en-US" altLang="zh-CN" dirty="0"/>
          </a:p>
          <a:p>
            <a:pPr marL="802005" lvl="1" indent="-457200" eaLnBrk="1" hangingPunct="1"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Syetem.out</a:t>
            </a:r>
            <a:r>
              <a:rPr lang="zh-CN" altLang="en-US" dirty="0"/>
              <a:t>用于程序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一般信息</a:t>
            </a:r>
            <a:r>
              <a:rPr lang="zh-CN" altLang="en-US"/>
              <a:t>。</a:t>
            </a:r>
            <a:endParaRPr lang="en-US" altLang="zh-CN"/>
          </a:p>
          <a:p>
            <a:pPr marL="802005" lvl="1" indent="-457200" eaLnBrk="1" hangingPunct="1">
              <a:spcBef>
                <a:spcPts val="0"/>
              </a:spcBef>
            </a:pPr>
            <a:r>
              <a:rPr lang="en-US" altLang="zh-CN" b="1">
                <a:solidFill>
                  <a:srgbClr val="C00000"/>
                </a:solidFill>
              </a:rPr>
              <a:t>System</a:t>
            </a:r>
            <a:r>
              <a:rPr lang="en-US" altLang="zh-CN" b="1" dirty="0" err="1">
                <a:solidFill>
                  <a:srgbClr val="C00000"/>
                </a:solidFill>
              </a:rPr>
              <a:t>.err</a:t>
            </a:r>
            <a:r>
              <a:rPr lang="zh-CN" altLang="en-US"/>
              <a:t>用于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输出错误信息和其他需要引起用户立即注意的信息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02005" lvl="1" indent="-457200" eaLnBrk="1" hangingPunct="1">
              <a:spcBef>
                <a:spcPts val="0"/>
              </a:spcBef>
            </a:pPr>
            <a:endParaRPr lang="en-US" altLang="zh-CN" dirty="0"/>
          </a:p>
          <a:p>
            <a:pPr marL="802005" lvl="1" indent="-457200" eaLnBrk="1" hangingPunct="1">
              <a:spcBef>
                <a:spcPts val="0"/>
              </a:spcBef>
            </a:pPr>
            <a:r>
              <a:rPr lang="zh-CN" altLang="en-US" dirty="0"/>
              <a:t>一些类似</a:t>
            </a:r>
            <a:r>
              <a:rPr lang="en-US" altLang="zh-CN" dirty="0"/>
              <a:t>Eclipse</a:t>
            </a:r>
            <a:r>
              <a:rPr lang="zh-CN" altLang="en-US" dirty="0"/>
              <a:t>的程序，为了让错误信息更加显眼，会将错误信息以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红色文本的形式</a:t>
            </a:r>
            <a:r>
              <a:rPr lang="zh-CN" altLang="en-US" dirty="0"/>
              <a:t>通过</a:t>
            </a:r>
            <a:r>
              <a:rPr lang="en-US" altLang="zh-CN" dirty="0" err="1"/>
              <a:t>System.err</a:t>
            </a:r>
            <a:r>
              <a:rPr lang="zh-CN" altLang="en-US" dirty="0"/>
              <a:t>输出到控制台上。</a:t>
            </a:r>
            <a:endParaRPr lang="zh-CN" altLang="en-US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/>
              <a:t> /94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导读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3333FF"/>
                </a:solidFill>
                <a:latin typeface="Tahoma" panose="020B0604030504040204" pitchFamily="34" charset="0"/>
              </a:rPr>
              <a:t>主要内容</a:t>
            </a:r>
            <a:endParaRPr lang="zh-CN" altLang="en-US" sz="32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lvl="1" indent="-342900" algn="just" fontAlgn="t">
              <a:buClr>
                <a:srgbClr val="3333FF"/>
              </a:buClr>
              <a:buSzPct val="12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ahoma" panose="020B0604030504040204" pitchFamily="34" charset="0"/>
              </a:rPr>
              <a:t>File</a:t>
            </a:r>
            <a:r>
              <a:rPr lang="zh-CN" altLang="en-US" b="1" dirty="0">
                <a:latin typeface="Tahoma" panose="020B0604030504040204" pitchFamily="34" charset="0"/>
              </a:rPr>
              <a:t>类</a:t>
            </a:r>
            <a:endParaRPr lang="en-US" altLang="zh-CN" b="1" dirty="0">
              <a:latin typeface="Tahoma" panose="020B0604030504040204" pitchFamily="34" charset="0"/>
            </a:endParaRPr>
          </a:p>
          <a:p>
            <a:pPr lvl="1" indent="-342900" algn="just" fontAlgn="t">
              <a:buClr>
                <a:srgbClr val="3333FF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ahoma" panose="020B0604030504040204" pitchFamily="34" charset="0"/>
              </a:rPr>
              <a:t>文件字节流</a:t>
            </a:r>
            <a:r>
              <a:rPr lang="en-US" altLang="zh-CN" b="1" dirty="0">
                <a:latin typeface="Tahoma" panose="020B0604030504040204" pitchFamily="34" charset="0"/>
              </a:rPr>
              <a:t>(</a:t>
            </a:r>
            <a:r>
              <a:rPr lang="en-US" altLang="zh-CN" b="1" dirty="0" err="1">
                <a:latin typeface="Tahoma" panose="020B0604030504040204" pitchFamily="34" charset="0"/>
              </a:rPr>
              <a:t>InputStream</a:t>
            </a:r>
            <a:r>
              <a:rPr lang="en-US" altLang="zh-CN" b="1" dirty="0">
                <a:latin typeface="Tahoma" panose="020B0604030504040204" pitchFamily="34" charset="0"/>
              </a:rPr>
              <a:t>/</a:t>
            </a:r>
            <a:r>
              <a:rPr lang="en-US" altLang="zh-CN" b="1" dirty="0" err="1">
                <a:latin typeface="Tahoma" panose="020B0604030504040204" pitchFamily="34" charset="0"/>
              </a:rPr>
              <a:t>OutputStream</a:t>
            </a:r>
            <a:r>
              <a:rPr lang="en-US" altLang="zh-CN" b="1" dirty="0">
                <a:latin typeface="Tahoma" panose="020B0604030504040204" pitchFamily="34" charset="0"/>
              </a:rPr>
              <a:t>)</a:t>
            </a:r>
            <a:endParaRPr lang="en-US" altLang="zh-CN" b="1" dirty="0">
              <a:latin typeface="Tahoma" panose="020B0604030504040204" pitchFamily="34" charset="0"/>
            </a:endParaRPr>
          </a:p>
          <a:p>
            <a:pPr lvl="1" indent="-342900" algn="just" fontAlgn="t">
              <a:buClr>
                <a:srgbClr val="3333FF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ahoma" panose="020B0604030504040204" pitchFamily="34" charset="0"/>
              </a:rPr>
              <a:t>文件字符流</a:t>
            </a:r>
            <a:r>
              <a:rPr lang="en-US" altLang="zh-CN" b="1" dirty="0">
                <a:latin typeface="Tahoma" panose="020B0604030504040204" pitchFamily="34" charset="0"/>
              </a:rPr>
              <a:t>(Reader/Writer)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lvl="1" indent="-342900" algn="just" fontAlgn="t">
              <a:buClr>
                <a:srgbClr val="3333FF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ahoma" panose="020B0604030504040204" pitchFamily="34" charset="0"/>
              </a:rPr>
              <a:t>缓冲流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lvl="1" indent="-342900" algn="just" fontAlgn="t">
              <a:buClr>
                <a:srgbClr val="3333FF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ahoma" panose="020B0604030504040204" pitchFamily="34" charset="0"/>
              </a:rPr>
              <a:t>对象流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lvl="1" indent="-342900" algn="just" fontAlgn="t">
              <a:buClr>
                <a:srgbClr val="3333FF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ahoma" panose="020B0604030504040204" pitchFamily="34" charset="0"/>
              </a:rPr>
              <a:t>序列化</a:t>
            </a:r>
            <a:endParaRPr lang="en-US" altLang="zh-CN" b="1" dirty="0">
              <a:latin typeface="Tahoma" panose="020B0604030504040204" pitchFamily="34" charset="0"/>
            </a:endParaRPr>
          </a:p>
          <a:p>
            <a:pPr lvl="1" indent="-342900" algn="just" fontAlgn="t">
              <a:buClr>
                <a:srgbClr val="3333FF"/>
              </a:buClr>
              <a:buSzPct val="12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使用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Scanner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解析文件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自学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)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82" y="214290"/>
            <a:ext cx="6858048" cy="571504"/>
          </a:xfrm>
        </p:spPr>
        <p:txBody>
          <a:bodyPr/>
          <a:lstStyle/>
          <a:p>
            <a:pPr algn="l"/>
            <a:r>
              <a:rPr lang="en-US" altLang="zh-CN" sz="2800" dirty="0" err="1"/>
              <a:t>System.err</a:t>
            </a:r>
            <a:r>
              <a:rPr lang="zh-CN" altLang="en-US" sz="2800" dirty="0"/>
              <a:t>的使用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282" y="785794"/>
            <a:ext cx="6500826" cy="52864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errTest</a:t>
            </a: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	public void </a:t>
            </a:r>
            <a:r>
              <a:rPr lang="en-US" altLang="zh-CN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foo</a:t>
            </a: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  <a:endParaRPr lang="en-US" altLang="zh-CN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try {</a:t>
            </a:r>
            <a:endParaRPr lang="en-US" altLang="zh-CN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   </a:t>
            </a:r>
            <a:r>
              <a:rPr lang="en-US" altLang="zh-CN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a[ ] = new </a:t>
            </a:r>
            <a:r>
              <a:rPr lang="en-US" altLang="zh-CN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[2];</a:t>
            </a:r>
            <a:endParaRPr lang="en-US" altLang="zh-CN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a[4] = 1;       /* </a:t>
            </a:r>
            <a:r>
              <a:rPr lang="zh-CN" altLang="en-US" b="1" dirty="0">
                <a:latin typeface="+mj-lt"/>
                <a:cs typeface="Tahoma" panose="020B0604030504040204" pitchFamily="34" charset="0"/>
              </a:rPr>
              <a:t>下标越界，程序终止 *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en-US" altLang="zh-CN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}catch(</a:t>
            </a:r>
            <a:r>
              <a:rPr lang="en-US" altLang="zh-CN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ArrayIndexOutOfBoundsException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e) {</a:t>
            </a:r>
            <a:endParaRPr lang="en-US" altLang="zh-CN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System.out</a:t>
            </a:r>
            <a:r>
              <a:rPr lang="en-US" altLang="zh-CN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.println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("out: " + </a:t>
            </a:r>
            <a:r>
              <a:rPr lang="en-US" altLang="zh-CN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e.getMessage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());</a:t>
            </a:r>
            <a:endParaRPr lang="en-US" altLang="zh-CN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System.err</a:t>
            </a:r>
            <a:r>
              <a:rPr lang="en-US" altLang="zh-CN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.println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("err: " + </a:t>
            </a:r>
            <a:r>
              <a:rPr lang="en-US" altLang="zh-CN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e.getMessage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());</a:t>
            </a:r>
            <a:endParaRPr lang="en-US" altLang="zh-CN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zh-CN" altLang="en-US" b="1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CN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endParaRPr lang="zh-CN" altLang="en-US" sz="2000" b="1" dirty="0">
              <a:latin typeface="+mj-lt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public static void main(String[] </a:t>
            </a:r>
            <a:r>
              <a:rPr lang="en-US" altLang="zh-CN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throws </a:t>
            </a:r>
            <a:r>
              <a:rPr lang="en-US" altLang="zh-CN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ArrayIndexOutOfBoundsException</a:t>
            </a: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new </a:t>
            </a:r>
            <a:r>
              <a:rPr lang="en-US" altLang="zh-CN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errTest</a:t>
            </a: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altLang="zh-CN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foo</a:t>
            </a: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();   </a:t>
            </a:r>
            <a:endParaRPr lang="en-US" altLang="zh-CN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b="1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/>
              <a:t> /94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53454" y="2214554"/>
            <a:ext cx="1562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739206" y="1714488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8382016" y="4214818"/>
            <a:ext cx="2071702" cy="1143008"/>
          </a:xfrm>
          <a:prstGeom prst="borderCallout1">
            <a:avLst>
              <a:gd name="adj1" fmla="val -1250"/>
              <a:gd name="adj2" fmla="val 48189"/>
              <a:gd name="adj3" fmla="val -93749"/>
              <a:gd name="adj4" fmla="val 3226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800" b="0" dirty="0">
                <a:solidFill>
                  <a:schemeClr val="tx1"/>
                </a:solidFill>
              </a:rPr>
              <a:t>Eclipse</a:t>
            </a:r>
            <a:r>
              <a:rPr lang="zh-CN" altLang="en-US" sz="1800" b="0" dirty="0">
                <a:solidFill>
                  <a:schemeClr val="tx1"/>
                </a:solidFill>
              </a:rPr>
              <a:t>将错误信息以红色文本的形式通过</a:t>
            </a:r>
            <a:r>
              <a:rPr lang="en-US" altLang="zh-CN" sz="1800" b="0" dirty="0" err="1">
                <a:solidFill>
                  <a:schemeClr val="tx1"/>
                </a:solidFill>
              </a:rPr>
              <a:t>System.err</a:t>
            </a:r>
            <a:r>
              <a:rPr lang="zh-CN" altLang="en-US" sz="1800" b="0" dirty="0">
                <a:solidFill>
                  <a:schemeClr val="tx1"/>
                </a:solidFill>
              </a:rPr>
              <a:t>输出到控制台上。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字节流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rgbClr val="990000"/>
                </a:solidFill>
                <a:latin typeface="Tahoma" panose="020B0604030504040204" pitchFamily="34" charset="0"/>
              </a:rPr>
              <a:t>InputStream</a:t>
            </a:r>
            <a:r>
              <a:rPr lang="zh-CN" altLang="en-US" sz="2800">
                <a:latin typeface="Tahoma" panose="020B0604030504040204" pitchFamily="34" charset="0"/>
              </a:rPr>
              <a:t>抽象类</a:t>
            </a:r>
            <a:endParaRPr lang="en-US" altLang="zh-CN" sz="2800">
              <a:latin typeface="Tahoma" panose="020B0604030504040204" pitchFamily="34" charset="0"/>
            </a:endParaRPr>
          </a:p>
          <a:p>
            <a:pPr lvl="1"/>
            <a:r>
              <a:rPr lang="zh-CN" altLang="en-US">
                <a:latin typeface="Tahoma" panose="020B0604030504040204" pitchFamily="34" charset="0"/>
              </a:rPr>
              <a:t>子类</a:t>
            </a:r>
            <a:r>
              <a:rPr lang="en-US" altLang="zh-CN" b="1">
                <a:solidFill>
                  <a:srgbClr val="006600"/>
                </a:solidFill>
                <a:latin typeface="Tahoma" panose="020B0604030504040204" pitchFamily="34" charset="0"/>
              </a:rPr>
              <a:t>FileInputStream</a:t>
            </a:r>
            <a:endParaRPr lang="en-US" altLang="zh-CN" b="1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/>
            <a:endParaRPr lang="en-US" altLang="zh-CN" b="1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r>
              <a:rPr lang="en-US" altLang="zh-CN" sz="2800" b="1">
                <a:solidFill>
                  <a:srgbClr val="990000"/>
                </a:solidFill>
                <a:latin typeface="Tahoma" panose="020B0604030504040204" pitchFamily="34" charset="0"/>
              </a:rPr>
              <a:t>OutputStream</a:t>
            </a:r>
            <a:r>
              <a:rPr lang="zh-CN" altLang="en-US" sz="2800">
                <a:latin typeface="Tahoma" panose="020B0604030504040204" pitchFamily="34" charset="0"/>
              </a:rPr>
              <a:t>抽象类</a:t>
            </a:r>
            <a:endParaRPr lang="en-US" altLang="zh-CN" sz="2800">
              <a:latin typeface="Tahoma" panose="020B0604030504040204" pitchFamily="34" charset="0"/>
            </a:endParaRPr>
          </a:p>
          <a:p>
            <a:pPr lvl="1"/>
            <a:r>
              <a:rPr lang="zh-CN" altLang="en-US">
                <a:latin typeface="Tahoma" panose="020B0604030504040204" pitchFamily="34" charset="0"/>
              </a:rPr>
              <a:t>子类</a:t>
            </a:r>
            <a:r>
              <a:rPr lang="en-US" altLang="zh-CN" b="1">
                <a:solidFill>
                  <a:srgbClr val="006600"/>
                </a:solidFill>
                <a:latin typeface="Tahoma" panose="020B0604030504040204" pitchFamily="34" charset="0"/>
              </a:rPr>
              <a:t>FileOutputStream </a:t>
            </a:r>
            <a:endParaRPr lang="en-US" altLang="zh-CN" b="1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D8C085-9C36-4561-9FD8-0D12B8C81381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8738"/>
            <a:ext cx="8686800" cy="5508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dirty="0"/>
              <a:t>Byte Stream </a:t>
            </a:r>
            <a:r>
              <a:rPr lang="en-US" altLang="zh-CN" dirty="0"/>
              <a:t>F</a:t>
            </a:r>
            <a:r>
              <a:rPr lang="en-US" altLang="zh-TW" dirty="0"/>
              <a:t>amily</a:t>
            </a:r>
            <a:endParaRPr lang="en-US" altLang="zh-TW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33413"/>
            <a:ext cx="69818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362200" y="4783510"/>
            <a:ext cx="1752600" cy="948580"/>
          </a:xfrm>
          <a:prstGeom prst="ellipse">
            <a:avLst/>
          </a:prstGeom>
          <a:noFill/>
          <a:ln w="9525">
            <a:solidFill>
              <a:srgbClr val="FC012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2335957" y="1713285"/>
            <a:ext cx="311150" cy="3683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pic>
        <p:nvPicPr>
          <p:cNvPr id="47111" name="Picture 7" descr="26outp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21125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659691" y="5292761"/>
            <a:ext cx="311150" cy="3683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73065" name="AutoShape 9"/>
          <p:cNvSpPr>
            <a:spLocks noChangeArrowheads="1"/>
          </p:cNvSpPr>
          <p:nvPr/>
        </p:nvSpPr>
        <p:spPr bwMode="auto">
          <a:xfrm>
            <a:off x="2024034" y="3114675"/>
            <a:ext cx="1500198" cy="381000"/>
          </a:xfrm>
          <a:prstGeom prst="wedgeRoundRectCallout">
            <a:avLst>
              <a:gd name="adj1" fmla="val 36595"/>
              <a:gd name="adj2" fmla="val -312083"/>
              <a:gd name="adj3" fmla="val 16667"/>
            </a:avLst>
          </a:prstGeom>
          <a:noFill/>
          <a:ln w="9525">
            <a:solidFill>
              <a:srgbClr val="FC012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TW" sz="1800" b="1">
                <a:solidFill>
                  <a:schemeClr val="tx1"/>
                </a:solidFill>
                <a:latin typeface="Tahoma" panose="020B0604030504040204" pitchFamily="34" charset="0"/>
                <a:ea typeface="華康楷書體W3" pitchFamily="49" charset="-120"/>
                <a:cs typeface="Tahoma" panose="020B0604030504040204" pitchFamily="34" charset="0"/>
              </a:rPr>
              <a:t>System.in</a:t>
            </a:r>
            <a:endParaRPr kumimoji="1" lang="en-US" altLang="zh-TW" sz="1800" b="1">
              <a:solidFill>
                <a:schemeClr val="tx1"/>
              </a:solidFill>
              <a:latin typeface="Tahoma" panose="020B0604030504040204" pitchFamily="34" charset="0"/>
              <a:ea typeface="華康楷書體W3" pitchFamily="49" charset="-120"/>
              <a:cs typeface="Tahoma" panose="020B0604030504040204" pitchFamily="34" charset="0"/>
            </a:endParaRPr>
          </a:p>
        </p:txBody>
      </p:sp>
      <p:sp>
        <p:nvSpPr>
          <p:cNvPr id="173066" name="AutoShape 10"/>
          <p:cNvSpPr>
            <a:spLocks noChangeArrowheads="1"/>
          </p:cNvSpPr>
          <p:nvPr/>
        </p:nvSpPr>
        <p:spPr bwMode="auto">
          <a:xfrm>
            <a:off x="7167570" y="6000768"/>
            <a:ext cx="1600192" cy="381000"/>
          </a:xfrm>
          <a:prstGeom prst="wedgeRoundRectCallout">
            <a:avLst>
              <a:gd name="adj1" fmla="val 27083"/>
              <a:gd name="adj2" fmla="val -134583"/>
              <a:gd name="adj3" fmla="val 16667"/>
            </a:avLst>
          </a:prstGeom>
          <a:noFill/>
          <a:ln w="9525">
            <a:solidFill>
              <a:srgbClr val="FC012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TW" sz="1800" b="1">
                <a:solidFill>
                  <a:schemeClr val="tx1"/>
                </a:solidFill>
                <a:latin typeface="Tahoma" panose="020B0604030504040204" pitchFamily="34" charset="0"/>
                <a:ea typeface="華康楷書體W3" pitchFamily="49" charset="-120"/>
                <a:cs typeface="Tahoma" panose="020B0604030504040204" pitchFamily="34" charset="0"/>
              </a:rPr>
              <a:t>System.out</a:t>
            </a:r>
            <a:endParaRPr kumimoji="1" lang="en-US" altLang="zh-TW" sz="1800" b="1">
              <a:solidFill>
                <a:schemeClr val="tx1"/>
              </a:solidFill>
              <a:latin typeface="Tahoma" panose="020B0604030504040204" pitchFamily="34" charset="0"/>
              <a:ea typeface="華康楷書體W3" pitchFamily="49" charset="-120"/>
              <a:cs typeface="Tahoma" panose="020B0604030504040204" pitchFamily="34" charset="0"/>
            </a:endParaRPr>
          </a:p>
        </p:txBody>
      </p:sp>
      <p:sp>
        <p:nvSpPr>
          <p:cNvPr id="173067" name="AutoShape 11"/>
          <p:cNvSpPr>
            <a:spLocks noChangeArrowheads="1"/>
          </p:cNvSpPr>
          <p:nvPr/>
        </p:nvSpPr>
        <p:spPr bwMode="auto">
          <a:xfrm>
            <a:off x="8882082" y="5929330"/>
            <a:ext cx="1571604" cy="381000"/>
          </a:xfrm>
          <a:prstGeom prst="wedgeRoundRectCallout">
            <a:avLst>
              <a:gd name="adj1" fmla="val -61931"/>
              <a:gd name="adj2" fmla="val -110417"/>
              <a:gd name="adj3" fmla="val 16667"/>
            </a:avLst>
          </a:prstGeom>
          <a:noFill/>
          <a:ln w="9525">
            <a:solidFill>
              <a:srgbClr val="FC012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TW" sz="1800" b="1" dirty="0" err="1">
                <a:solidFill>
                  <a:schemeClr val="tx1"/>
                </a:solidFill>
                <a:latin typeface="Tahoma" panose="020B0604030504040204" pitchFamily="34" charset="0"/>
                <a:ea typeface="華康楷書體W3" pitchFamily="49" charset="-120"/>
                <a:cs typeface="Tahoma" panose="020B0604030504040204" pitchFamily="34" charset="0"/>
              </a:rPr>
              <a:t>System.err</a:t>
            </a:r>
            <a:endParaRPr kumimoji="1" lang="en-US" altLang="zh-TW" sz="1800" b="1" dirty="0">
              <a:solidFill>
                <a:schemeClr val="tx1"/>
              </a:solidFill>
              <a:latin typeface="Tahoma" panose="020B0604030504040204" pitchFamily="34" charset="0"/>
              <a:ea typeface="華康楷書體W3" pitchFamily="49" charset="-12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bldLvl="0" animBg="1"/>
      <p:bldP spid="173064" grpId="0" bldLvl="0" animBg="1"/>
      <p:bldP spid="173065" grpId="0" bldLvl="0" animBg="1" autoUpdateAnimBg="0"/>
      <p:bldP spid="173066" grpId="0" bldLvl="0" animBg="1" autoUpdateAnimBg="0"/>
      <p:bldP spid="173067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2547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000" b="1" dirty="0" err="1"/>
              <a:t>InputStream</a:t>
            </a:r>
            <a:r>
              <a:rPr lang="zh-CN" altLang="en-US" sz="4000" b="1" dirty="0"/>
              <a:t>类</a:t>
            </a:r>
            <a:endParaRPr lang="zh-CN" altLang="en-US" sz="4000" b="1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1162997"/>
            <a:ext cx="9145016" cy="496855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该</a:t>
            </a: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抽象类</a:t>
            </a:r>
            <a:r>
              <a:rPr lang="zh-CN" altLang="en-US" b="1" dirty="0"/>
              <a:t>作为所有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字节输入流类的基类</a:t>
            </a:r>
            <a:r>
              <a:rPr lang="zh-CN" altLang="en-US" b="1" dirty="0"/>
              <a:t>，声明用于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读取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字节</a:t>
            </a:r>
            <a:r>
              <a:rPr lang="zh-CN" altLang="en-US" b="1" dirty="0"/>
              <a:t>流数据的通用方法。</a:t>
            </a:r>
            <a:endParaRPr lang="en-US" altLang="zh-CN" b="1" dirty="0"/>
          </a:p>
          <a:p>
            <a:pPr>
              <a:spcBef>
                <a:spcPct val="0"/>
              </a:spcBef>
            </a:pP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ahoma" panose="020B0604030504040204" pitchFamily="34" charset="0"/>
              </a:rPr>
              <a:t>public </a:t>
            </a:r>
            <a:r>
              <a:rPr lang="en-US" altLang="zh-CN" sz="2200" b="1" dirty="0">
                <a:solidFill>
                  <a:srgbClr val="C00000"/>
                </a:solidFill>
                <a:latin typeface="Tahoma" panose="020B0604030504040204" pitchFamily="34" charset="0"/>
              </a:rPr>
              <a:t>abstract</a:t>
            </a:r>
            <a:r>
              <a:rPr lang="en-US" altLang="zh-CN" sz="2200" b="1" dirty="0">
                <a:latin typeface="Tahoma" panose="020B0604030504040204" pitchFamily="34" charset="0"/>
              </a:rPr>
              <a:t> </a:t>
            </a:r>
            <a:r>
              <a:rPr lang="en-US" altLang="zh-CN" sz="2200" b="1" dirty="0" err="1">
                <a:latin typeface="Tahoma" panose="020B0604030504040204" pitchFamily="34" charset="0"/>
              </a:rPr>
              <a:t>int</a:t>
            </a:r>
            <a:r>
              <a:rPr lang="en-US" altLang="zh-CN" sz="2200" b="1" dirty="0">
                <a:latin typeface="Tahoma" panose="020B0604030504040204" pitchFamily="34" charset="0"/>
              </a:rPr>
              <a:t>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</a:rPr>
              <a:t>read</a:t>
            </a:r>
            <a:r>
              <a:rPr lang="en-US" altLang="zh-CN" sz="2200" b="1" dirty="0">
                <a:latin typeface="Tahoma" panose="020B0604030504040204" pitchFamily="34" charset="0"/>
              </a:rPr>
              <a:t>() 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IOException</a:t>
            </a:r>
            <a:r>
              <a:rPr lang="en-US" altLang="zh-CN" sz="2200" b="1" dirty="0">
                <a:latin typeface="Tahoma" panose="020B0604030504040204" pitchFamily="34" charset="0"/>
              </a:rPr>
              <a:t>;</a:t>
            </a:r>
            <a:endParaRPr lang="en-US" altLang="zh-CN" sz="2200" b="1" dirty="0">
              <a:latin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ahoma" panose="020B0604030504040204" pitchFamily="34" charset="0"/>
              </a:rPr>
              <a:t>public int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</a:rPr>
              <a:t>read</a:t>
            </a:r>
            <a:r>
              <a:rPr lang="en-US" altLang="zh-CN" sz="2200" b="1" dirty="0">
                <a:latin typeface="Tahoma" panose="020B0604030504040204" pitchFamily="34" charset="0"/>
              </a:rPr>
              <a:t>(byte[] </a:t>
            </a:r>
            <a:r>
              <a:rPr lang="en-US" altLang="zh-CN" sz="2200" b="1" dirty="0" err="1">
                <a:latin typeface="Tahoma" panose="020B0604030504040204" pitchFamily="34" charset="0"/>
              </a:rPr>
              <a:t>buf</a:t>
            </a:r>
            <a:r>
              <a:rPr lang="en-US" altLang="zh-CN" sz="2200" b="1" dirty="0">
                <a:latin typeface="Tahoma" panose="020B0604030504040204" pitchFamily="34" charset="0"/>
              </a:rPr>
              <a:t>) 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IOException</a:t>
            </a:r>
            <a:r>
              <a:rPr lang="en-US" altLang="zh-CN" sz="2200" b="1" dirty="0">
                <a:latin typeface="Tahoma" panose="020B0604030504040204" pitchFamily="34" charset="0"/>
              </a:rPr>
              <a:t>;</a:t>
            </a:r>
            <a:endParaRPr lang="en-US" altLang="zh-CN" sz="2200" b="1" dirty="0">
              <a:latin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ahoma" panose="020B0604030504040204" pitchFamily="34" charset="0"/>
              </a:rPr>
              <a:t>public int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</a:rPr>
              <a:t>read</a:t>
            </a:r>
            <a:r>
              <a:rPr lang="en-US" altLang="zh-CN" sz="2200" b="1" dirty="0">
                <a:latin typeface="Tahoma" panose="020B0604030504040204" pitchFamily="34" charset="0"/>
              </a:rPr>
              <a:t>(byte[] </a:t>
            </a:r>
            <a:r>
              <a:rPr lang="en-US" altLang="zh-CN" sz="2200" b="1" dirty="0" err="1">
                <a:latin typeface="Tahoma" panose="020B0604030504040204" pitchFamily="34" charset="0"/>
              </a:rPr>
              <a:t>buf</a:t>
            </a:r>
            <a:r>
              <a:rPr lang="en-US" altLang="zh-CN" sz="2200" b="1" dirty="0">
                <a:latin typeface="Tahoma" panose="020B0604030504040204" pitchFamily="34" charset="0"/>
              </a:rPr>
              <a:t>, int offset, int count) </a:t>
            </a:r>
            <a:br>
              <a:rPr lang="en-US" altLang="zh-CN" sz="2200" b="1" dirty="0">
                <a:latin typeface="Tahoma" panose="020B0604030504040204" pitchFamily="34" charset="0"/>
              </a:rPr>
            </a:br>
            <a:r>
              <a:rPr lang="en-US" altLang="zh-CN" sz="2200" b="1" dirty="0">
                <a:latin typeface="Tahoma" panose="020B0604030504040204" pitchFamily="34" charset="0"/>
              </a:rPr>
              <a:t>						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IOException</a:t>
            </a:r>
            <a:r>
              <a:rPr lang="en-US" altLang="zh-CN" sz="2200" b="1" dirty="0">
                <a:latin typeface="Tahoma" panose="020B0604030504040204" pitchFamily="34" charset="0"/>
              </a:rPr>
              <a:t>;</a:t>
            </a:r>
            <a:endParaRPr lang="en-US" altLang="zh-CN" sz="2200" b="1" dirty="0">
              <a:latin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CN" sz="2200" b="1" dirty="0">
              <a:latin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ahoma" panose="020B0604030504040204" pitchFamily="34" charset="0"/>
              </a:rPr>
              <a:t>public long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</a:rPr>
              <a:t>skip</a:t>
            </a:r>
            <a:r>
              <a:rPr lang="en-US" altLang="zh-CN" sz="2200" b="1" dirty="0">
                <a:latin typeface="Tahoma" panose="020B0604030504040204" pitchFamily="34" charset="0"/>
              </a:rPr>
              <a:t>(long count) 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chemeClr val="tx2"/>
                </a:solidFill>
                <a:latin typeface="Tahoma" panose="020B0604030504040204" pitchFamily="34" charset="0"/>
              </a:rPr>
              <a:t>IOException</a:t>
            </a:r>
            <a:r>
              <a:rPr lang="en-US" altLang="zh-CN" sz="2200" b="1" dirty="0">
                <a:latin typeface="Tahoma" panose="020B0604030504040204" pitchFamily="34" charset="0"/>
              </a:rPr>
              <a:t>;</a:t>
            </a:r>
            <a:endParaRPr lang="en-US" altLang="zh-CN" sz="2200" b="1" dirty="0">
              <a:latin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ahoma" panose="020B0604030504040204" pitchFamily="34" charset="0"/>
              </a:rPr>
              <a:t>public </a:t>
            </a:r>
            <a:r>
              <a:rPr lang="en-US" altLang="zh-CN" sz="2200" b="1" dirty="0" err="1">
                <a:latin typeface="Tahoma" panose="020B0604030504040204" pitchFamily="34" charset="0"/>
              </a:rPr>
              <a:t>int</a:t>
            </a:r>
            <a:r>
              <a:rPr lang="en-US" altLang="zh-CN" sz="2200" b="1" dirty="0">
                <a:latin typeface="Tahoma" panose="020B0604030504040204" pitchFamily="34" charset="0"/>
              </a:rPr>
              <a:t>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</a:rPr>
              <a:t>available</a:t>
            </a:r>
            <a:r>
              <a:rPr lang="en-US" altLang="zh-CN" sz="2200" b="1" dirty="0">
                <a:latin typeface="Tahoma" panose="020B0604030504040204" pitchFamily="34" charset="0"/>
              </a:rPr>
              <a:t>() 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chemeClr val="tx2"/>
                </a:solidFill>
                <a:latin typeface="Tahoma" panose="020B0604030504040204" pitchFamily="34" charset="0"/>
              </a:rPr>
              <a:t>IOException</a:t>
            </a:r>
            <a:r>
              <a:rPr lang="en-US" altLang="zh-CN" sz="2200" b="1" dirty="0">
                <a:latin typeface="Tahoma" panose="020B0604030504040204" pitchFamily="34" charset="0"/>
              </a:rPr>
              <a:t>;</a:t>
            </a:r>
            <a:endParaRPr lang="en-US" altLang="zh-CN" sz="2200" b="1" dirty="0">
              <a:latin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ahoma" panose="020B0604030504040204" pitchFamily="34" charset="0"/>
              </a:rPr>
              <a:t>public void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</a:rPr>
              <a:t>close</a:t>
            </a:r>
            <a:r>
              <a:rPr lang="en-US" altLang="zh-CN" sz="2200" b="1" dirty="0">
                <a:latin typeface="Tahoma" panose="020B0604030504040204" pitchFamily="34" charset="0"/>
              </a:rPr>
              <a:t>() 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chemeClr val="tx2"/>
                </a:solidFill>
                <a:latin typeface="Tahoma" panose="020B0604030504040204" pitchFamily="34" charset="0"/>
              </a:rPr>
              <a:t>IOException</a:t>
            </a:r>
            <a:r>
              <a:rPr lang="en-US" altLang="zh-CN" sz="2200" b="1" dirty="0">
                <a:latin typeface="Tahoma" panose="020B0604030504040204" pitchFamily="34" charset="0"/>
              </a:rPr>
              <a:t>;</a:t>
            </a:r>
            <a:endParaRPr lang="en-US" altLang="zh-CN" sz="2200" b="1" dirty="0">
              <a:latin typeface="Tahoma" panose="020B0604030504040204" pitchFamily="34" charset="0"/>
            </a:endParaRPr>
          </a:p>
          <a:p>
            <a:pPr eaLnBrk="1" hangingPunct="1"/>
            <a:endParaRPr lang="en-US" altLang="zh-CN" sz="2200" b="1" dirty="0">
              <a:latin typeface="Tahoma" panose="020B0604030504040204" pitchFamily="34" charset="0"/>
            </a:endParaRPr>
          </a:p>
          <a:p>
            <a:pPr marL="295275" lvl="2" indent="0" algn="ctr" eaLnBrk="1" hangingPunct="1">
              <a:spcBef>
                <a:spcPts val="0"/>
              </a:spcBef>
              <a:buNone/>
            </a:pPr>
            <a:r>
              <a:rPr lang="en-US" altLang="zh-CN" sz="2400" b="1" i="1" dirty="0"/>
              <a:t>Every method here can throw an </a:t>
            </a:r>
            <a:r>
              <a:rPr lang="en-US" altLang="zh-CN" sz="2400" b="1" i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zh-CN" sz="2400" b="1" i="1" dirty="0"/>
              <a:t>;</a:t>
            </a:r>
            <a:endParaRPr lang="en-US" altLang="zh-CN" sz="2400" b="1" i="1" dirty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96DD49-31CB-49A7-830E-6D1B66D73F7B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InputStream</a:t>
            </a:r>
            <a:r>
              <a:rPr lang="zh-CN" altLang="en-US" sz="4000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00807"/>
            <a:ext cx="8229600" cy="4430117"/>
          </a:xfrm>
        </p:spPr>
        <p:txBody>
          <a:bodyPr/>
          <a:lstStyle/>
          <a:p>
            <a:pPr algn="ctr">
              <a:buNone/>
            </a:pPr>
            <a:r>
              <a:rPr lang="en-US" b="1" dirty="0"/>
              <a:t>public </a:t>
            </a:r>
            <a:r>
              <a:rPr lang="en-US" b="1" dirty="0">
                <a:solidFill>
                  <a:srgbClr val="006600"/>
                </a:solidFill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int</a:t>
            </a:r>
            <a:r>
              <a:rPr lang="en-US" b="1" dirty="0"/>
              <a:t> read() throws </a:t>
            </a:r>
            <a:r>
              <a:rPr lang="en-US" b="1" dirty="0" err="1">
                <a:solidFill>
                  <a:srgbClr val="FF0000"/>
                </a:solidFill>
              </a:rPr>
              <a:t>IOException</a:t>
            </a:r>
            <a:endParaRPr lang="en-US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dirty="0"/>
          </a:p>
          <a:p>
            <a:pPr lvl="1"/>
            <a:r>
              <a:rPr lang="zh-CN" altLang="en-US" dirty="0"/>
              <a:t>从输入流中读取数据的下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一个字节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返回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255 </a:t>
            </a:r>
            <a:r>
              <a:rPr lang="zh-CN" altLang="en-US" dirty="0"/>
              <a:t>范围内的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字节值。</a:t>
            </a:r>
            <a:endParaRPr lang="en-US" altLang="zh-CN" dirty="0"/>
          </a:p>
          <a:p>
            <a:pPr lvl="1"/>
            <a:r>
              <a:rPr lang="zh-CN" altLang="en-US" dirty="0"/>
              <a:t>如果因为已经到达流末尾而没有可用的字节，则返回值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其子类必须提供此方法的一个实现。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36BA-C220-42ED-9FCC-1D4F08FDAA7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FAE077-3B99-4B6F-A648-84BEF9B1CB1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115270" y="57914"/>
            <a:ext cx="8159824" cy="435771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标准输入、输出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import java.io.*;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endParaRPr lang="zh-CN" altLang="en-US" sz="1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public class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TranslateByte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{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public static void main(String[]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args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) </a:t>
            </a:r>
            <a:r>
              <a:rPr lang="en-US" altLang="zh-CN" sz="2000" b="1" dirty="0">
                <a:solidFill>
                  <a:srgbClr val="006600"/>
                </a:solidFill>
                <a:latin typeface="+mj-lt"/>
              </a:rPr>
              <a:t>throws </a:t>
            </a:r>
            <a:r>
              <a:rPr lang="en-US" altLang="zh-CN" sz="2000" b="1" dirty="0" err="1">
                <a:solidFill>
                  <a:srgbClr val="006600"/>
                </a:solidFill>
                <a:latin typeface="+mj-lt"/>
              </a:rPr>
              <a:t>IOException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{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  byte from=(byte)’b’;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  byte to=(byte)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’B’;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b;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  while((b=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</a:rPr>
              <a:t>System.in</a:t>
            </a:r>
            <a:r>
              <a:rPr lang="en-US" altLang="zh-CN" sz="2000" b="1" dirty="0" err="1">
                <a:solidFill>
                  <a:srgbClr val="006600"/>
                </a:solidFill>
                <a:latin typeface="+mj-lt"/>
              </a:rPr>
              <a:t>.read</a:t>
            </a:r>
            <a:r>
              <a:rPr lang="en-US" altLang="zh-CN" sz="2000" b="1" dirty="0">
                <a:solidFill>
                  <a:srgbClr val="006600"/>
                </a:solidFill>
                <a:latin typeface="+mj-lt"/>
              </a:rPr>
              <a:t>() 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)!=‘\r’)         //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</a:rPr>
              <a:t>从键盘读入一个字节</a:t>
            </a:r>
            <a:endParaRPr lang="en-US" altLang="zh-CN" sz="2000" b="1" dirty="0">
              <a:solidFill>
                <a:srgbClr val="C00000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</a:rPr>
              <a:t>System.out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.write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(b==from ? to : b);  //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</a:rPr>
              <a:t>写入</a:t>
            </a:r>
            <a:r>
              <a:rPr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</a:rPr>
              <a:t>标准输出流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out</a:t>
            </a:r>
            <a:endParaRPr lang="zh-CN" altLang="en-US" sz="2000" b="1" dirty="0">
              <a:solidFill>
                <a:srgbClr val="C00000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        </a:t>
            </a:r>
            <a:endParaRPr lang="zh-CN" altLang="en-US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System.out.write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('\n'); 	 </a:t>
            </a:r>
            <a:r>
              <a:rPr lang="en-US" altLang="zh-CN" sz="2000" b="1" dirty="0">
                <a:solidFill>
                  <a:schemeClr val="tx1"/>
                </a:solidFill>
              </a:rPr>
              <a:t>//</a:t>
            </a:r>
            <a:r>
              <a:rPr lang="zh-CN" altLang="en-US" sz="2000" b="1" dirty="0">
                <a:solidFill>
                  <a:schemeClr val="tx1"/>
                </a:solidFill>
              </a:rPr>
              <a:t>当字符串中含有</a:t>
            </a:r>
            <a:r>
              <a:rPr lang="en-US" altLang="zh-CN" sz="2000" b="1" dirty="0">
                <a:solidFill>
                  <a:schemeClr val="tx1"/>
                </a:solidFill>
              </a:rPr>
              <a:t>'\n'</a:t>
            </a:r>
            <a:r>
              <a:rPr lang="zh-CN" altLang="en-US" sz="2000" b="1" dirty="0">
                <a:solidFill>
                  <a:schemeClr val="tx1"/>
                </a:solidFill>
              </a:rPr>
              <a:t>时会刷新</a:t>
            </a:r>
            <a:r>
              <a:rPr lang="en-US" altLang="zh-CN" sz="2000" b="1" dirty="0">
                <a:solidFill>
                  <a:schemeClr val="tx1"/>
                </a:solidFill>
              </a:rPr>
              <a:t>out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2639616" y="4725144"/>
            <a:ext cx="23622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输入：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abracadabra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!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5447928" y="4723209"/>
            <a:ext cx="249078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aBracadaBra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!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0078" y="5589240"/>
            <a:ext cx="7249144" cy="706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C00000"/>
                </a:solidFill>
                <a:latin typeface="+mj-lt"/>
              </a:rPr>
              <a:t>System.out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.write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(int c); 	//</a:t>
            </a:r>
            <a:r>
              <a:rPr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显示整数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对应的</a:t>
            </a:r>
            <a:r>
              <a:rPr lang="zh-CN" altLang="zh-CN" sz="2000" dirty="0">
                <a:latin typeface="Consolas" panose="020B0609020204030204" pitchFamily="49" charset="0"/>
              </a:rPr>
              <a:t>ASCII</a:t>
            </a:r>
            <a:r>
              <a:rPr lang="zh-CN" altLang="en-US" sz="2000" dirty="0">
                <a:latin typeface="Consolas" panose="020B0609020204030204" pitchFamily="49" charset="0"/>
              </a:rPr>
              <a:t>字符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latin typeface="+mj-lt"/>
              </a:rPr>
              <a:t>System.out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.print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(int c);	//</a:t>
            </a:r>
            <a:r>
              <a:rPr lang="zh-CN" altLang="en-US" sz="2000" b="0" i="0" dirty="0">
                <a:solidFill>
                  <a:srgbClr val="666666"/>
                </a:solidFill>
                <a:effectLst/>
                <a:latin typeface="pingfang SC"/>
              </a:rPr>
              <a:t>显示整数值</a:t>
            </a:r>
            <a:r>
              <a:rPr lang="en-US" altLang="zh-CN" sz="2000" b="0" i="0" dirty="0">
                <a:solidFill>
                  <a:srgbClr val="666666"/>
                </a:solidFill>
                <a:effectLst/>
                <a:latin typeface="pingfang SC"/>
              </a:rPr>
              <a:t>c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  <p:bldP spid="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596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8000"/>
                </a:solidFill>
                <a:latin typeface="Tahoma" panose="020B0604030504040204" pitchFamily="34" charset="0"/>
              </a:rPr>
              <a:t>read</a:t>
            </a:r>
            <a:r>
              <a:rPr lang="en-US" altLang="zh-CN" sz="4000" b="1" dirty="0">
                <a:latin typeface="Tahoma" panose="020B0604030504040204" pitchFamily="34" charset="0"/>
              </a:rPr>
              <a:t>()</a:t>
            </a:r>
            <a:r>
              <a:rPr lang="zh-CN" altLang="en-US" sz="4000" b="1" dirty="0">
                <a:latin typeface="Tahoma" panose="020B0604030504040204" pitchFamily="34" charset="0"/>
              </a:rPr>
              <a:t>方法：</a:t>
            </a:r>
            <a:r>
              <a:rPr lang="zh-CN" altLang="en-US" sz="2200" b="1" dirty="0">
                <a:latin typeface="Tahoma" panose="020B0604030504040204" pitchFamily="34" charset="0"/>
              </a:rPr>
              <a:t>程序输出及说明见下页</a:t>
            </a:r>
            <a:endParaRPr lang="en-US" altLang="zh-CN" sz="2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058418" y="805766"/>
            <a:ext cx="8075164" cy="588556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StandardIO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	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[]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int b = 0,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=0;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byte[] buffer=new byte[50];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stdin= 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while(true)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stdin.read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buffer[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++]=(byte)b;</a:t>
            </a:r>
            <a:endParaRPr lang="zh-CN" altLang="en-US" sz="1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if(b==(int)'#’)	break;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(b+“ ”);	//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以字节为单位输出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if(b==10)		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//'\n'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换行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stdin.close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}catch(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异常发生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键盘输入：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\n“ + 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String(buffer)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024826" y="6215082"/>
            <a:ext cx="2133600" cy="476250"/>
          </a:xfrm>
        </p:spPr>
        <p:txBody>
          <a:bodyPr/>
          <a:lstStyle/>
          <a:p>
            <a:pPr>
              <a:defRPr/>
            </a:pPr>
            <a:fld id="{C65C36BA-C220-42ED-9FCC-1D4F08FDAA77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358713" y="2223318"/>
            <a:ext cx="38234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99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1800" dirty="0">
                <a:solidFill>
                  <a:srgbClr val="000099"/>
                </a:solidFill>
                <a:latin typeface="Tahoma" panose="020B0604030504040204" pitchFamily="34" charset="0"/>
              </a:rPr>
              <a:t>声明输入字节流并指向标准输入流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91944" y="3025824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</a:rPr>
              <a:t>使用流读入一个字节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63952" y="4365104"/>
            <a:ext cx="228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1800" b="1" dirty="0"/>
              <a:t>标准输入流不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</a:rPr>
              <a:t>关闭</a:t>
            </a:r>
            <a:endParaRPr lang="zh-CN" altLang="en-US" dirty="0"/>
          </a:p>
        </p:txBody>
      </p:sp>
      <p:sp>
        <p:nvSpPr>
          <p:cNvPr id="6" name="标注: 线形 5"/>
          <p:cNvSpPr/>
          <p:nvPr/>
        </p:nvSpPr>
        <p:spPr>
          <a:xfrm>
            <a:off x="8688288" y="4869160"/>
            <a:ext cx="1872208" cy="476251"/>
          </a:xfrm>
          <a:prstGeom prst="borderCallout1">
            <a:avLst>
              <a:gd name="adj1" fmla="val 52896"/>
              <a:gd name="adj2" fmla="val -897"/>
              <a:gd name="adj3" fmla="val 204993"/>
              <a:gd name="adj4" fmla="val -482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en-US" sz="16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字节数组</a:t>
            </a:r>
            <a:r>
              <a:rPr lang="en-US" altLang="zh-CN" sz="16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buffer</a:t>
            </a:r>
            <a:r>
              <a:rPr lang="zh-CN" altLang="en-US" sz="16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构建成字符串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-682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演示：例子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程序使用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编码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5552" y="3462908"/>
            <a:ext cx="8662935" cy="299042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语言中，中文字符所占的字节数取决于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字符的编码方式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一般情况下：</a:t>
            </a:r>
            <a:endParaRPr lang="en-US" altLang="zh-CN" sz="2000" b="0" i="0" dirty="0">
              <a:solidFill>
                <a:srgbClr val="222226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所有编码方式，一个英文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包括英文下的符号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)1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个字节，一个数字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个字节。</a:t>
            </a:r>
            <a:endParaRPr lang="en-US" altLang="zh-CN" sz="2000" dirty="0">
              <a:solidFill>
                <a:srgbClr val="2222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编码方式：</a:t>
            </a:r>
            <a:r>
              <a:rPr lang="zh-CN" altLang="en-US" sz="2000" dirty="0">
                <a:solidFill>
                  <a:srgbClr val="22222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一个中文字符会占</a:t>
            </a:r>
            <a:r>
              <a:rPr lang="en-US" altLang="zh-CN" sz="2000" dirty="0">
                <a:solidFill>
                  <a:srgbClr val="22222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22222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个字节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GB2312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GBK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编码方式：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一个中文字符占</a:t>
            </a:r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个字节</a:t>
            </a:r>
            <a:r>
              <a:rPr lang="zh-CN" altLang="en-US" sz="2000" dirty="0">
                <a:solidFill>
                  <a:srgbClr val="2222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en-US" altLang="zh-CN" sz="2000" dirty="0">
              <a:solidFill>
                <a:srgbClr val="2222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ISO8859-1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编码方式：一个中文字符与一个英文字符一样只占</a:t>
            </a:r>
            <a:r>
              <a:rPr lang="en-US" altLang="zh-CN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b="0" i="0" dirty="0">
                <a:solidFill>
                  <a:srgbClr val="2222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个字节。</a:t>
            </a:r>
            <a:endParaRPr lang="en-US" altLang="zh-CN" sz="2000" b="0" i="0" dirty="0">
              <a:solidFill>
                <a:srgbClr val="222226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ANSI</a:t>
            </a:r>
            <a:r>
              <a:rPr lang="zh-CN" altLang="en-US" sz="2000" dirty="0"/>
              <a:t>不是某一种特定的字符编码，而是在不同的操作系统中，</a:t>
            </a:r>
            <a:r>
              <a:rPr lang="en-US" altLang="zh-CN" sz="2000" dirty="0"/>
              <a:t>ANSI </a:t>
            </a:r>
            <a:r>
              <a:rPr lang="zh-CN" altLang="en-US" sz="2000" dirty="0"/>
              <a:t>表示不同的编码，与操作系统编码相同。</a:t>
            </a:r>
            <a:endParaRPr lang="en-US" altLang="zh-CN" sz="2000" b="0" i="0" dirty="0">
              <a:solidFill>
                <a:srgbClr val="222226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52184" y="82579"/>
            <a:ext cx="2897754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符号   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zh-CN" alt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码值  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zh-CN" alt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lang="zh-CN" altLang="en-US" sz="1600" b="1" i="0" dirty="0"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\n            10          \u000a</a:t>
            </a:r>
            <a:endParaRPr lang="en-US" altLang="zh-CN" sz="1600" b="0" i="0" dirty="0"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\r             13          \u000d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48" y="962641"/>
            <a:ext cx="3675881" cy="24229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41780" y="1121864"/>
            <a:ext cx="2051685" cy="3987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“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abcde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\\r\\n”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265" y="1687428"/>
            <a:ext cx="1669804" cy="7067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“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成都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\\r\\n”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ldLvl="0" animBg="1"/>
      <p:bldP spid="8" grpId="0" bldLvl="0" animBg="1"/>
      <p:bldP spid="1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System.in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read</a:t>
            </a:r>
            <a:r>
              <a:rPr lang="en-US" altLang="zh-CN" b="0" dirty="0">
                <a:solidFill>
                  <a:schemeClr val="tx1"/>
                </a:solidFill>
                <a:latin typeface="-apple-system"/>
              </a:rPr>
              <a:t>()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从控制台</a:t>
            </a:r>
            <a:r>
              <a:rPr lang="en-US" altLang="zh-CN" b="0" i="0" dirty="0">
                <a:effectLst/>
                <a:latin typeface="-apple-system"/>
              </a:rPr>
              <a:t>(console)</a:t>
            </a:r>
            <a:r>
              <a:rPr lang="zh-CN" altLang="en-US" b="0" i="0" dirty="0">
                <a:effectLst/>
                <a:latin typeface="-apple-system"/>
              </a:rPr>
              <a:t>输入时，按下回车键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en-US" altLang="zh-CN" dirty="0"/>
              <a:t>Enter </a:t>
            </a:r>
            <a:r>
              <a:rPr lang="zh-CN" altLang="en-US" dirty="0"/>
              <a:t>键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代表</a:t>
            </a:r>
            <a:r>
              <a:rPr lang="zh-CN" altLang="en-US" dirty="0">
                <a:latin typeface="-apple-system"/>
              </a:rPr>
              <a:t>本次</a:t>
            </a:r>
            <a:r>
              <a:rPr lang="zh-CN" altLang="en-US" b="0" i="0" dirty="0">
                <a:effectLst/>
                <a:latin typeface="-apple-system"/>
              </a:rPr>
              <a:t>输入完成。</a:t>
            </a:r>
            <a:endParaRPr lang="en-US" altLang="zh-CN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当按下 </a:t>
            </a:r>
            <a:r>
              <a:rPr lang="en-US" altLang="zh-CN" dirty="0"/>
              <a:t>Enter </a:t>
            </a:r>
            <a:r>
              <a:rPr lang="zh-CN" altLang="en-US" dirty="0"/>
              <a:t>键的时候，实际上发送两个键值：</a:t>
            </a:r>
            <a:r>
              <a:rPr lang="en-US" altLang="zh-CN" dirty="0"/>
              <a:t>\r (</a:t>
            </a:r>
            <a:r>
              <a:rPr lang="zh-CN" altLang="en-US" dirty="0"/>
              <a:t>回车，回到行首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\n(</a:t>
            </a:r>
            <a:r>
              <a:rPr lang="zh-CN" altLang="en-US" dirty="0"/>
              <a:t>换行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从控制台</a:t>
            </a:r>
            <a:r>
              <a:rPr lang="en-US" altLang="zh-CN" b="0" i="0" dirty="0">
                <a:effectLst/>
                <a:latin typeface="-apple-system"/>
              </a:rPr>
              <a:t>(console)</a:t>
            </a:r>
            <a:r>
              <a:rPr lang="zh-CN" altLang="en-US" b="0" i="0" dirty="0">
                <a:effectLst/>
                <a:latin typeface="-apple-system"/>
              </a:rPr>
              <a:t>输入的内容存入输入流</a:t>
            </a:r>
            <a:r>
              <a:rPr lang="en-US" altLang="zh-CN" b="0" i="0" dirty="0">
                <a:effectLst/>
                <a:latin typeface="-apple-system"/>
              </a:rPr>
              <a:t>System.in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read()</a:t>
            </a:r>
            <a:r>
              <a:rPr lang="zh-CN" altLang="en-US" b="0" i="0" dirty="0">
                <a:effectLst/>
                <a:latin typeface="-apple-system"/>
              </a:rPr>
              <a:t>方法每次从流中读出一个字节。</a:t>
            </a:r>
            <a:endParaRPr lang="en-US" altLang="zh-CN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§12.2  </a:t>
            </a:r>
            <a:r>
              <a:rPr lang="zh-CN" altLang="en-US" dirty="0">
                <a:latin typeface="宋体" panose="02010600030101010101" pitchFamily="2" charset="-122"/>
              </a:rPr>
              <a:t>文件字节流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14487"/>
            <a:ext cx="8115328" cy="4416437"/>
          </a:xfrm>
        </p:spPr>
        <p:txBody>
          <a:bodyPr/>
          <a:lstStyle/>
          <a:p>
            <a:r>
              <a:rPr lang="zh-CN" altLang="en-US" dirty="0"/>
              <a:t>如果程序对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</a:t>
            </a:r>
            <a:r>
              <a:rPr lang="zh-CN" altLang="en-US" dirty="0"/>
              <a:t>的操作比较简单</a:t>
            </a:r>
            <a:r>
              <a:rPr lang="zh-CN" altLang="en-US"/>
              <a:t>，比如：只是</a:t>
            </a:r>
            <a:r>
              <a:rPr lang="zh-CN" altLang="en-US" dirty="0"/>
              <a:t>顺序地读写文件，那么就可以使用</a:t>
            </a:r>
            <a:r>
              <a:rPr lang="en-US" altLang="zh-CN" dirty="0" err="1">
                <a:solidFill>
                  <a:srgbClr val="0000FF"/>
                </a:solidFill>
              </a:rPr>
              <a:t>FileInputStream</a:t>
            </a:r>
            <a:r>
              <a:rPr lang="zh-CN" altLang="en-US" dirty="0"/>
              <a:t>和</a:t>
            </a:r>
            <a:r>
              <a:rPr lang="en-US" altLang="zh-CN" err="1">
                <a:solidFill>
                  <a:srgbClr val="0000FF"/>
                </a:solidFill>
              </a:rPr>
              <a:t>FileOutputSream</a:t>
            </a:r>
            <a:r>
              <a:rPr lang="zh-CN" altLang="en-US">
                <a:solidFill>
                  <a:srgbClr val="0000FF"/>
                </a:solidFill>
              </a:rPr>
              <a:t>类，</a:t>
            </a:r>
            <a:r>
              <a:rPr lang="zh-CN" altLang="en-US"/>
              <a:t>创建流对象对</a:t>
            </a:r>
            <a:r>
              <a:rPr lang="zh-CN" altLang="en-US" dirty="0"/>
              <a:t>文件进行读写操作。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76672"/>
            <a:ext cx="7543800" cy="806432"/>
          </a:xfrm>
        </p:spPr>
        <p:txBody>
          <a:bodyPr/>
          <a:lstStyle/>
          <a:p>
            <a:pPr algn="l"/>
            <a:r>
              <a:rPr lang="zh-CN" altLang="en-US" sz="4000" b="1" dirty="0">
                <a:solidFill>
                  <a:schemeClr val="tx1"/>
                </a:solidFill>
                <a:latin typeface="+mj-ea"/>
                <a:ea typeface="+mj-ea"/>
              </a:rPr>
              <a:t>输入</a:t>
            </a:r>
            <a:r>
              <a:rPr lang="en-US" altLang="zh-CN" sz="40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4000" b="1" dirty="0">
                <a:solidFill>
                  <a:schemeClr val="tx1"/>
                </a:solidFill>
                <a:latin typeface="+mj-ea"/>
                <a:ea typeface="+mj-ea"/>
              </a:rPr>
              <a:t>输出流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56792"/>
            <a:ext cx="4258816" cy="4502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输入</a:t>
            </a: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输出流</a:t>
            </a:r>
            <a:r>
              <a:rPr lang="zh-CN" altLang="en-US" sz="2400" dirty="0">
                <a:latin typeface="+mj-ea"/>
                <a:ea typeface="+mj-ea"/>
              </a:rPr>
              <a:t>提供一条通道程序，</a:t>
            </a:r>
            <a:r>
              <a:rPr lang="zh-CN" altLang="en-US" sz="2400" dirty="0">
                <a:latin typeface="+mn-ea"/>
              </a:rPr>
              <a:t>可以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使用这条通道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读取源中的数据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把数据传送到目的地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+mj-ea"/>
                <a:ea typeface="+mj-ea"/>
              </a:rPr>
              <a:t>把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输入流</a:t>
            </a:r>
            <a:r>
              <a:rPr lang="zh-CN" altLang="en-US" dirty="0">
                <a:latin typeface="+mj-ea"/>
                <a:ea typeface="+mj-ea"/>
              </a:rPr>
              <a:t>的指向称作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源</a:t>
            </a:r>
            <a:r>
              <a:rPr lang="zh-CN" altLang="en-US" dirty="0">
                <a:latin typeface="+mj-ea"/>
                <a:ea typeface="+mj-ea"/>
              </a:rPr>
              <a:t>，程序从指向源的输入流中读取源中的数据；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输出流</a:t>
            </a:r>
            <a:r>
              <a:rPr lang="zh-CN" altLang="en-US" dirty="0">
                <a:latin typeface="+mj-ea"/>
                <a:ea typeface="+mj-ea"/>
              </a:rPr>
              <a:t>的指向是数据要去的一个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目的地</a:t>
            </a:r>
            <a:r>
              <a:rPr lang="zh-CN" altLang="en-US" dirty="0">
                <a:latin typeface="+mj-ea"/>
                <a:ea typeface="+mj-ea"/>
              </a:rPr>
              <a:t>，程序通过向输出流中写入数据把数据传送到目的地。 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201" y="1470599"/>
            <a:ext cx="3381375" cy="2495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3" y="4077072"/>
            <a:ext cx="32956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7543800" cy="944563"/>
          </a:xfrm>
        </p:spPr>
        <p:txBody>
          <a:bodyPr/>
          <a:lstStyle/>
          <a:p>
            <a:pPr lvl="1"/>
            <a:r>
              <a:rPr lang="zh-CN" altLang="en-US" dirty="0"/>
              <a:t>§12.2  </a:t>
            </a:r>
            <a:r>
              <a:rPr lang="zh-CN" altLang="en-US" dirty="0">
                <a:latin typeface="宋体" panose="02010600030101010101" pitchFamily="2" charset="-122"/>
              </a:rPr>
              <a:t>文件字节流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14488"/>
            <a:ext cx="8458200" cy="4525975"/>
          </a:xfrm>
        </p:spPr>
        <p:txBody>
          <a:bodyPr/>
          <a:lstStyle/>
          <a:p>
            <a:r>
              <a:rPr lang="en-US" altLang="zh-CN" sz="24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FileInputStream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 -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990000"/>
                </a:solidFill>
                <a:latin typeface="Tahoma" panose="020B0604030504040204" pitchFamily="34" charset="0"/>
              </a:rPr>
              <a:t>InputStream</a:t>
            </a:r>
            <a:r>
              <a:rPr lang="zh-CN" altLang="en-US" sz="2400" dirty="0">
                <a:latin typeface="Tahoma" panose="020B0604030504040204" pitchFamily="34" charset="0"/>
              </a:rPr>
              <a:t>抽象类的子类。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r>
              <a:rPr lang="en-US" altLang="zh-CN" sz="24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FileOutputStream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 - </a:t>
            </a:r>
            <a:r>
              <a:rPr lang="en-US" altLang="zh-CN" sz="2400" b="1" dirty="0" err="1">
                <a:solidFill>
                  <a:srgbClr val="990000"/>
                </a:solidFill>
                <a:latin typeface="Tahoma" panose="020B0604030504040204" pitchFamily="34" charset="0"/>
              </a:rPr>
              <a:t>OutputStream</a:t>
            </a:r>
            <a:r>
              <a:rPr lang="zh-CN" altLang="en-US" sz="2400" dirty="0">
                <a:latin typeface="Tahoma" panose="020B0604030504040204" pitchFamily="34" charset="0"/>
              </a:rPr>
              <a:t>抽象类的子类。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zh-CN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它们生成与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文件</a:t>
            </a:r>
            <a:r>
              <a:rPr lang="zh-CN" altLang="en-US" sz="2400" b="1" dirty="0">
                <a:latin typeface="Tahoma" panose="020B0604030504040204" pitchFamily="34" charset="0"/>
              </a:rPr>
              <a:t>链接的</a:t>
            </a:r>
            <a:r>
              <a:rPr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</a:rPr>
              <a:t>字节流</a:t>
            </a:r>
            <a:r>
              <a:rPr lang="zh-CN" altLang="en-US" sz="2400" b="1" dirty="0">
                <a:latin typeface="Tahoma" panose="020B0604030504040204" pitchFamily="34" charset="0"/>
              </a:rPr>
              <a:t>。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 eaLnBrk="1" hangingPunct="1"/>
            <a:endParaRPr lang="zh-CN" altLang="en-US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程序打开一个文件，只需创建</a:t>
            </a:r>
            <a:r>
              <a:rPr lang="en-US" altLang="zh-CN" sz="24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FileOutputStream</a:t>
            </a:r>
            <a:r>
              <a:rPr lang="zh-CN" altLang="en-US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FileInputStream</a:t>
            </a:r>
            <a:r>
              <a:rPr lang="zh-CN" altLang="en-US" sz="2400" b="1" dirty="0">
                <a:latin typeface="Tahoma" panose="020B0604030504040204" pitchFamily="34" charset="0"/>
              </a:rPr>
              <a:t>类的一个对象，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在构造函数中以</a:t>
            </a:r>
            <a:r>
              <a:rPr lang="zh-CN" altLang="en-US" sz="2400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形式指定</a:t>
            </a:r>
            <a:r>
              <a:rPr lang="zh-CN" altLang="en-US" sz="2400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文件的名称</a:t>
            </a:r>
            <a:r>
              <a:rPr lang="zh-CN" altLang="en-US" sz="2400" b="1" dirty="0">
                <a:latin typeface="Tahoma" panose="020B0604030504040204" pitchFamily="34" charset="0"/>
              </a:rPr>
              <a:t>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eaLnBrk="1" hangingPunct="1"/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709BBA-7864-4597-86C7-2E5820CC1B1F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§12.2.1 </a:t>
            </a:r>
            <a:r>
              <a:rPr lang="zh-CN" altLang="en-US">
                <a:latin typeface="宋体" panose="02010600030101010101" pitchFamily="2" charset="-122"/>
              </a:rPr>
              <a:t>文件字节输入流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7550" y="1628775"/>
            <a:ext cx="8363272" cy="4502150"/>
          </a:xfrm>
        </p:spPr>
        <p:txBody>
          <a:bodyPr>
            <a:normAutofit/>
          </a:bodyPr>
          <a:lstStyle/>
          <a:p>
            <a:r>
              <a:rPr lang="zh-CN" altLang="en-US" dirty="0"/>
              <a:t>例如：程序读取一个名为</a:t>
            </a:r>
            <a:r>
              <a:rPr lang="en-US" altLang="zh-CN" dirty="0"/>
              <a:t>c</a:t>
            </a:r>
            <a:r>
              <a:rPr lang="zh-CN" altLang="en-US" dirty="0"/>
              <a:t>盘下</a:t>
            </a:r>
            <a:r>
              <a:rPr lang="en-US" altLang="zh-CN" b="1" dirty="0">
                <a:solidFill>
                  <a:srgbClr val="FF0000"/>
                </a:solidFill>
              </a:rPr>
              <a:t>hello.txt</a:t>
            </a:r>
            <a:r>
              <a:rPr lang="zh-CN" altLang="en-US" dirty="0"/>
              <a:t>的文件，建立一个文件输入流对象。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59078" y="2675358"/>
            <a:ext cx="8873843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try {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000099"/>
                </a:solidFill>
              </a:rPr>
              <a:t>     </a:t>
            </a:r>
            <a:r>
              <a:rPr lang="en-US" altLang="zh-CN" sz="2400" b="1" dirty="0" err="1">
                <a:solidFill>
                  <a:srgbClr val="000099"/>
                </a:solidFill>
              </a:rPr>
              <a:t>FileInputStream</a:t>
            </a:r>
            <a:r>
              <a:rPr lang="en-US" altLang="zh-CN" sz="2400" b="1" dirty="0">
                <a:solidFill>
                  <a:srgbClr val="000099"/>
                </a:solidFill>
              </a:rPr>
              <a:t> in = </a:t>
            </a:r>
            <a:r>
              <a:rPr lang="en-US" altLang="zh-CN" sz="2400" b="1" dirty="0">
                <a:solidFill>
                  <a:srgbClr val="006600"/>
                </a:solidFill>
              </a:rPr>
              <a:t>new </a:t>
            </a:r>
            <a:r>
              <a:rPr lang="en-US" altLang="zh-CN" sz="2400" b="1" dirty="0" err="1">
                <a:solidFill>
                  <a:srgbClr val="006600"/>
                </a:solidFill>
              </a:rPr>
              <a:t>FileInputStream</a:t>
            </a:r>
            <a:r>
              <a:rPr lang="en-US" altLang="zh-CN" sz="2400" b="1" dirty="0">
                <a:solidFill>
                  <a:srgbClr val="006600"/>
                </a:solidFill>
              </a:rPr>
              <a:t>(“</a:t>
            </a:r>
            <a:r>
              <a:rPr lang="en-US" altLang="zh-CN" sz="2400" b="1" dirty="0">
                <a:solidFill>
                  <a:srgbClr val="C00000"/>
                </a:solidFill>
              </a:rPr>
              <a:t>c:\\hello.txt</a:t>
            </a:r>
            <a:r>
              <a:rPr lang="en-US" altLang="zh-CN" sz="2400" b="1" dirty="0">
                <a:solidFill>
                  <a:srgbClr val="006600"/>
                </a:solidFill>
              </a:rPr>
              <a:t>")</a:t>
            </a:r>
            <a:r>
              <a:rPr lang="en-US" altLang="zh-CN" sz="2400" b="1" dirty="0">
                <a:solidFill>
                  <a:srgbClr val="000099"/>
                </a:solidFill>
              </a:rPr>
              <a:t>; 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r>
              <a:rPr lang="en-US" altLang="zh-CN" sz="2400" b="1" dirty="0"/>
              <a:t>}catch (</a:t>
            </a:r>
            <a:r>
              <a:rPr lang="en-US" altLang="zh-CN" sz="2400" b="1" dirty="0" err="1"/>
              <a:t>IOException</a:t>
            </a:r>
            <a:r>
              <a:rPr lang="en-US" altLang="zh-CN" sz="2400" b="1" dirty="0"/>
              <a:t> e) {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("File read error:"+e );</a:t>
            </a:r>
            <a:endParaRPr lang="en-US" altLang="zh-CN" sz="2400" b="1" dirty="0"/>
          </a:p>
          <a:p>
            <a:r>
              <a:rPr lang="en-US" altLang="zh-CN" sz="2400" b="1" dirty="0"/>
              <a:t>} </a:t>
            </a:r>
            <a:endParaRPr lang="zh-CN" altLang="en-US" sz="2400" b="1" dirty="0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112934" y="5219568"/>
            <a:ext cx="2111738" cy="593827"/>
          </a:xfrm>
          <a:prstGeom prst="rect">
            <a:avLst/>
          </a:prstGeom>
          <a:solidFill>
            <a:srgbClr val="FFFFFF"/>
          </a:solidFill>
          <a:ln w="1587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>
              <a:spcBef>
                <a:spcPts val="775"/>
              </a:spcBef>
            </a:pPr>
            <a:r>
              <a:rPr lang="en-US" altLang="zh-CN" sz="2800" b="1" dirty="0">
                <a:solidFill>
                  <a:srgbClr val="C00000"/>
                </a:solidFill>
              </a:rPr>
              <a:t>c:\\hello.txt</a:t>
            </a:r>
            <a:endParaRPr lang="zh-CN" altLang="en-US" sz="28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4344953" y="4968916"/>
            <a:ext cx="3589783" cy="560834"/>
          </a:xfrm>
          <a:prstGeom prst="rect">
            <a:avLst/>
          </a:prstGeom>
          <a:solidFill>
            <a:srgbClr val="FFFFFF"/>
          </a:solidFill>
          <a:ln w="15875" algn="ctr">
            <a:noFill/>
            <a:miter lim="800000"/>
          </a:ln>
        </p:spPr>
        <p:txBody>
          <a:bodyPr anchor="ctr" anchorCtr="1"/>
          <a:lstStyle/>
          <a:p>
            <a:pPr algn="just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6600"/>
                </a:solidFill>
              </a:rPr>
              <a:t>FileInputStream</a:t>
            </a:r>
            <a:r>
              <a:rPr lang="zh-CN" altLang="en-US" sz="2400" b="1" dirty="0">
                <a:solidFill>
                  <a:srgbClr val="006600"/>
                </a:solidFill>
              </a:rPr>
              <a:t>对象 </a:t>
            </a:r>
            <a:r>
              <a:rPr lang="en-US" altLang="zh-CN" sz="2400" b="1" dirty="0">
                <a:solidFill>
                  <a:srgbClr val="006600"/>
                </a:solidFill>
              </a:rPr>
              <a:t>in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8343149" y="5108142"/>
            <a:ext cx="1263758" cy="81667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algn="ctr">
            <a:solidFill>
              <a:schemeClr val="tx2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/>
          <a:p>
            <a:pPr algn="just">
              <a:spcBef>
                <a:spcPts val="775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</a:t>
            </a:r>
            <a:endParaRPr lang="zh-CN" altLang="en-US" sz="2800" b="1" dirty="0">
              <a:solidFill>
                <a:schemeClr val="tx1"/>
              </a:solidFill>
              <a:latin typeface="Garamond" panose="02020404030301010803" pitchFamily="18" charset="0"/>
              <a:ea typeface="华文中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24611" y="5910625"/>
            <a:ext cx="693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内存</a:t>
            </a:r>
            <a:endParaRPr lang="zh-CN" altLang="en-US" sz="20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2207568" y="5930870"/>
            <a:ext cx="13873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外置存储</a:t>
            </a:r>
            <a:endParaRPr lang="zh-CN" altLang="en-US" sz="2000" b="1" dirty="0"/>
          </a:p>
        </p:txBody>
      </p:sp>
      <p:sp>
        <p:nvSpPr>
          <p:cNvPr id="25" name="箭头: 右 24"/>
          <p:cNvSpPr/>
          <p:nvPr/>
        </p:nvSpPr>
        <p:spPr>
          <a:xfrm>
            <a:off x="4234409" y="5278977"/>
            <a:ext cx="4108740" cy="61270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21322" y="5393487"/>
            <a:ext cx="8635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data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0" grpId="0" bldLvl="0" animBg="1"/>
      <p:bldP spid="12" grpId="0" bldLvl="0" animBg="1"/>
      <p:bldP spid="20" grpId="0"/>
      <p:bldP spid="21" grpId="0"/>
      <p:bldP spid="25" grpId="0" bldLvl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§12.2.1   </a:t>
            </a:r>
            <a:r>
              <a:rPr lang="zh-CN" altLang="en-US" dirty="0">
                <a:latin typeface="宋体" panose="02010600030101010101" pitchFamily="2" charset="-122"/>
              </a:rPr>
              <a:t>文件字节输入流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628774"/>
            <a:ext cx="8501122" cy="4896569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创建文件字节输入流 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sz="2600" b="1" dirty="0" err="1">
                <a:solidFill>
                  <a:srgbClr val="C00000"/>
                </a:solidFill>
              </a:rPr>
              <a:t>FileInputStream</a:t>
            </a:r>
            <a:r>
              <a:rPr lang="zh-CN" altLang="en-US" sz="2600" dirty="0"/>
              <a:t>类创建的对象被称作</a:t>
            </a:r>
            <a:r>
              <a:rPr lang="zh-CN" altLang="en-US" sz="26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文件字节输入流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FileInputStream</a:t>
            </a:r>
            <a:r>
              <a:rPr lang="zh-CN" altLang="en-US" dirty="0"/>
              <a:t>类从</a:t>
            </a:r>
            <a:r>
              <a:rPr lang="en-US" altLang="zh-CN" b="1" dirty="0" err="1">
                <a:solidFill>
                  <a:srgbClr val="0000CC"/>
                </a:solidFill>
              </a:rPr>
              <a:t>InputStream</a:t>
            </a:r>
            <a:r>
              <a:rPr lang="zh-CN" altLang="en-US" dirty="0"/>
              <a:t>中派生出来，其所有方法都从</a:t>
            </a:r>
            <a:r>
              <a:rPr lang="en-US" altLang="zh-CN" dirty="0" err="1"/>
              <a:t>InputStream</a:t>
            </a:r>
            <a:r>
              <a:rPr lang="zh-CN" altLang="en-US" dirty="0"/>
              <a:t>类继承而来。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基本操作步骤：</a:t>
            </a:r>
            <a:endParaRPr lang="zh-CN" altLang="en-US" dirty="0"/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1&gt; </a:t>
            </a:r>
            <a:r>
              <a:rPr lang="zh-CN" altLang="en-US" sz="2400" dirty="0"/>
              <a:t>建立文件的输入流对象</a:t>
            </a:r>
            <a:endParaRPr lang="zh-CN" altLang="en-US" sz="2400" dirty="0"/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2&gt; </a:t>
            </a:r>
            <a:r>
              <a:rPr lang="zh-CN" altLang="en-US" sz="2400" dirty="0"/>
              <a:t>从输入流中读取字节</a:t>
            </a:r>
            <a:endParaRPr lang="zh-CN" altLang="en-US" sz="2400" dirty="0"/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3&gt; </a:t>
            </a:r>
            <a:r>
              <a:rPr lang="zh-CN" altLang="en-US" sz="2400" dirty="0"/>
              <a:t>关闭流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§12.2.1   </a:t>
            </a:r>
            <a:r>
              <a:rPr lang="zh-CN" altLang="en-US" dirty="0">
                <a:latin typeface="宋体" panose="02010600030101010101" pitchFamily="2" charset="-122"/>
              </a:rPr>
              <a:t>文件字节输入流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628775"/>
            <a:ext cx="8534182" cy="4502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常用构造方法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FileInputStream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</a:rPr>
              <a:t>(String name) </a:t>
            </a:r>
            <a:r>
              <a:rPr lang="en-US" altLang="zh-CN" sz="2000" dirty="0">
                <a:solidFill>
                  <a:srgbClr val="000099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FileNotFoundException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FileInputStream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File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</a:rPr>
              <a:t>file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)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FileNotFoundException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zh-CN" altLang="en-US" dirty="0">
                <a:solidFill>
                  <a:srgbClr val="000066"/>
                </a:solidFill>
              </a:rPr>
              <a:t>均会抛出</a:t>
            </a:r>
            <a:r>
              <a:rPr lang="en-US" altLang="zh-CN" b="1" dirty="0" err="1">
                <a:solidFill>
                  <a:srgbClr val="FF0000"/>
                </a:solidFill>
              </a:rPr>
              <a:t>FileNotFoundException</a:t>
            </a:r>
            <a:r>
              <a:rPr lang="zh-CN" altLang="en-US" dirty="0">
                <a:solidFill>
                  <a:srgbClr val="000066"/>
                </a:solidFill>
              </a:rPr>
              <a:t>异常</a:t>
            </a:r>
            <a:endParaRPr lang="zh-CN" altLang="en-US" dirty="0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 构造方法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参数指定的文件</a:t>
            </a:r>
            <a:r>
              <a:rPr lang="zh-CN" altLang="en-US" dirty="0">
                <a:solidFill>
                  <a:srgbClr val="000066"/>
                </a:solidFill>
              </a:rPr>
              <a:t>称作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输入流的源</a:t>
            </a:r>
            <a:endParaRPr lang="en-US" altLang="zh-CN" dirty="0">
              <a:solidFill>
                <a:srgbClr val="00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例如：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000066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altLang="zh-CN" sz="2200" b="1" dirty="0" err="1">
                <a:solidFill>
                  <a:srgbClr val="0000FF"/>
                </a:solidFill>
              </a:rPr>
              <a:t>FileInputStream</a:t>
            </a:r>
            <a:r>
              <a:rPr lang="en-US" altLang="zh-CN" sz="2200" b="1" dirty="0">
                <a:solidFill>
                  <a:srgbClr val="0000FF"/>
                </a:solidFill>
              </a:rPr>
              <a:t> fin = new </a:t>
            </a:r>
            <a:r>
              <a:rPr lang="en-US" altLang="zh-CN" sz="2200" b="1" dirty="0" err="1">
                <a:solidFill>
                  <a:srgbClr val="0000FF"/>
                </a:solidFill>
              </a:rPr>
              <a:t>FileInputStream</a:t>
            </a:r>
            <a:r>
              <a:rPr lang="en-US" altLang="zh-CN" sz="2200" b="1" dirty="0">
                <a:solidFill>
                  <a:srgbClr val="0000FF"/>
                </a:solidFill>
              </a:rPr>
              <a:t>(“</a:t>
            </a:r>
            <a:r>
              <a:rPr lang="en-US" altLang="zh-CN" sz="2200" b="1" dirty="0">
                <a:solidFill>
                  <a:srgbClr val="C00000"/>
                </a:solidFill>
              </a:rPr>
              <a:t>c:\\java\\test.java</a:t>
            </a:r>
            <a:r>
              <a:rPr lang="en-US" altLang="zh-CN" sz="2200" b="1" dirty="0">
                <a:solidFill>
                  <a:srgbClr val="0000FF"/>
                </a:solidFill>
              </a:rPr>
              <a:t>”);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§12.2.1   </a:t>
            </a:r>
            <a:r>
              <a:rPr lang="zh-CN" altLang="en-US" sz="3600" dirty="0">
                <a:latin typeface="宋体" panose="02010600030101010101" pitchFamily="2" charset="-122"/>
              </a:rPr>
              <a:t>文件字节输入流 </a:t>
            </a:r>
            <a:endParaRPr lang="zh-CN" altLang="en-US" sz="3600" b="0" dirty="0">
              <a:solidFill>
                <a:schemeClr val="tx1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2"/>
            <a:ext cx="8305800" cy="4638695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</a:rPr>
              <a:t>read</a:t>
            </a:r>
            <a:r>
              <a:rPr lang="zh-CN" altLang="en-US" sz="2400" b="1" dirty="0">
                <a:solidFill>
                  <a:srgbClr val="C00000"/>
                </a:solidFill>
              </a:rPr>
              <a:t>方法</a:t>
            </a:r>
            <a:r>
              <a:rPr lang="zh-CN" altLang="en-US" sz="2400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按顺序读取</a:t>
            </a:r>
            <a:r>
              <a:rPr lang="zh-CN" altLang="en-US" sz="2400" dirty="0">
                <a:solidFill>
                  <a:srgbClr val="000066"/>
                </a:solidFill>
              </a:rPr>
              <a:t>流，直到流的末尾或流被关闭。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read</a:t>
            </a:r>
            <a:r>
              <a:rPr lang="zh-CN" altLang="en-US" sz="2400" dirty="0">
                <a:solidFill>
                  <a:srgbClr val="000066"/>
                </a:solidFill>
              </a:rPr>
              <a:t>方法的格式：</a:t>
            </a:r>
            <a:endParaRPr lang="zh-CN" altLang="en-US" sz="2400" dirty="0">
              <a:solidFill>
                <a:srgbClr val="000066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read() throws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en-US" sz="2200" dirty="0">
                <a:latin typeface="Tahoma" panose="020B0604030504040204" pitchFamily="34" charset="0"/>
              </a:rPr>
              <a:t>从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输入流</a:t>
            </a:r>
            <a:r>
              <a:rPr lang="zh-CN" altLang="en-US" sz="2200" dirty="0">
                <a:latin typeface="Tahoma" panose="020B0604030504040204" pitchFamily="34" charset="0"/>
              </a:rPr>
              <a:t>中顺序读取</a:t>
            </a:r>
            <a:r>
              <a:rPr lang="zh-CN" altLang="en-US" sz="22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单个字节</a:t>
            </a:r>
            <a:r>
              <a:rPr lang="zh-CN" altLang="en-US" sz="2200" dirty="0">
                <a:latin typeface="Tahoma" panose="020B0604030504040204" pitchFamily="34" charset="0"/>
              </a:rPr>
              <a:t>的数据，并将所读</a:t>
            </a:r>
            <a:r>
              <a:rPr lang="zh-CN" altLang="en-US" sz="2200" b="1" dirty="0">
                <a:solidFill>
                  <a:srgbClr val="FF3300"/>
                </a:solidFill>
                <a:latin typeface="Tahoma" panose="020B0604030504040204" pitchFamily="34" charset="0"/>
              </a:rPr>
              <a:t>单个字节</a:t>
            </a:r>
            <a:r>
              <a:rPr lang="zh-CN" altLang="en-US" sz="2200" dirty="0">
                <a:latin typeface="Tahoma" panose="020B0604030504040204" pitchFamily="34" charset="0"/>
              </a:rPr>
              <a:t>以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zh-CN" altLang="en-US" sz="2200" dirty="0">
                <a:latin typeface="Tahoma" panose="020B0604030504040204" pitchFamily="34" charset="0"/>
              </a:rPr>
              <a:t>返回。如果已到达文件末尾，则返回 </a:t>
            </a:r>
            <a:r>
              <a:rPr lang="en-US" altLang="zh-CN" sz="2200" dirty="0">
                <a:latin typeface="Tahoma" panose="020B0604030504040204" pitchFamily="34" charset="0"/>
              </a:rPr>
              <a:t>-1 </a:t>
            </a:r>
            <a:r>
              <a:rPr lang="zh-CN" altLang="en-US" sz="2200" dirty="0">
                <a:latin typeface="Tahoma" panose="020B0604030504040204" pitchFamily="34" charset="0"/>
              </a:rPr>
              <a:t>。</a:t>
            </a:r>
            <a:endParaRPr lang="en-US" altLang="zh-CN" sz="2200" dirty="0">
              <a:latin typeface="Tahoma" panose="020B0604030504040204" pitchFamily="34" charset="0"/>
            </a:endParaRPr>
          </a:p>
          <a:p>
            <a:pPr lvl="2" eaLnBrk="1" hangingPunct="1">
              <a:spcBef>
                <a:spcPts val="0"/>
              </a:spcBef>
            </a:pPr>
            <a:endParaRPr lang="zh-CN" altLang="en-US" sz="2400" dirty="0"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int read(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byte b[]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) throws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int read(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byte b[], 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int off, int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len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) 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						  throws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把</a:t>
            </a:r>
            <a:r>
              <a:rPr lang="zh-CN" altLang="en-US" sz="2400" b="1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多个字节</a:t>
            </a:r>
            <a:r>
              <a:rPr lang="zh-CN" altLang="en-US" sz="2400" dirty="0">
                <a:solidFill>
                  <a:srgbClr val="000066"/>
                </a:solidFill>
              </a:rPr>
              <a:t>读到一个字节数组</a:t>
            </a:r>
            <a:r>
              <a:rPr lang="en-US" altLang="zh-CN" sz="2400" dirty="0">
                <a:solidFill>
                  <a:srgbClr val="000066"/>
                </a:solidFill>
              </a:rPr>
              <a:t>b</a:t>
            </a:r>
            <a:r>
              <a:rPr lang="zh-CN" altLang="en-US" sz="2400" dirty="0">
                <a:solidFill>
                  <a:srgbClr val="000066"/>
                </a:solidFill>
              </a:rPr>
              <a:t>中，返回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实际所读的字节数</a:t>
            </a:r>
            <a:r>
              <a:rPr lang="zh-CN" altLang="en-US" sz="2400" dirty="0">
                <a:solidFill>
                  <a:srgbClr val="000066"/>
                </a:solidFill>
              </a:rPr>
              <a:t>。 </a:t>
            </a:r>
            <a:endParaRPr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A5BA42-8E57-48FB-8635-16A03D31B2FD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int read(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byte b[]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) throws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algn="l"/>
            <a:endParaRPr lang="en-US" altLang="zh-CN" b="0" i="0" dirty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500" dirty="0">
                <a:solidFill>
                  <a:srgbClr val="000066"/>
                </a:solidFill>
              </a:rPr>
              <a:t>把</a:t>
            </a:r>
            <a:r>
              <a:rPr lang="zh-CN" altLang="en-US" sz="2500" b="1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多个字节</a:t>
            </a:r>
            <a:r>
              <a:rPr lang="zh-CN" altLang="en-US" sz="2500" dirty="0">
                <a:solidFill>
                  <a:srgbClr val="000066"/>
                </a:solidFill>
              </a:rPr>
              <a:t>读到一个字节数组</a:t>
            </a:r>
            <a:r>
              <a:rPr lang="en-US" altLang="zh-CN" sz="2500" dirty="0">
                <a:solidFill>
                  <a:srgbClr val="000066"/>
                </a:solidFill>
              </a:rPr>
              <a:t>b</a:t>
            </a:r>
            <a:r>
              <a:rPr lang="zh-CN" altLang="en-US" sz="2500" dirty="0">
                <a:solidFill>
                  <a:srgbClr val="000066"/>
                </a:solidFill>
              </a:rPr>
              <a:t>中，返回</a:t>
            </a:r>
            <a:r>
              <a:rPr lang="zh-CN" altLang="en-US" sz="25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实际所读的字节数</a:t>
            </a:r>
            <a:r>
              <a:rPr lang="zh-CN" altLang="en-US" sz="2500" dirty="0">
                <a:solidFill>
                  <a:srgbClr val="000066"/>
                </a:solidFill>
              </a:rPr>
              <a:t>。 </a:t>
            </a:r>
            <a:endParaRPr lang="zh-CN" altLang="en-US" sz="2500" dirty="0">
              <a:solidFill>
                <a:srgbClr val="000066"/>
              </a:solidFill>
            </a:endParaRP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例如：文件总共是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个字节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数组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长度是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，那么：</a:t>
            </a:r>
            <a:endParaRPr lang="en-US" altLang="zh-CN" b="0" i="0" dirty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读十一次，每次都是放入</a:t>
            </a:r>
            <a:r>
              <a:rPr lang="en-US" altLang="zh-CN" dirty="0">
                <a:solidFill>
                  <a:srgbClr val="222222"/>
                </a:solidFill>
                <a:latin typeface="Tahoma" panose="020B0604030504040204" pitchFamily="34" charset="0"/>
              </a:rPr>
              <a:t>10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个长度的数组。</a:t>
            </a:r>
            <a:endParaRPr lang="en-US" altLang="zh-CN" dirty="0">
              <a:solidFill>
                <a:srgbClr val="222222"/>
              </a:solidFill>
              <a:latin typeface="Tahoma" panose="020B0604030504040204" pitchFamily="34" charset="0"/>
            </a:endParaRPr>
          </a:p>
          <a:p>
            <a:pPr lvl="2"/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默认前面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次都是读取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个长度。</a:t>
            </a:r>
            <a:endParaRPr lang="zh-CN" altLang="en-US" b="0" i="0" dirty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lvl="2"/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最后一次不够十个</a:t>
            </a:r>
            <a:r>
              <a:rPr lang="zh-CN" altLang="en-US" dirty="0">
                <a:solidFill>
                  <a:srgbClr val="222222"/>
                </a:solidFill>
                <a:latin typeface="Tahoma" panose="020B0604030504040204" pitchFamily="34" charset="0"/>
              </a:rPr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那么读取的是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个。</a:t>
            </a:r>
            <a:endParaRPr lang="en-US" altLang="zh-CN" b="0" i="0" dirty="0">
              <a:solidFill>
                <a:srgbClr val="222222"/>
              </a:solidFill>
              <a:effectLst/>
              <a:latin typeface="Tahoma" panose="020B0604030504040204" pitchFamily="34" charset="0"/>
            </a:endParaRPr>
          </a:p>
          <a:p>
            <a:pPr lvl="2"/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实际所读的字节数</a:t>
            </a:r>
            <a:r>
              <a:rPr lang="zh-CN" altLang="en-US" sz="2400" b="1" dirty="0">
                <a:latin typeface="+mj-ea"/>
                <a:ea typeface="+mj-ea"/>
              </a:rPr>
              <a:t>不一定等于</a:t>
            </a:r>
            <a:r>
              <a:rPr lang="en-US" altLang="zh-CN" sz="2400" b="1" dirty="0" err="1">
                <a:solidFill>
                  <a:srgbClr val="C00000"/>
                </a:solidFill>
                <a:ea typeface="+mj-ea"/>
              </a:rPr>
              <a:t>b.length</a:t>
            </a: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zh-CN" altLang="en-US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23EAC5-DF38-43E9-A44D-B40FE0C428AC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0271" y="239306"/>
            <a:ext cx="7105650" cy="5508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b="1"/>
              <a:t>使用</a:t>
            </a:r>
            <a:r>
              <a:rPr lang="en-US" altLang="zh-CN" sz="4000" b="1"/>
              <a:t>FileInputStream</a:t>
            </a:r>
            <a:r>
              <a:rPr lang="zh-CN" altLang="en-US" sz="4000" b="1"/>
              <a:t>示例</a:t>
            </a:r>
            <a:endParaRPr lang="en-US" altLang="zh-CN" sz="4000" b="1" dirty="0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2238400" y="970484"/>
            <a:ext cx="7715200" cy="5078313"/>
          </a:xfrm>
          <a:prstGeom prst="rect">
            <a:avLst/>
          </a:prstGeom>
          <a:noFill/>
          <a:ln w="12700" cap="sq">
            <a:solidFill>
              <a:srgbClr val="96969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import java.io.*;	//</a:t>
            </a:r>
            <a:r>
              <a:rPr lang="zh-CN" altLang="en-US" sz="1800" dirty="0">
                <a:solidFill>
                  <a:srgbClr val="0000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导入</a:t>
            </a:r>
            <a:r>
              <a:rPr lang="en-US" altLang="zh-CN" sz="1800" dirty="0">
                <a:solidFill>
                  <a:srgbClr val="0000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IO</a:t>
            </a:r>
            <a:r>
              <a:rPr lang="zh-CN" altLang="en-US" sz="1800" dirty="0">
                <a:solidFill>
                  <a:srgbClr val="0000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包</a:t>
            </a:r>
            <a:endParaRPr lang="en-US" altLang="zh-CN" sz="1800" dirty="0">
              <a:solidFill>
                <a:srgbClr val="0000CC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FileIn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){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6600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try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//1.</a:t>
            </a: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创建流对象</a:t>
            </a:r>
            <a:endParaRPr lang="en-US" altLang="zh-CN" sz="1800" dirty="0">
              <a:solidFill>
                <a:srgbClr val="FF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dirty="0" err="1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FileInputStream</a:t>
            </a:r>
            <a:r>
              <a:rPr lang="en-US" altLang="zh-CN" sz="1800" dirty="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fin = </a:t>
            </a:r>
            <a:endParaRPr lang="en-US" altLang="zh-CN" sz="1800" dirty="0">
              <a:solidFill>
                <a:srgbClr val="008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       new </a:t>
            </a:r>
            <a:r>
              <a:rPr lang="en-US" altLang="zh-CN" sz="1800" dirty="0" err="1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FileInputStream</a:t>
            </a:r>
            <a:r>
              <a:rPr lang="en-US" altLang="zh-CN" sz="1800" dirty="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(“</a:t>
            </a:r>
            <a:r>
              <a:rPr lang="en-US" altLang="zh-CN" sz="1800" dirty="0">
                <a:solidFill>
                  <a:srgbClr val="0000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c:\\java\\test.java</a:t>
            </a:r>
            <a:r>
              <a:rPr lang="en-US" altLang="zh-CN" sz="1800" dirty="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”);</a:t>
            </a:r>
            <a:endParaRPr lang="en-US" altLang="zh-CN" sz="1800" dirty="0">
              <a:solidFill>
                <a:srgbClr val="008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1800" dirty="0">
              <a:solidFill>
                <a:srgbClr val="008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input=0;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while (</a:t>
            </a:r>
            <a:r>
              <a:rPr lang="en-US" altLang="zh-CN" sz="1800" dirty="0">
                <a:solidFill>
                  <a:srgbClr val="C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input = </a:t>
            </a:r>
            <a:r>
              <a:rPr lang="en-US" altLang="zh-CN" sz="1800" dirty="0" err="1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fin.read</a:t>
            </a:r>
            <a:r>
              <a:rPr lang="en-US" altLang="zh-CN" sz="1800" dirty="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()</a:t>
            </a:r>
            <a:r>
              <a:rPr lang="en-US" altLang="zh-CN" sz="1800" dirty="0">
                <a:solidFill>
                  <a:srgbClr val="C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!= -1)  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//2.</a:t>
            </a: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读取字节直到末尾</a:t>
            </a:r>
            <a:endParaRPr lang="zh-CN" altLang="en-US" sz="1800" dirty="0">
              <a:solidFill>
                <a:srgbClr val="FF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((char)input);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dirty="0" err="1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fin.close</a:t>
            </a:r>
            <a:r>
              <a:rPr lang="en-US" altLang="zh-CN" sz="1800" dirty="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();	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//3.</a:t>
            </a: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关闭流</a:t>
            </a:r>
            <a:endParaRPr lang="en-US" altLang="zh-CN" sz="1800" dirty="0">
              <a:solidFill>
                <a:srgbClr val="FF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}</a:t>
            </a:r>
            <a:r>
              <a:rPr lang="en-US" altLang="zh-CN" sz="1800" dirty="0">
                <a:solidFill>
                  <a:srgbClr val="6600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catch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ie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){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(e);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  }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 }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>
                <a:latin typeface="Tahoma" panose="020B0604030504040204" pitchFamily="34" charset="0"/>
              </a:rPr>
              <a:t>OutputStream</a:t>
            </a:r>
            <a:r>
              <a:rPr lang="zh-CN" altLang="en-US" sz="4000" dirty="0"/>
              <a:t>类</a:t>
            </a:r>
            <a:endParaRPr lang="zh-CN" altLang="en-US" sz="4000" dirty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1892660" y="1700808"/>
            <a:ext cx="8406680" cy="449535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该</a:t>
            </a:r>
            <a:r>
              <a:rPr lang="zh-CN" altLang="en-US" sz="2400" b="1" dirty="0">
                <a:solidFill>
                  <a:srgbClr val="C00000"/>
                </a:solidFill>
              </a:rPr>
              <a:t>抽象类</a:t>
            </a:r>
            <a:r>
              <a:rPr lang="zh-CN" altLang="en-US" sz="2400" dirty="0"/>
              <a:t>作为所有输出字节流类的基类，声明用于输出字节流数据的通用方法：</a:t>
            </a:r>
            <a:endParaRPr lang="en-US" altLang="zh-CN" sz="2400" dirty="0"/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anose="020B0604030504040204" pitchFamily="34" charset="0"/>
              </a:rPr>
              <a:t>write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(int b) </a:t>
            </a:r>
            <a:r>
              <a:rPr lang="en-US" altLang="zh-CN" sz="2200" b="1" dirty="0">
                <a:solidFill>
                  <a:srgbClr val="006600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/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anose="020B0604030504040204" pitchFamily="34" charset="0"/>
              </a:rPr>
              <a:t>write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(byte[] b) </a:t>
            </a:r>
            <a:r>
              <a:rPr lang="en-US" altLang="zh-CN" sz="2200" b="1" dirty="0">
                <a:solidFill>
                  <a:srgbClr val="006600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anose="020B0604030504040204" pitchFamily="34" charset="0"/>
              </a:rPr>
              <a:t>write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(byte[] </a:t>
            </a:r>
            <a:r>
              <a:rPr lang="en-US" altLang="zh-CN" sz="22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buf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, int offset, int count) </a:t>
            </a:r>
            <a:endParaRPr lang="en-US" altLang="zh-CN" sz="22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marL="344170" lvl="1" indent="0" eaLnBrk="1" hangingPunct="1"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					</a:t>
            </a:r>
            <a:r>
              <a:rPr lang="en-US" altLang="zh-CN" sz="2200" b="1" dirty="0">
                <a:solidFill>
                  <a:srgbClr val="006600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 eaLnBrk="1" hangingPunct="1"/>
            <a:endParaRPr lang="en-US" altLang="zh-CN" sz="22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anose="020B0604030504040204" pitchFamily="34" charset="0"/>
              </a:rPr>
              <a:t>flush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() </a:t>
            </a:r>
            <a:r>
              <a:rPr lang="en-US" altLang="zh-CN" sz="2200" b="1" dirty="0">
                <a:solidFill>
                  <a:srgbClr val="006600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2" eaLnBrk="1" hangingPunct="1"/>
            <a:r>
              <a:rPr lang="zh-CN" altLang="en-US" sz="2200" dirty="0"/>
              <a:t>刷新此输出流并强制写出流缓冲区中的所有字节</a:t>
            </a:r>
            <a:endParaRPr lang="en-US" altLang="zh-CN" sz="22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void </a:t>
            </a:r>
            <a:r>
              <a:rPr lang="en-US" altLang="zh-CN" sz="2200" b="1" dirty="0">
                <a:solidFill>
                  <a:srgbClr val="990000"/>
                </a:solidFill>
                <a:latin typeface="Tahoma" panose="020B0604030504040204" pitchFamily="34" charset="0"/>
              </a:rPr>
              <a:t>close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</a:rPr>
              <a:t>() </a:t>
            </a:r>
            <a:r>
              <a:rPr lang="en-US" altLang="zh-CN" sz="2200" b="1" dirty="0">
                <a:solidFill>
                  <a:srgbClr val="006600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IOException</a:t>
            </a:r>
            <a:endParaRPr lang="en-US" altLang="zh-CN" sz="2200" b="1" dirty="0">
              <a:solidFill>
                <a:srgbClr val="006600"/>
              </a:solidFill>
              <a:latin typeface="Tahoma" panose="020B0604030504040204" pitchFamily="34" charset="0"/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6C5AF9-D512-4080-BDCB-871FC2A814D7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latin typeface="Tahoma" panose="020B0604030504040204" pitchFamily="34" charset="0"/>
              </a:rPr>
              <a:t>OutputStream</a:t>
            </a:r>
            <a:r>
              <a:rPr lang="zh-CN" altLang="en-US" sz="4000" dirty="0"/>
              <a:t>类</a:t>
            </a:r>
            <a:endParaRPr lang="zh-CN" alt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719263"/>
            <a:ext cx="8964488" cy="4411662"/>
          </a:xfrm>
        </p:spPr>
        <p:txBody>
          <a:bodyPr/>
          <a:lstStyle/>
          <a:p>
            <a:pPr lvl="1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public void </a:t>
            </a:r>
            <a:r>
              <a:rPr lang="en-US" altLang="zh-CN" sz="2800" b="1" dirty="0">
                <a:solidFill>
                  <a:srgbClr val="006600"/>
                </a:solidFill>
              </a:rPr>
              <a:t>write</a:t>
            </a:r>
            <a:r>
              <a:rPr lang="en-US" altLang="zh-CN" sz="2800" b="1" dirty="0">
                <a:solidFill>
                  <a:srgbClr val="000099"/>
                </a:solidFill>
              </a:rPr>
              <a:t>(int b)  throws </a:t>
            </a:r>
            <a:r>
              <a:rPr lang="en-US" altLang="zh-CN" sz="2800" b="1" dirty="0" err="1">
                <a:solidFill>
                  <a:srgbClr val="000099"/>
                </a:solidFill>
              </a:rPr>
              <a:t>IOException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 algn="ctr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将指定的</a:t>
            </a:r>
            <a:r>
              <a:rPr lang="zh-CN" altLang="en-US" dirty="0">
                <a:solidFill>
                  <a:srgbClr val="000099"/>
                </a:solidFill>
              </a:rPr>
              <a:t>字节</a:t>
            </a:r>
            <a:r>
              <a:rPr lang="en-US" altLang="zh-CN" dirty="0">
                <a:solidFill>
                  <a:srgbClr val="000099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写入此输出流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zh-CN" altLang="en-US" dirty="0"/>
              <a:t>的子类必须提供此方法的实现。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write </a:t>
            </a:r>
            <a:r>
              <a:rPr lang="zh-CN" altLang="en-US" dirty="0"/>
              <a:t>的常规协定是：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向输出流写入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一个字节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要写入的字节是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参数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b 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的八个低位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dirty="0"/>
              <a:t>b </a:t>
            </a:r>
            <a:r>
              <a:rPr lang="zh-CN" altLang="en-US" dirty="0"/>
              <a:t>的 </a:t>
            </a:r>
            <a:r>
              <a:rPr lang="en-US" altLang="zh-CN" dirty="0">
                <a:ea typeface="隶书" panose="02010509060101010101" pitchFamily="49" charset="-122"/>
              </a:rPr>
              <a:t>24 </a:t>
            </a:r>
            <a:r>
              <a:rPr lang="zh-CN" altLang="en-US" dirty="0">
                <a:ea typeface="隶书" panose="02010509060101010101" pitchFamily="49" charset="-122"/>
              </a:rPr>
              <a:t>个高位将被忽略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753220" y="4729233"/>
            <a:ext cx="748883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OutputStream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stdout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System.out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en-US" altLang="zh-CN" sz="2400" b="1" dirty="0">
              <a:solidFill>
                <a:srgbClr val="000099"/>
              </a:solidFill>
              <a:latin typeface="Tahoma" panose="020B0604030504040204" pitchFamily="34" charset="0"/>
              <a:cs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stdout.write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(104);   </a:t>
            </a:r>
            <a:endParaRPr lang="zh-CN" altLang="en-US" sz="2400" b="1" dirty="0">
              <a:solidFill>
                <a:srgbClr val="000099"/>
              </a:solidFill>
              <a:latin typeface="Tahoma" panose="020B0604030504040204" pitchFamily="34" charset="0"/>
              <a:cs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stdout.flush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en-US" altLang="zh-CN" sz="2400" b="1" dirty="0">
              <a:solidFill>
                <a:srgbClr val="000099"/>
              </a:solidFill>
              <a:latin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2441" y="5215877"/>
            <a:ext cx="3528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显示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104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对应的</a:t>
            </a:r>
            <a:r>
              <a:rPr lang="zh-CN" altLang="zh-CN" dirty="0">
                <a:latin typeface="Consolas" panose="020B0609020204030204" pitchFamily="49" charset="0"/>
              </a:rPr>
              <a:t>ASCII</a:t>
            </a:r>
            <a:r>
              <a:rPr lang="zh-CN" altLang="en-US" dirty="0">
                <a:latin typeface="Consolas" panose="020B0609020204030204" pitchFamily="49" charset="0"/>
              </a:rPr>
              <a:t>字符</a:t>
            </a:r>
            <a:r>
              <a:rPr lang="en-US" altLang="zh-CN" dirty="0">
                <a:latin typeface="Consolas" panose="020B0609020204030204" pitchFamily="49" charset="0"/>
              </a:rPr>
              <a:t>‘h’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1564" y="4983760"/>
            <a:ext cx="1246436" cy="6341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87988" y="5551355"/>
            <a:ext cx="454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//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必须</a:t>
            </a:r>
            <a:r>
              <a:rPr lang="zh-CN" altLang="en-US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调用</a:t>
            </a:r>
            <a:r>
              <a:rPr lang="en-US" altLang="zh-CN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flush</a:t>
            </a:r>
            <a:r>
              <a:rPr lang="zh-CN" altLang="en-US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方法刷新</a:t>
            </a:r>
            <a:r>
              <a:rPr lang="en-US" altLang="zh-CN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zh-CN" altLang="en-US" b="1" dirty="0">
                <a:solidFill>
                  <a:srgbClr val="000099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流才能显示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ldLvl="0" animBg="1"/>
      <p:bldP spid="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§12.2.2   </a:t>
            </a:r>
            <a:r>
              <a:rPr lang="zh-CN" altLang="en-US" dirty="0">
                <a:latin typeface="宋体" panose="02010600030101010101" pitchFamily="2" charset="-122"/>
              </a:rPr>
              <a:t>文件字节输出流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1881158" y="1600200"/>
            <a:ext cx="8501122" cy="468632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1</a:t>
            </a:r>
            <a:r>
              <a:rPr lang="zh-CN" altLang="en-US" b="1" dirty="0"/>
              <a:t>．创建文件字节输</a:t>
            </a:r>
            <a:r>
              <a:rPr lang="zh-CN" altLang="en-US" b="1" dirty="0">
                <a:latin typeface="宋体" panose="02010600030101010101" pitchFamily="2" charset="-122"/>
              </a:rPr>
              <a:t>出</a:t>
            </a:r>
            <a:r>
              <a:rPr lang="zh-CN" altLang="en-US" b="1" dirty="0"/>
              <a:t>流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FileOutputStream</a:t>
            </a:r>
            <a:r>
              <a:rPr lang="zh-CN" altLang="en-US" dirty="0">
                <a:latin typeface="宋体" panose="02010600030101010101" pitchFamily="2" charset="-122"/>
              </a:rPr>
              <a:t>类创建的对象被称作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文件字节输出流</a:t>
            </a:r>
            <a:r>
              <a:rPr lang="zh-CN" altLang="en-US" dirty="0">
                <a:latin typeface="宋体" panose="02010600030101010101" pitchFamily="2" charset="-122"/>
              </a:rPr>
              <a:t>。 </a:t>
            </a: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zh-CN" altLang="en-US" b="1" dirty="0">
                <a:latin typeface="宋体" panose="02010600030101010101" pitchFamily="2" charset="-122"/>
              </a:rPr>
              <a:t>类从</a:t>
            </a:r>
            <a:r>
              <a:rPr lang="en-US" altLang="zh-CN" dirty="0" err="1">
                <a:solidFill>
                  <a:srgbClr val="000066"/>
                </a:solidFill>
              </a:rPr>
              <a:t>OutputStream</a:t>
            </a:r>
            <a:r>
              <a:rPr lang="zh-CN" altLang="en-US" dirty="0">
                <a:solidFill>
                  <a:srgbClr val="000066"/>
                </a:solidFill>
              </a:rPr>
              <a:t>中派生出来，其所有方法都从</a:t>
            </a:r>
            <a:r>
              <a:rPr lang="en-US" altLang="zh-CN" dirty="0" err="1">
                <a:solidFill>
                  <a:srgbClr val="000066"/>
                </a:solidFill>
              </a:rPr>
              <a:t>OutputStream</a:t>
            </a:r>
            <a:r>
              <a:rPr lang="zh-CN" altLang="en-US" dirty="0">
                <a:solidFill>
                  <a:srgbClr val="000066"/>
                </a:solidFill>
              </a:rPr>
              <a:t>类继承来的。</a:t>
            </a: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</a:pPr>
            <a:endParaRPr lang="zh-CN" altLang="en-US" dirty="0">
              <a:solidFill>
                <a:srgbClr val="000066"/>
              </a:solidFill>
            </a:endParaRPr>
          </a:p>
          <a:p>
            <a:pPr eaLnBrk="1" hangingPunct="1"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66"/>
                </a:solidFill>
              </a:rPr>
              <a:t>基本操作步骤：     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marL="644525" lvl="2" indent="0">
              <a:buSzPct val="45000"/>
              <a:buNone/>
            </a:pPr>
            <a:r>
              <a:rPr lang="en-US" altLang="zh-CN" sz="2400" dirty="0"/>
              <a:t>1&gt; </a:t>
            </a:r>
            <a:r>
              <a:rPr lang="zh-CN" altLang="en-US" sz="2400" dirty="0"/>
              <a:t>建立文件的输出流对象</a:t>
            </a:r>
            <a:br>
              <a:rPr lang="zh-CN" altLang="en-US" sz="2400" dirty="0"/>
            </a:br>
            <a:r>
              <a:rPr lang="en-US" altLang="zh-CN" sz="2400" dirty="0"/>
              <a:t>2&gt; </a:t>
            </a:r>
            <a:r>
              <a:rPr lang="zh-CN" altLang="en-US" sz="2400" dirty="0"/>
              <a:t>向输出流中写字节</a:t>
            </a:r>
            <a:br>
              <a:rPr lang="zh-CN" altLang="en-US" sz="2400" dirty="0"/>
            </a:br>
            <a:r>
              <a:rPr lang="en-US" altLang="zh-CN" sz="2400" dirty="0"/>
              <a:t>3&gt; </a:t>
            </a:r>
            <a:r>
              <a:rPr lang="zh-CN" altLang="en-US" sz="2400" dirty="0"/>
              <a:t>关闭流</a:t>
            </a:r>
            <a:endParaRPr lang="zh-CN" altLang="en-US" sz="2400" dirty="0"/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28FAA8-4D8A-41E8-9128-1F49CD703BE4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300" i="1" dirty="0"/>
              <a:t>java.io </a:t>
            </a:r>
            <a:r>
              <a:rPr lang="zh-CN" altLang="en-US" sz="4300" dirty="0"/>
              <a:t>包</a:t>
            </a:r>
            <a:endParaRPr lang="zh-CN" altLang="en-US" sz="43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java.io</a:t>
            </a:r>
            <a:r>
              <a:rPr lang="zh-CN" altLang="en-US" b="1" dirty="0">
                <a:solidFill>
                  <a:srgbClr val="0000FF"/>
                </a:solidFill>
              </a:rPr>
              <a:t>包</a:t>
            </a:r>
            <a:r>
              <a:rPr lang="zh-CN" altLang="en-US" dirty="0"/>
              <a:t>中定义了与输入、输出流相关的类和接口，构成了</a:t>
            </a:r>
            <a:r>
              <a:rPr lang="en-US" altLang="zh-CN" dirty="0"/>
              <a:t>Java</a:t>
            </a:r>
            <a:r>
              <a:rPr lang="zh-CN" altLang="en-US" dirty="0"/>
              <a:t>语言的</a:t>
            </a:r>
            <a:r>
              <a:rPr lang="en-US" altLang="zh-CN" dirty="0">
                <a:solidFill>
                  <a:srgbClr val="C00000"/>
                </a:solidFill>
                <a:ea typeface="隶书" panose="02010509060101010101" pitchFamily="49" charset="-122"/>
              </a:rPr>
              <a:t>I/O</a:t>
            </a:r>
            <a:r>
              <a:rPr lang="zh-CN" altLang="en-US" dirty="0">
                <a:solidFill>
                  <a:srgbClr val="C00000"/>
                </a:solidFill>
                <a:ea typeface="隶书" panose="02010509060101010101" pitchFamily="49" charset="-122"/>
              </a:rPr>
              <a:t>框架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 err="1"/>
              <a:t>java.io</a:t>
            </a:r>
            <a:r>
              <a:rPr lang="zh-CN" altLang="en-US" dirty="0"/>
              <a:t>包中定义的各种各样的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输出流类</a:t>
            </a:r>
            <a:r>
              <a:rPr lang="zh-CN" altLang="en-US" dirty="0"/>
              <a:t>，每一个流类代表一种特定的输入或输出流。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b="1" dirty="0" err="1">
                <a:solidFill>
                  <a:srgbClr val="0000FF"/>
                </a:solidFill>
              </a:rPr>
              <a:t>java.io</a:t>
            </a:r>
            <a:r>
              <a:rPr lang="zh-CN" altLang="en-US" b="1" dirty="0">
                <a:solidFill>
                  <a:srgbClr val="0000FF"/>
                </a:solidFill>
              </a:rPr>
              <a:t>包</a:t>
            </a:r>
            <a:r>
              <a:rPr lang="zh-CN" altLang="en-US" b="1" dirty="0"/>
              <a:t>，需要导入。</a:t>
            </a:r>
            <a:endParaRPr lang="zh-CN" altLang="en-US" dirty="0"/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import java.io.*;</a:t>
            </a:r>
            <a:endParaRPr lang="en-US" altLang="zh-CN" b="1" dirty="0">
              <a:solidFill>
                <a:schemeClr val="folHlin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887F28-BCA8-4B0A-BEFB-FA3FE9415BC4}" type="slidenum">
              <a:rPr lang="en-US" altLang="zh-CN" sz="1000" b="0" smtClean="0">
                <a:solidFill>
                  <a:schemeClr val="tx1"/>
                </a:solidFill>
              </a:rPr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§12.2.2   </a:t>
            </a:r>
            <a:r>
              <a:rPr lang="zh-CN" altLang="en-US" dirty="0">
                <a:latin typeface="宋体" panose="02010600030101010101" pitchFamily="2" charset="-122"/>
              </a:rPr>
              <a:t>文件字节输出流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141" y="1628800"/>
            <a:ext cx="8929718" cy="450215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常用构造方法</a:t>
            </a:r>
            <a:endParaRPr lang="zh-CN" altLang="en-US" b="1" dirty="0"/>
          </a:p>
          <a:p>
            <a:pPr lvl="1"/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FileOutputStream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(String name)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/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FileOutputStream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(File file)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/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dirty="0"/>
              <a:t>如果输出流要写入数据的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文件已经存在</a:t>
            </a:r>
            <a:r>
              <a:rPr lang="zh-CN" altLang="en-US" dirty="0"/>
              <a:t>，该文件中的数据内容就会被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刷新</a:t>
            </a:r>
            <a:r>
              <a:rPr lang="en-US" altLang="zh-CN" dirty="0"/>
              <a:t>(</a:t>
            </a:r>
            <a:r>
              <a:rPr lang="zh-CN" altLang="en-US" sz="20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总是从头开始写入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文件不存在</a:t>
            </a:r>
            <a:r>
              <a:rPr lang="zh-CN" altLang="en-US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，该文件就会被建立</a:t>
            </a:r>
            <a:r>
              <a:rPr lang="zh-CN" altLang="en-US" dirty="0">
                <a:solidFill>
                  <a:srgbClr val="990000"/>
                </a:solidFill>
              </a:rPr>
              <a:t>。</a:t>
            </a:r>
            <a:endParaRPr lang="en-US" altLang="zh-CN" dirty="0">
              <a:solidFill>
                <a:srgbClr val="990000"/>
              </a:solidFill>
            </a:endParaRPr>
          </a:p>
          <a:p>
            <a:pPr lvl="1"/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9536" y="5029145"/>
            <a:ext cx="8366760" cy="3987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006600"/>
                </a:solidFill>
              </a:rPr>
              <a:t>FileOutputStream fout = new FileOutputStream(“</a:t>
            </a:r>
            <a:r>
              <a:rPr lang="en-US" altLang="zh-CN" sz="2000" b="1">
                <a:solidFill>
                  <a:srgbClr val="C00000"/>
                </a:solidFill>
              </a:rPr>
              <a:t>c:\\java\\test.java</a:t>
            </a:r>
            <a:r>
              <a:rPr lang="en-US" altLang="zh-CN" sz="2000" b="1">
                <a:solidFill>
                  <a:srgbClr val="006600"/>
                </a:solidFill>
              </a:rPr>
              <a:t>”);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04887"/>
          </a:xfrm>
        </p:spPr>
        <p:txBody>
          <a:bodyPr/>
          <a:lstStyle/>
          <a:p>
            <a:pPr algn="l"/>
            <a:r>
              <a:rPr lang="zh-CN" altLang="en-US" b="1" dirty="0"/>
              <a:t>构造方法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363272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(String name, 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append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throws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/>
              <a:t>创建一个向具有指定 </a:t>
            </a:r>
            <a:r>
              <a:rPr lang="en-US" altLang="zh-CN" sz="2600" dirty="0"/>
              <a:t>name </a:t>
            </a:r>
            <a:r>
              <a:rPr lang="zh-CN" altLang="en-US" sz="2600" dirty="0"/>
              <a:t>的文件中写入数据的输出文件流。</a:t>
            </a:r>
            <a:endParaRPr lang="en-US" altLang="zh-CN" sz="26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如果第二个参数为 </a:t>
            </a:r>
            <a:r>
              <a:rPr lang="en-US" altLang="zh-CN" sz="2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true</a:t>
            </a:r>
            <a:r>
              <a:rPr lang="zh-CN" altLang="en-US" sz="2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，则将字节写入</a:t>
            </a: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文件末尾处</a:t>
            </a:r>
            <a:r>
              <a:rPr lang="zh-CN" altLang="en-US" sz="2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，而不是写入文件开始处。</a:t>
            </a:r>
            <a:endParaRPr lang="en-US" altLang="zh-CN" sz="26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zh-CN" sz="26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b="1" dirty="0"/>
              <a:t>参数：</a:t>
            </a:r>
            <a:r>
              <a:rPr lang="zh-CN" altLang="en-US" sz="2600" dirty="0"/>
              <a:t> </a:t>
            </a:r>
            <a:endParaRPr lang="zh-CN" altLang="en-US" sz="2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name</a:t>
            </a:r>
            <a:r>
              <a:rPr lang="en-US" altLang="zh-CN" sz="2200" dirty="0"/>
              <a:t> - </a:t>
            </a:r>
            <a:r>
              <a:rPr lang="zh-CN" altLang="en-US" sz="2200" dirty="0"/>
              <a:t>文件名，即：文件的路径； </a:t>
            </a:r>
            <a:endParaRPr lang="zh-CN" altLang="en-US" sz="22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append</a:t>
            </a:r>
            <a:r>
              <a:rPr lang="en-US" altLang="zh-CN" sz="2200" dirty="0"/>
              <a:t> - </a:t>
            </a:r>
            <a:r>
              <a:rPr lang="zh-CN" altLang="en-US" sz="2200" dirty="0"/>
              <a:t>如果为 </a:t>
            </a:r>
            <a:r>
              <a:rPr lang="en-US" altLang="zh-CN" sz="2200" dirty="0"/>
              <a:t>true</a:t>
            </a:r>
            <a:r>
              <a:rPr lang="zh-CN" altLang="en-US" sz="2200" dirty="0"/>
              <a:t>，则将字节写入文件末尾处，而不是写入文件开始处。 </a:t>
            </a:r>
            <a:endParaRPr lang="en-US" altLang="zh-CN" sz="22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zh-CN" alt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600" b="1" dirty="0"/>
              <a:t>抛出</a:t>
            </a:r>
            <a:r>
              <a:rPr lang="en-US" altLang="zh-CN" sz="2600" b="1" dirty="0" err="1">
                <a:solidFill>
                  <a:srgbClr val="006600"/>
                </a:solidFill>
              </a:rPr>
              <a:t>FileNotFoundException</a:t>
            </a:r>
            <a:r>
              <a:rPr lang="en-US" altLang="zh-CN" sz="2600" b="1" dirty="0"/>
              <a:t> </a:t>
            </a:r>
            <a:endParaRPr lang="en-US" altLang="zh-CN" sz="2600" dirty="0"/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如果该文件存在，但它是一个目录；</a:t>
            </a:r>
            <a:endParaRPr lang="en-US" altLang="zh-CN" sz="2200" dirty="0"/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或者该文件不存在，但无法创建它；</a:t>
            </a:r>
            <a:endParaRPr lang="en-US" altLang="zh-CN" sz="2200" dirty="0"/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抑或因为其他某些原因而无法打开它。 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423592" y="1052736"/>
          <a:ext cx="7160344" cy="415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0296" y="6165304"/>
            <a:ext cx="28448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23592" y="3933056"/>
            <a:ext cx="408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174892" y="1700808"/>
            <a:ext cx="408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951984" y="3789040"/>
            <a:ext cx="408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3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7775292" y="1700808"/>
            <a:ext cx="408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4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§12.2.2   </a:t>
            </a:r>
            <a:r>
              <a:rPr lang="zh-CN" altLang="en-US" dirty="0">
                <a:latin typeface="宋体" panose="02010600030101010101" pitchFamily="2" charset="-122"/>
              </a:rPr>
              <a:t>文件字节输出流 </a:t>
            </a:r>
            <a:endParaRPr lang="zh-CN" altLang="en-US" sz="3200" b="0" dirty="0">
              <a:solidFill>
                <a:srgbClr val="000066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1919536" y="1700808"/>
            <a:ext cx="8458200" cy="44116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66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把</a:t>
            </a:r>
            <a:r>
              <a:rPr lang="zh-CN" altLang="en-US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字节</a:t>
            </a:r>
            <a:r>
              <a:rPr lang="zh-CN" altLang="en-US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发送给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输出流</a:t>
            </a:r>
            <a:r>
              <a:rPr lang="zh-CN" altLang="en-US" dirty="0">
                <a:solidFill>
                  <a:srgbClr val="000066"/>
                </a:solidFill>
              </a:rPr>
              <a:t>，顺序地写文件，直到流的末尾或流被关闭。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endParaRPr lang="en-US" altLang="zh-CN" dirty="0">
              <a:solidFill>
                <a:srgbClr val="000066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66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方法的格式</a:t>
            </a:r>
            <a:r>
              <a:rPr lang="en-US" altLang="zh-CN" dirty="0">
                <a:solidFill>
                  <a:srgbClr val="000066"/>
                </a:solidFill>
              </a:rPr>
              <a:t>:</a:t>
            </a:r>
            <a:endParaRPr lang="en-US" altLang="zh-CN" dirty="0">
              <a:solidFill>
                <a:srgbClr val="000066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void write(byte b[]) throws </a:t>
            </a:r>
            <a:r>
              <a:rPr lang="en-US" altLang="zh-CN" b="1" dirty="0" err="1">
                <a:solidFill>
                  <a:srgbClr val="000099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void write(byte b[],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 off,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len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) 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marL="34417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                                                   throws </a:t>
            </a:r>
            <a:r>
              <a:rPr lang="en-US" altLang="zh-CN" b="1" dirty="0" err="1">
                <a:solidFill>
                  <a:srgbClr val="000099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000066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E9823-94D2-4496-8064-50849084ED7A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2B0537-501D-4D78-8FC7-6656E113FE1D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686800" cy="457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/>
              <a:t>例：使用</a:t>
            </a:r>
            <a:r>
              <a:rPr lang="en-US" altLang="zh-CN" sz="2400"/>
              <a:t>FileInputStream</a:t>
            </a:r>
            <a:r>
              <a:rPr lang="zh-CN" altLang="en-US" sz="2400"/>
              <a:t>类与</a:t>
            </a:r>
            <a:r>
              <a:rPr lang="en-US" altLang="zh-CN" sz="2400"/>
              <a:t>FileOutputStream</a:t>
            </a:r>
            <a:r>
              <a:rPr lang="zh-CN" altLang="en-US" sz="2400"/>
              <a:t>类复制文件。</a:t>
            </a:r>
            <a:endParaRPr lang="zh-CN" altLang="en-US" sz="2400"/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631950" y="714356"/>
            <a:ext cx="8928546" cy="563118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/*FileIn_Out.java assumes each char is a single byte */</a:t>
            </a:r>
            <a:endParaRPr lang="en-US" altLang="zh-CN" sz="1000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import java.io.*;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FileIn_Out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800" dirty="0">
                <a:solidFill>
                  <a:srgbClr val="66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try 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1800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FileInputStream</a:t>
            </a:r>
            <a:r>
              <a:rPr lang="en-US" altLang="zh-CN" sz="1800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fin=new </a:t>
            </a:r>
            <a:r>
              <a:rPr lang="en-US" altLang="zh-CN" sz="1800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FileInputStream</a:t>
            </a:r>
            <a:r>
              <a:rPr lang="en-US" altLang="zh-CN" sz="1800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(“c:\\java\\file1.java”);        </a:t>
            </a:r>
            <a:endParaRPr lang="en-US" altLang="zh-CN" sz="1800" dirty="0">
              <a:solidFill>
                <a:srgbClr val="CC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1800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FileOutputStream</a:t>
            </a:r>
            <a:r>
              <a:rPr lang="en-US" altLang="zh-CN" sz="1800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fout</a:t>
            </a:r>
            <a:r>
              <a:rPr lang="en-US" altLang="zh-CN" sz="1800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=new </a:t>
            </a:r>
            <a:r>
              <a:rPr lang="en-US" altLang="zh-CN" sz="1800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FileOutputStream</a:t>
            </a:r>
            <a:r>
              <a:rPr lang="en-US" altLang="zh-CN" sz="1800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(“c:\\java\\file2.java”);</a:t>
            </a:r>
            <a:r>
              <a:rPr lang="en-US" altLang="zh-CN" sz="1800" b="0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sz="1800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1800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byte b[]= new byte[512];</a:t>
            </a:r>
            <a:endParaRPr lang="en-US" altLang="zh-CN" sz="1800" dirty="0">
              <a:solidFill>
                <a:srgbClr val="0066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while((</a:t>
            </a:r>
            <a:r>
              <a:rPr lang="en-US" altLang="zh-CN" sz="1800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fin.read</a:t>
            </a:r>
            <a:r>
              <a:rPr lang="en-US" altLang="zh-CN" sz="1800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(b, 0, 512)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)!=-1)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	</a:t>
            </a:r>
            <a:r>
              <a:rPr lang="en-US" altLang="zh-CN" sz="18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zh-CN" sz="1800" dirty="0" err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fout.write</a:t>
            </a:r>
            <a:r>
              <a:rPr lang="en-US" altLang="zh-CN" sz="18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(b);</a:t>
            </a:r>
            <a:endParaRPr lang="en-US" altLang="zh-CN" sz="1000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1800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fin.close</a:t>
            </a:r>
            <a:r>
              <a:rPr lang="en-US" altLang="zh-CN" sz="1800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();         </a:t>
            </a:r>
            <a:r>
              <a:rPr lang="en-US" altLang="zh-CN" sz="1800" dirty="0" err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fout.close</a:t>
            </a:r>
            <a:r>
              <a:rPr lang="en-US" altLang="zh-CN" sz="18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1800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r>
              <a:rPr lang="en-US" altLang="zh-CN" sz="1800" dirty="0">
                <a:solidFill>
                  <a:srgbClr val="66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IOException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r>
              <a:rPr lang="en-US" altLang="zh-CN" sz="1800" dirty="0">
                <a:solidFill>
                  <a:srgbClr val="66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(Exception e) {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(e);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}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A580B3-3BC8-4A94-B159-972C93BE631E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536" y="490240"/>
            <a:ext cx="8424936" cy="6107112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Filestream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[]) {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try{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File(“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file1.txt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File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File(“file2.txt");</a:t>
            </a:r>
            <a:endParaRPr lang="en-US" altLang="zh-CN" sz="1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b="1" dirty="0">
              <a:solidFill>
                <a:srgbClr val="99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=new  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b="1" dirty="0">
              <a:solidFill>
                <a:srgbClr val="99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altLang="zh-CN" sz="1000" b="1" dirty="0">
              <a:solidFill>
                <a:srgbClr val="99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while((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fis.read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())!=-1) 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fos.write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fis.close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 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fos.close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}catch(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FileStreamsTest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: "+e);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}catch(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System.err.println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FileStreamsTest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: "+e);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9536" y="28575"/>
            <a:ext cx="463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课后阅读与运行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FileStream.java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6CD3A8-6430-4136-9423-22E8535B9CA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3237" y="332657"/>
            <a:ext cx="8607331" cy="590465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WriteFile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[ ])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]=new byte[128];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请</a:t>
            </a:r>
            <a:r>
              <a:rPr lang="zh-CN" altLang="en-US" sz="1800" b="1" dirty="0"/>
              <a:t>从键盘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输入数据，回车后保存到文件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test.txt");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输入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则退出！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try{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f=new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(“test.txt”);   //</a:t>
            </a:r>
            <a:r>
              <a:rPr lang="zh-CN" alt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相对路径</a:t>
            </a:r>
            <a:endParaRPr lang="en-US" altLang="zh-CN" sz="1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while(true){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System.in.read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);   //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从键盘读入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个字节存入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buffer         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, 0,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if(buffer[0]=='#')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break;       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f.flush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f.close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}catch(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e){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e.toString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1984" y="3159890"/>
            <a:ext cx="2736304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//n</a:t>
            </a:r>
            <a:r>
              <a:rPr lang="zh-CN" altLang="en-US" sz="1800" b="1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为实际读入的字节数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87B5A3-0AA2-4EEC-9312-E63E3354B608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5520" y="297235"/>
            <a:ext cx="7543800" cy="1295400"/>
          </a:xfrm>
        </p:spPr>
        <p:txBody>
          <a:bodyPr anchor="ctr"/>
          <a:lstStyle/>
          <a:p>
            <a:pPr algn="l" eaLnBrk="1" hangingPunct="1"/>
            <a:r>
              <a:rPr lang="en-US" altLang="zh-CN"/>
              <a:t> </a:t>
            </a:r>
            <a:r>
              <a:rPr lang="zh-CN" altLang="en-US"/>
              <a:t>上例程序运行结果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5" y="1772816"/>
            <a:ext cx="3762375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861048"/>
            <a:ext cx="2476500" cy="1381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56040" y="3075057"/>
            <a:ext cx="3096344" cy="8299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/>
              <a:t>课后运行程序，观察程序运行过程和结果。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93496" y="1454314"/>
            <a:ext cx="8061170" cy="4298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FileOutputStream f=new FileOutputStream("</a:t>
            </a:r>
            <a:r>
              <a:rPr lang="en-US" altLang="zh-CN" sz="22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test.txt</a:t>
            </a:r>
            <a:r>
              <a:rPr lang="en-US" altLang="zh-CN" sz="22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endParaRPr lang="zh-CN" altLang="en-US" sz="2200"/>
          </a:p>
        </p:txBody>
      </p:sp>
      <p:sp>
        <p:nvSpPr>
          <p:cNvPr id="4" name="标注: 线形 3"/>
          <p:cNvSpPr/>
          <p:nvPr/>
        </p:nvSpPr>
        <p:spPr>
          <a:xfrm>
            <a:off x="5433887" y="2504193"/>
            <a:ext cx="5049053" cy="864096"/>
          </a:xfrm>
          <a:prstGeom prst="borderCallout1">
            <a:avLst>
              <a:gd name="adj1" fmla="val -3310"/>
              <a:gd name="adj2" fmla="val 50601"/>
              <a:gd name="adj3" fmla="val -79857"/>
              <a:gd name="adj4" fmla="val 70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Eclipse</a:t>
            </a:r>
            <a:r>
              <a:rPr lang="zh-CN" altLang="en-US" sz="2400" b="1">
                <a:solidFill>
                  <a:schemeClr val="tx1"/>
                </a:solidFill>
              </a:rPr>
              <a:t>创建文件的默认路径</a:t>
            </a:r>
            <a:r>
              <a:rPr lang="en-US" altLang="zh-CN" sz="2400" b="1">
                <a:solidFill>
                  <a:schemeClr val="tx1"/>
                </a:solidFill>
              </a:rPr>
              <a:t>:</a:t>
            </a:r>
            <a:endParaRPr lang="en-US" altLang="zh-CN" sz="2400" b="1">
              <a:solidFill>
                <a:schemeClr val="tx1"/>
              </a:solidFill>
            </a:endParaRPr>
          </a:p>
          <a:p>
            <a:pPr algn="ctr"/>
            <a:r>
              <a:rPr lang="en-US" altLang="zh-CN" sz="2400" b="1">
                <a:solidFill>
                  <a:srgbClr val="000099"/>
                </a:solidFill>
              </a:rPr>
              <a:t>D:\workspace\</a:t>
            </a:r>
            <a:r>
              <a:rPr lang="zh-CN" altLang="en-US" sz="2400" b="1">
                <a:solidFill>
                  <a:srgbClr val="FF0000"/>
                </a:solidFill>
              </a:rPr>
              <a:t>输入输出测试</a:t>
            </a:r>
            <a:r>
              <a:rPr lang="en-US" altLang="zh-CN" sz="2400" b="1">
                <a:solidFill>
                  <a:srgbClr val="000099"/>
                </a:solidFill>
              </a:rPr>
              <a:t>\test.txt</a:t>
            </a:r>
            <a:endParaRPr lang="zh-CN" altLang="en-US" sz="2400" b="1"/>
          </a:p>
        </p:txBody>
      </p:sp>
      <p:sp>
        <p:nvSpPr>
          <p:cNvPr id="9" name="标注: 线形 8"/>
          <p:cNvSpPr/>
          <p:nvPr/>
        </p:nvSpPr>
        <p:spPr>
          <a:xfrm>
            <a:off x="5447928" y="3975583"/>
            <a:ext cx="4680519" cy="389522"/>
          </a:xfrm>
          <a:prstGeom prst="borderCallout1">
            <a:avLst>
              <a:gd name="adj1" fmla="val 4435"/>
              <a:gd name="adj2" fmla="val 55390"/>
              <a:gd name="adj3" fmla="val -153254"/>
              <a:gd name="adj4" fmla="val 4932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WriteFile.java</a:t>
            </a:r>
            <a:r>
              <a:rPr lang="zh-CN" altLang="en-US" sz="2000" dirty="0">
                <a:solidFill>
                  <a:schemeClr val="tx1"/>
                </a:solidFill>
              </a:rPr>
              <a:t>所在的</a:t>
            </a:r>
            <a:r>
              <a:rPr lang="en-US" altLang="zh-CN" sz="2000" b="1" dirty="0">
                <a:solidFill>
                  <a:schemeClr val="tx1"/>
                </a:solidFill>
              </a:rPr>
              <a:t>Java Project</a:t>
            </a:r>
            <a:r>
              <a:rPr lang="zh-CN" altLang="en-US" sz="2000" dirty="0">
                <a:solidFill>
                  <a:schemeClr val="tx1"/>
                </a:solidFill>
              </a:rPr>
              <a:t>名称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528" y="4243413"/>
            <a:ext cx="3295650" cy="1657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1099" y="2413021"/>
            <a:ext cx="17926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相对路径</a:t>
            </a:r>
            <a:r>
              <a:rPr lang="en-US" altLang="zh-CN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zh-CN" altLang="en-US" sz="2800"/>
          </a:p>
        </p:txBody>
      </p:sp>
      <p:sp>
        <p:nvSpPr>
          <p:cNvPr id="6" name="标注: 线形 5"/>
          <p:cNvSpPr/>
          <p:nvPr/>
        </p:nvSpPr>
        <p:spPr>
          <a:xfrm>
            <a:off x="6248509" y="663067"/>
            <a:ext cx="4258666" cy="344509"/>
          </a:xfrm>
          <a:prstGeom prst="borderCallout1">
            <a:avLst>
              <a:gd name="adj1" fmla="val 104986"/>
              <a:gd name="adj2" fmla="val 52378"/>
              <a:gd name="adj3" fmla="val 247392"/>
              <a:gd name="adj4" fmla="val 63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test.txt</a:t>
            </a:r>
            <a:r>
              <a:rPr lang="zh-CN" altLang="en-US" sz="2000">
                <a:solidFill>
                  <a:schemeClr val="tx1"/>
                </a:solidFill>
              </a:rPr>
              <a:t>如果不存在，将自动被创建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5" grpId="0"/>
      <p:bldP spid="6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§12.2.3  </a:t>
            </a:r>
            <a:r>
              <a:rPr lang="zh-CN" altLang="en-US" dirty="0">
                <a:latin typeface="宋体" panose="02010600030101010101" pitchFamily="2" charset="-122"/>
              </a:rPr>
              <a:t>关闭流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/>
              <a:t> </a:t>
            </a:r>
            <a:r>
              <a:rPr lang="en-US" altLang="zh-CN" b="1">
                <a:solidFill>
                  <a:srgbClr val="0000FF"/>
                </a:solidFill>
              </a:rPr>
              <a:t>close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()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b="1">
                <a:solidFill>
                  <a:srgbClr val="0000FF"/>
                </a:solidFill>
              </a:rPr>
              <a:t> 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b="1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如果没有关闭那些被打开的流，那么就可能不允许另一个程序操作这些流所用的资源。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保证操作系统把流缓冲区的内容写到它的目的地。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>
                <a:solidFill>
                  <a:srgbClr val="000066"/>
                </a:solidFill>
              </a:rPr>
              <a:t>流的类结构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0066"/>
                </a:solidFill>
              </a:rPr>
              <a:t>java.io</a:t>
            </a:r>
            <a:r>
              <a:rPr kumimoji="1" lang="zh-CN" altLang="en-US" dirty="0">
                <a:solidFill>
                  <a:srgbClr val="000066"/>
                </a:solidFill>
              </a:rPr>
              <a:t>包的类层次结构：</a:t>
            </a:r>
            <a:endParaRPr kumimoji="1" lang="zh-CN" altLang="en-US" dirty="0">
              <a:solidFill>
                <a:srgbClr val="000066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56138" y="2470150"/>
            <a:ext cx="10795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Book Antiqua" panose="02040602050305030304" pitchFamily="18" charset="0"/>
              </a:rPr>
              <a:t>Object</a:t>
            </a:r>
            <a:endParaRPr kumimoji="1" lang="en-US" altLang="zh-CN" sz="2400" b="1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257800" y="3003550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590800" y="3308350"/>
            <a:ext cx="6477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28800" y="3841750"/>
            <a:ext cx="1828800" cy="533400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InputStream</a:t>
            </a:r>
            <a:endParaRPr kumimoji="1" lang="en-US" altLang="zh-CN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19399" y="4679950"/>
            <a:ext cx="2076449" cy="609600"/>
          </a:xfrm>
          <a:prstGeom prst="rect">
            <a:avLst/>
          </a:prstGeom>
          <a:solidFill>
            <a:srgbClr val="CCFFCC"/>
          </a:solidFill>
          <a:ln w="38100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Book Antiqua" panose="02040602050305030304" pitchFamily="18" charset="0"/>
              </a:rPr>
              <a:t>OutputStream</a:t>
            </a:r>
            <a:endParaRPr kumimoji="1" lang="en-US" altLang="zh-CN" sz="2400" b="1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14863" y="3830638"/>
            <a:ext cx="1219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C33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Reader</a:t>
            </a:r>
            <a:endParaRPr kumimoji="1" lang="en-US" altLang="zh-CN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05500" y="4756150"/>
            <a:ext cx="1143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C33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Writer</a:t>
            </a:r>
            <a:endParaRPr kumimoji="1" lang="en-US" altLang="zh-CN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162800" y="3841750"/>
            <a:ext cx="7620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>
                <a:solidFill>
                  <a:schemeClr val="tx1"/>
                </a:solidFill>
                <a:latin typeface="Book Antiqua" panose="02040602050305030304" pitchFamily="18" charset="0"/>
              </a:rPr>
              <a:t>File</a:t>
            </a:r>
            <a:endParaRPr kumimoji="1" lang="en-US" altLang="zh-CN" sz="2400" b="1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696200" y="4756150"/>
            <a:ext cx="2792288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RandomAccessFile</a:t>
            </a:r>
            <a:endParaRPr kumimoji="1" lang="en-US" altLang="zh-CN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590800" y="3308350"/>
            <a:ext cx="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886200" y="3308350"/>
            <a:ext cx="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3308350"/>
            <a:ext cx="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543800" y="3308350"/>
            <a:ext cx="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067800" y="3308350"/>
            <a:ext cx="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字符流</a:t>
            </a:r>
            <a:r>
              <a:rPr lang="en-US" altLang="zh-CN" dirty="0"/>
              <a:t>(</a:t>
            </a:r>
            <a:r>
              <a:rPr lang="en-US" altLang="zh-CN" sz="4300" b="0" dirty="0"/>
              <a:t>Character Stream)</a:t>
            </a:r>
            <a:endParaRPr lang="en-US" altLang="zh-CN" sz="4300" b="0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字符流可分为</a:t>
            </a:r>
            <a:r>
              <a:rPr lang="zh-CN" altLang="en-US" dirty="0">
                <a:solidFill>
                  <a:srgbClr val="FF3300"/>
                </a:solidFill>
              </a:rPr>
              <a:t>输入字符流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3300"/>
                </a:solidFill>
              </a:rPr>
              <a:t>输出字符流</a:t>
            </a:r>
            <a:endParaRPr lang="zh-CN" altLang="en-US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800" dirty="0"/>
              <a:t>抽象类</a:t>
            </a:r>
            <a:r>
              <a:rPr lang="zh-CN" altLang="en-US" sz="2800" dirty="0">
                <a:solidFill>
                  <a:srgbClr val="FF3300"/>
                </a:solidFill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</a:rPr>
              <a:t>Reader</a:t>
            </a:r>
            <a:r>
              <a:rPr lang="zh-CN" altLang="en-US" sz="2800" b="1" dirty="0">
                <a:solidFill>
                  <a:srgbClr val="FF3300"/>
                </a:solidFill>
              </a:rPr>
              <a:t>，</a:t>
            </a:r>
            <a:r>
              <a:rPr lang="zh-CN" altLang="en-US" sz="2800" dirty="0"/>
              <a:t>用于表示所有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输入字符流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sz="2800" dirty="0"/>
          </a:p>
          <a:p>
            <a:pPr lvl="1" eaLnBrk="1" hangingPunct="1"/>
            <a:r>
              <a:rPr lang="zh-CN" altLang="en-US" sz="2800" dirty="0"/>
              <a:t>抽象类</a:t>
            </a:r>
            <a:r>
              <a:rPr lang="zh-CN" altLang="en-US" sz="2800" dirty="0">
                <a:solidFill>
                  <a:srgbClr val="FF3300"/>
                </a:solidFill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</a:rPr>
              <a:t>Writer</a:t>
            </a:r>
            <a:r>
              <a:rPr lang="zh-CN" altLang="en-US" sz="2800" b="1" dirty="0">
                <a:solidFill>
                  <a:srgbClr val="FF3300"/>
                </a:solidFill>
              </a:rPr>
              <a:t>，</a:t>
            </a:r>
            <a:r>
              <a:rPr lang="zh-CN" altLang="en-US" sz="2800" dirty="0"/>
              <a:t>用于表示所有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输出字符流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7C7B41-AE73-40D8-8B4B-FB05B5AD6727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</a:rPr>
              <a:t>Reader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1881158" y="1676400"/>
            <a:ext cx="8391306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600" b="1" dirty="0"/>
              <a:t>该</a:t>
            </a:r>
            <a:r>
              <a:rPr lang="zh-CN" altLang="en-US" sz="2600" b="1" dirty="0">
                <a:solidFill>
                  <a:srgbClr val="990000"/>
                </a:solidFill>
              </a:rPr>
              <a:t>抽象类</a:t>
            </a:r>
            <a:r>
              <a:rPr lang="zh-CN" altLang="en-US" sz="2600" b="1" dirty="0"/>
              <a:t>作为所有输入字符流类的基类，声明用于读取输入</a:t>
            </a:r>
            <a:r>
              <a:rPr lang="zh-CN" altLang="en-US" sz="26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</a:t>
            </a:r>
            <a:r>
              <a:rPr lang="zh-CN" altLang="en-US" sz="2600" b="1" dirty="0"/>
              <a:t>文本数据的通用方法：</a:t>
            </a:r>
            <a:endParaRPr lang="en-US" altLang="zh-CN" sz="26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600" dirty="0"/>
          </a:p>
          <a:p>
            <a:pPr lvl="1" eaLnBrk="1" hangingPunct="1"/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000" b="1" dirty="0" err="1">
                <a:solidFill>
                  <a:schemeClr val="tx2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read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/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public int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read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char[]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buf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);</a:t>
            </a:r>
            <a:endParaRPr lang="en-US" altLang="zh-CN" sz="20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public abstract int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read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char[]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buf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, int offset, int count);</a:t>
            </a:r>
            <a:endParaRPr lang="en-US" altLang="zh-CN" sz="20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/>
            <a:endParaRPr lang="en-US" altLang="zh-CN" sz="20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public long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skip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(long count);</a:t>
            </a:r>
            <a:endParaRPr lang="en-US" altLang="zh-CN" sz="20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000" b="1" dirty="0" err="1">
                <a:solidFill>
                  <a:schemeClr val="tx2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available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public abstract void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close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362FFD-6B00-4322-8B22-DA22843D88EC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</a:rPr>
              <a:t>Writer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5344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该抽象类作为所有输出字符流类的基类，声明用于</a:t>
            </a:r>
            <a:r>
              <a:rPr lang="zh-CN" altLang="en-US" sz="2400" dirty="0">
                <a:solidFill>
                  <a:srgbClr val="0000FF"/>
                </a:solidFill>
              </a:rPr>
              <a:t>输出</a:t>
            </a:r>
            <a:r>
              <a:rPr lang="zh-CN" altLang="en-US" sz="2400" b="1" dirty="0">
                <a:solidFill>
                  <a:srgbClr val="C00000"/>
                </a:solidFill>
              </a:rPr>
              <a:t>字符</a:t>
            </a:r>
            <a:r>
              <a:rPr lang="zh-CN" altLang="en-US" sz="2400" dirty="0">
                <a:solidFill>
                  <a:srgbClr val="0000FF"/>
                </a:solidFill>
              </a:rPr>
              <a:t>文本数据</a:t>
            </a:r>
            <a:r>
              <a:rPr lang="zh-CN" altLang="en-US" sz="2400" dirty="0"/>
              <a:t>的通用方法：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void write(</a:t>
            </a:r>
            <a:r>
              <a:rPr lang="en-US" altLang="zh-CN" sz="18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void write(char[] </a:t>
            </a:r>
            <a:r>
              <a:rPr lang="en-US" altLang="zh-CN" sz="18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buf</a:t>
            </a: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abstract void write(char[] </a:t>
            </a:r>
            <a:r>
              <a:rPr lang="en-US" altLang="zh-CN" sz="18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buf</a:t>
            </a: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int offset, int count);</a:t>
            </a: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void write(String </a:t>
            </a:r>
            <a:r>
              <a:rPr lang="en-US" altLang="zh-CN" sz="18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18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offset, </a:t>
            </a:r>
            <a:r>
              <a:rPr lang="en-US" altLang="zh-CN" sz="18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count);</a:t>
            </a:r>
            <a:endParaRPr lang="en-US" altLang="zh-CN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void write(String </a:t>
            </a:r>
            <a:r>
              <a:rPr lang="en-US" altLang="zh-CN" sz="18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Writer append(char c)</a:t>
            </a:r>
            <a:endParaRPr lang="zh-CN" altLang="zh-CN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Writer append(CharSequence csq)</a:t>
            </a:r>
            <a:endParaRPr lang="zh-CN" altLang="zh-CN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Writer append(CharSequence csq, int start, int end)</a:t>
            </a:r>
            <a:endParaRPr lang="en-US" altLang="zh-CN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abstract void flush();</a:t>
            </a: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abstract void close();</a:t>
            </a:r>
            <a:endParaRPr lang="en-US" altLang="zh-CN" sz="1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313D33-8BB8-490B-B957-E7CAE20C842A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§12.3  </a:t>
            </a:r>
            <a:r>
              <a:rPr lang="zh-CN" altLang="en-US" dirty="0">
                <a:latin typeface="宋体" panose="02010600030101010101" pitchFamily="2" charset="-122"/>
              </a:rPr>
              <a:t>文件字符流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6600"/>
                </a:solidFill>
              </a:rPr>
              <a:t>FileReader</a:t>
            </a:r>
            <a:r>
              <a:rPr lang="zh-CN" altLang="en-US"/>
              <a:t>和</a:t>
            </a:r>
            <a:r>
              <a:rPr lang="en-US" altLang="zh-CN" b="1" dirty="0" err="1">
                <a:solidFill>
                  <a:srgbClr val="006600"/>
                </a:solidFill>
              </a:rPr>
              <a:t>FileWriter</a:t>
            </a:r>
            <a:r>
              <a:rPr lang="zh-CN" altLang="en-US"/>
              <a:t>用来</a:t>
            </a:r>
            <a:r>
              <a:rPr lang="zh-CN" altLang="en-US" dirty="0"/>
              <a:t>创建文件字符输入、输出</a:t>
            </a:r>
            <a:r>
              <a:rPr lang="zh-CN" altLang="en-US"/>
              <a:t>流。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>
                <a:cs typeface="Times New Roman" panose="02020603050405020304" pitchFamily="18" charset="0"/>
              </a:rPr>
              <a:t>字符</a:t>
            </a:r>
            <a:r>
              <a:rPr lang="zh-CN" altLang="en-US" dirty="0">
                <a:cs typeface="Times New Roman" panose="02020603050405020304" pitchFamily="18" charset="0"/>
              </a:rPr>
              <a:t>输入流和输出流的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read</a:t>
            </a:r>
            <a:r>
              <a:rPr lang="zh-CN" altLang="en-US" dirty="0"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write</a:t>
            </a:r>
            <a:r>
              <a:rPr lang="zh-CN" altLang="en-US" dirty="0"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以字符为基本单位处理数据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FileReader</a:t>
            </a:r>
            <a:r>
              <a:rPr lang="zh-CN" altLang="en-US" b="0" dirty="0">
                <a:solidFill>
                  <a:srgbClr val="000066"/>
                </a:solidFill>
              </a:rPr>
              <a:t>类</a:t>
            </a:r>
            <a:endParaRPr lang="zh-CN" altLang="en-US" b="0" dirty="0">
              <a:solidFill>
                <a:srgbClr val="000066"/>
              </a:solidFill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534400" cy="4411662"/>
          </a:xfrm>
        </p:spPr>
        <p:txBody>
          <a:bodyPr/>
          <a:lstStyle/>
          <a:p>
            <a:r>
              <a:rPr lang="en-US" altLang="zh-CN" sz="2400" dirty="0" err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FileReader</a:t>
            </a:r>
            <a:r>
              <a:rPr lang="zh-CN" altLang="en-US" sz="2400" dirty="0">
                <a:solidFill>
                  <a:srgbClr val="000066"/>
                </a:solidFill>
              </a:rPr>
              <a:t>类常用构造方法</a:t>
            </a:r>
            <a:endParaRPr lang="zh-CN" altLang="en-US" sz="2400" dirty="0">
              <a:solidFill>
                <a:srgbClr val="000066"/>
              </a:solidFill>
            </a:endParaRPr>
          </a:p>
          <a:p>
            <a:pPr lvl="1" eaLnBrk="1" hangingPunct="1"/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18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FileReader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</a:rPr>
              <a:t>(String name) 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18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FileNotFoundException</a:t>
            </a:r>
            <a:endParaRPr lang="en-US" altLang="zh-CN" sz="18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FileReader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(File file) 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FileNotFoundException</a:t>
            </a:r>
            <a:endParaRPr lang="en-US" altLang="zh-C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lvl="1" eaLnBrk="1" hangingPunct="1"/>
            <a:endParaRPr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zh-CN" altLang="en-US" dirty="0">
                <a:solidFill>
                  <a:srgbClr val="000066"/>
                </a:solidFill>
              </a:rPr>
              <a:t>均会抛出</a:t>
            </a:r>
            <a:r>
              <a:rPr lang="en-US" altLang="zh-CN" dirty="0" err="1">
                <a:solidFill>
                  <a:srgbClr val="990000"/>
                </a:solidFill>
              </a:rPr>
              <a:t>FileNotFoundException</a:t>
            </a:r>
            <a:r>
              <a:rPr lang="zh-CN" altLang="en-US" dirty="0">
                <a:solidFill>
                  <a:srgbClr val="000066"/>
                </a:solidFill>
              </a:rPr>
              <a:t>异常</a:t>
            </a:r>
            <a:endParaRPr lang="zh-CN" altLang="en-US" dirty="0">
              <a:solidFill>
                <a:srgbClr val="000066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</a:rPr>
              <a:t> 构造方法参数指定的文件称作</a:t>
            </a:r>
            <a:r>
              <a:rPr lang="zh-CN" altLang="en-US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输入流的源。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38CFC5-3B64-44FF-AB15-95A50366B094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anose="020B0604030504040204" pitchFamily="34" charset="0"/>
              </a:rPr>
              <a:t>FileReader</a:t>
            </a:r>
            <a:r>
              <a:rPr lang="zh-CN" altLang="en-US" b="0" dirty="0">
                <a:solidFill>
                  <a:srgbClr val="000066"/>
                </a:solidFill>
                <a:latin typeface="Tahoma" panose="020B0604030504040204" pitchFamily="34" charset="0"/>
              </a:rPr>
              <a:t>类</a:t>
            </a:r>
            <a:endParaRPr lang="zh-CN" altLang="en-US" sz="3200" b="0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</a:rPr>
              <a:t>read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方法的格式：</a:t>
            </a:r>
            <a:endParaRPr lang="zh-CN" altLang="en-US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 read() throws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zh-CN" sz="2700" dirty="0">
                <a:solidFill>
                  <a:srgbClr val="000066"/>
                </a:solidFill>
                <a:latin typeface="Tahoma" panose="020B0604030504040204" pitchFamily="34" charset="0"/>
              </a:rPr>
              <a:t>从源中顺序读取</a:t>
            </a:r>
            <a:r>
              <a:rPr lang="zh-CN" altLang="zh-CN" sz="2700" dirty="0">
                <a:solidFill>
                  <a:srgbClr val="990000"/>
                </a:solidFill>
                <a:latin typeface="Tahoma" panose="020B0604030504040204" pitchFamily="34" charset="0"/>
              </a:rPr>
              <a:t>一个</a:t>
            </a:r>
            <a:r>
              <a:rPr lang="zh-CN" altLang="zh-CN" sz="2700" b="1" dirty="0">
                <a:solidFill>
                  <a:srgbClr val="990000"/>
                </a:solidFill>
                <a:latin typeface="Tahoma" panose="020B0604030504040204" pitchFamily="34" charset="0"/>
              </a:rPr>
              <a:t>字符</a:t>
            </a:r>
            <a:r>
              <a:rPr lang="zh-CN" altLang="en-US" sz="2700" dirty="0">
                <a:solidFill>
                  <a:srgbClr val="990000"/>
                </a:solidFill>
                <a:latin typeface="Tahoma" panose="020B0604030504040204" pitchFamily="34" charset="0"/>
              </a:rPr>
              <a:t>，以</a:t>
            </a:r>
            <a:r>
              <a:rPr lang="en-US" altLang="zh-CN" sz="2700" b="1" dirty="0" err="1">
                <a:solidFill>
                  <a:srgbClr val="990000"/>
                </a:solidFill>
                <a:latin typeface="Tahoma" panose="020B0604030504040204" pitchFamily="34" charset="0"/>
              </a:rPr>
              <a:t>int</a:t>
            </a:r>
            <a:r>
              <a:rPr lang="zh-CN" altLang="en-US" sz="2700" dirty="0">
                <a:solidFill>
                  <a:srgbClr val="990000"/>
                </a:solidFill>
                <a:latin typeface="Tahoma" panose="020B0604030504040204" pitchFamily="34" charset="0"/>
              </a:rPr>
              <a:t>返回。</a:t>
            </a:r>
            <a:endParaRPr lang="zh-CN" altLang="en-US" sz="2700" dirty="0">
              <a:solidFill>
                <a:srgbClr val="990000"/>
              </a:solidFill>
              <a:latin typeface="Tahoma" panose="020B0604030504040204" pitchFamily="34" charset="0"/>
            </a:endParaRPr>
          </a:p>
          <a:p>
            <a:pPr lvl="2" eaLnBrk="1" hangingPunct="1">
              <a:spcBef>
                <a:spcPts val="0"/>
              </a:spcBef>
            </a:pPr>
            <a:endParaRPr lang="zh-CN" altLang="en-US" sz="24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99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read(char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ch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[]) 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b="1" dirty="0" err="1">
                <a:solidFill>
                  <a:srgbClr val="0000CC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99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read(char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ch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[],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off,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66"/>
                </a:solidFill>
                <a:latin typeface="Tahoma" panose="020B0604030504040204" pitchFamily="34" charset="0"/>
              </a:rPr>
              <a:t>len</a:t>
            </a: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)  </a:t>
            </a:r>
            <a:endParaRPr lang="en-US" altLang="zh-CN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66"/>
                </a:solidFill>
                <a:latin typeface="Tahoma" panose="020B0604030504040204" pitchFamily="34" charset="0"/>
              </a:rPr>
              <a:t>                                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throws </a:t>
            </a:r>
            <a:r>
              <a:rPr lang="en-US" altLang="zh-CN" b="1" dirty="0" err="1">
                <a:solidFill>
                  <a:srgbClr val="0000CC"/>
                </a:solidFill>
                <a:latin typeface="Tahoma" panose="020B0604030504040204" pitchFamily="34" charset="0"/>
              </a:rPr>
              <a:t>IOException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zh-CN" altLang="en-US" sz="2600" dirty="0">
                <a:solidFill>
                  <a:srgbClr val="000066"/>
                </a:solidFill>
                <a:latin typeface="Tahoma" panose="020B0604030504040204" pitchFamily="34" charset="0"/>
              </a:rPr>
              <a:t>把</a:t>
            </a:r>
            <a:r>
              <a:rPr lang="zh-CN" altLang="en-US" sz="2600" dirty="0">
                <a:solidFill>
                  <a:srgbClr val="990000"/>
                </a:solidFill>
                <a:latin typeface="Tahoma" panose="020B0604030504040204" pitchFamily="34" charset="0"/>
              </a:rPr>
              <a:t>多个</a:t>
            </a:r>
            <a:r>
              <a:rPr lang="zh-CN" altLang="zh-CN" sz="2700" b="1" dirty="0">
                <a:solidFill>
                  <a:srgbClr val="990000"/>
                </a:solidFill>
                <a:latin typeface="Tahoma" panose="020B0604030504040204" pitchFamily="34" charset="0"/>
              </a:rPr>
              <a:t>字符</a:t>
            </a:r>
            <a:r>
              <a:rPr lang="zh-CN" altLang="en-US" sz="2600" dirty="0">
                <a:solidFill>
                  <a:srgbClr val="000066"/>
                </a:solidFill>
                <a:latin typeface="Tahoma" panose="020B0604030504040204" pitchFamily="34" charset="0"/>
              </a:rPr>
              <a:t>读到一个</a:t>
            </a:r>
            <a:r>
              <a:rPr lang="zh-CN" altLang="zh-CN" sz="2700" dirty="0">
                <a:solidFill>
                  <a:srgbClr val="990000"/>
                </a:solidFill>
                <a:latin typeface="Tahoma" panose="020B0604030504040204" pitchFamily="34" charset="0"/>
              </a:rPr>
              <a:t>字符</a:t>
            </a:r>
            <a:r>
              <a:rPr lang="zh-CN" altLang="en-US" sz="2600">
                <a:solidFill>
                  <a:srgbClr val="000066"/>
                </a:solidFill>
                <a:latin typeface="Tahoma" panose="020B0604030504040204" pitchFamily="34" charset="0"/>
              </a:rPr>
              <a:t>数组中</a:t>
            </a:r>
            <a:r>
              <a:rPr lang="zh-CN" altLang="en-US" sz="2600" dirty="0">
                <a:solidFill>
                  <a:srgbClr val="000066"/>
                </a:solidFill>
                <a:latin typeface="Tahoma" panose="020B0604030504040204" pitchFamily="34" charset="0"/>
              </a:rPr>
              <a:t>，</a:t>
            </a:r>
            <a:r>
              <a:rPr lang="zh-CN" altLang="en-US" sz="260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</a:t>
            </a:r>
            <a:r>
              <a:rPr lang="zh-CN" altLang="en-US" sz="2600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实际所读的</a:t>
            </a:r>
            <a:r>
              <a:rPr lang="zh-CN" altLang="zh-CN" sz="27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</a:t>
            </a:r>
            <a:r>
              <a:rPr lang="zh-CN" altLang="en-US" sz="2600" dirty="0">
                <a:solidFill>
                  <a:srgbClr val="00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</a:t>
            </a:r>
            <a:r>
              <a:rPr lang="zh-CN" altLang="en-US" sz="2600" dirty="0">
                <a:solidFill>
                  <a:srgbClr val="000066"/>
                </a:solidFill>
                <a:latin typeface="Tahoma" panose="020B0604030504040204" pitchFamily="34" charset="0"/>
              </a:rPr>
              <a:t>。</a:t>
            </a:r>
            <a:endParaRPr lang="zh-CN" altLang="en-US" sz="2600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8006E6-7BF1-4C63-A9F5-ED22BE755932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anose="020B0604030504040204" pitchFamily="34" charset="0"/>
              </a:rPr>
              <a:t>FileWriter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类</a:t>
            </a:r>
            <a:endParaRPr lang="zh-CN" altLang="en-US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66"/>
                </a:solidFill>
                <a:latin typeface="Tahoma" panose="020B0604030504040204" pitchFamily="34" charset="0"/>
              </a:rPr>
              <a:t>FileWriter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类常用构造方法</a:t>
            </a:r>
            <a:endParaRPr lang="zh-CN" altLang="en-US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FileWriter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(String name)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</a:rPr>
              <a:t>FileWriter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(File file)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dirty="0"/>
              <a:t>如果输出流要写入数据的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文件已经存在</a:t>
            </a:r>
            <a:r>
              <a:rPr lang="zh-CN" altLang="en-US" dirty="0"/>
              <a:t>，该文件中的数据内容就会被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刷新</a:t>
            </a:r>
            <a:r>
              <a:rPr lang="en-US" altLang="zh-CN" dirty="0"/>
              <a:t>(</a:t>
            </a:r>
            <a:r>
              <a:rPr lang="zh-CN" altLang="en-US" sz="20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总是从头开始写入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如果要写入数据的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文件不存在</a:t>
            </a:r>
            <a:r>
              <a:rPr lang="zh-CN" altLang="en-US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，该文件就会被建立</a:t>
            </a:r>
            <a:r>
              <a:rPr lang="zh-CN" altLang="en-US" dirty="0">
                <a:solidFill>
                  <a:srgbClr val="990000"/>
                </a:solidFill>
              </a:rPr>
              <a:t>。</a:t>
            </a:r>
            <a:endParaRPr lang="en-US" altLang="zh-CN" dirty="0">
              <a:solidFill>
                <a:srgbClr val="990000"/>
              </a:solidFill>
            </a:endParaRPr>
          </a:p>
          <a:p>
            <a:pPr lvl="1">
              <a:lnSpc>
                <a:spcPct val="90000"/>
              </a:lnSpc>
            </a:pP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抛出：</a:t>
            </a:r>
            <a:r>
              <a:rPr lang="zh-CN" altLang="zh-CN" b="1" dirty="0">
                <a:solidFill>
                  <a:srgbClr val="0000CC"/>
                </a:solidFill>
              </a:rPr>
              <a:t>IOException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zh-CN" sz="2000" dirty="0"/>
              <a:t>如果指定文件存在，但它是一个目录，而不是一个常规文件；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zh-CN" altLang="zh-CN" sz="2000" dirty="0"/>
              <a:t>或者该文件不存在，但无法创建它；抑或因为其他某些原因而无法打开它</a:t>
            </a:r>
            <a:endParaRPr lang="zh-CN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FDA90A-4A42-4477-BAEE-8DA767D0352D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0066"/>
                </a:solidFill>
              </a:rPr>
              <a:t>FileWriter</a:t>
            </a:r>
            <a:r>
              <a:rPr lang="zh-CN" altLang="en-US" dirty="0">
                <a:solidFill>
                  <a:srgbClr val="000066"/>
                </a:solidFill>
              </a:rPr>
              <a:t>类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785926"/>
            <a:ext cx="8629680" cy="43021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990000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方法将</a:t>
            </a:r>
            <a:r>
              <a:rPr lang="zh-CN" altLang="en-US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</a:t>
            </a:r>
            <a:r>
              <a:rPr lang="zh-CN" altLang="en-US" dirty="0">
                <a:solidFill>
                  <a:srgbClr val="000066"/>
                </a:solidFill>
              </a:rPr>
              <a:t>数据写入到输出流。</a:t>
            </a:r>
            <a:endParaRPr lang="en-US" altLang="zh-CN" dirty="0">
              <a:solidFill>
                <a:srgbClr val="000066"/>
              </a:solidFill>
            </a:endParaRPr>
          </a:p>
          <a:p>
            <a:pPr eaLnBrk="1" hangingPunct="1"/>
            <a:endParaRPr lang="zh-CN" altLang="en-US" dirty="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66"/>
                </a:solidFill>
              </a:rPr>
              <a:t>write</a:t>
            </a:r>
            <a:r>
              <a:rPr lang="zh-CN" altLang="en-US" dirty="0">
                <a:solidFill>
                  <a:srgbClr val="000066"/>
                </a:solidFill>
              </a:rPr>
              <a:t>方法的格式：</a:t>
            </a:r>
            <a:endParaRPr lang="zh-CN" altLang="en-US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(char b[ ])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(char b[ ], </a:t>
            </a:r>
            <a:r>
              <a:rPr lang="en-US" altLang="zh-CN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 offset, </a:t>
            </a:r>
            <a:r>
              <a:rPr lang="en-US" altLang="zh-CN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len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(String </a:t>
            </a:r>
            <a:r>
              <a:rPr lang="en-US" altLang="zh-CN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(String str, int offset, int </a:t>
            </a:r>
            <a:r>
              <a:rPr lang="en-US" altLang="zh-CN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len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IOException</a:t>
            </a:r>
            <a:endParaRPr lang="en-US" altLang="zh-CN" sz="20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None/>
            </a:pPr>
            <a:endParaRPr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34A7CD-8729-46E1-BDD2-93AC4F9E55D0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§12.3  </a:t>
            </a:r>
            <a:r>
              <a:rPr lang="zh-CN" altLang="en-US" dirty="0">
                <a:latin typeface="宋体" panose="02010600030101010101" pitchFamily="2" charset="-122"/>
              </a:rPr>
              <a:t>文件字符流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注意：</a:t>
            </a:r>
            <a:endParaRPr lang="en-US" altLang="zh-CN" sz="2600" dirty="0"/>
          </a:p>
          <a:p>
            <a:pPr lvl="1"/>
            <a:r>
              <a:rPr lang="zh-CN" altLang="en-US" dirty="0"/>
              <a:t>“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按位异或</a:t>
            </a:r>
            <a:r>
              <a:rPr lang="zh-CN" altLang="en-US" dirty="0"/>
              <a:t>”运算符：“</a:t>
            </a:r>
            <a:r>
              <a:rPr lang="en-US" altLang="zh-CN" dirty="0"/>
              <a:t>^”</a:t>
            </a:r>
            <a:r>
              <a:rPr lang="zh-CN" altLang="en-US" dirty="0"/>
              <a:t>是二目运算符。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如果两个相应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bit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位相同，则结果为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，否则为</a:t>
            </a:r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。即：</a:t>
            </a:r>
            <a:endParaRPr lang="en-US" altLang="zh-CN" b="0" i="0" dirty="0">
              <a:solidFill>
                <a:srgbClr val="393939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altLang="zh-CN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dirty="0">
              <a:solidFill>
                <a:srgbClr val="393939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例如：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阅读并讨论例题</a:t>
            </a:r>
            <a:r>
              <a:rPr lang="en-US" altLang="zh-CN" b="1" dirty="0"/>
              <a:t>12-6</a:t>
            </a:r>
            <a:r>
              <a:rPr lang="zh-CN" altLang="en-US" b="1" dirty="0"/>
              <a:t>。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95800" y="2996952"/>
            <a:ext cx="2016224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0^0 = 0</a:t>
            </a: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 </a:t>
            </a:r>
            <a:br>
              <a:rPr lang="zh-CN" altLang="en-US"/>
            </a:b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1^0 = 1</a:t>
            </a: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 </a:t>
            </a:r>
            <a:br>
              <a:rPr lang="zh-CN" altLang="en-US"/>
            </a:b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0^1 = 1</a:t>
            </a: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， </a:t>
            </a:r>
            <a:br>
              <a:rPr lang="zh-CN" altLang="en-US"/>
            </a:br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　　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1^1 = 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3752" y="4408418"/>
            <a:ext cx="169481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   </a:t>
            </a:r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10100001</a:t>
            </a:r>
            <a:endParaRPr lang="en-US" altLang="zh-CN" b="0" i="0">
              <a:solidFill>
                <a:srgbClr val="393939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^ 00000110 </a:t>
            </a:r>
            <a:endParaRPr lang="en-US" altLang="zh-CN" b="0" i="0">
              <a:solidFill>
                <a:srgbClr val="393939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= 10100111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solidFill>
                  <a:srgbClr val="222226"/>
                </a:solidFill>
                <a:effectLst/>
                <a:latin typeface="pingfang SC"/>
              </a:rPr>
              <a:t>I/O</a:t>
            </a:r>
            <a:r>
              <a:rPr lang="zh-CN" altLang="en-US" b="1" i="0">
                <a:solidFill>
                  <a:srgbClr val="222226"/>
                </a:solidFill>
                <a:effectLst/>
                <a:latin typeface="pingfang SC"/>
              </a:rPr>
              <a:t>流</a:t>
            </a:r>
            <a:r>
              <a:rPr lang="zh-CN" altLang="en-US" b="1" i="0">
                <a:solidFill>
                  <a:srgbClr val="4F4F4F"/>
                </a:solidFill>
                <a:effectLst/>
                <a:latin typeface="pingfang SC"/>
              </a:rPr>
              <a:t>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i="0" dirty="0">
                <a:effectLst/>
                <a:latin typeface="-apple-system"/>
              </a:rPr>
              <a:t>按数据流的</a:t>
            </a:r>
            <a:r>
              <a:rPr lang="zh-CN" altLang="en-US" sz="2400" b="0" i="0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方向</a:t>
            </a:r>
            <a:r>
              <a:rPr lang="zh-CN" altLang="en-US" sz="2400" b="0" i="0" dirty="0">
                <a:effectLst/>
                <a:latin typeface="-apple-system"/>
              </a:rPr>
              <a:t>不同：</a:t>
            </a:r>
            <a:endParaRPr lang="en-US" altLang="zh-CN" sz="2400" b="0" i="0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输入流</a:t>
            </a:r>
            <a:r>
              <a:rPr lang="zh-CN" altLang="en-US" dirty="0">
                <a:latin typeface="-apple-system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输出流</a:t>
            </a:r>
            <a:endParaRPr lang="zh-CN" altLang="en-US" sz="2400" b="0" i="0" dirty="0">
              <a:effectLst/>
              <a:latin typeface="-apple-system"/>
            </a:endParaRPr>
          </a:p>
          <a:p>
            <a:pPr>
              <a:spcBef>
                <a:spcPts val="0"/>
              </a:spcBef>
            </a:pPr>
            <a:r>
              <a:rPr lang="zh-CN" altLang="en-US" sz="2400" b="0" i="0" dirty="0">
                <a:effectLst/>
                <a:latin typeface="-apple-system"/>
              </a:rPr>
              <a:t>按处理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数据单位</a:t>
            </a:r>
            <a:r>
              <a:rPr lang="zh-CN" altLang="en-US" sz="2400" b="0" i="0" dirty="0">
                <a:effectLst/>
                <a:latin typeface="-apple-system"/>
              </a:rPr>
              <a:t>不同：</a:t>
            </a:r>
            <a:endParaRPr lang="en-US" altLang="zh-CN" sz="2400" b="0" i="0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字节流、字符流</a:t>
            </a:r>
            <a:endParaRPr lang="en-US" altLang="zh-CN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spcBef>
                <a:spcPts val="0"/>
              </a:spcBef>
            </a:pPr>
            <a:endParaRPr lang="zh-CN" altLang="en-US" b="0" i="0" dirty="0">
              <a:effectLst/>
              <a:latin typeface="-apple-system"/>
            </a:endParaRPr>
          </a:p>
          <a:p>
            <a:pPr>
              <a:spcBef>
                <a:spcPts val="0"/>
              </a:spcBef>
            </a:pPr>
            <a:r>
              <a:rPr lang="zh-CN" altLang="en-US" sz="2400" b="0" i="0" dirty="0">
                <a:effectLst/>
                <a:latin typeface="-apple-system"/>
              </a:rPr>
              <a:t>按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功能</a:t>
            </a:r>
            <a:r>
              <a:rPr lang="zh-CN" altLang="en-US" sz="2400" b="0" i="0" dirty="0">
                <a:effectLst/>
                <a:latin typeface="-apple-system"/>
              </a:rPr>
              <a:t>不同：</a:t>
            </a:r>
            <a:endParaRPr lang="en-US" altLang="zh-CN" sz="2400" b="0" i="0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i="0" dirty="0">
                <a:effectLst/>
                <a:latin typeface="-apple-system"/>
              </a:rPr>
              <a:t>程序用于直接操作目标设备（文件、存储、网络）所对应的类叫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节点流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Node Stream</a:t>
            </a:r>
            <a:r>
              <a:rPr lang="zh-CN" altLang="en-US" sz="2000" b="0" i="0" dirty="0">
                <a:effectLst/>
                <a:latin typeface="-apple-system"/>
              </a:rPr>
              <a:t>），也被称为基础流或原始流。比如：</a:t>
            </a:r>
            <a:endParaRPr lang="en-US" altLang="zh-CN" sz="2000" b="0" i="0" dirty="0">
              <a:effectLst/>
              <a:latin typeface="-apple-system"/>
            </a:endParaRPr>
          </a:p>
          <a:p>
            <a:pPr lvl="2">
              <a:spcBef>
                <a:spcPts val="0"/>
              </a:spcBef>
            </a:pPr>
            <a:r>
              <a:rPr lang="en-US" altLang="zh-CN" sz="2000" b="1" i="0" dirty="0" err="1">
                <a:solidFill>
                  <a:srgbClr val="000099"/>
                </a:solidFill>
                <a:effectLst/>
                <a:latin typeface="-apple-system"/>
              </a:rPr>
              <a:t>FileInputStream</a:t>
            </a:r>
            <a:r>
              <a:rPr lang="en-US" altLang="zh-CN" sz="2000" b="1" i="0" dirty="0">
                <a:solidFill>
                  <a:srgbClr val="000099"/>
                </a:solidFill>
                <a:effectLst/>
                <a:latin typeface="-apple-system"/>
              </a:rPr>
              <a:t>, </a:t>
            </a:r>
            <a:r>
              <a:rPr lang="en-US" altLang="zh-CN" sz="2000" b="1" i="0" dirty="0" err="1">
                <a:solidFill>
                  <a:srgbClr val="000099"/>
                </a:solidFill>
                <a:effectLst/>
                <a:latin typeface="-apple-system"/>
              </a:rPr>
              <a:t>FileOutputStream</a:t>
            </a:r>
            <a:endParaRPr lang="en-US" altLang="zh-CN" sz="2000" b="1" i="0" dirty="0">
              <a:solidFill>
                <a:srgbClr val="000099"/>
              </a:solidFill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i="0" dirty="0">
                <a:effectLst/>
                <a:latin typeface="-apple-system"/>
              </a:rPr>
              <a:t>程序通过一个间接流类去调用节点流类，以达到更加灵活方便地读写各种类型的数据，这个间接流类就是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处理流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Processing Stream</a:t>
            </a:r>
            <a:r>
              <a:rPr lang="zh-CN" altLang="en-US" sz="2000" b="0" i="0" dirty="0">
                <a:effectLst/>
                <a:latin typeface="-apple-system"/>
              </a:rPr>
              <a:t>）。常见的有缓冲、转换、数据、对象等。</a:t>
            </a:r>
            <a:r>
              <a:rPr lang="zh-CN" altLang="en-US" sz="2000" dirty="0">
                <a:latin typeface="-apple-system"/>
              </a:rPr>
              <a:t>比如：</a:t>
            </a:r>
            <a:endParaRPr lang="en-US" altLang="zh-CN" sz="2000" dirty="0">
              <a:latin typeface="-apple-system"/>
            </a:endParaRPr>
          </a:p>
          <a:p>
            <a:pPr lvl="2">
              <a:spcBef>
                <a:spcPts val="0"/>
              </a:spcBef>
            </a:pP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BufferedReader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缓冲输入流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BufferedWriter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缓冲输出流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)</a:t>
            </a:r>
            <a:endParaRPr lang="en-US" altLang="zh-CN" sz="2000" b="1" dirty="0">
              <a:latin typeface="+mj-lt"/>
            </a:endParaRPr>
          </a:p>
          <a:p>
            <a:pPr lvl="1">
              <a:spcBef>
                <a:spcPts val="0"/>
              </a:spcBef>
            </a:pP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3C4A7E-3615-45AF-AD00-8F03155AC309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36" y="428625"/>
            <a:ext cx="6605339" cy="939800"/>
          </a:xfrm>
        </p:spPr>
        <p:txBody>
          <a:bodyPr/>
          <a:lstStyle/>
          <a:p>
            <a:pPr eaLnBrk="1" hangingPunct="1"/>
            <a:r>
              <a:rPr kumimoji="1" lang="zh-CN" altLang="en-US" sz="4000" b="1" dirty="0">
                <a:solidFill>
                  <a:srgbClr val="000066"/>
                </a:solidFill>
              </a:rPr>
              <a:t>流的类结构</a:t>
            </a:r>
            <a:endParaRPr kumimoji="1" lang="zh-CN" altLang="en-US" sz="4000" b="1" dirty="0">
              <a:solidFill>
                <a:srgbClr val="000066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1544" y="1628800"/>
            <a:ext cx="7992888" cy="4547592"/>
          </a:xfrm>
        </p:spPr>
        <p:txBody>
          <a:bodyPr/>
          <a:lstStyle/>
          <a:p>
            <a:pPr eaLnBrk="1" hangingPunct="1"/>
            <a:r>
              <a:rPr kumimoji="1" lang="en-US" altLang="zh-CN" sz="2800" b="1" dirty="0" err="1">
                <a:solidFill>
                  <a:srgbClr val="000066"/>
                </a:solidFill>
              </a:rPr>
              <a:t>java.io</a:t>
            </a:r>
            <a:r>
              <a:rPr kumimoji="1" lang="zh-CN" altLang="en-US" sz="2800" dirty="0">
                <a:solidFill>
                  <a:srgbClr val="000066"/>
                </a:solidFill>
              </a:rPr>
              <a:t>包的</a:t>
            </a:r>
            <a:r>
              <a:rPr lang="zh-CN" altLang="en-US" dirty="0"/>
              <a:t>输入输出流类</a:t>
            </a:r>
            <a:r>
              <a:rPr kumimoji="1" lang="zh-CN" altLang="en-US" sz="2800" dirty="0">
                <a:solidFill>
                  <a:srgbClr val="000066"/>
                </a:solidFill>
              </a:rPr>
              <a:t>：</a:t>
            </a:r>
            <a:r>
              <a:rPr kumimoji="1" lang="zh-CN" altLang="en-US" sz="2400" dirty="0">
                <a:solidFill>
                  <a:srgbClr val="000066"/>
                </a:solidFill>
              </a:rPr>
              <a:t> </a:t>
            </a:r>
            <a:endParaRPr kumimoji="1" lang="en-US" altLang="zh-CN" sz="2400" dirty="0">
              <a:solidFill>
                <a:srgbClr val="000066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66"/>
                </a:solidFill>
              </a:rPr>
              <a:t>以四个顶层</a:t>
            </a:r>
            <a:r>
              <a:rPr kumimoji="1"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抽象类</a:t>
            </a:r>
            <a:r>
              <a:rPr kumimoji="1" lang="zh-CN" altLang="en-US" dirty="0">
                <a:solidFill>
                  <a:srgbClr val="000066"/>
                </a:solidFill>
              </a:rPr>
              <a:t>为基础，衍生出系列具体的类来完成各种输入</a:t>
            </a:r>
            <a:r>
              <a:rPr kumimoji="1" lang="en-US" altLang="zh-CN" dirty="0">
                <a:solidFill>
                  <a:srgbClr val="000066"/>
                </a:solidFill>
              </a:rPr>
              <a:t>/</a:t>
            </a:r>
            <a:r>
              <a:rPr kumimoji="1" lang="zh-CN" altLang="en-US" dirty="0">
                <a:solidFill>
                  <a:srgbClr val="000066"/>
                </a:solidFill>
              </a:rPr>
              <a:t>输出。</a:t>
            </a:r>
            <a:endParaRPr kumimoji="1" lang="zh-CN" altLang="en-US" dirty="0">
              <a:solidFill>
                <a:srgbClr val="000066"/>
              </a:solidFill>
            </a:endParaRPr>
          </a:p>
          <a:p>
            <a:pPr marL="971550" lvl="1" indent="-457200">
              <a:buFontTx/>
              <a:buAutoNum type="arabicPeriod"/>
            </a:pPr>
            <a:r>
              <a:rPr kumimoji="1" lang="zh-CN" altLang="en-US" sz="2400" b="1" dirty="0">
                <a:solidFill>
                  <a:srgbClr val="000099"/>
                </a:solidFill>
              </a:rPr>
              <a:t> </a:t>
            </a:r>
            <a:r>
              <a:rPr kumimoji="1" lang="en-US" altLang="zh-CN" sz="2400" b="1" dirty="0" err="1">
                <a:solidFill>
                  <a:srgbClr val="000099"/>
                </a:solidFill>
              </a:rPr>
              <a:t>InputStream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/</a:t>
            </a:r>
            <a:r>
              <a:rPr kumimoji="1" lang="en-US" altLang="zh-CN" sz="2400" b="1" dirty="0" err="1">
                <a:solidFill>
                  <a:srgbClr val="000099"/>
                </a:solidFill>
              </a:rPr>
              <a:t>OutputStream</a:t>
            </a:r>
            <a:endParaRPr kumimoji="1" lang="en-US" altLang="zh-CN" sz="2400" dirty="0">
              <a:solidFill>
                <a:srgbClr val="000066"/>
              </a:solidFill>
            </a:endParaRPr>
          </a:p>
          <a:p>
            <a:pPr marL="1266825" lvl="2" indent="-457200"/>
            <a:r>
              <a:rPr kumimoji="1" lang="zh-CN" altLang="en-US" sz="2300" dirty="0">
                <a:solidFill>
                  <a:srgbClr val="000066"/>
                </a:solidFill>
              </a:rPr>
              <a:t>用于</a:t>
            </a:r>
            <a:r>
              <a:rPr kumimoji="1" lang="zh-CN" altLang="en-US" sz="2300" b="1" dirty="0">
                <a:solidFill>
                  <a:srgbClr val="C00000"/>
                </a:solidFill>
              </a:rPr>
              <a:t>字节</a:t>
            </a:r>
            <a:r>
              <a:rPr kumimoji="1" lang="zh-CN" altLang="en-US" sz="2300" dirty="0">
                <a:solidFill>
                  <a:srgbClr val="000066"/>
                </a:solidFill>
              </a:rPr>
              <a:t>的读</a:t>
            </a:r>
            <a:r>
              <a:rPr kumimoji="1" lang="en-US" altLang="zh-CN" sz="2300" dirty="0">
                <a:solidFill>
                  <a:srgbClr val="000066"/>
                </a:solidFill>
              </a:rPr>
              <a:t>/</a:t>
            </a:r>
            <a:r>
              <a:rPr kumimoji="1" lang="zh-CN" altLang="en-US" sz="2300" dirty="0">
                <a:solidFill>
                  <a:srgbClr val="000066"/>
                </a:solidFill>
              </a:rPr>
              <a:t>写，</a:t>
            </a:r>
            <a:r>
              <a:rPr lang="zh-CN" altLang="fr-FR" dirty="0"/>
              <a:t>处理</a:t>
            </a:r>
            <a:r>
              <a:rPr lang="fr-FR" altLang="zh-CN" b="1" dirty="0">
                <a:solidFill>
                  <a:srgbClr val="0000CC"/>
                </a:solidFill>
              </a:rPr>
              <a:t>8</a:t>
            </a:r>
            <a:r>
              <a:rPr lang="zh-CN" altLang="fr-FR" dirty="0"/>
              <a:t>位</a:t>
            </a:r>
            <a:r>
              <a:rPr lang="zh-CN" altLang="en-US" dirty="0"/>
              <a:t>的</a:t>
            </a:r>
            <a:r>
              <a:rPr lang="zh-CN" altLang="fr-FR" dirty="0">
                <a:solidFill>
                  <a:srgbClr val="990000"/>
                </a:solidFill>
              </a:rPr>
              <a:t>字节流数据</a:t>
            </a:r>
            <a:r>
              <a:rPr kumimoji="1" lang="zh-CN" altLang="en-US" sz="2300" dirty="0">
                <a:solidFill>
                  <a:srgbClr val="000066"/>
                </a:solidFill>
              </a:rPr>
              <a:t>。</a:t>
            </a:r>
            <a:endParaRPr kumimoji="1" lang="en-US" altLang="zh-CN" sz="2300" dirty="0">
              <a:solidFill>
                <a:srgbClr val="000066"/>
              </a:solidFill>
            </a:endParaRPr>
          </a:p>
          <a:p>
            <a:pPr marL="1266825" lvl="2" indent="-457200"/>
            <a:endParaRPr kumimoji="1" lang="zh-CN" altLang="en-US" sz="2300" dirty="0">
              <a:solidFill>
                <a:srgbClr val="000066"/>
              </a:solidFill>
            </a:endParaRPr>
          </a:p>
          <a:p>
            <a:pPr marL="971550" lvl="1" indent="-457200" eaLnBrk="1" hangingPunct="1">
              <a:buFontTx/>
              <a:buAutoNum type="arabicPeriod"/>
            </a:pPr>
            <a:r>
              <a:rPr kumimoji="1" lang="zh-CN" altLang="en-US" sz="2400" dirty="0">
                <a:solidFill>
                  <a:srgbClr val="000066"/>
                </a:solidFill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</a:rPr>
              <a:t>Reader/Writer</a:t>
            </a:r>
            <a:endParaRPr kumimoji="1" lang="en-US" altLang="zh-CN" sz="2400" dirty="0">
              <a:solidFill>
                <a:srgbClr val="000066"/>
              </a:solidFill>
            </a:endParaRPr>
          </a:p>
          <a:p>
            <a:pPr marL="1266825" lvl="2" indent="-457200"/>
            <a:r>
              <a:rPr kumimoji="1" lang="zh-CN" altLang="en-US" sz="2300" dirty="0">
                <a:solidFill>
                  <a:srgbClr val="000066"/>
                </a:solidFill>
              </a:rPr>
              <a:t>用于</a:t>
            </a:r>
            <a:r>
              <a:rPr kumimoji="1" lang="zh-CN" altLang="en-US" b="1" dirty="0">
                <a:solidFill>
                  <a:srgbClr val="C00000"/>
                </a:solidFill>
              </a:rPr>
              <a:t>文本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字符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zh-CN" altLang="en-US" sz="2300" dirty="0">
                <a:solidFill>
                  <a:srgbClr val="000066"/>
                </a:solidFill>
              </a:rPr>
              <a:t>的读</a:t>
            </a:r>
            <a:r>
              <a:rPr kumimoji="1" lang="en-US" altLang="zh-CN" sz="2300" dirty="0">
                <a:solidFill>
                  <a:srgbClr val="000066"/>
                </a:solidFill>
              </a:rPr>
              <a:t>/</a:t>
            </a:r>
            <a:r>
              <a:rPr kumimoji="1" lang="zh-CN" altLang="en-US" sz="2300" dirty="0">
                <a:solidFill>
                  <a:srgbClr val="000066"/>
                </a:solidFill>
              </a:rPr>
              <a:t>写，</a:t>
            </a:r>
            <a:r>
              <a:rPr lang="zh-CN" altLang="fr-FR" dirty="0"/>
              <a:t>处理</a:t>
            </a:r>
            <a:r>
              <a:rPr lang="fr-FR" altLang="zh-CN" b="1" dirty="0">
                <a:solidFill>
                  <a:srgbClr val="0000CC"/>
                </a:solidFill>
              </a:rPr>
              <a:t>16</a:t>
            </a:r>
            <a:r>
              <a:rPr lang="zh-CN" altLang="fr-FR" dirty="0"/>
              <a:t>位的</a:t>
            </a:r>
            <a:r>
              <a:rPr lang="zh-CN" altLang="fr-FR" b="1" dirty="0">
                <a:solidFill>
                  <a:srgbClr val="990000"/>
                </a:solidFill>
              </a:rPr>
              <a:t>字符流数据</a:t>
            </a:r>
            <a:r>
              <a:rPr lang="zh-CN" altLang="fr-FR" dirty="0"/>
              <a:t> </a:t>
            </a:r>
            <a:endParaRPr lang="en-US" altLang="zh-CN" dirty="0"/>
          </a:p>
          <a:p>
            <a:pPr marL="1266825" lvl="2" indent="-457200"/>
            <a:endParaRPr kumimoji="1" lang="zh-CN" altLang="en-US" sz="2300" dirty="0">
              <a:solidFill>
                <a:srgbClr val="000066"/>
              </a:solidFill>
            </a:endParaRPr>
          </a:p>
          <a:p>
            <a:pPr marL="971550" lvl="1" indent="-457200" eaLnBrk="1" hangingPunct="1">
              <a:buFontTx/>
              <a:buAutoNum type="arabicPeriod"/>
            </a:pPr>
            <a:r>
              <a:rPr kumimoji="1" lang="zh-CN" altLang="en-US" sz="2400" b="1" dirty="0">
                <a:solidFill>
                  <a:srgbClr val="000066"/>
                </a:solidFill>
              </a:rPr>
              <a:t> 实际使用的是它们的子类的对象。</a:t>
            </a:r>
            <a:endParaRPr kumimoji="1" lang="zh-CN" altLang="en-US" sz="2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472018" y="3383396"/>
            <a:ext cx="1458421" cy="662942"/>
          </a:xfrm>
          <a:prstGeom prst="rightArrow">
            <a:avLst>
              <a:gd name="adj1" fmla="val 50000"/>
              <a:gd name="adj2" fmla="val 79636"/>
            </a:avLst>
          </a:prstGeom>
          <a:solidFill>
            <a:srgbClr val="99CCFF"/>
          </a:solidFill>
          <a:ln w="38100">
            <a:solidFill>
              <a:schemeClr val="accent5">
                <a:lumMod val="50000"/>
              </a:schemeClr>
            </a:solidFill>
            <a:miter lim="800000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49724" y="1385669"/>
            <a:ext cx="2581386" cy="330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9000" y="548680"/>
            <a:ext cx="8229600" cy="5785431"/>
          </a:xfrm>
        </p:spPr>
        <p:txBody>
          <a:bodyPr/>
          <a:lstStyle/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节点流</a:t>
            </a:r>
            <a:endParaRPr lang="en-US" altLang="zh-CN" b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处理流</a:t>
            </a:r>
            <a:endParaRPr lang="zh-CN" altLang="en-US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41115" y="1271813"/>
            <a:ext cx="999490" cy="534035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45030" y="1385669"/>
            <a:ext cx="10121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节点流 </a:t>
            </a:r>
            <a:endParaRPr kumimoji="1"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6960748" y="1042498"/>
            <a:ext cx="1023037" cy="953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60343" y="3429000"/>
            <a:ext cx="999490" cy="534035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86307" y="3383397"/>
            <a:ext cx="1668299" cy="662941"/>
          </a:xfrm>
          <a:prstGeom prst="rightArrow">
            <a:avLst>
              <a:gd name="adj1" fmla="val 50000"/>
              <a:gd name="adj2" fmla="val 10077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716234" y="3541992"/>
            <a:ext cx="10121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节点流 </a:t>
            </a:r>
            <a:endParaRPr kumimoji="1"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27662" y="3990148"/>
            <a:ext cx="1023037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处理流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7966553" y="3216465"/>
            <a:ext cx="1177447" cy="953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02628" y="3285069"/>
            <a:ext cx="1181646" cy="68824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缓冲区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548385" y="5050657"/>
            <a:ext cx="1037922" cy="478155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 rot="10800000">
            <a:off x="3612235" y="4987105"/>
            <a:ext cx="1711344" cy="662942"/>
          </a:xfrm>
          <a:prstGeom prst="rightArrow">
            <a:avLst>
              <a:gd name="adj1" fmla="val 50000"/>
              <a:gd name="adj2" fmla="val 8031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108593" y="5615447"/>
            <a:ext cx="1113260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处理流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942043" y="4813668"/>
            <a:ext cx="1269445" cy="953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381056" y="4987105"/>
            <a:ext cx="2549383" cy="653749"/>
            <a:chOff x="3398801" y="4166715"/>
            <a:chExt cx="2365895" cy="653749"/>
          </a:xfrm>
        </p:grpSpPr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 rot="10800000">
              <a:off x="3398801" y="4233167"/>
              <a:ext cx="1418635" cy="587297"/>
            </a:xfrm>
            <a:prstGeom prst="rightArrow">
              <a:avLst>
                <a:gd name="adj1" fmla="val 50000"/>
                <a:gd name="adj2" fmla="val 85594"/>
              </a:avLst>
            </a:prstGeom>
            <a:solidFill>
              <a:srgbClr val="99CC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793828" y="4166715"/>
              <a:ext cx="970868" cy="625715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缓冲区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055028" y="5133910"/>
            <a:ext cx="10121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节点流 </a:t>
            </a:r>
            <a:endParaRPr kumimoji="1"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13" grpId="0" bldLvl="0" animBg="1"/>
      <p:bldP spid="5" grpId="0" bldLvl="0" animBg="1"/>
      <p:bldP spid="7" grpId="0"/>
      <p:bldP spid="8" grpId="0" bldLvl="0" animBg="1"/>
      <p:bldP spid="17" grpId="0" bldLvl="0" animBg="1"/>
      <p:bldP spid="18" grpId="0" bldLvl="0" animBg="1"/>
      <p:bldP spid="19" grpId="0"/>
      <p:bldP spid="20" grpId="0" bldLvl="0" animBg="1"/>
      <p:bldP spid="21" grpId="0" bldLvl="0" animBg="1"/>
      <p:bldP spid="23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4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§12.4 </a:t>
            </a:r>
            <a:r>
              <a:rPr lang="zh-CN" altLang="en-US" dirty="0">
                <a:latin typeface="宋体" panose="02010600030101010101" pitchFamily="2" charset="-122"/>
              </a:rPr>
              <a:t>缓冲流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00809"/>
            <a:ext cx="8229600" cy="443011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BufferedReader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缓冲字符输入流</a:t>
            </a: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BufferedWriter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缓冲字符输出流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二者的源和目的地必须是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字符输入流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字符输出流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b="1" dirty="0" err="1">
                <a:solidFill>
                  <a:srgbClr val="990000"/>
                </a:solidFill>
              </a:rPr>
              <a:t>BufferedReader</a:t>
            </a:r>
            <a:r>
              <a:rPr kumimoji="1" lang="zh-CN" altLang="en-US" dirty="0"/>
              <a:t>和</a:t>
            </a:r>
            <a:r>
              <a:rPr kumimoji="1" lang="en-US" altLang="zh-CN" b="1" dirty="0" err="1">
                <a:solidFill>
                  <a:srgbClr val="990000"/>
                </a:solidFill>
              </a:rPr>
              <a:t>BufferedWriter</a:t>
            </a:r>
            <a:r>
              <a:rPr kumimoji="1" lang="zh-CN" altLang="en-US" dirty="0"/>
              <a:t>类被用来</a:t>
            </a: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从基于</a:t>
            </a:r>
            <a:r>
              <a:rPr kumimoji="1"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</a:t>
            </a: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kumimoji="1" lang="zh-CN" altLang="en-US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输入和输出流</a:t>
            </a:r>
            <a:r>
              <a:rPr kumimoji="1"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中读取和写入文本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dirty="0" err="1">
                <a:solidFill>
                  <a:srgbClr val="000099"/>
                </a:solidFill>
              </a:rPr>
              <a:t>BufferdReader</a:t>
            </a:r>
            <a:r>
              <a:rPr kumimoji="1" lang="zh-CN" altLang="en-US" dirty="0">
                <a:solidFill>
                  <a:srgbClr val="000099"/>
                </a:solidFill>
              </a:rPr>
              <a:t>类</a:t>
            </a:r>
            <a:r>
              <a:rPr kumimoji="1" lang="zh-CN" altLang="en-US" dirty="0"/>
              <a:t>缓存字符以更高效的读取字符串、数组和文本行。</a:t>
            </a:r>
            <a:endParaRPr kumimoji="1" lang="zh-CN" alt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kumimoji="1" lang="en-US" altLang="zh-CN" dirty="0" err="1">
                <a:solidFill>
                  <a:srgbClr val="000099"/>
                </a:solidFill>
              </a:rPr>
              <a:t>BufferedWriter</a:t>
            </a:r>
            <a:r>
              <a:rPr kumimoji="1" lang="zh-CN" altLang="en-US" dirty="0">
                <a:solidFill>
                  <a:srgbClr val="000099"/>
                </a:solidFill>
              </a:rPr>
              <a:t>类</a:t>
            </a:r>
            <a:r>
              <a:rPr kumimoji="1" lang="zh-CN" altLang="en-US" dirty="0"/>
              <a:t>缓存字符以更高效的写入字符串、数组和文本行。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真实世界</a:t>
            </a:r>
            <a:r>
              <a:rPr lang="en-US" altLang="zh-CN" sz="2400" dirty="0"/>
              <a:t>---</a:t>
            </a:r>
            <a:r>
              <a:rPr lang="zh-CN" altLang="en-US" sz="2800" dirty="0"/>
              <a:t>不使用缓冲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59" y="1827804"/>
            <a:ext cx="1038225" cy="1038225"/>
          </a:xfrm>
        </p:spPr>
      </p:pic>
      <p:sp>
        <p:nvSpPr>
          <p:cNvPr id="11" name="流程图: 磁盘 10"/>
          <p:cNvSpPr/>
          <p:nvPr/>
        </p:nvSpPr>
        <p:spPr>
          <a:xfrm>
            <a:off x="2462688" y="3022358"/>
            <a:ext cx="1512168" cy="1152128"/>
          </a:xfrm>
          <a:prstGeom prst="flowChartMagneticDisk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水源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0671" y="2014389"/>
            <a:ext cx="22297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共享一台取水车</a:t>
            </a:r>
            <a:endParaRPr lang="zh-CN" altLang="en-US" sz="2000" b="1"/>
          </a:p>
        </p:txBody>
      </p:sp>
      <p:sp>
        <p:nvSpPr>
          <p:cNvPr id="27" name="文本框 26"/>
          <p:cNvSpPr txBox="1"/>
          <p:nvPr/>
        </p:nvSpPr>
        <p:spPr>
          <a:xfrm>
            <a:off x="1995304" y="4969443"/>
            <a:ext cx="5400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需要用水的时候，排队等待；</a:t>
            </a:r>
            <a:endParaRPr lang="en-US" altLang="zh-CN" sz="200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轮到用车，使用取水车取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当次需要的水量</a:t>
            </a:r>
            <a:r>
              <a:rPr lang="zh-CN" altLang="en-US" sz="2000"/>
              <a:t>；</a:t>
            </a:r>
            <a:endParaRPr lang="en-US" altLang="zh-CN" sz="200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下次需要用水，再排队等待。</a:t>
            </a:r>
            <a:endParaRPr lang="zh-CN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17" y="2937014"/>
            <a:ext cx="1727874" cy="13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458" y="3162234"/>
            <a:ext cx="1000125" cy="1038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316" y="4399614"/>
            <a:ext cx="1047750" cy="1047750"/>
          </a:xfrm>
          <a:prstGeom prst="rect">
            <a:avLst/>
          </a:prstGeom>
        </p:spPr>
      </p:pic>
      <p:cxnSp>
        <p:nvCxnSpPr>
          <p:cNvPr id="30" name="直接箭头连接符 29"/>
          <p:cNvCxnSpPr>
            <a:stCxn id="11" idx="4"/>
          </p:cNvCxnSpPr>
          <p:nvPr/>
        </p:nvCxnSpPr>
        <p:spPr>
          <a:xfrm>
            <a:off x="3974856" y="3598422"/>
            <a:ext cx="1113032" cy="27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026" idx="3"/>
          </p:cNvCxnSpPr>
          <p:nvPr/>
        </p:nvCxnSpPr>
        <p:spPr>
          <a:xfrm flipV="1">
            <a:off x="6835591" y="2488676"/>
            <a:ext cx="2163865" cy="11097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8" idx="1"/>
          </p:cNvCxnSpPr>
          <p:nvPr/>
        </p:nvCxnSpPr>
        <p:spPr>
          <a:xfrm flipV="1">
            <a:off x="6801717" y="3681347"/>
            <a:ext cx="2315741" cy="732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855420" y="3923892"/>
            <a:ext cx="2126539" cy="9900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37217" y="2409044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多家排队使用取水车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真实世界</a:t>
            </a:r>
            <a:r>
              <a:rPr lang="en-US" altLang="zh-CN" sz="2400" dirty="0"/>
              <a:t>---</a:t>
            </a:r>
            <a:r>
              <a:rPr lang="zh-CN" altLang="en-US" sz="2800" dirty="0"/>
              <a:t>使用缓冲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59" y="1827804"/>
            <a:ext cx="1038225" cy="1038225"/>
          </a:xfrm>
        </p:spPr>
      </p:pic>
      <p:sp>
        <p:nvSpPr>
          <p:cNvPr id="11" name="流程图: 磁盘 10"/>
          <p:cNvSpPr/>
          <p:nvPr/>
        </p:nvSpPr>
        <p:spPr>
          <a:xfrm>
            <a:off x="2462688" y="3022358"/>
            <a:ext cx="1512168" cy="1152128"/>
          </a:xfrm>
          <a:prstGeom prst="flowChartMagneticDisk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水源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59074" y="2553930"/>
            <a:ext cx="22297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共享一台取水车</a:t>
            </a:r>
            <a:endParaRPr lang="zh-CN" altLang="en-US" sz="2000" b="1"/>
          </a:p>
        </p:txBody>
      </p:sp>
      <p:sp>
        <p:nvSpPr>
          <p:cNvPr id="25" name="标注: 线形 24"/>
          <p:cNvSpPr/>
          <p:nvPr/>
        </p:nvSpPr>
        <p:spPr>
          <a:xfrm>
            <a:off x="7392296" y="704475"/>
            <a:ext cx="1369808" cy="461665"/>
          </a:xfrm>
          <a:prstGeom prst="borderCallout1">
            <a:avLst>
              <a:gd name="adj1" fmla="val 98385"/>
              <a:gd name="adj2" fmla="val 52083"/>
              <a:gd name="adj3" fmla="val 292188"/>
              <a:gd name="adj4" fmla="val 57352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缓冲区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32361" y="4835893"/>
            <a:ext cx="503845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排队使用取水车；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轮到用车，使用取水车存满缓冲区水缸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排队的时候，使用缓冲区水缸的水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88" y="2937014"/>
            <a:ext cx="1727874" cy="13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458" y="3162234"/>
            <a:ext cx="1000125" cy="1038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645" y="4447507"/>
            <a:ext cx="1047750" cy="104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694" y="2104616"/>
            <a:ext cx="827435" cy="7504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750" y="3461569"/>
            <a:ext cx="827435" cy="6136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207" y="4637412"/>
            <a:ext cx="649921" cy="750465"/>
          </a:xfrm>
          <a:prstGeom prst="rect">
            <a:avLst/>
          </a:prstGeom>
        </p:spPr>
      </p:pic>
      <p:cxnSp>
        <p:nvCxnSpPr>
          <p:cNvPr id="30" name="直接箭头连接符 29"/>
          <p:cNvCxnSpPr>
            <a:stCxn id="11" idx="4"/>
          </p:cNvCxnSpPr>
          <p:nvPr/>
        </p:nvCxnSpPr>
        <p:spPr>
          <a:xfrm>
            <a:off x="3974856" y="3598422"/>
            <a:ext cx="100629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026" idx="3"/>
            <a:endCxn id="13" idx="1"/>
          </p:cNvCxnSpPr>
          <p:nvPr/>
        </p:nvCxnSpPr>
        <p:spPr>
          <a:xfrm flipV="1">
            <a:off x="6737862" y="2479849"/>
            <a:ext cx="1052832" cy="11185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5" idx="1"/>
          </p:cNvCxnSpPr>
          <p:nvPr/>
        </p:nvCxnSpPr>
        <p:spPr>
          <a:xfrm>
            <a:off x="6747670" y="3768410"/>
            <a:ext cx="101808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6" idx="1"/>
          </p:cNvCxnSpPr>
          <p:nvPr/>
        </p:nvCxnSpPr>
        <p:spPr>
          <a:xfrm>
            <a:off x="6747670" y="4004078"/>
            <a:ext cx="1220537" cy="1008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618129" y="2479849"/>
            <a:ext cx="49932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644671" y="3685220"/>
            <a:ext cx="499329" cy="91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8644671" y="5008072"/>
            <a:ext cx="499329" cy="91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33125" y="3034802"/>
            <a:ext cx="3357836" cy="12228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BufferedStream(</a:t>
            </a:r>
            <a:r>
              <a:rPr lang="zh-CN" altLang="en-US" b="0">
                <a:solidFill>
                  <a:schemeClr val="tx1"/>
                </a:solidFill>
              </a:rPr>
              <a:t>缓冲流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缓冲输入流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232207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43872" y="3290164"/>
            <a:ext cx="1407795" cy="534035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数据源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69597" y="3292354"/>
            <a:ext cx="1702867" cy="572547"/>
          </a:xfrm>
          <a:prstGeom prst="rightArrow">
            <a:avLst>
              <a:gd name="adj1" fmla="val 50000"/>
              <a:gd name="adj2" fmla="val 129405"/>
            </a:avLst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43469" y="3407811"/>
            <a:ext cx="138938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节点输入流 </a:t>
            </a:r>
            <a:endParaRPr kumimoji="1"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204628" y="3727714"/>
            <a:ext cx="1872208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缓冲输入流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8590960" y="3212849"/>
            <a:ext cx="1177447" cy="953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3125" y="3162630"/>
            <a:ext cx="971503" cy="982171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缓冲区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6206199" y="3388189"/>
            <a:ext cx="2324100" cy="403225"/>
          </a:xfrm>
          <a:prstGeom prst="rightArrow">
            <a:avLst>
              <a:gd name="adj1" fmla="val 50000"/>
              <a:gd name="adj2" fmla="val 129405"/>
            </a:avLst>
          </a:prstGeom>
          <a:solidFill>
            <a:srgbClr val="99CCFF"/>
          </a:solidFill>
          <a:ln w="38100">
            <a:solidFill>
              <a:schemeClr val="accent5">
                <a:lumMod val="50000"/>
              </a:schemeClr>
            </a:solidFill>
            <a:miter lim="800000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1" grpId="0"/>
      <p:bldP spid="21" grpId="0" bldLvl="0" animBg="1"/>
      <p:bldP spid="13" grpId="0" bldLvl="0" animBg="1"/>
      <p:bldP spid="27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BufferedStream(</a:t>
            </a:r>
            <a:r>
              <a:rPr lang="zh-CN" altLang="en-US" b="0">
                <a:solidFill>
                  <a:schemeClr val="tx1"/>
                </a:solidFill>
              </a:rPr>
              <a:t>缓冲流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缓冲输出流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11335" y="3285885"/>
            <a:ext cx="1420564" cy="951865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目的地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>
            <a:off x="3969447" y="3428999"/>
            <a:ext cx="1711344" cy="648071"/>
          </a:xfrm>
          <a:prstGeom prst="rightArrow">
            <a:avLst>
              <a:gd name="adj1" fmla="val 50000"/>
              <a:gd name="adj2" fmla="val 80310"/>
            </a:avLst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08348" y="3599431"/>
            <a:ext cx="138938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节点输出流 </a:t>
            </a:r>
            <a:endParaRPr kumimoji="1"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123660" y="4013531"/>
            <a:ext cx="1545377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缓冲输出流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8411220" y="3238943"/>
            <a:ext cx="1269445" cy="953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8339" y="3403140"/>
            <a:ext cx="2685995" cy="625715"/>
            <a:chOff x="3511662" y="4307229"/>
            <a:chExt cx="2326601" cy="625715"/>
          </a:xfrm>
        </p:grpSpPr>
        <p:sp>
          <p:nvSpPr>
            <p:cNvPr id="13" name="矩形 12"/>
            <p:cNvSpPr/>
            <p:nvPr/>
          </p:nvSpPr>
          <p:spPr>
            <a:xfrm>
              <a:off x="4936262" y="4307229"/>
              <a:ext cx="902001" cy="625715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缓冲区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 rot="10800000">
              <a:off x="3511662" y="4441926"/>
              <a:ext cx="1418635" cy="403225"/>
            </a:xfrm>
            <a:prstGeom prst="rightArrow">
              <a:avLst>
                <a:gd name="adj1" fmla="val 50000"/>
                <a:gd name="adj2" fmla="val 129405"/>
              </a:avLst>
            </a:prstGeom>
            <a:solidFill>
              <a:srgbClr val="99CC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718338" y="3238942"/>
            <a:ext cx="2693558" cy="11261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21" grpId="0" bldLvl="0" animBg="1"/>
      <p:bldP spid="15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BufferedStream</a:t>
            </a:r>
            <a:r>
              <a:rPr kumimoji="1" lang="en-US" altLang="zh-CN" dirty="0"/>
              <a:t>(</a:t>
            </a:r>
            <a:r>
              <a:rPr lang="zh-CN" altLang="en-US" b="0" dirty="0">
                <a:solidFill>
                  <a:schemeClr val="tx1"/>
                </a:solidFill>
              </a:rPr>
              <a:t>缓冲流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8152"/>
            <a:ext cx="8229600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对于</a:t>
            </a:r>
            <a:r>
              <a:rPr lang="en-US" altLang="zh-CN" sz="2400" dirty="0" err="1"/>
              <a:t>BufferedReader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BufferedWriter</a:t>
            </a:r>
            <a:r>
              <a:rPr lang="zh-CN" altLang="en-US" sz="2400" dirty="0"/>
              <a:t>，本质是</a:t>
            </a:r>
            <a:r>
              <a:rPr lang="zh-CN" altLang="en-US" sz="24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为底层字符输入输出流</a:t>
            </a:r>
            <a:r>
              <a:rPr lang="zh-CN" altLang="en-US" sz="24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添加缓冲功能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zh-CN" altLang="en-US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将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底层流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000099"/>
                </a:solidFill>
              </a:rPr>
              <a:t>要读取的或者要写入的数据，</a:t>
            </a:r>
            <a:r>
              <a:rPr lang="zh-CN" altLang="en-US" sz="2400" dirty="0"/>
              <a:t>以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一次读取一组</a:t>
            </a:r>
            <a:r>
              <a:rPr lang="zh-CN" altLang="en-US" sz="2400" dirty="0"/>
              <a:t>的形式</a:t>
            </a:r>
            <a:r>
              <a:rPr lang="en-US" altLang="zh-CN" sz="2400" dirty="0"/>
              <a:t>(</a:t>
            </a:r>
            <a:r>
              <a:rPr lang="zh-CN" altLang="en-US" sz="2400" dirty="0"/>
              <a:t>默认为</a:t>
            </a:r>
            <a:r>
              <a:rPr lang="en-US" altLang="zh-CN" sz="2400" b="1" dirty="0">
                <a:solidFill>
                  <a:srgbClr val="FF0000"/>
                </a:solidFill>
              </a:rPr>
              <a:t>8k</a:t>
            </a:r>
            <a:r>
              <a:rPr lang="en-US" altLang="zh-CN" sz="2400" dirty="0"/>
              <a:t>)</a:t>
            </a:r>
            <a:r>
              <a:rPr lang="zh-CN" altLang="en-US" sz="2400" dirty="0"/>
              <a:t>，将数据读取或者写入到</a:t>
            </a:r>
            <a:r>
              <a:rPr lang="zh-CN" altLang="en-US" sz="24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缓冲流</a:t>
            </a:r>
            <a:r>
              <a:rPr lang="zh-CN" altLang="en-US" sz="2400" dirty="0"/>
              <a:t>在内存的缓冲区</a:t>
            </a:r>
            <a:r>
              <a:rPr lang="en-US" altLang="zh-CN" sz="2400" b="1" dirty="0">
                <a:solidFill>
                  <a:srgbClr val="FF0000"/>
                </a:solidFill>
              </a:rPr>
              <a:t>buffer</a:t>
            </a:r>
            <a:r>
              <a:rPr lang="zh-CN" altLang="en-US" sz="2400" dirty="0"/>
              <a:t>中，再对</a:t>
            </a:r>
            <a:r>
              <a:rPr lang="en-US" altLang="zh-CN" sz="2400" b="1" dirty="0">
                <a:solidFill>
                  <a:srgbClr val="FF0000"/>
                </a:solidFill>
              </a:rPr>
              <a:t>buffer</a:t>
            </a:r>
            <a:r>
              <a:rPr lang="zh-CN" altLang="en-US" sz="2400" dirty="0"/>
              <a:t>进行操作。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zh-CN" altLang="en-US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这样不但效率</a:t>
            </a:r>
            <a:r>
              <a:rPr lang="zh-CN" altLang="en-US" sz="2400" dirty="0"/>
              <a:t>高、还能节省资源。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缓冲流</a:t>
            </a:r>
            <a:r>
              <a:rPr lang="en-US" altLang="zh-CN" b="0">
                <a:solidFill>
                  <a:schemeClr val="tx1"/>
                </a:solidFill>
              </a:rPr>
              <a:t>--</a:t>
            </a:r>
            <a:r>
              <a:rPr lang="en-US" altLang="zh-CN">
                <a:solidFill>
                  <a:srgbClr val="000066"/>
                </a:solidFill>
              </a:rPr>
              <a:t>BufferedReader</a:t>
            </a:r>
            <a:r>
              <a:rPr lang="zh-CN" altLang="en-US">
                <a:solidFill>
                  <a:srgbClr val="000066"/>
                </a:solidFill>
              </a:rPr>
              <a:t>类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>
          <a:xfrm>
            <a:off x="1843691" y="1500174"/>
            <a:ext cx="84582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000066"/>
                </a:solidFill>
              </a:rPr>
              <a:t>构造方法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en-US" altLang="zh-CN" b="1" dirty="0"/>
              <a:t>public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99"/>
                </a:solidFill>
              </a:rPr>
              <a:t>Reader</a:t>
            </a:r>
            <a:r>
              <a:rPr lang="en-US" altLang="zh-CN" b="1" dirty="0"/>
              <a:t> in);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public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99"/>
                </a:solidFill>
              </a:rPr>
              <a:t>Reader</a:t>
            </a:r>
            <a:r>
              <a:rPr lang="en-US" altLang="zh-CN" b="1" dirty="0"/>
              <a:t> in, </a:t>
            </a:r>
            <a:r>
              <a:rPr lang="en-US" altLang="zh-CN" b="1" err="1"/>
              <a:t>int</a:t>
            </a:r>
            <a:r>
              <a:rPr lang="en-US" altLang="zh-CN" b="1"/>
              <a:t> size);  </a:t>
            </a:r>
            <a:endParaRPr lang="en-US" altLang="zh-CN" b="1" dirty="0"/>
          </a:p>
          <a:p>
            <a:pPr lvl="2" eaLnBrk="1" hangingPunct="1"/>
            <a:r>
              <a:rPr lang="en-US" altLang="zh-CN" sz="2100" b="1"/>
              <a:t>//size</a:t>
            </a:r>
            <a:r>
              <a:rPr lang="zh-CN" altLang="en-US" sz="2100" b="1"/>
              <a:t>为</a:t>
            </a:r>
            <a:r>
              <a:rPr lang="zh-CN" altLang="en-US" sz="2100" b="1" dirty="0"/>
              <a:t>缓冲区的大小</a:t>
            </a:r>
            <a:endParaRPr lang="zh-CN" altLang="en-US" sz="2100" b="1" dirty="0"/>
          </a:p>
          <a:p>
            <a:pPr eaLnBrk="1" hangingPunct="1"/>
            <a:r>
              <a:rPr lang="en-US" altLang="zh-CN" dirty="0" err="1">
                <a:solidFill>
                  <a:srgbClr val="000066"/>
                </a:solidFill>
              </a:rPr>
              <a:t>BufferedReader</a:t>
            </a:r>
            <a:r>
              <a:rPr lang="zh-CN" altLang="en-US" dirty="0">
                <a:solidFill>
                  <a:srgbClr val="000066"/>
                </a:solidFill>
              </a:rPr>
              <a:t>对象的创建</a:t>
            </a:r>
            <a:endParaRPr lang="zh-CN" altLang="en-US" dirty="0">
              <a:solidFill>
                <a:srgbClr val="000066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66"/>
                </a:solidFill>
              </a:rPr>
              <a:t> 先创建一个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Reader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子类的对象</a:t>
            </a:r>
            <a:r>
              <a:rPr lang="zh-CN" altLang="en-US" dirty="0">
                <a:solidFill>
                  <a:srgbClr val="000066"/>
                </a:solidFill>
              </a:rPr>
              <a:t>，然后使用这个对象来创建</a:t>
            </a:r>
            <a:r>
              <a:rPr lang="zh-CN" altLang="en-US" b="1" dirty="0">
                <a:solidFill>
                  <a:srgbClr val="000066"/>
                </a:solidFill>
              </a:rPr>
              <a:t>缓冲流对象</a:t>
            </a:r>
            <a:r>
              <a:rPr lang="zh-CN" altLang="en-US" dirty="0">
                <a:solidFill>
                  <a:srgbClr val="000066"/>
                </a:solidFill>
              </a:rPr>
              <a:t>。</a:t>
            </a:r>
            <a:endParaRPr lang="zh-CN" altLang="en-US" dirty="0">
              <a:solidFill>
                <a:srgbClr val="000066"/>
              </a:solidFill>
            </a:endParaRPr>
          </a:p>
          <a:p>
            <a:pPr lvl="1" eaLnBrk="1" hangingPunct="1"/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CACFA0-F707-4FB1-AFEB-29A48D1E9DB8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905000" y="5085184"/>
            <a:ext cx="8458200" cy="755015"/>
          </a:xfrm>
          <a:prstGeom prst="rect">
            <a:avLst/>
          </a:prstGeom>
          <a:noFill/>
          <a:ln w="22225">
            <a:solidFill>
              <a:srgbClr val="396FE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4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FileReader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inOne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 = new </a:t>
            </a:r>
            <a:r>
              <a:rPr lang="en-US" altLang="zh-CN" sz="24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FileReader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("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Student.txt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");</a:t>
            </a:r>
            <a:endParaRPr lang="en-US" altLang="zh-CN" sz="2400" dirty="0">
              <a:solidFill>
                <a:srgbClr val="000066"/>
              </a:solidFill>
              <a:latin typeface="Tahoma" panose="020B0604030504040204" pitchFamily="34" charset="0"/>
              <a:ea typeface="隶书" panose="02010509060101010101" pitchFamily="49" charset="-122"/>
              <a:cs typeface="Tahoma" panose="020B0604030504040204" pitchFamily="34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4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BufferedReader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inTwo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 = new </a:t>
            </a:r>
            <a:r>
              <a:rPr lang="en-US" altLang="zh-CN" sz="24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BufferedReader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inOne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);</a:t>
            </a:r>
            <a:endParaRPr lang="en-US" altLang="zh-CN" sz="2400" dirty="0">
              <a:solidFill>
                <a:srgbClr val="000066"/>
              </a:solidFill>
              <a:latin typeface="Tahoma" panose="020B0604030504040204" pitchFamily="34" charset="0"/>
              <a:ea typeface="隶书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111621" name="AutoShape 5"/>
          <p:cNvSpPr/>
          <p:nvPr/>
        </p:nvSpPr>
        <p:spPr bwMode="auto">
          <a:xfrm>
            <a:off x="7786678" y="1328737"/>
            <a:ext cx="2714644" cy="785818"/>
          </a:xfrm>
          <a:prstGeom prst="borderCallout2">
            <a:avLst>
              <a:gd name="adj1" fmla="val 48218"/>
              <a:gd name="adj2" fmla="val -1218"/>
              <a:gd name="adj3" fmla="val 57144"/>
              <a:gd name="adj4" fmla="val -27083"/>
              <a:gd name="adj5" fmla="val 99691"/>
              <a:gd name="adj6" fmla="val -46799"/>
            </a:avLst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tailEnd type="triangl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Reader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流都可以用来包装成缓冲流</a:t>
            </a:r>
            <a:endParaRPr lang="zh-CN" altLang="en-US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ldLvl="0" animBg="1"/>
      <p:bldP spid="111621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020762"/>
          </a:xfrm>
          <a:noFill/>
        </p:spPr>
        <p:txBody>
          <a:bodyPr/>
          <a:lstStyle/>
          <a:p>
            <a:pPr eaLnBrk="1" hangingPunct="1"/>
            <a:r>
              <a:rPr lang="en-US" altLang="zh-CN" dirty="0" err="1">
                <a:latin typeface="Tahoma" panose="020B0604030504040204" pitchFamily="34" charset="0"/>
              </a:rPr>
              <a:t>BufferedReader</a:t>
            </a:r>
            <a:r>
              <a:rPr lang="zh-CN" altLang="en-US" dirty="0">
                <a:latin typeface="Tahoma" panose="020B0604030504040204" pitchFamily="34" charset="0"/>
              </a:rPr>
              <a:t>类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821A7F-FCC6-47EF-8A2C-2D24C583BEEB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981200" y="1503363"/>
            <a:ext cx="8534400" cy="350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3000" b="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zh-CN" altLang="en-US" sz="3000" b="0" dirty="0">
                <a:solidFill>
                  <a:srgbClr val="000066"/>
                </a:solidFill>
                <a:latin typeface="Tahoma" panose="020B0604030504040204" pitchFamily="34" charset="0"/>
              </a:rPr>
              <a:t>缓冲流的读取</a:t>
            </a:r>
            <a:endParaRPr lang="zh-CN" altLang="en-US" sz="3000" b="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algn="l" eaLnBrk="1" hangingPunct="1"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public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read() 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throws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IOException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Char char="©"/>
            </a:pPr>
            <a:r>
              <a:rPr lang="zh-CN" altLang="en-US" sz="2400" b="0" dirty="0">
                <a:solidFill>
                  <a:srgbClr val="000066"/>
                </a:solidFill>
                <a:latin typeface="Tahoma" panose="020B0604030504040204" pitchFamily="34" charset="0"/>
              </a:rPr>
              <a:t>读取一个字符</a:t>
            </a:r>
            <a:endParaRPr lang="en-US" altLang="zh-CN" sz="2400" b="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Char char="©"/>
            </a:pPr>
            <a:endParaRPr lang="en-US" altLang="zh-CN" sz="2400" b="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public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read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(char[] 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cbuf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 off,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 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len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 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2"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Char char="©"/>
            </a:pPr>
            <a:r>
              <a:rPr lang="zh-CN" altLang="en-US" sz="2400" b="0" dirty="0">
                <a:solidFill>
                  <a:srgbClr val="000066"/>
                </a:solidFill>
                <a:latin typeface="Tahoma" panose="020B0604030504040204" pitchFamily="34" charset="0"/>
              </a:rPr>
              <a:t>将字符读入数组的某一部分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 lvl="2"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Char char="©"/>
            </a:pPr>
            <a:endParaRPr lang="zh-CN" altLang="en-US" sz="2400" b="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algn="l" eaLnBrk="1" hangingPunct="1"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400" b="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public String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readLine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() throws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IOException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2" algn="l" eaLnBrk="1" hangingPunct="1">
              <a:buClr>
                <a:schemeClr val="accent2"/>
              </a:buClr>
              <a:buSzPct val="85000"/>
              <a:buFont typeface="Wingdings" panose="05000000000000000000" pitchFamily="2" charset="2"/>
              <a:buChar char="©"/>
            </a:pPr>
            <a:r>
              <a:rPr lang="zh-CN" altLang="en-US" sz="2400" b="0" dirty="0">
                <a:solidFill>
                  <a:srgbClr val="000066"/>
                </a:solidFill>
                <a:latin typeface="Tahoma" panose="020B0604030504040204" pitchFamily="34" charset="0"/>
              </a:rPr>
              <a:t>读取</a:t>
            </a:r>
            <a:r>
              <a:rPr lang="zh-CN" altLang="en-US" sz="2400" dirty="0">
                <a:solidFill>
                  <a:srgbClr val="990000"/>
                </a:solidFill>
                <a:latin typeface="Tahoma" panose="020B0604030504040204" pitchFamily="34" charset="0"/>
              </a:rPr>
              <a:t>一行文本</a:t>
            </a:r>
            <a:endParaRPr lang="zh-CN" altLang="en-US" sz="2400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166910" y="5214950"/>
            <a:ext cx="77724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altLang="zh-CN" sz="3000" b="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zh-CN" altLang="en-US" sz="3000" b="0" dirty="0">
                <a:solidFill>
                  <a:srgbClr val="000066"/>
                </a:solidFill>
                <a:latin typeface="Tahoma" panose="020B0604030504040204" pitchFamily="34" charset="0"/>
              </a:rPr>
              <a:t>读取完毕</a:t>
            </a:r>
            <a:r>
              <a:rPr lang="zh-CN" altLang="en-US" sz="3000" b="0">
                <a:solidFill>
                  <a:srgbClr val="000066"/>
                </a:solidFill>
                <a:latin typeface="Tahoma" panose="020B0604030504040204" pitchFamily="34" charset="0"/>
              </a:rPr>
              <a:t>后，调用</a:t>
            </a:r>
            <a:r>
              <a:rPr lang="en-US" altLang="zh-CN" dirty="0">
                <a:solidFill>
                  <a:srgbClr val="006600"/>
                </a:solidFill>
                <a:latin typeface="Tahoma" panose="020B0604030504040204" pitchFamily="34" charset="0"/>
              </a:rPr>
              <a:t>close()</a:t>
            </a:r>
            <a:r>
              <a:rPr lang="zh-CN" altLang="en-US" sz="3000" b="0" dirty="0">
                <a:solidFill>
                  <a:srgbClr val="000066"/>
                </a:solidFill>
                <a:latin typeface="Tahoma" panose="020B0604030504040204" pitchFamily="34" charset="0"/>
              </a:rPr>
              <a:t>方法关闭流。</a:t>
            </a:r>
            <a:endParaRPr lang="zh-CN" altLang="en-US" sz="3000" b="0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76950" y="850634"/>
            <a:ext cx="2845296" cy="990600"/>
          </a:xfrm>
          <a:prstGeom prst="cloudCallout">
            <a:avLst>
              <a:gd name="adj1" fmla="val -31995"/>
              <a:gd name="adj2" fmla="val -48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latin typeface="+mj-ea"/>
                <a:ea typeface="+mj-ea"/>
              </a:rPr>
              <a:t>从缓冲流的缓冲区读取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anose="020B0604030504040204" pitchFamily="34" charset="0"/>
              </a:rPr>
              <a:t>BufferedReader</a:t>
            </a:r>
            <a:r>
              <a:rPr lang="zh-CN" altLang="en-US">
                <a:latin typeface="Tahoma" panose="020B0604030504040204" pitchFamily="34" charset="0"/>
              </a:rPr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读取一个文本行。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通过下列字符之一即可认为某行已终止：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换行 </a:t>
            </a:r>
            <a:r>
              <a:rPr lang="en-US" altLang="zh-CN" b="1" dirty="0">
                <a:solidFill>
                  <a:srgbClr val="0000CC"/>
                </a:solidFill>
              </a:rPr>
              <a:t>(‘\n’)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回车 </a:t>
            </a:r>
            <a:r>
              <a:rPr lang="en-US" altLang="zh-CN" b="1" dirty="0">
                <a:solidFill>
                  <a:srgbClr val="0000CC"/>
                </a:solidFill>
              </a:rPr>
              <a:t>(‘\r’) 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回车</a:t>
            </a:r>
            <a:r>
              <a:rPr lang="zh-CN" altLang="en-US" dirty="0"/>
              <a:t>后直接跟着换行</a:t>
            </a:r>
            <a:r>
              <a:rPr lang="en-US" altLang="zh-CN" b="1" dirty="0">
                <a:solidFill>
                  <a:srgbClr val="0000CC"/>
                </a:solidFill>
              </a:rPr>
              <a:t>(\r\n)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b="1" dirty="0"/>
              <a:t>返回：</a:t>
            </a:r>
            <a:endParaRPr lang="zh-CN" altLang="en-US" b="1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包含该行内容的字符串，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不包含任何行终止符</a:t>
            </a:r>
            <a:r>
              <a:rPr lang="zh-CN" altLang="en-US" dirty="0"/>
              <a:t>，如果已到达流末尾，则返回 </a:t>
            </a:r>
            <a:r>
              <a:rPr lang="en-US" altLang="zh-CN" dirty="0"/>
              <a:t>null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抛出</a:t>
            </a:r>
            <a:r>
              <a:rPr lang="en-US" altLang="zh-CN" dirty="0" err="1"/>
              <a:t>IOException</a:t>
            </a:r>
            <a:r>
              <a:rPr lang="en-US" altLang="zh-CN" dirty="0"/>
              <a:t> - </a:t>
            </a:r>
            <a:r>
              <a:rPr lang="zh-CN" altLang="en-US" dirty="0"/>
              <a:t>如果发生 </a:t>
            </a:r>
            <a:r>
              <a:rPr lang="en-US" altLang="zh-CN" dirty="0"/>
              <a:t>I/O </a:t>
            </a:r>
            <a:r>
              <a:rPr lang="zh-CN" altLang="en-US" dirty="0"/>
              <a:t>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61" y="1556792"/>
            <a:ext cx="8777877" cy="424823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solidFill>
                  <a:srgbClr val="000066"/>
                </a:solidFill>
                <a:latin typeface="Tahoma" panose="020B0604030504040204" pitchFamily="34" charset="0"/>
              </a:rPr>
              <a:t>BufferedWriter</a:t>
            </a:r>
            <a:r>
              <a:rPr lang="zh-CN" altLang="en-US" b="0">
                <a:solidFill>
                  <a:srgbClr val="000066"/>
                </a:solidFill>
                <a:latin typeface="Tahoma" panose="020B0604030504040204" pitchFamily="34" charset="0"/>
              </a:rPr>
              <a:t>类</a:t>
            </a:r>
            <a:endParaRPr lang="zh-CN" altLang="en-US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构造方法</a:t>
            </a:r>
            <a:endParaRPr lang="zh-CN" altLang="en-US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b="1" dirty="0"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latin typeface="Tahoma" panose="020B0604030504040204" pitchFamily="34" charset="0"/>
              </a:rPr>
              <a:t>BufferedWriter</a:t>
            </a:r>
            <a:r>
              <a:rPr lang="en-US" altLang="zh-CN" b="1" dirty="0">
                <a:latin typeface="Tahoma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Writer</a:t>
            </a:r>
            <a:r>
              <a:rPr lang="en-US" altLang="zh-CN" b="1" dirty="0">
                <a:latin typeface="Tahoma" panose="020B0604030504040204" pitchFamily="34" charset="0"/>
              </a:rPr>
              <a:t> </a:t>
            </a:r>
            <a:r>
              <a:rPr lang="en-US" altLang="zh-CN" b="1" err="1">
                <a:latin typeface="Tahoma" panose="020B0604030504040204" pitchFamily="34" charset="0"/>
              </a:rPr>
              <a:t>in</a:t>
            </a:r>
            <a:r>
              <a:rPr lang="en-US" altLang="zh-CN" b="1">
                <a:latin typeface="Tahoma" panose="020B0604030504040204" pitchFamily="34" charset="0"/>
              </a:rPr>
              <a:t>, int size)</a:t>
            </a:r>
            <a:endParaRPr lang="en-US" altLang="zh-CN" b="1" dirty="0"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zh-CN" b="1" dirty="0">
                <a:latin typeface="Tahoma" panose="020B0604030504040204" pitchFamily="34" charset="0"/>
              </a:rPr>
              <a:t>public </a:t>
            </a:r>
            <a:r>
              <a:rPr lang="en-US" altLang="zh-CN" b="1" dirty="0" err="1">
                <a:latin typeface="Tahoma" panose="020B0604030504040204" pitchFamily="34" charset="0"/>
              </a:rPr>
              <a:t>BufferedWriter</a:t>
            </a:r>
            <a:r>
              <a:rPr lang="en-US" altLang="zh-CN" b="1" dirty="0">
                <a:latin typeface="Tahoma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Writer</a:t>
            </a:r>
            <a:r>
              <a:rPr lang="en-US" altLang="zh-CN" b="1" dirty="0">
                <a:latin typeface="Tahoma" panose="020B0604030504040204" pitchFamily="34" charset="0"/>
              </a:rPr>
              <a:t> in)</a:t>
            </a:r>
            <a:endParaRPr lang="en-US" altLang="zh-CN" b="1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dirty="0" err="1">
                <a:solidFill>
                  <a:srgbClr val="000066"/>
                </a:solidFill>
                <a:latin typeface="Tahoma" panose="020B0604030504040204" pitchFamily="34" charset="0"/>
              </a:rPr>
              <a:t>BufferedWriter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对象的创建</a:t>
            </a:r>
            <a:endParaRPr lang="zh-CN" altLang="en-US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lvl="1" eaLnBrk="1" hangingPunct="1"/>
            <a:r>
              <a:rPr lang="zh-CN" altLang="en-US">
                <a:solidFill>
                  <a:srgbClr val="000066"/>
                </a:solidFill>
                <a:latin typeface="Tahoma" panose="020B0604030504040204" pitchFamily="34" charset="0"/>
              </a:rPr>
              <a:t>先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创建一个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</a:rPr>
              <a:t>Writer</a:t>
            </a:r>
            <a:r>
              <a:rPr lang="zh-CN" altLang="en-US" dirty="0">
                <a:solidFill>
                  <a:srgbClr val="000066"/>
                </a:solidFill>
                <a:latin typeface="Tahoma" panose="020B0604030504040204" pitchFamily="34" charset="0"/>
              </a:rPr>
              <a:t>子类的对象，然后使用这个对象来创建缓冲流对象。</a:t>
            </a:r>
            <a:endParaRPr lang="zh-CN" altLang="en-US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EFEA1A-260D-428C-9277-7F4F02C10BCD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024034" y="4786322"/>
            <a:ext cx="8143932" cy="699135"/>
          </a:xfrm>
          <a:prstGeom prst="rect">
            <a:avLst/>
          </a:prstGeom>
          <a:noFill/>
          <a:ln w="22225">
            <a:solidFill>
              <a:srgbClr val="396FE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2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FileWriter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 </a:t>
            </a:r>
            <a:r>
              <a:rPr lang="en-US" altLang="zh-CN" sz="2200" dirty="0" err="1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outOne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= new </a:t>
            </a:r>
            <a:r>
              <a:rPr lang="en-US" altLang="zh-CN" sz="22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FileWriter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("</a:t>
            </a:r>
            <a:r>
              <a:rPr lang="en-US" altLang="zh-CN" sz="2200" dirty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Student.txt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");</a:t>
            </a:r>
            <a:endParaRPr lang="en-US" altLang="zh-CN" sz="2200" dirty="0">
              <a:solidFill>
                <a:srgbClr val="000066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algn="l" eaLnBrk="1" hangingPunct="1">
              <a:lnSpc>
                <a:spcPct val="85000"/>
              </a:lnSpc>
              <a:spcBef>
                <a:spcPct val="10000"/>
              </a:spcBef>
            </a:pPr>
            <a:r>
              <a:rPr lang="en-US" altLang="zh-CN" sz="22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BufferedWriter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66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outTwo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= new </a:t>
            </a:r>
            <a:r>
              <a:rPr lang="en-US" altLang="zh-CN" sz="2200" dirty="0" err="1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BufferedWriter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outOne</a:t>
            </a:r>
            <a:r>
              <a:rPr lang="en-US" altLang="zh-CN" sz="2200" dirty="0">
                <a:solidFill>
                  <a:srgbClr val="00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);</a:t>
            </a:r>
            <a:endParaRPr lang="en-US" altLang="zh-CN" sz="2200" dirty="0">
              <a:solidFill>
                <a:srgbClr val="000066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6" name="AutoShape 5"/>
          <p:cNvSpPr/>
          <p:nvPr/>
        </p:nvSpPr>
        <p:spPr bwMode="auto">
          <a:xfrm>
            <a:off x="6528048" y="631820"/>
            <a:ext cx="2714644" cy="785818"/>
          </a:xfrm>
          <a:prstGeom prst="borderCallout2">
            <a:avLst>
              <a:gd name="adj1" fmla="val 109398"/>
              <a:gd name="adj2" fmla="val 51565"/>
              <a:gd name="adj3" fmla="val 138718"/>
              <a:gd name="adj4" fmla="val 29520"/>
              <a:gd name="adj5" fmla="val 203277"/>
              <a:gd name="adj6" fmla="val 3102"/>
            </a:avLst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tailEnd type="triangle" w="med" len="med"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2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</a:t>
            </a:r>
            <a:r>
              <a:rPr lang="en-US" altLang="zh-CN" sz="22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流都可以用来包装成缓冲流</a:t>
            </a:r>
            <a:endParaRPr lang="zh-CN" altLang="en-US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ldLvl="0" animBg="1"/>
      <p:bldP spid="6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err="1">
                <a:solidFill>
                  <a:srgbClr val="000066"/>
                </a:solidFill>
              </a:rPr>
              <a:t>BufferedWriter</a:t>
            </a:r>
            <a:r>
              <a:rPr lang="zh-CN" altLang="en-US" b="0" dirty="0">
                <a:solidFill>
                  <a:srgbClr val="000066"/>
                </a:solidFill>
              </a:rPr>
              <a:t>类</a:t>
            </a:r>
            <a:endParaRPr lang="zh-CN" altLang="en-US" b="0" dirty="0">
              <a:solidFill>
                <a:srgbClr val="000066"/>
              </a:solidFill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84784"/>
            <a:ext cx="8735888" cy="504055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50000"/>
            </a:pPr>
            <a:r>
              <a:rPr lang="zh-CN" altLang="en-US" dirty="0">
                <a:solidFill>
                  <a:srgbClr val="000066"/>
                </a:solidFill>
              </a:rPr>
              <a:t>缓冲流的写入</a:t>
            </a:r>
            <a:endParaRPr lang="zh-CN" altLang="en-US" dirty="0">
              <a:solidFill>
                <a:srgbClr val="000066"/>
              </a:solidFill>
            </a:endParaRPr>
          </a:p>
          <a:p>
            <a:pPr lvl="1"/>
            <a:r>
              <a:rPr lang="en-US" altLang="zh-CN" sz="2200" b="1">
                <a:solidFill>
                  <a:srgbClr val="006600"/>
                </a:solidFill>
              </a:rPr>
              <a:t>public void write(int c) throws IOException</a:t>
            </a:r>
            <a:endParaRPr lang="en-US" altLang="zh-CN" sz="2200" b="1">
              <a:solidFill>
                <a:srgbClr val="006600"/>
              </a:solidFill>
            </a:endParaRPr>
          </a:p>
          <a:p>
            <a:pPr lvl="2"/>
            <a:r>
              <a:rPr lang="zh-CN" altLang="en-US" sz="2200"/>
              <a:t>写入单个字符。</a:t>
            </a:r>
            <a:endParaRPr lang="en-US" altLang="zh-CN" sz="2200" b="1">
              <a:solidFill>
                <a:srgbClr val="006600"/>
              </a:solidFill>
            </a:endParaRPr>
          </a:p>
          <a:p>
            <a:pPr lvl="1"/>
            <a:r>
              <a:rPr lang="en-US" altLang="zh-CN" sz="2200" b="1">
                <a:solidFill>
                  <a:srgbClr val="006600"/>
                </a:solidFill>
              </a:rPr>
              <a:t>public void write(char[] cbuf, int off, int len) throws IOException</a:t>
            </a:r>
            <a:endParaRPr lang="en-US" altLang="zh-CN" sz="2200" b="1">
              <a:solidFill>
                <a:srgbClr val="006600"/>
              </a:solidFill>
            </a:endParaRPr>
          </a:p>
          <a:p>
            <a:pPr lvl="2"/>
            <a:r>
              <a:rPr lang="zh-CN" altLang="en-US" sz="2200"/>
              <a:t>写入字符数组的某一部分。</a:t>
            </a:r>
            <a:endParaRPr lang="en-US" altLang="zh-CN" sz="2200"/>
          </a:p>
          <a:p>
            <a:pPr lvl="2"/>
            <a:endParaRPr lang="en-US" altLang="zh-CN" sz="2200"/>
          </a:p>
          <a:p>
            <a:pPr lvl="1" eaLnBrk="1" hangingPunct="1"/>
            <a:r>
              <a:rPr lang="en-US" altLang="zh-CN" sz="2200" b="1">
                <a:solidFill>
                  <a:srgbClr val="006600"/>
                </a:solidFill>
              </a:rPr>
              <a:t>public </a:t>
            </a:r>
            <a:r>
              <a:rPr lang="en-US" altLang="zh-CN" sz="2200" b="1" err="1">
                <a:solidFill>
                  <a:srgbClr val="006600"/>
                </a:solidFill>
              </a:rPr>
              <a:t>int</a:t>
            </a:r>
            <a:r>
              <a:rPr lang="en-US" altLang="zh-CN" sz="2200" b="1">
                <a:solidFill>
                  <a:srgbClr val="006600"/>
                </a:solidFill>
              </a:rPr>
              <a:t> write(</a:t>
            </a:r>
            <a:r>
              <a:rPr lang="en-US" altLang="zh-CN" sz="2200" b="1" dirty="0">
                <a:solidFill>
                  <a:srgbClr val="006600"/>
                </a:solidFill>
              </a:rPr>
              <a:t>String </a:t>
            </a:r>
            <a:r>
              <a:rPr lang="en-US" altLang="zh-CN" sz="2200" b="1" err="1">
                <a:solidFill>
                  <a:srgbClr val="006600"/>
                </a:solidFill>
              </a:rPr>
              <a:t>str</a:t>
            </a:r>
            <a:r>
              <a:rPr lang="en-US" altLang="zh-CN" sz="2200" b="1">
                <a:solidFill>
                  <a:srgbClr val="006600"/>
                </a:solidFill>
              </a:rPr>
              <a:t>, int </a:t>
            </a:r>
            <a:r>
              <a:rPr lang="en-US" altLang="zh-CN" sz="2200" b="1" err="1">
                <a:solidFill>
                  <a:srgbClr val="006600"/>
                </a:solidFill>
              </a:rPr>
              <a:t>off</a:t>
            </a:r>
            <a:r>
              <a:rPr lang="en-US" altLang="zh-CN" sz="2200" b="1">
                <a:solidFill>
                  <a:srgbClr val="006600"/>
                </a:solidFill>
              </a:rPr>
              <a:t>, int </a:t>
            </a:r>
            <a:r>
              <a:rPr lang="en-US" altLang="zh-CN" sz="2200" b="1" dirty="0" err="1">
                <a:solidFill>
                  <a:srgbClr val="006600"/>
                </a:solidFill>
              </a:rPr>
              <a:t>len</a:t>
            </a:r>
            <a:r>
              <a:rPr lang="en-US" altLang="zh-CN" sz="2200" b="1" dirty="0">
                <a:solidFill>
                  <a:srgbClr val="006600"/>
                </a:solidFill>
              </a:rPr>
              <a:t>) throws </a:t>
            </a:r>
            <a:r>
              <a:rPr lang="en-US" altLang="zh-CN" sz="2200" b="1" dirty="0" err="1">
                <a:solidFill>
                  <a:srgbClr val="006600"/>
                </a:solidFill>
              </a:rPr>
              <a:t>IOException</a:t>
            </a:r>
            <a:endParaRPr lang="en-US" altLang="zh-CN" sz="2200" b="1" dirty="0">
              <a:solidFill>
                <a:srgbClr val="006600"/>
              </a:solidFill>
            </a:endParaRPr>
          </a:p>
          <a:p>
            <a:pPr lvl="2" eaLnBrk="1" hangingPunct="1"/>
            <a:r>
              <a:rPr lang="zh-CN" altLang="en-US" sz="2200" dirty="0">
                <a:solidFill>
                  <a:srgbClr val="000066"/>
                </a:solidFill>
              </a:rPr>
              <a:t>向缓冲区写入一个字符串的</a:t>
            </a:r>
            <a:r>
              <a:rPr lang="zh-CN" altLang="en-US" sz="2200">
                <a:solidFill>
                  <a:srgbClr val="000066"/>
                </a:solidFill>
              </a:rPr>
              <a:t>一部分。</a:t>
            </a:r>
            <a:endParaRPr lang="en-US" altLang="zh-CN" sz="2200">
              <a:solidFill>
                <a:srgbClr val="000066"/>
              </a:solidFill>
            </a:endParaRPr>
          </a:p>
          <a:p>
            <a:pPr lvl="2"/>
            <a:r>
              <a:rPr lang="zh-CN" altLang="en-US" sz="2200">
                <a:solidFill>
                  <a:srgbClr val="000066"/>
                </a:solidFill>
              </a:rPr>
              <a:t>如果 </a:t>
            </a:r>
            <a:r>
              <a:rPr lang="en-US" altLang="zh-CN" sz="2200">
                <a:solidFill>
                  <a:srgbClr val="000066"/>
                </a:solidFill>
              </a:rPr>
              <a:t>len </a:t>
            </a:r>
            <a:r>
              <a:rPr lang="zh-CN" altLang="en-US" sz="2200">
                <a:solidFill>
                  <a:srgbClr val="000066"/>
                </a:solidFill>
              </a:rPr>
              <a:t>参数的值为负数，则不写入任何字符。</a:t>
            </a:r>
            <a:endParaRPr lang="en-US" altLang="zh-CN" sz="2200">
              <a:solidFill>
                <a:srgbClr val="000066"/>
              </a:solidFill>
            </a:endParaRPr>
          </a:p>
          <a:p>
            <a:pPr lvl="2"/>
            <a:endParaRPr lang="en-US" altLang="zh-CN" sz="2200">
              <a:solidFill>
                <a:srgbClr val="000066"/>
              </a:solidFill>
            </a:endParaRPr>
          </a:p>
          <a:p>
            <a:pPr lvl="1"/>
            <a:r>
              <a:rPr lang="en-US" altLang="zh-CN" sz="2200" b="1">
                <a:solidFill>
                  <a:srgbClr val="006600"/>
                </a:solidFill>
              </a:rPr>
              <a:t>public void newLine() throws IOException</a:t>
            </a:r>
            <a:endParaRPr lang="en-US" altLang="zh-CN" sz="2200" b="1">
              <a:solidFill>
                <a:srgbClr val="006600"/>
              </a:solidFill>
            </a:endParaRPr>
          </a:p>
          <a:p>
            <a:pPr lvl="2"/>
            <a:r>
              <a:rPr lang="zh-CN" altLang="en-US" sz="2200">
                <a:solidFill>
                  <a:srgbClr val="000066"/>
                </a:solidFill>
              </a:rPr>
              <a:t>写入一个行分隔符。</a:t>
            </a:r>
            <a:endParaRPr lang="en-US" altLang="zh-CN" sz="2200">
              <a:solidFill>
                <a:srgbClr val="000066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/>
              <a:t> </a:t>
            </a:r>
            <a:r>
              <a:rPr lang="zh-CN" altLang="en-US" dirty="0">
                <a:solidFill>
                  <a:srgbClr val="000066"/>
                </a:solidFill>
              </a:rPr>
              <a:t>输出完毕</a:t>
            </a:r>
            <a:r>
              <a:rPr lang="zh-CN" altLang="en-US">
                <a:solidFill>
                  <a:srgbClr val="000066"/>
                </a:solidFill>
              </a:rPr>
              <a:t>后，调用</a:t>
            </a:r>
            <a:r>
              <a:rPr lang="en-US" altLang="zh-CN" dirty="0">
                <a:solidFill>
                  <a:srgbClr val="000066"/>
                </a:solidFill>
              </a:rPr>
              <a:t>close()</a:t>
            </a:r>
            <a:r>
              <a:rPr lang="zh-CN" altLang="en-US" dirty="0">
                <a:solidFill>
                  <a:srgbClr val="000066"/>
                </a:solidFill>
              </a:rPr>
              <a:t>方法关闭</a:t>
            </a:r>
            <a:r>
              <a:rPr lang="zh-CN" altLang="en-US">
                <a:solidFill>
                  <a:srgbClr val="000066"/>
                </a:solidFill>
              </a:rPr>
              <a:t>流。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例题12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-7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课后阅读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56B6BC-BD9D-401B-A5FC-F0599BB72DA5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000066"/>
                </a:solidFill>
              </a:rPr>
              <a:t>BufferedWriter</a:t>
            </a:r>
            <a:r>
              <a:rPr lang="zh-CN" altLang="en-US" b="0" dirty="0">
                <a:solidFill>
                  <a:srgbClr val="000066"/>
                </a:solidFill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write</a:t>
            </a:r>
            <a:r>
              <a:rPr lang="zh-CN" altLang="en-US" dirty="0"/>
              <a:t>机制：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b="1" dirty="0" err="1"/>
              <a:t>BufferedWriter</a:t>
            </a:r>
            <a:r>
              <a:rPr lang="zh-CN" altLang="en-US" dirty="0"/>
              <a:t>时，写入的数据并不会先输出到目的地，而是先存储至</a:t>
            </a:r>
            <a:r>
              <a:rPr lang="en-US" altLang="zh-CN" b="1" dirty="0" err="1">
                <a:solidFill>
                  <a:srgbClr val="FF0000"/>
                </a:solidFill>
              </a:rPr>
              <a:t>BufferedWriter</a:t>
            </a:r>
            <a:r>
              <a:rPr lang="zh-CN" altLang="en-US" b="1" dirty="0">
                <a:solidFill>
                  <a:srgbClr val="FF0000"/>
                </a:solidFill>
              </a:rPr>
              <a:t>流对象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写出数据：</a:t>
            </a:r>
            <a:endParaRPr lang="en-US" altLang="zh-CN" dirty="0"/>
          </a:p>
          <a:p>
            <a:pPr marL="1096645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如果缓冲区中的数据满了，才会一次对目的地进行写出。</a:t>
            </a:r>
            <a:endParaRPr lang="en-US" altLang="zh-CN" dirty="0"/>
          </a:p>
          <a:p>
            <a:pPr marL="1096645" lvl="2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如果执行</a:t>
            </a:r>
            <a:r>
              <a:rPr lang="en-US" altLang="zh-CN" b="1" dirty="0">
                <a:solidFill>
                  <a:srgbClr val="000099"/>
                </a:solidFill>
              </a:rPr>
              <a:t>flush()</a:t>
            </a:r>
            <a:r>
              <a:rPr lang="zh-CN" altLang="en-US" dirty="0"/>
              <a:t>方法，强制将缓冲区的数据都写到目标地址。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0099"/>
                </a:solidFill>
              </a:rPr>
              <a:t>public void flush() throws </a:t>
            </a:r>
            <a:r>
              <a:rPr lang="en-US" b="1" dirty="0" err="1">
                <a:solidFill>
                  <a:srgbClr val="000099"/>
                </a:solidFill>
              </a:rPr>
              <a:t>IOException</a:t>
            </a:r>
            <a:endParaRPr lang="en-US" b="1" dirty="0">
              <a:solidFill>
                <a:srgbClr val="000099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刷新该流的缓冲。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不管缓冲区数据是否满了，执行</a:t>
            </a:r>
            <a:r>
              <a:rPr lang="en-US" altLang="zh-CN" dirty="0"/>
              <a:t>flush()</a:t>
            </a:r>
            <a:r>
              <a:rPr lang="zh-CN" altLang="en-US" dirty="0"/>
              <a:t>方法时将缓冲区的数据都写到目标地址，从而保证所有缓冲都写出去。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4364" y="136525"/>
            <a:ext cx="8363272" cy="6676851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/*ReadWriteFile.java--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读出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file1.txt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中的内容，写入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file2.txt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中 *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</a:t>
            </a:r>
            <a:endParaRPr lang="en-US" altLang="zh-CN" sz="9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import java.io.*; </a:t>
            </a:r>
            <a:endParaRPr lang="en-US" altLang="zh-CN" sz="2300" b="1" dirty="0">
              <a:solidFill>
                <a:srgbClr val="99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 class </a:t>
            </a:r>
            <a:r>
              <a:rPr lang="en-US" altLang="zh-CN" sz="23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ReadWriteFile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 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public static void main(String[] </a:t>
            </a:r>
            <a:r>
              <a:rPr lang="en-US" altLang="zh-CN" sz="23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){ </a:t>
            </a:r>
            <a:b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try{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File </a:t>
            </a:r>
            <a:r>
              <a:rPr lang="en-US" altLang="zh-CN" sz="23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= new File(“c:\\file1.txt”);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300" b="1" dirty="0" err="1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BufferedReader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300" b="1" dirty="0" err="1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=new </a:t>
            </a:r>
            <a:r>
              <a:rPr lang="en-US" altLang="zh-CN" sz="2300" b="1" dirty="0" err="1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BufferedReader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new </a:t>
            </a:r>
            <a:r>
              <a:rPr lang="en-US" altLang="zh-CN" sz="2300" b="1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FileReader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3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File </a:t>
            </a:r>
            <a:r>
              <a:rPr lang="en-US" altLang="zh-CN" sz="23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= new File(“c:\\file2.txt”);   </a:t>
            </a:r>
            <a:endParaRPr lang="en-US" altLang="zh-CN" sz="2300" b="1" dirty="0">
              <a:solidFill>
                <a:srgbClr val="99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300" b="1" dirty="0" err="1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BufferedWriter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300" b="1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bw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=new </a:t>
            </a:r>
            <a:r>
              <a:rPr lang="en-US" altLang="zh-CN" sz="2300" b="1" dirty="0" err="1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BufferedWriter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new </a:t>
            </a:r>
            <a:r>
              <a:rPr lang="en-US" altLang="zh-CN" sz="2300" b="1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FileWriter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3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r>
              <a:rPr lang="en-US" altLang="zh-CN" sz="2300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String temp = </a:t>
            </a:r>
            <a:r>
              <a:rPr lang="en-US" altLang="zh-CN" sz="2300" b="1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br.readLine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	//</a:t>
            </a:r>
            <a:r>
              <a:rPr lang="zh-CN" altLang="en-US" sz="2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读一行文本</a:t>
            </a:r>
            <a: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while(temp != null){ 		        </a:t>
            </a:r>
            <a:b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       </a:t>
            </a:r>
            <a:r>
              <a:rPr lang="en-US" altLang="zh-CN" sz="2300" b="1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bw.write</a:t>
            </a:r>
            <a:r>
              <a:rPr lang="en-US" altLang="zh-CN" sz="2300" b="1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(temp + “\r\n”);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   //</a:t>
            </a:r>
            <a: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将该行文本写入缓冲流</a:t>
            </a:r>
            <a:r>
              <a:rPr lang="en-US" altLang="zh-CN" sz="2300" b="1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bw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</a:t>
            </a:r>
            <a: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temp = </a:t>
            </a:r>
            <a:r>
              <a:rPr lang="en-US" altLang="zh-CN" sz="23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br.readLine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 	      //</a:t>
            </a:r>
            <a: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继续读文件 </a:t>
            </a:r>
            <a:endParaRPr lang="en-US" altLang="zh-CN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 </a:t>
            </a:r>
            <a:r>
              <a:rPr lang="en-US" altLang="zh-CN" sz="23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 </a:t>
            </a:r>
            <a:r>
              <a:rPr lang="en-US" altLang="zh-CN" sz="2300" b="1" dirty="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bw.flush</a:t>
            </a:r>
            <a:r>
              <a:rPr lang="en-US" altLang="zh-CN" sz="23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</a:t>
            </a:r>
            <a:r>
              <a:rPr lang="en-US" altLang="zh-CN" sz="23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23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清空缓冲区 </a:t>
            </a:r>
            <a:r>
              <a:rPr lang="zh-CN" altLang="en-US" sz="23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3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	  </a:t>
            </a:r>
            <a:r>
              <a:rPr lang="en-US" altLang="zh-CN" sz="23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bw.close</a:t>
            </a:r>
            <a:r>
              <a:rPr lang="en-US" altLang="zh-CN" sz="23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 	</a:t>
            </a:r>
            <a:r>
              <a:rPr lang="en-US" altLang="zh-CN" sz="23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br.close</a:t>
            </a:r>
            <a:r>
              <a:rPr lang="en-US" altLang="zh-CN" sz="23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    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}catch(</a:t>
            </a:r>
            <a:r>
              <a:rPr lang="en-US" altLang="zh-CN" sz="23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FileNotFoundException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e){ 	//</a:t>
            </a:r>
            <a:r>
              <a:rPr lang="zh-CN" alt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文件未找到异常 </a:t>
            </a:r>
            <a:endParaRPr lang="en-US" altLang="zh-CN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3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(e);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}catch(</a:t>
            </a:r>
            <a:r>
              <a:rPr lang="en-US" altLang="zh-CN" sz="23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IOException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e){ 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      </a:t>
            </a:r>
            <a:r>
              <a:rPr lang="en-US" altLang="zh-CN" sz="23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(e); 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}  </a:t>
            </a:r>
            <a:endParaRPr lang="en-US" altLang="zh-CN" sz="23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} </a:t>
            </a:r>
            <a:r>
              <a:rPr lang="en-US" altLang="zh-CN" sz="2300" b="1" dirty="0">
                <a:cs typeface="Tahoma" panose="020B0604030504040204" pitchFamily="34" charset="0"/>
              </a:rPr>
              <a:t> </a:t>
            </a:r>
            <a:endParaRPr lang="en-US" altLang="zh-CN" sz="2300" b="1" dirty="0">
              <a:cs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300" b="1" dirty="0">
                <a:cs typeface="Tahoma" panose="020B0604030504040204" pitchFamily="34" charset="0"/>
              </a:rPr>
              <a:t>}</a:t>
            </a:r>
            <a:endParaRPr lang="en-US" altLang="zh-CN" sz="2300" b="1" dirty="0"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2104" y="5710019"/>
            <a:ext cx="3024336" cy="64516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zh-CN" sz="1800" b="0" dirty="0">
                <a:solidFill>
                  <a:schemeClr val="tx1"/>
                </a:solidFill>
              </a:rPr>
              <a:t>\r\n</a:t>
            </a:r>
            <a:r>
              <a:rPr lang="zh-CN" altLang="en-US" sz="1800" b="0" dirty="0">
                <a:solidFill>
                  <a:schemeClr val="tx1"/>
                </a:solidFill>
              </a:rPr>
              <a:t>是</a:t>
            </a:r>
            <a:r>
              <a:rPr lang="en-US" altLang="zh-CN" sz="1800" b="0" dirty="0">
                <a:solidFill>
                  <a:schemeClr val="tx1"/>
                </a:solidFill>
              </a:rPr>
              <a:t>windows</a:t>
            </a:r>
            <a:r>
              <a:rPr lang="zh-CN" altLang="en-US" sz="1800" b="0" dirty="0">
                <a:solidFill>
                  <a:schemeClr val="tx1"/>
                </a:solidFill>
              </a:rPr>
              <a:t>下的回车换行 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zh-CN" sz="1800" b="0" dirty="0">
                <a:solidFill>
                  <a:schemeClr val="tx1"/>
                </a:solidFill>
              </a:rPr>
              <a:t>\n</a:t>
            </a:r>
            <a:r>
              <a:rPr lang="zh-CN" altLang="en-US" sz="1800" b="0" dirty="0">
                <a:solidFill>
                  <a:schemeClr val="tx1"/>
                </a:solidFill>
              </a:rPr>
              <a:t>是</a:t>
            </a:r>
            <a:r>
              <a:rPr lang="en-US" altLang="zh-CN" sz="1800" b="0" dirty="0">
                <a:solidFill>
                  <a:schemeClr val="tx1"/>
                </a:solidFill>
              </a:rPr>
              <a:t>UNIX</a:t>
            </a:r>
            <a:r>
              <a:rPr lang="zh-CN" altLang="en-US" sz="1800" b="0" dirty="0">
                <a:solidFill>
                  <a:schemeClr val="tx1"/>
                </a:solidFill>
              </a:rPr>
              <a:t>下的 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>
                <a:solidFill>
                  <a:schemeClr val="tx1"/>
                </a:solidFill>
                <a:effectLst/>
                <a:latin typeface="pingfang SC"/>
              </a:rPr>
              <a:t>节点流和处理流的关闭顺序</a:t>
            </a:r>
            <a:endParaRPr lang="zh-CN" altLang="en-US" b="1" i="0">
              <a:solidFill>
                <a:schemeClr val="tx1"/>
              </a:solidFill>
              <a:effectLst/>
              <a:latin typeface="pingfang SC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流之间如果没有依赖关系：先打开的后关闭，后打开的先关闭；</a:t>
            </a:r>
            <a:endParaRPr lang="en-US" altLang="zh-CN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流之间存在依赖关系：如果流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依赖流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b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，那么应该先关闭流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，再关闭流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b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。</a:t>
            </a:r>
            <a:endParaRPr lang="en-US" altLang="zh-CN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i="0" dirty="0">
                <a:solidFill>
                  <a:schemeClr val="tx1"/>
                </a:solidFill>
                <a:effectLst/>
                <a:latin typeface="-apple-system"/>
              </a:rPr>
              <a:t>例如：处理流</a:t>
            </a:r>
            <a:r>
              <a:rPr lang="en-US" altLang="zh-CN" sz="2000" b="0" i="0" dirty="0">
                <a:solidFill>
                  <a:schemeClr val="tx1"/>
                </a:solidFill>
                <a:effectLst/>
                <a:latin typeface="-apple-system"/>
              </a:rPr>
              <a:t>a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-apple-system"/>
              </a:rPr>
              <a:t>依赖节点流</a:t>
            </a:r>
            <a:r>
              <a:rPr lang="en-US" altLang="zh-CN" sz="2000" b="0" i="0" dirty="0">
                <a:solidFill>
                  <a:schemeClr val="tx1"/>
                </a:solidFill>
                <a:effectLst/>
                <a:latin typeface="-apple-system"/>
              </a:rPr>
              <a:t>b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-apple-system"/>
              </a:rPr>
              <a:t>，应该先关闭处理流</a:t>
            </a:r>
            <a:r>
              <a:rPr lang="en-US" altLang="zh-CN" sz="2000" b="0" i="0" dirty="0">
                <a:solidFill>
                  <a:schemeClr val="tx1"/>
                </a:solidFill>
                <a:effectLst/>
                <a:latin typeface="-apple-system"/>
              </a:rPr>
              <a:t>a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-apple-system"/>
              </a:rPr>
              <a:t>，再关闭节点流</a:t>
            </a:r>
            <a:r>
              <a:rPr lang="en-US" altLang="zh-CN" sz="2000" b="0" i="0" dirty="0">
                <a:solidFill>
                  <a:schemeClr val="tx1"/>
                </a:solidFill>
                <a:effectLst/>
                <a:latin typeface="-apple-system"/>
              </a:rPr>
              <a:t>b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b="0" i="0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可以只关闭处理流，不用关闭节点流，因为</a:t>
            </a:r>
            <a:r>
              <a:rPr lang="zh-CN" altLang="en-US" sz="2400" b="0" i="0" dirty="0">
                <a:solidFill>
                  <a:srgbClr val="C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处理流关闭的时候，会调用节点流的关闭方法</a:t>
            </a:r>
            <a:r>
              <a:rPr lang="zh-CN" altLang="en-US" sz="2400" b="0" i="0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b="0" i="0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algn="l">
              <a:spcBef>
                <a:spcPts val="0"/>
              </a:spcBef>
              <a:buFont typeface="+mj-ea"/>
              <a:buAutoNum type="circleNumDbPlain"/>
            </a:pPr>
            <a:endParaRPr lang="en-US" altLang="zh-CN" sz="2400" b="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spcBef>
                <a:spcPts val="0"/>
              </a:spcBef>
            </a:pPr>
            <a:r>
              <a:rPr lang="zh-CN" altLang="en-US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注</a:t>
            </a:r>
            <a:r>
              <a:rPr lang="zh-CN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意：</a:t>
            </a:r>
            <a:b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altLang="zh-CN" sz="2400" b="0" dirty="0">
                <a:solidFill>
                  <a:schemeClr val="tx1"/>
                </a:solidFill>
                <a:effectLst/>
                <a:latin typeface="-apple-system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-apple-system"/>
              </a:rPr>
              <a:t>、如果先关闭节点流，再关闭处理流，会抛出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-apple-system"/>
              </a:rPr>
              <a:t>IO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-apple-system"/>
              </a:rPr>
              <a:t>异常；</a:t>
            </a:r>
            <a:br>
              <a:rPr lang="zh-CN" altLang="en-US" sz="2400" b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altLang="zh-CN" sz="2400" b="0" dirty="0">
                <a:solidFill>
                  <a:schemeClr val="tx1"/>
                </a:solidFill>
                <a:effectLst/>
                <a:latin typeface="-apple-system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-apple-system"/>
              </a:rPr>
              <a:t>、如果关闭了处理流，再关闭节点流，需要先做判断；</a:t>
            </a:r>
            <a:endParaRPr lang="zh-CN" altLang="en-US" sz="2400" b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zh-CN" altLang="en-US" sz="2400" b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BA2F90-00FF-409F-9F4A-1175BFD59955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714488"/>
            <a:ext cx="8077200" cy="442915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b="1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en-US" altLang="zh-CN" b="1" dirty="0">
                <a:solidFill>
                  <a:srgbClr val="000099"/>
                </a:solidFill>
              </a:rPr>
              <a:t>(object)</a:t>
            </a:r>
            <a:r>
              <a:rPr lang="zh-CN" altLang="en-US" dirty="0"/>
              <a:t>的寿命通常随着生成该对象的程序的终止而</a:t>
            </a:r>
            <a:r>
              <a:rPr lang="zh-CN" altLang="en-US"/>
              <a:t>终止。</a:t>
            </a:r>
            <a:endParaRPr lang="en-US" altLang="zh-CN"/>
          </a:p>
          <a:p>
            <a:pPr eaLnBrk="1" hangingPunct="1">
              <a:spcBef>
                <a:spcPts val="0"/>
              </a:spcBef>
            </a:pPr>
            <a:endParaRPr lang="en-US" altLang="zh-CN"/>
          </a:p>
          <a:p>
            <a:pPr eaLnBrk="1" hangingPunct="1">
              <a:spcBef>
                <a:spcPts val="0"/>
              </a:spcBef>
            </a:pPr>
            <a:r>
              <a:rPr lang="zh-CN" altLang="en-US"/>
              <a:t>某些</a:t>
            </a:r>
            <a:r>
              <a:rPr lang="zh-CN" altLang="en-US" dirty="0"/>
              <a:t>时候，需要将对象的状态保存下来，将来需要的时候可以恢复。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zh-CN" altLang="en-US" dirty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对象通过写出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描述自己状态的数值</a:t>
            </a:r>
            <a:r>
              <a:rPr lang="zh-CN" altLang="en-US" dirty="0"/>
              <a:t>来记录自己的过程，叫做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b="1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序列化</a:t>
            </a:r>
            <a:r>
              <a:rPr lang="en-US" altLang="zh-CN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r>
              <a:rPr lang="zh-CN" altLang="en-US" dirty="0">
                <a:solidFill>
                  <a:srgbClr val="000099"/>
                </a:solidFill>
              </a:rPr>
              <a:t>。</a:t>
            </a:r>
            <a:endParaRPr lang="zh-CN" altLang="en-US" dirty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2166910" y="571480"/>
            <a:ext cx="70929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spcBef>
                <a:spcPct val="0"/>
              </a:spcBef>
            </a:pPr>
            <a:r>
              <a:rPr lang="zh-CN" altLang="en-US" sz="4000" b="1" dirty="0">
                <a:solidFill>
                  <a:schemeClr val="tx2"/>
                </a:solidFill>
              </a:rPr>
              <a:t>对象序列化</a:t>
            </a:r>
            <a:r>
              <a:rPr lang="en-US" altLang="zh-CN" sz="3900" b="1" dirty="0">
                <a:solidFill>
                  <a:srgbClr val="000099"/>
                </a:solidFill>
              </a:rPr>
              <a:t>(</a:t>
            </a:r>
            <a:r>
              <a:rPr lang="zh-CN" altLang="zh-CN" sz="3900" b="1" dirty="0">
                <a:solidFill>
                  <a:srgbClr val="000099"/>
                </a:solidFill>
              </a:rPr>
              <a:t>Serialization</a:t>
            </a:r>
            <a:r>
              <a:rPr lang="en-US" altLang="zh-CN" sz="3900" b="1" dirty="0">
                <a:solidFill>
                  <a:srgbClr val="000099"/>
                </a:solidFill>
              </a:rPr>
              <a:t>)</a:t>
            </a:r>
            <a:endParaRPr lang="en-US" altLang="zh-CN" sz="39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对象序列化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序列化</a:t>
            </a: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机制</a:t>
            </a:r>
            <a:r>
              <a:rPr lang="zh-CN" altLang="en-US" dirty="0"/>
              <a:t>就是将程序中</a:t>
            </a:r>
            <a:r>
              <a:rPr lang="zh-CN" altLang="en-US" b="1" dirty="0">
                <a:solidFill>
                  <a:srgbClr val="000099"/>
                </a:solidFill>
              </a:rPr>
              <a:t>对象</a:t>
            </a:r>
            <a:r>
              <a:rPr lang="zh-CN" altLang="en-US" dirty="0"/>
              <a:t>的状态转化为一个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字节流</a:t>
            </a:r>
            <a:r>
              <a:rPr lang="zh-CN" altLang="en-US" dirty="0"/>
              <a:t>存储在二进制文件中，之后再从文件中把对象读取出来重新建立。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序列化的主要任务是写出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实例变量</a:t>
            </a:r>
            <a:r>
              <a:rPr lang="zh-CN" altLang="en-US" b="1" dirty="0">
                <a:solidFill>
                  <a:srgbClr val="C00000"/>
                </a:solidFill>
              </a:rPr>
              <a:t>的数值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如果该对象的</a:t>
            </a:r>
            <a:r>
              <a:rPr lang="zh-CN" altLang="en-US" b="1" dirty="0">
                <a:solidFill>
                  <a:srgbClr val="000099"/>
                </a:solidFill>
              </a:rPr>
              <a:t>实例变量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另一类的对象</a:t>
            </a:r>
            <a:r>
              <a:rPr 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，则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</a:t>
            </a:r>
            <a:r>
              <a:rPr lang="en-US" dirty="0" err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引用的对象也要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序列化</a:t>
            </a:r>
            <a:r>
              <a:rPr lang="en-US" dirty="0"/>
              <a:t>。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同样地，这些其它对象引用的另外对象也将被序列化，以此类推。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这个过程是</a:t>
            </a:r>
            <a:r>
              <a:rPr lang="en-US" dirty="0" err="1">
                <a:latin typeface="隶书" panose="02010509060101010101" pitchFamily="49" charset="-122"/>
                <a:ea typeface="隶书" panose="02010509060101010101" pitchFamily="49" charset="-122"/>
              </a:rPr>
              <a:t>递归</a:t>
            </a:r>
            <a:r>
              <a:rPr lang="en-US" dirty="0" err="1"/>
              <a:t>的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/>
              <a:t> /94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对象</a:t>
            </a:r>
            <a:r>
              <a:rPr lang="zh-CN" altLang="en-US" dirty="0">
                <a:solidFill>
                  <a:schemeClr val="tx1"/>
                </a:solidFill>
              </a:rPr>
              <a:t>序列化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对象的序列化主要有两种用途：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　</a:t>
            </a:r>
            <a:r>
              <a:rPr lang="en-US" altLang="zh-CN" dirty="0"/>
              <a:t>1)</a:t>
            </a:r>
            <a:r>
              <a:rPr lang="zh-CN" altLang="en-US" dirty="0"/>
              <a:t> 把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对象的字节序列</a:t>
            </a:r>
            <a:r>
              <a:rPr lang="zh-CN" altLang="en-US" dirty="0"/>
              <a:t>永久地保存到硬盘上，通常存放在一个文件中；</a:t>
            </a:r>
            <a:endParaRPr lang="en-US" altLang="zh-CN" dirty="0"/>
          </a:p>
          <a:p>
            <a:pPr lvl="2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存储对象的文件是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二级制文件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　</a:t>
            </a:r>
            <a:r>
              <a:rPr lang="en-US" altLang="zh-CN" dirty="0"/>
              <a:t>2) </a:t>
            </a:r>
            <a:r>
              <a:rPr lang="zh-CN" altLang="en-US" dirty="0"/>
              <a:t>在网络上传送</a:t>
            </a:r>
            <a:r>
              <a:rPr lang="zh-CN" altLang="en-US" dirty="0">
                <a:solidFill>
                  <a:srgbClr val="FF0000"/>
                </a:solidFill>
              </a:rPr>
              <a:t>对象的字节序列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73BDDC-9198-421A-89CE-4ED4C6CC50C5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000099"/>
                </a:solidFill>
              </a:rPr>
              <a:t>Serializable</a:t>
            </a:r>
            <a:r>
              <a:rPr lang="zh-CN" altLang="en-US" sz="4000">
                <a:solidFill>
                  <a:srgbClr val="000099"/>
                </a:solidFill>
              </a:rPr>
              <a:t>接口</a:t>
            </a:r>
            <a:endParaRPr lang="zh-CN" altLang="en-US" sz="4000">
              <a:solidFill>
                <a:srgbClr val="000099"/>
              </a:solidFill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1554" y="1628800"/>
            <a:ext cx="8458200" cy="45862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java.io</a:t>
            </a:r>
            <a:r>
              <a:rPr lang="zh-CN" altLang="en-US" sz="2400" dirty="0"/>
              <a:t>包中，</a:t>
            </a:r>
            <a:r>
              <a:rPr lang="zh-CN" altLang="en-US" sz="2400" b="1" dirty="0">
                <a:solidFill>
                  <a:srgbClr val="C00000"/>
                </a:solidFill>
              </a:rPr>
              <a:t>接口</a:t>
            </a:r>
            <a:r>
              <a:rPr lang="en-US" altLang="zh-CN" sz="2400" b="1" dirty="0" err="1">
                <a:solidFill>
                  <a:srgbClr val="C00000"/>
                </a:solidFill>
              </a:rPr>
              <a:t>Serializable</a:t>
            </a:r>
            <a:r>
              <a:rPr lang="zh-CN" altLang="en-US" sz="2400" dirty="0"/>
              <a:t>用来作为实现对象序列化的工具。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只有实现了</a:t>
            </a:r>
            <a:r>
              <a:rPr lang="en-US" altLang="zh-CN" sz="24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4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接口的类的对象才可以被序列化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zh-CN" altLang="en-US" sz="31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99"/>
                </a:solidFill>
              </a:rPr>
              <a:t>Serializable</a:t>
            </a:r>
            <a:r>
              <a:rPr lang="zh-CN" altLang="en-US" sz="2400" b="1" dirty="0">
                <a:solidFill>
                  <a:srgbClr val="000099"/>
                </a:solidFill>
              </a:rPr>
              <a:t>接口</a:t>
            </a:r>
            <a:r>
              <a:rPr lang="zh-CN" altLang="en-US" sz="2400" dirty="0"/>
              <a:t>中不含有任何的方法声明，是个</a:t>
            </a:r>
            <a:r>
              <a:rPr lang="zh-CN" altLang="en-US" sz="2400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空接口</a:t>
            </a:r>
            <a:r>
              <a:rPr lang="zh-CN" altLang="en-US" sz="2400" dirty="0"/>
              <a:t>。其定义如下：</a:t>
            </a: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public  interface  Serializable{  }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接口，不需要编写任何的实现代码。这个接口只是</a:t>
            </a:r>
            <a:r>
              <a:rPr lang="zh-CN" altLang="en-US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一个特殊的标记</a:t>
            </a:r>
            <a:r>
              <a:rPr lang="zh-CN" altLang="en-US" dirty="0"/>
              <a:t>，用来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表示一个类可以被序列化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如果一个类可以序列化，它的所有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子类</a:t>
            </a:r>
            <a:r>
              <a:rPr lang="zh-CN" altLang="en-US" dirty="0"/>
              <a:t>都可以序列化。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Java</a:t>
            </a:r>
            <a:r>
              <a:rPr lang="zh-CN" altLang="en-US" b="0"/>
              <a:t>标记接口</a:t>
            </a:r>
            <a:endParaRPr lang="zh-CN" altLang="en-US" b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364" y="1617614"/>
            <a:ext cx="8363272" cy="450215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标记接口</a:t>
            </a:r>
            <a:r>
              <a:rPr lang="zh-CN" altLang="en-US" sz="2400" dirty="0"/>
              <a:t>是没有任何方法和属性的接口。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标记接口</a:t>
            </a:r>
            <a:r>
              <a:rPr lang="zh-CN" altLang="en-US" sz="2400" dirty="0"/>
              <a:t>仅仅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表明实现它的类属于一个特定的类型</a:t>
            </a:r>
            <a:r>
              <a:rPr lang="zh-CN" altLang="en-US" sz="2400" dirty="0"/>
              <a:t>，供其它代码来测试允许做一些事情。如：</a:t>
            </a:r>
            <a:r>
              <a:rPr lang="en-US" altLang="zh-CN" sz="2400" dirty="0"/>
              <a:t> Serializable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使用标记接口的唯一目的是使得可以用</a:t>
            </a:r>
            <a:r>
              <a:rPr lang="en-US" altLang="zh-CN" sz="2400" b="1" dirty="0" err="1">
                <a:solidFill>
                  <a:srgbClr val="0000FF"/>
                </a:solidFill>
              </a:rPr>
              <a:t>instanceof</a:t>
            </a:r>
            <a:r>
              <a:rPr lang="zh-CN" altLang="en-US" sz="2400" dirty="0"/>
              <a:t>进行类型查询，例如：    </a:t>
            </a:r>
            <a:r>
              <a:rPr lang="zh-CN" altLang="en-US" dirty="0"/>
              <a:t>       </a:t>
            </a:r>
            <a:endParaRPr lang="zh-CN" altLang="en-US" dirty="0"/>
          </a:p>
          <a:p>
            <a:pPr marL="0" indent="0" algn="ctr">
              <a:buNone/>
            </a:pP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obj</a:t>
            </a:r>
            <a:r>
              <a:rPr lang="zh-CN" altLang="en-US" dirty="0"/>
              <a:t>对象的类实现了接口</a:t>
            </a:r>
            <a:r>
              <a:rPr lang="en-US" altLang="zh-CN" b="1" dirty="0">
                <a:solidFill>
                  <a:srgbClr val="990000"/>
                </a:solidFill>
              </a:rPr>
              <a:t>Serializable</a:t>
            </a:r>
            <a:r>
              <a:rPr lang="zh-CN" altLang="en-US" b="1" dirty="0">
                <a:solidFill>
                  <a:srgbClr val="990000"/>
                </a:solidFill>
              </a:rPr>
              <a:t>，</a:t>
            </a:r>
            <a:r>
              <a:rPr lang="zh-CN" altLang="en-US" dirty="0"/>
              <a:t>则返回</a:t>
            </a:r>
            <a:r>
              <a:rPr lang="en-US" altLang="zh-CN" b="1" dirty="0">
                <a:solidFill>
                  <a:srgbClr val="990000"/>
                </a:solidFill>
              </a:rPr>
              <a:t>true</a:t>
            </a:r>
            <a:r>
              <a:rPr lang="zh-CN" altLang="en-US" b="1" dirty="0">
                <a:solidFill>
                  <a:srgbClr val="990000"/>
                </a:solidFill>
              </a:rPr>
              <a:t>，表明：</a:t>
            </a:r>
            <a:r>
              <a:rPr lang="en-US" altLang="zh-CN" dirty="0"/>
              <a:t> obj</a:t>
            </a:r>
            <a:r>
              <a:rPr lang="zh-CN" altLang="en-US" dirty="0"/>
              <a:t>对象能被序列化。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35760" y="4365104"/>
            <a:ext cx="386207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if(</a:t>
            </a:r>
            <a:r>
              <a:rPr lang="en-US" altLang="zh-CN" sz="2000" b="1" dirty="0">
                <a:solidFill>
                  <a:srgbClr val="FF0000"/>
                </a:solidFill>
              </a:rPr>
              <a:t>obj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instanceof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Serializable</a:t>
            </a:r>
            <a:r>
              <a:rPr lang="en-US" altLang="zh-CN" sz="2000" b="1" dirty="0"/>
              <a:t>) {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………//</a:t>
            </a:r>
            <a:r>
              <a:rPr lang="zh-CN" altLang="en-US" sz="2000" b="1" dirty="0"/>
              <a:t>序列化</a:t>
            </a:r>
            <a:r>
              <a:rPr lang="en-US" altLang="zh-CN" sz="2000" b="1" dirty="0"/>
              <a:t>obj</a:t>
            </a:r>
            <a:r>
              <a:rPr lang="zh-CN" altLang="en-US" sz="2000" b="1" dirty="0"/>
              <a:t>对象</a:t>
            </a:r>
            <a:endParaRPr lang="en-US" altLang="zh-CN" sz="2000" b="1" dirty="0"/>
          </a:p>
          <a:p>
            <a:r>
              <a:rPr lang="en-US" altLang="zh-CN" sz="2000" b="1" dirty="0"/>
              <a:t>} 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§12.1 </a:t>
            </a:r>
            <a:r>
              <a:rPr lang="en-US" altLang="zh-CN"/>
              <a:t>File</a:t>
            </a:r>
            <a:r>
              <a:rPr lang="zh-CN" altLang="en-US"/>
              <a:t>类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b="1">
                <a:solidFill>
                  <a:srgbClr val="FF0000"/>
                </a:solidFill>
                <a:latin typeface="Tahoma" panose="020B0604030504040204" pitchFamily="34" charset="0"/>
              </a:rPr>
              <a:t>File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</a:rPr>
              <a:t>类</a:t>
            </a:r>
            <a:r>
              <a:rPr lang="zh-CN" altLang="en-US"/>
              <a:t>使用</a:t>
            </a:r>
            <a:r>
              <a:rPr lang="it-IT" altLang="zh-CN" b="1">
                <a:solidFill>
                  <a:srgbClr val="0000FF"/>
                </a:solidFill>
              </a:rPr>
              <a:t>filename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zh-CN" altLang="en-US" b="1">
                <a:solidFill>
                  <a:srgbClr val="0000FF"/>
                </a:solidFill>
              </a:rPr>
              <a:t>路径名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zh-CN" altLang="en-US" b="1"/>
              <a:t>表示一个：</a:t>
            </a:r>
            <a:endParaRPr lang="en-US" altLang="zh-CN" b="1"/>
          </a:p>
          <a:p>
            <a:pPr marL="344170" lvl="1" indent="0" algn="ctr">
              <a:buNone/>
            </a:pPr>
            <a:endParaRPr lang="it-IT" altLang="zh-CN" b="1">
              <a:solidFill>
                <a:srgbClr val="6600CC"/>
              </a:solidFill>
            </a:endParaRPr>
          </a:p>
          <a:p>
            <a:pPr marL="344170" lvl="1" indent="0" algn="ctr">
              <a:buNone/>
            </a:pPr>
            <a:r>
              <a:rPr lang="it-IT" altLang="zh-CN" sz="2800" b="1">
                <a:solidFill>
                  <a:srgbClr val="6600CC"/>
                </a:solidFill>
              </a:rPr>
              <a:t>file(</a:t>
            </a:r>
            <a:r>
              <a:rPr lang="zh-CN" altLang="it-IT" sz="2800" b="1">
                <a:solidFill>
                  <a:srgbClr val="6600CC"/>
                </a:solidFill>
              </a:rPr>
              <a:t>文件</a:t>
            </a:r>
            <a:r>
              <a:rPr lang="it-IT" altLang="zh-CN" sz="2800" b="1">
                <a:solidFill>
                  <a:srgbClr val="6600CC"/>
                </a:solidFill>
              </a:rPr>
              <a:t>)</a:t>
            </a:r>
            <a:endParaRPr lang="it-IT" altLang="zh-CN" sz="2800" b="1">
              <a:solidFill>
                <a:srgbClr val="6600CC"/>
              </a:solidFill>
            </a:endParaRPr>
          </a:p>
          <a:p>
            <a:pPr marL="0" indent="0" algn="ctr">
              <a:buNone/>
            </a:pPr>
            <a:r>
              <a:rPr lang="zh-CN" altLang="en-US" b="1"/>
              <a:t>或</a:t>
            </a:r>
            <a:endParaRPr lang="en-US" altLang="zh-CN" b="1"/>
          </a:p>
          <a:p>
            <a:pPr marL="344170" lvl="1" indent="0" algn="ctr">
              <a:buNone/>
            </a:pPr>
            <a:r>
              <a:rPr lang="it-IT" altLang="zh-CN" sz="2800" b="1">
                <a:solidFill>
                  <a:srgbClr val="6600CC"/>
                </a:solidFill>
              </a:rPr>
              <a:t>dir(</a:t>
            </a:r>
            <a:r>
              <a:rPr lang="zh-CN" altLang="it-IT" sz="2800" b="1">
                <a:solidFill>
                  <a:srgbClr val="6600CC"/>
                </a:solidFill>
              </a:rPr>
              <a:t>文件夹</a:t>
            </a:r>
            <a:r>
              <a:rPr lang="it-IT" altLang="zh-CN" sz="2800"/>
              <a:t>)</a:t>
            </a:r>
            <a:endParaRPr lang="en-US" altLang="zh-CN" sz="2800">
              <a:solidFill>
                <a:srgbClr val="000066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3CEA81-E724-45C0-89D6-74B9ED51AB38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>
                <a:solidFill>
                  <a:schemeClr val="tx1"/>
                </a:solidFill>
              </a:rPr>
              <a:t>序列化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zh-CN" altLang="zh-CN" dirty="0">
                <a:solidFill>
                  <a:srgbClr val="000099"/>
                </a:solidFill>
              </a:rPr>
              <a:t>Serialization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zh-CN" dirty="0">
              <a:solidFill>
                <a:srgbClr val="000099"/>
              </a:solidFill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2356" y="1605464"/>
            <a:ext cx="8507288" cy="45021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不参与序列化的数据</a:t>
            </a:r>
            <a:r>
              <a:rPr lang="zh-CN" altLang="en-US" sz="2400" dirty="0"/>
              <a:t>可以用关键字</a:t>
            </a:r>
            <a:r>
              <a:rPr lang="en-US" altLang="zh-CN" sz="2400" b="1" dirty="0">
                <a:solidFill>
                  <a:srgbClr val="990000"/>
                </a:solidFill>
              </a:rPr>
              <a:t>transient(</a:t>
            </a:r>
            <a:r>
              <a:rPr lang="zh-CN" altLang="en-US" sz="2400" b="1" dirty="0">
                <a:solidFill>
                  <a:srgbClr val="990000"/>
                </a:solidFill>
              </a:rPr>
              <a:t>瞬时的</a:t>
            </a:r>
            <a:r>
              <a:rPr lang="en-US" altLang="zh-CN" sz="2400" b="1" dirty="0">
                <a:solidFill>
                  <a:srgbClr val="990000"/>
                </a:solidFill>
              </a:rPr>
              <a:t>)</a:t>
            </a:r>
            <a:r>
              <a:rPr lang="zh-CN" altLang="en-US" sz="2400" dirty="0"/>
              <a:t>来修饰。比如：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通常出于安全性的考虑，某些不宜公开的数据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zh-CN" altLang="en-US" dirty="0">
                <a:solidFill>
                  <a:srgbClr val="0000CC"/>
                </a:solidFill>
              </a:rPr>
              <a:t>用户的密码</a:t>
            </a:r>
            <a:r>
              <a:rPr lang="en-US" altLang="zh-CN" dirty="0"/>
              <a:t>)</a:t>
            </a:r>
            <a:r>
              <a:rPr lang="zh-CN" altLang="en-US" dirty="0"/>
              <a:t>用</a:t>
            </a:r>
            <a:r>
              <a:rPr lang="en-US" altLang="zh-CN" b="1" dirty="0">
                <a:solidFill>
                  <a:srgbClr val="990000"/>
                </a:solidFill>
              </a:rPr>
              <a:t>transient</a:t>
            </a:r>
            <a:r>
              <a:rPr lang="zh-CN" altLang="en-US" dirty="0"/>
              <a:t>来修饰，能够使其不被序列化。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用</a:t>
            </a:r>
            <a:r>
              <a:rPr lang="en-US" altLang="zh-CN" sz="2400" b="1" dirty="0">
                <a:solidFill>
                  <a:srgbClr val="990000"/>
                </a:solidFill>
              </a:rPr>
              <a:t>static</a:t>
            </a:r>
            <a:r>
              <a:rPr lang="zh-CN" altLang="en-US" sz="2400" dirty="0"/>
              <a:t>修饰的静态成员变量与类的对象无关，序列化过程也与之无关。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有些对象，如</a:t>
            </a:r>
            <a:r>
              <a:rPr lang="en-US" altLang="zh-CN" sz="2400" dirty="0"/>
              <a:t>Thread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FileInputStream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FileOutputStream</a:t>
            </a:r>
            <a:r>
              <a:rPr lang="zh-CN" altLang="en-US" sz="2400" dirty="0"/>
              <a:t>等对象，其对象状态也是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瞬时</a:t>
            </a:r>
            <a:r>
              <a:rPr lang="zh-CN" altLang="en-US" sz="2400" dirty="0"/>
              <a:t>的，也不能进行序列化。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133970"/>
            <a:ext cx="75438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dirty="0">
                <a:latin typeface="Tahoma" panose="020B0604030504040204" pitchFamily="34" charset="0"/>
                <a:cs typeface="Tahoma" panose="020B0604030504040204" pitchFamily="34" charset="0"/>
              </a:rPr>
              <a:t>//Example: </a:t>
            </a:r>
            <a:r>
              <a:rPr lang="en-US" altLang="zh-CN" sz="3100" b="1" dirty="0" err="1">
                <a:solidFill>
                  <a:srgbClr val="000099"/>
                </a:solidFill>
              </a:rPr>
              <a:t>Serializable</a:t>
            </a:r>
            <a:r>
              <a:rPr lang="zh-CN" altLang="en-US" sz="3100" b="1" dirty="0">
                <a:solidFill>
                  <a:srgbClr val="000099"/>
                </a:solidFill>
              </a:rPr>
              <a:t>接口</a:t>
            </a:r>
            <a:endParaRPr lang="zh-CN" altLang="en-US" sz="3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887257" y="776065"/>
            <a:ext cx="8458200" cy="5945013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java.io.Serializable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Serializable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serialVersionUID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用于比对类的版本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static final long 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serialVersionUID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1663183895424656802L;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id;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String name;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String department;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altLang="zh-CN" sz="1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 password;	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public Student(){ 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public Student(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id, String name,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age, String department){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this.id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= id;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this.name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= name;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this.age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= age;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this.department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= department;		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610B16-D5F2-4925-9551-A88BC79CFCA8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3992" y="63563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75920" y="3549097"/>
            <a:ext cx="194421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不参与序列化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500042"/>
            <a:ext cx="7215238" cy="7159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域：</a:t>
            </a:r>
            <a:r>
              <a:rPr lang="en-US" altLang="zh-CN" dirty="0" err="1">
                <a:solidFill>
                  <a:schemeClr val="tx1"/>
                </a:solidFill>
              </a:rPr>
              <a:t>serialVersionUID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998683" y="1556792"/>
            <a:ext cx="8320438" cy="5000660"/>
          </a:xfrm>
        </p:spPr>
        <p:txBody>
          <a:bodyPr/>
          <a:lstStyle/>
          <a:p>
            <a:r>
              <a:rPr lang="zh-CN" altLang="en-US" sz="2400" dirty="0"/>
              <a:t>凡是实现</a:t>
            </a:r>
            <a:r>
              <a:rPr lang="en-US" sz="2400" dirty="0" err="1"/>
              <a:t>Serializable</a:t>
            </a:r>
            <a:r>
              <a:rPr lang="zh-CN" altLang="en-US" sz="2400" dirty="0"/>
              <a:t>接口的类都有一个表示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序列化版本</a:t>
            </a:r>
            <a:r>
              <a:rPr lang="zh-CN" altLang="en-US" sz="2400" dirty="0"/>
              <a:t>标识符的静态变量：</a:t>
            </a:r>
            <a:endParaRPr lang="zh-CN" altLang="en-US" sz="2400" dirty="0"/>
          </a:p>
          <a:p>
            <a:pPr algn="ctr">
              <a:buNone/>
            </a:pPr>
            <a:r>
              <a:rPr lang="en-US" b="1" dirty="0"/>
              <a:t>private static final long </a:t>
            </a:r>
            <a:r>
              <a:rPr lang="en-US" altLang="zh-CN" b="1" dirty="0" err="1">
                <a:solidFill>
                  <a:srgbClr val="000099"/>
                </a:solidFill>
              </a:rPr>
              <a:t>serialVersionUID</a:t>
            </a:r>
            <a:r>
              <a:rPr lang="en-US" b="1" dirty="0"/>
              <a:t>; </a:t>
            </a: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marL="457200" indent="-457200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6600"/>
                </a:solidFill>
              </a:rPr>
              <a:t>serialVersionUID</a:t>
            </a:r>
            <a:r>
              <a:rPr lang="zh-CN" altLang="en-US" sz="2400" dirty="0"/>
              <a:t>是为了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反序列化</a:t>
            </a:r>
            <a:r>
              <a:rPr lang="zh-CN" altLang="en-US" sz="2400" dirty="0"/>
              <a:t>的时候</a:t>
            </a:r>
            <a:r>
              <a:rPr lang="en-US" altLang="zh-CN" sz="2400" dirty="0"/>
              <a:t>JVM</a:t>
            </a:r>
            <a:r>
              <a:rPr lang="zh-CN" altLang="en-US" sz="2400" dirty="0"/>
              <a:t>比对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的版本</a:t>
            </a:r>
            <a:r>
              <a:rPr lang="zh-CN" altLang="en-US" sz="2400" dirty="0"/>
              <a:t>。有两种生成方式：</a:t>
            </a:r>
            <a:endParaRPr lang="zh-CN" altLang="en-US" sz="2400" dirty="0"/>
          </a:p>
          <a:p>
            <a:pPr marL="725805" lvl="1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一个是默认的</a:t>
            </a:r>
            <a:r>
              <a:rPr lang="en-US" altLang="zh-CN" sz="2200" dirty="0"/>
              <a:t>1L</a:t>
            </a:r>
            <a:r>
              <a:rPr lang="zh-CN" altLang="en-US" sz="2200" dirty="0"/>
              <a:t>，比如：</a:t>
            </a:r>
            <a:endParaRPr lang="zh-CN" altLang="en-US" sz="2200" dirty="0"/>
          </a:p>
          <a:p>
            <a:pPr marL="725805" lvl="1" indent="-3810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private static final long </a:t>
            </a:r>
            <a:r>
              <a:rPr lang="en-US" altLang="zh-CN" b="1" dirty="0" err="1">
                <a:solidFill>
                  <a:srgbClr val="0000FF"/>
                </a:solidFill>
              </a:rPr>
              <a:t>serialVersionUID</a:t>
            </a:r>
            <a:r>
              <a:rPr lang="en-US" altLang="zh-CN" b="1" dirty="0">
                <a:solidFill>
                  <a:srgbClr val="0000FF"/>
                </a:solidFill>
              </a:rPr>
              <a:t> = 1L;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725805" lvl="1" indent="-3810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725805" lvl="1" indent="-381000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zh-CN" altLang="en-US" sz="2200" dirty="0"/>
              <a:t>一个是系统根据类名、接口名、成员方法及属性等来生成一个</a:t>
            </a:r>
            <a:r>
              <a:rPr lang="en-US" altLang="zh-CN" sz="2200" dirty="0">
                <a:solidFill>
                  <a:srgbClr val="C00000"/>
                </a:solidFill>
                <a:ea typeface="隶书" panose="02010509060101010101" pitchFamily="49" charset="-122"/>
              </a:rPr>
              <a:t>64</a:t>
            </a:r>
            <a:r>
              <a:rPr lang="zh-CN" altLang="en-US" sz="2200" dirty="0">
                <a:solidFill>
                  <a:srgbClr val="C00000"/>
                </a:solidFill>
                <a:ea typeface="隶书" panose="02010509060101010101" pitchFamily="49" charset="-122"/>
              </a:rPr>
              <a:t>位的哈希字段</a:t>
            </a:r>
            <a:r>
              <a:rPr lang="zh-CN" altLang="en-US" sz="2200" dirty="0"/>
              <a:t>，比如：</a:t>
            </a:r>
            <a:endParaRPr lang="zh-CN" altLang="en-US" sz="2200" dirty="0"/>
          </a:p>
          <a:p>
            <a:pPr marL="725805" lvl="1" indent="-3810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private static final long </a:t>
            </a:r>
            <a:r>
              <a:rPr lang="en-US" altLang="zh-CN" b="1" dirty="0" err="1">
                <a:solidFill>
                  <a:srgbClr val="0000FF"/>
                </a:solidFill>
              </a:rPr>
              <a:t>serialVersionUID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dirty="0" err="1">
                <a:solidFill>
                  <a:srgbClr val="0000FF"/>
                </a:solidFill>
              </a:rPr>
              <a:t>xxxxL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725805" lvl="1" indent="-381000"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b="1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596" y="571480"/>
            <a:ext cx="7543800" cy="71596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域：</a:t>
            </a:r>
            <a:r>
              <a:rPr lang="en-US" altLang="zh-CN" dirty="0" err="1">
                <a:solidFill>
                  <a:schemeClr val="tx1"/>
                </a:solidFill>
              </a:rPr>
              <a:t>serialVersionUID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43050"/>
            <a:ext cx="8229600" cy="5000660"/>
          </a:xfrm>
        </p:spPr>
        <p:txBody>
          <a:bodyPr/>
          <a:lstStyle/>
          <a:p>
            <a:pPr marL="457200" indent="-457200">
              <a:spcBef>
                <a:spcPts val="0"/>
              </a:spcBef>
            </a:pPr>
            <a:r>
              <a:rPr lang="zh-CN" altLang="en-US" sz="2400" dirty="0"/>
              <a:t>在反序列化的时候，即：将</a:t>
            </a:r>
            <a:r>
              <a:rPr lang="zh-CN" altLang="en-US" sz="2400" b="1" dirty="0">
                <a:solidFill>
                  <a:srgbClr val="C00000"/>
                </a:solidFill>
              </a:rPr>
              <a:t>流</a:t>
            </a:r>
            <a:r>
              <a:rPr lang="zh-CN" altLang="en-US" sz="2400" dirty="0"/>
              <a:t>转换为</a:t>
            </a:r>
            <a:r>
              <a:rPr lang="zh-CN" altLang="en-US" sz="2400" b="1" dirty="0">
                <a:solidFill>
                  <a:srgbClr val="0000CC"/>
                </a:solidFill>
              </a:rPr>
              <a:t>类的对象</a:t>
            </a:r>
            <a:r>
              <a:rPr lang="zh-CN" altLang="en-US" sz="2400" dirty="0"/>
              <a:t>的时候，</a:t>
            </a:r>
            <a:r>
              <a:rPr lang="en-US" altLang="zh-CN" sz="2400" dirty="0"/>
              <a:t>JVM</a:t>
            </a:r>
            <a:r>
              <a:rPr lang="zh-CN" altLang="en-US" sz="2400" dirty="0"/>
              <a:t>会把传来的字节流中的</a:t>
            </a:r>
            <a:r>
              <a:rPr lang="en-US" altLang="zh-CN" sz="2400" b="1" dirty="0" err="1">
                <a:solidFill>
                  <a:srgbClr val="000099"/>
                </a:solidFill>
              </a:rPr>
              <a:t>serialVersionUID</a:t>
            </a:r>
            <a:r>
              <a:rPr lang="zh-CN" altLang="en-US" sz="2400" dirty="0"/>
              <a:t>与本地相应实体</a:t>
            </a:r>
            <a:r>
              <a:rPr lang="en-US" altLang="zh-CN" sz="2400" dirty="0"/>
              <a:t>(</a:t>
            </a:r>
            <a:r>
              <a:rPr lang="zh-CN" altLang="en-US" sz="2400" dirty="0"/>
              <a:t>类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en-US" altLang="zh-CN" sz="2400" b="1" dirty="0" err="1">
                <a:solidFill>
                  <a:srgbClr val="000099"/>
                </a:solidFill>
              </a:rPr>
              <a:t>serialVersionUID</a:t>
            </a:r>
            <a:r>
              <a:rPr lang="zh-CN" altLang="en-US" sz="2400" dirty="0"/>
              <a:t>进行比较。</a:t>
            </a:r>
            <a:endParaRPr lang="en-US" altLang="zh-CN" sz="2400" dirty="0"/>
          </a:p>
          <a:p>
            <a:pPr marL="806450" lvl="1" indent="-457200">
              <a:spcBef>
                <a:spcPts val="0"/>
              </a:spcBef>
            </a:pPr>
            <a:r>
              <a:rPr lang="zh-CN" altLang="en-US" sz="2000" dirty="0"/>
              <a:t>如果相同就认为是一致的，可以进行反序列化，否则就会出现序列化版本不一致的异常。</a:t>
            </a:r>
            <a:endParaRPr lang="zh-CN" altLang="en-US" sz="2000" dirty="0"/>
          </a:p>
          <a:p>
            <a:pPr marL="457200" indent="-457200">
              <a:spcBef>
                <a:spcPts val="0"/>
              </a:spcBef>
            </a:pPr>
            <a:endParaRPr lang="zh-CN" altLang="en-US" sz="2400" dirty="0"/>
          </a:p>
          <a:p>
            <a:pPr marL="457200" indent="-457200">
              <a:spcBef>
                <a:spcPts val="0"/>
              </a:spcBef>
            </a:pPr>
            <a:r>
              <a:rPr lang="en-US" altLang="zh-CN" sz="2400" dirty="0"/>
              <a:t>当一个类实现了Serializable接口，如果没有定义serialVersionUID，</a:t>
            </a:r>
            <a:r>
              <a:rPr lang="en-US" altLang="zh-CN" sz="2400" b="1" dirty="0">
                <a:solidFill>
                  <a:srgbClr val="0000FF"/>
                </a:solidFill>
              </a:rPr>
              <a:t>Eclipse</a:t>
            </a:r>
            <a:r>
              <a:rPr lang="en-US" altLang="zh-CN" sz="2400" dirty="0"/>
              <a:t>会提供这个提示功能告诉你去定义 。</a:t>
            </a:r>
            <a:endParaRPr lang="en-US" altLang="zh-CN" sz="2400" dirty="0"/>
          </a:p>
          <a:p>
            <a:pPr marL="806450" lvl="1" indent="-457200">
              <a:spcBef>
                <a:spcPts val="0"/>
              </a:spcBef>
            </a:pPr>
            <a:r>
              <a:rPr lang="en-US" altLang="zh-CN" sz="2000" dirty="0" err="1"/>
              <a:t>在Eclipse中点击类中warning的图标一下，Eclipse就会自动给定两种生成的方式</a:t>
            </a:r>
            <a:r>
              <a:rPr lang="en-US" altLang="zh-CN" sz="2000" dirty="0"/>
              <a:t>。</a:t>
            </a:r>
            <a:endParaRPr lang="en-US" altLang="zh-CN" sz="2000" dirty="0"/>
          </a:p>
          <a:p>
            <a:pPr marL="806450" lvl="1" indent="-457200">
              <a:spcBef>
                <a:spcPts val="0"/>
              </a:spcBef>
            </a:pPr>
            <a:r>
              <a:rPr lang="en-US" altLang="zh-CN" sz="2000" dirty="0" err="1"/>
              <a:t>如果不想定义它，在Eclipse的设置中也可以把它关掉的</a:t>
            </a:r>
            <a:r>
              <a:rPr lang="en-US" altLang="zh-CN" sz="2000" dirty="0"/>
              <a:t>，</a:t>
            </a:r>
            <a:r>
              <a:rPr lang="zh-CN" altLang="en-US" sz="2000" dirty="0"/>
              <a:t>或者全部默认为</a:t>
            </a:r>
            <a:r>
              <a:rPr lang="en-US" altLang="zh-CN" sz="2000" dirty="0"/>
              <a:t>1L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对象序列化</a:t>
            </a:r>
            <a:r>
              <a:rPr lang="en-US" altLang="zh-CN" sz="3200" b="1" dirty="0"/>
              <a:t>(serialization)</a:t>
            </a:r>
            <a:endParaRPr lang="en-US" altLang="zh-CN" sz="3200" b="1" dirty="0"/>
          </a:p>
          <a:p>
            <a:r>
              <a:rPr lang="zh-CN" altLang="en-US" sz="3200" b="1" dirty="0"/>
              <a:t>对象反序列化</a:t>
            </a:r>
            <a:r>
              <a:rPr lang="en-US" altLang="zh-CN" sz="3200" b="1" dirty="0">
                <a:solidFill>
                  <a:srgbClr val="000099"/>
                </a:solidFill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</a:rPr>
              <a:t>de</a:t>
            </a:r>
            <a:r>
              <a:rPr lang="en-US" altLang="zh-CN" sz="3200" b="1" dirty="0">
                <a:solidFill>
                  <a:srgbClr val="000099"/>
                </a:solidFill>
              </a:rPr>
              <a:t>s</a:t>
            </a:r>
            <a:r>
              <a:rPr lang="zh-CN" altLang="zh-CN" sz="3200" b="1" dirty="0">
                <a:solidFill>
                  <a:srgbClr val="000099"/>
                </a:solidFill>
              </a:rPr>
              <a:t>erialization</a:t>
            </a:r>
            <a:r>
              <a:rPr lang="en-US" altLang="zh-CN" sz="3200" b="1" dirty="0">
                <a:solidFill>
                  <a:srgbClr val="000099"/>
                </a:solidFill>
              </a:rPr>
              <a:t>)</a:t>
            </a:r>
            <a:endParaRPr lang="zh-CN" altLang="en-US" sz="3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60" y="3766142"/>
            <a:ext cx="76390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§12.10   </a:t>
            </a:r>
            <a:r>
              <a:rPr lang="zh-CN" altLang="en-US" dirty="0">
                <a:latin typeface="宋体" panose="02010600030101010101" pitchFamily="2" charset="-122"/>
              </a:rPr>
              <a:t>对象流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java.io</a:t>
            </a:r>
            <a:r>
              <a:rPr lang="zh-CN" altLang="en-US" dirty="0"/>
              <a:t>包中，提供了可读、写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sz="2400" b="1" dirty="0"/>
              <a:t>的流：</a:t>
            </a:r>
            <a:endParaRPr lang="en-US" altLang="zh-CN" sz="2400" b="1" dirty="0"/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ObjectOutputStream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990000"/>
                </a:solidFill>
              </a:rPr>
              <a:t>对象输出流</a:t>
            </a:r>
            <a:r>
              <a:rPr lang="en-US" altLang="zh-CN" b="1" dirty="0">
                <a:solidFill>
                  <a:srgbClr val="990000"/>
                </a:solidFill>
              </a:rPr>
              <a:t>)</a:t>
            </a:r>
            <a:endParaRPr lang="en-US" altLang="zh-CN" b="1" dirty="0">
              <a:solidFill>
                <a:srgbClr val="99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990000"/>
                </a:solidFill>
              </a:rPr>
              <a:t>用于：</a:t>
            </a:r>
            <a:r>
              <a:rPr lang="zh-CN" altLang="en-US" sz="2400" b="1" dirty="0"/>
              <a:t>对象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序列化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ObjectInputStream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000099"/>
                </a:solidFill>
              </a:rPr>
              <a:t>对象输入流</a:t>
            </a:r>
            <a:r>
              <a:rPr lang="en-US" altLang="zh-CN" b="1" dirty="0">
                <a:solidFill>
                  <a:srgbClr val="000099"/>
                </a:solidFill>
              </a:rPr>
              <a:t>)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000099"/>
                </a:solidFill>
              </a:rPr>
              <a:t>用于：</a:t>
            </a:r>
            <a:r>
              <a:rPr lang="zh-CN" altLang="en-US" sz="2400" b="1" dirty="0"/>
              <a:t>对象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反序列化</a:t>
            </a:r>
            <a:endParaRPr lang="en-US" altLang="zh-CN" sz="2400" b="1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endParaRPr lang="en-US" altLang="zh-CN" dirty="0"/>
          </a:p>
          <a:p>
            <a:pPr>
              <a:buNone/>
            </a:pP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§12.10   </a:t>
            </a:r>
            <a:r>
              <a:rPr lang="zh-CN" altLang="en-US" dirty="0">
                <a:latin typeface="宋体" panose="02010600030101010101" pitchFamily="2" charset="-122"/>
              </a:rPr>
              <a:t>对象流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19263"/>
            <a:ext cx="8147248" cy="44116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构造方法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public </a:t>
            </a:r>
            <a:r>
              <a:rPr lang="en-US" b="1" dirty="0" err="1">
                <a:solidFill>
                  <a:srgbClr val="C00000"/>
                </a:solidFill>
              </a:rPr>
              <a:t>ObjectInputStream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CC"/>
                </a:solidFill>
              </a:rPr>
              <a:t>InputStream</a:t>
            </a:r>
            <a:r>
              <a:rPr lang="en-US" dirty="0"/>
              <a:t> in) </a:t>
            </a: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                                                        throws </a:t>
            </a:r>
            <a:r>
              <a:rPr lang="en-US" dirty="0" err="1"/>
              <a:t>IOException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创建从指定</a:t>
            </a:r>
            <a:r>
              <a:rPr lang="en-US" sz="2400" dirty="0" err="1"/>
              <a:t>InputStream</a:t>
            </a:r>
            <a:r>
              <a:rPr lang="zh-CN" altLang="en-US" sz="2400" dirty="0"/>
              <a:t>读取的</a:t>
            </a:r>
            <a:r>
              <a:rPr lang="en-US" sz="2400" dirty="0" err="1"/>
              <a:t>ObjectInputStream</a:t>
            </a:r>
            <a:r>
              <a:rPr lang="zh-CN" altLang="en-US" sz="2400" dirty="0"/>
              <a:t>对象</a:t>
            </a:r>
            <a:r>
              <a:rPr lang="en-US" sz="2400" dirty="0"/>
              <a:t>。</a:t>
            </a:r>
            <a:endParaRPr lang="en-US" sz="2400" dirty="0"/>
          </a:p>
          <a:p>
            <a:pPr marL="693420" lvl="2" indent="0">
              <a:spcBef>
                <a:spcPts val="0"/>
              </a:spcBef>
              <a:buNone/>
            </a:pPr>
            <a:endParaRPr lang="en-US" sz="2400" dirty="0"/>
          </a:p>
          <a:p>
            <a:pPr lvl="2">
              <a:spcBef>
                <a:spcPts val="0"/>
              </a:spcBef>
            </a:pP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dirty="0"/>
              <a:t>public </a:t>
            </a:r>
            <a:r>
              <a:rPr lang="en-US" b="1" dirty="0" err="1">
                <a:solidFill>
                  <a:srgbClr val="C00000"/>
                </a:solidFill>
              </a:rPr>
              <a:t>ObjectOutputStream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CC"/>
                </a:solidFill>
              </a:rPr>
              <a:t>OutputStream</a:t>
            </a:r>
            <a:r>
              <a:rPr lang="en-US" dirty="0"/>
              <a:t> out) </a:t>
            </a: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dirty="0"/>
              <a:t>                                                   throws </a:t>
            </a:r>
            <a:r>
              <a:rPr lang="en-US" dirty="0" err="1"/>
              <a:t>IOException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创建写入指定</a:t>
            </a:r>
            <a:r>
              <a:rPr lang="en-US" sz="2400" dirty="0" err="1"/>
              <a:t>OutputStream</a:t>
            </a:r>
            <a:r>
              <a:rPr lang="zh-CN" altLang="en-US" sz="2400" dirty="0"/>
              <a:t>的</a:t>
            </a:r>
            <a:r>
              <a:rPr lang="en-US" sz="2400" dirty="0" err="1"/>
              <a:t>ObjectOutputStream</a:t>
            </a:r>
            <a:r>
              <a:rPr lang="zh-CN" altLang="en-US" sz="2400" dirty="0"/>
              <a:t>对象</a:t>
            </a:r>
            <a:r>
              <a:rPr lang="en-US" sz="2400" dirty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6629-DACD-498F-867D-4B2567C9B25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AutoShape 5"/>
          <p:cNvSpPr/>
          <p:nvPr/>
        </p:nvSpPr>
        <p:spPr bwMode="auto">
          <a:xfrm>
            <a:off x="6479704" y="874708"/>
            <a:ext cx="2664296" cy="785818"/>
          </a:xfrm>
          <a:prstGeom prst="borderCallout2">
            <a:avLst>
              <a:gd name="adj1" fmla="val 102201"/>
              <a:gd name="adj2" fmla="val 54343"/>
              <a:gd name="adj3" fmla="val 135120"/>
              <a:gd name="adj4" fmla="val 43116"/>
              <a:gd name="adj5" fmla="val 172086"/>
              <a:gd name="adj6" fmla="val 3557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tailEnd type="triangle" w="med" len="med"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200" b="1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任何</a:t>
            </a:r>
            <a:r>
              <a:rPr lang="en-US" altLang="zh-CN" sz="2200" b="1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InputStream</a:t>
            </a:r>
            <a:r>
              <a:rPr lang="zh-CN" altLang="en-US" sz="2200" b="1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流</a:t>
            </a:r>
            <a:endParaRPr lang="en-US" altLang="zh-CN" sz="2200" b="1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200" b="1">
                <a:latin typeface="+mj-lt"/>
                <a:ea typeface="宋体" panose="02010600030101010101" pitchFamily="2" charset="-122"/>
              </a:rPr>
              <a:t>子类对象</a:t>
            </a:r>
            <a:endParaRPr lang="zh-CN" altLang="en-US" sz="2200" b="1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440071-E679-4B71-BCF0-7F2C3EA1668A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58" y="428605"/>
            <a:ext cx="7477148" cy="785818"/>
          </a:xfrm>
        </p:spPr>
        <p:txBody>
          <a:bodyPr/>
          <a:lstStyle/>
          <a:p>
            <a:br>
              <a:rPr lang="zh-CN" altLang="en-US" sz="3500" dirty="0">
                <a:solidFill>
                  <a:srgbClr val="000099"/>
                </a:solidFill>
              </a:rPr>
            </a:br>
            <a:r>
              <a:rPr lang="zh-CN" altLang="en-US" sz="3500" dirty="0">
                <a:solidFill>
                  <a:schemeClr val="tx1"/>
                </a:solidFill>
              </a:rPr>
              <a:t>对象序列化</a:t>
            </a:r>
            <a:r>
              <a:rPr lang="en-US" altLang="zh-CN" dirty="0">
                <a:solidFill>
                  <a:schemeClr val="tx1"/>
                </a:solidFill>
              </a:rPr>
              <a:t>(serialization)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56792"/>
            <a:ext cx="8229600" cy="457413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对象序列化</a:t>
            </a:r>
            <a:r>
              <a:rPr lang="zh-CN" altLang="en-US" dirty="0"/>
              <a:t>包括如下步骤：</a:t>
            </a:r>
            <a:endParaRPr lang="zh-CN" altLang="en-US" dirty="0"/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创建一个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对象输出流</a:t>
            </a:r>
            <a:r>
              <a:rPr lang="zh-CN" altLang="en-US" dirty="0"/>
              <a:t>，它可以包装一个其他类型的目标输出流，如：文件输出流；</a:t>
            </a:r>
            <a:endParaRPr lang="zh-CN" altLang="en-US" dirty="0"/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b="1" dirty="0" err="1">
                <a:solidFill>
                  <a:srgbClr val="0000FF"/>
                </a:solidFill>
              </a:rPr>
              <a:t>ObjectOutputStream</a:t>
            </a:r>
            <a:r>
              <a:rPr lang="zh-CN" altLang="en-US" dirty="0"/>
              <a:t>的</a:t>
            </a:r>
            <a:r>
              <a:rPr lang="en-US" altLang="zh-CN" b="1" dirty="0" err="1">
                <a:solidFill>
                  <a:srgbClr val="0000FF"/>
                </a:solidFill>
              </a:rPr>
              <a:t>writeObject</a:t>
            </a:r>
            <a:r>
              <a:rPr lang="en-US" altLang="zh-CN" b="1" dirty="0">
                <a:solidFill>
                  <a:srgbClr val="0000FF"/>
                </a:solidFill>
              </a:rPr>
              <a:t>()</a:t>
            </a:r>
            <a:r>
              <a:rPr lang="zh-CN" altLang="en-US" dirty="0"/>
              <a:t>方法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写对象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b="1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对象反序列化</a:t>
            </a:r>
            <a:r>
              <a:rPr lang="zh-CN" altLang="en-US" dirty="0"/>
              <a:t>的步骤如下：</a:t>
            </a:r>
            <a:endParaRPr lang="zh-CN" altLang="en-US" dirty="0"/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创建一个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对象输入流</a:t>
            </a:r>
            <a:r>
              <a:rPr lang="zh-CN" altLang="en-US" dirty="0"/>
              <a:t>，它可以包装一个其他类型的源输入流，如文件输入流；</a:t>
            </a:r>
            <a:endParaRPr lang="zh-CN" altLang="en-US" dirty="0"/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b="1" dirty="0" err="1">
                <a:solidFill>
                  <a:srgbClr val="990000"/>
                </a:solidFill>
              </a:rPr>
              <a:t>ObjectInputStream</a:t>
            </a:r>
            <a:r>
              <a:rPr lang="zh-CN" altLang="en-US" dirty="0"/>
              <a:t>的</a:t>
            </a:r>
            <a:r>
              <a:rPr lang="en-US" altLang="zh-CN" b="1" dirty="0" err="1">
                <a:solidFill>
                  <a:srgbClr val="C00000"/>
                </a:solidFill>
              </a:rPr>
              <a:t>readObject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读取对象</a:t>
            </a:r>
            <a:r>
              <a:rPr lang="zh-CN" altLang="en-US" dirty="0"/>
              <a:t>。</a:t>
            </a:r>
            <a:endParaRPr lang="zh-CN" altLang="en-US" dirty="0"/>
          </a:p>
          <a:p>
            <a:pPr marL="806450" lvl="1" indent="-457200">
              <a:spcBef>
                <a:spcPts val="0"/>
              </a:spcBef>
              <a:buFont typeface="+mj-ea"/>
              <a:buAutoNum type="circleNumDbPlain"/>
            </a:pPr>
            <a:endParaRPr lang="en-US" altLang="zh-CN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1000" dirty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2E8019-1B7A-434E-8D34-28D7DDB4905F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ObjectOutputStream</a:t>
            </a:r>
            <a:r>
              <a:rPr lang="en-US" altLang="zh-CN" sz="4000" dirty="0"/>
              <a:t>(</a:t>
            </a:r>
            <a:r>
              <a:rPr lang="zh-CN" altLang="en-US" dirty="0">
                <a:solidFill>
                  <a:srgbClr val="000099"/>
                </a:solidFill>
              </a:rPr>
              <a:t>写对象流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3"/>
            <a:ext cx="8305800" cy="4567257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990000"/>
                </a:solidFill>
              </a:rPr>
              <a:t>void </a:t>
            </a:r>
            <a:r>
              <a:rPr lang="en-US" altLang="zh-CN" b="1" dirty="0" err="1">
                <a:solidFill>
                  <a:srgbClr val="990000"/>
                </a:solidFill>
              </a:rPr>
              <a:t>writeObject</a:t>
            </a:r>
            <a:r>
              <a:rPr lang="en-US" altLang="zh-CN" b="1" dirty="0">
                <a:solidFill>
                  <a:srgbClr val="990000"/>
                </a:solidFill>
              </a:rPr>
              <a:t>( )</a:t>
            </a:r>
            <a:endParaRPr lang="en-US" altLang="zh-CN" b="1" dirty="0">
              <a:solidFill>
                <a:srgbClr val="99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将指定的对象写入 </a:t>
            </a:r>
            <a:r>
              <a:rPr lang="en-US" altLang="zh-CN" dirty="0" err="1"/>
              <a:t>ObjectOutputStream</a:t>
            </a:r>
            <a:r>
              <a:rPr lang="zh-CN" altLang="en-US" dirty="0"/>
              <a:t>，用于对象的序列化。</a:t>
            </a:r>
            <a:endParaRPr lang="zh-CN" altLang="en-US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写出了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重构一个类对象</a:t>
            </a:r>
            <a:r>
              <a:rPr lang="zh-CN" altLang="en-US" dirty="0"/>
              <a:t>所需要的信息：</a:t>
            </a:r>
            <a:r>
              <a:rPr lang="zh-CN" altLang="en-US" dirty="0">
                <a:solidFill>
                  <a:srgbClr val="0000FF"/>
                </a:solidFill>
              </a:rPr>
              <a:t>对象的类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类的标记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非</a:t>
            </a:r>
            <a:r>
              <a:rPr lang="en-US" altLang="zh-CN" dirty="0">
                <a:solidFill>
                  <a:srgbClr val="0000FF"/>
                </a:solidFill>
              </a:rPr>
              <a:t>transient</a:t>
            </a:r>
            <a:r>
              <a:rPr lang="zh-CN" altLang="en-US" dirty="0">
                <a:solidFill>
                  <a:srgbClr val="0000FF"/>
                </a:solidFill>
              </a:rPr>
              <a:t>的对象成员。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如果对象包含其他对象的引用，则这些对象也会被序列化。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endParaRPr lang="en-US" altLang="zh-CN" sz="1000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序列化能保存的元素：</a:t>
            </a:r>
            <a:endParaRPr lang="zh-CN" altLang="en-US" dirty="0"/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000" dirty="0"/>
              <a:t>只能保存对象的</a:t>
            </a:r>
            <a:r>
              <a:rPr lang="zh-CN" altLang="en-US" sz="2000" dirty="0">
                <a:solidFill>
                  <a:srgbClr val="0000FF"/>
                </a:solidFill>
              </a:rPr>
              <a:t>非静态成员变量</a:t>
            </a:r>
            <a:r>
              <a:rPr lang="zh-CN" altLang="en-US" sz="2000" dirty="0"/>
              <a:t>，不能保存任何的成员方法和静态的成员变量。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000" dirty="0"/>
              <a:t>序列化保存的只是变量的值，对于变量的任何修饰符，都不能保存。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ObjectInputStream</a:t>
            </a:r>
            <a:r>
              <a:rPr lang="en-US" altLang="zh-CN" sz="4000" dirty="0"/>
              <a:t>(</a:t>
            </a:r>
            <a:r>
              <a:rPr lang="zh-CN" altLang="en-US" dirty="0">
                <a:solidFill>
                  <a:srgbClr val="000099"/>
                </a:solidFill>
              </a:rPr>
              <a:t>读对象流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0099"/>
                </a:solidFill>
              </a:rPr>
              <a:t>Object</a:t>
            </a:r>
            <a:r>
              <a:rPr lang="en-US" altLang="zh-CN" b="1" dirty="0">
                <a:solidFill>
                  <a:srgbClr val="990000"/>
                </a:solidFill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</a:rPr>
              <a:t>readObject</a:t>
            </a:r>
            <a:r>
              <a:rPr lang="en-US" altLang="zh-CN" b="1" dirty="0">
                <a:solidFill>
                  <a:srgbClr val="000099"/>
                </a:solidFill>
              </a:rPr>
              <a:t>( );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从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ObjectInputStream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读取一个对象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从字节流中反序列化对象，也就是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将对象恢复过来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spcBef>
                <a:spcPts val="0"/>
              </a:spcBef>
            </a:pPr>
            <a:endParaRPr lang="zh-CN" altLang="en-US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对象的字节流并不包含类的字节码</a:t>
            </a:r>
            <a:r>
              <a:rPr lang="en-US" altLang="zh-CN" dirty="0"/>
              <a:t>(</a:t>
            </a:r>
            <a:r>
              <a:rPr lang="zh-CN" altLang="en-US" dirty="0"/>
              <a:t>类的定义</a:t>
            </a:r>
            <a:r>
              <a:rPr lang="en-US" altLang="zh-CN" dirty="0"/>
              <a:t>)</a:t>
            </a:r>
            <a:r>
              <a:rPr lang="zh-CN" altLang="en-US" dirty="0"/>
              <a:t>，只是包含</a:t>
            </a:r>
            <a:r>
              <a:rPr lang="zh-CN" altLang="en-US" b="1" dirty="0">
                <a:solidFill>
                  <a:srgbClr val="000099"/>
                </a:solidFill>
              </a:rPr>
              <a:t>类名及其签名。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当</a:t>
            </a:r>
            <a:r>
              <a:rPr lang="en-US" altLang="zh-CN" dirty="0" err="1"/>
              <a:t>readObject</a:t>
            </a:r>
            <a:r>
              <a:rPr lang="en-US" altLang="zh-CN" dirty="0"/>
              <a:t>( )</a:t>
            </a:r>
            <a:r>
              <a:rPr lang="zh-CN" altLang="en-US" dirty="0"/>
              <a:t>读取对象时，</a:t>
            </a:r>
            <a:r>
              <a:rPr lang="en-US" altLang="zh-CN" dirty="0"/>
              <a:t>Java</a:t>
            </a:r>
            <a:r>
              <a:rPr lang="zh-CN" altLang="en-US" dirty="0"/>
              <a:t>虚拟机需要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装载指定的类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恢复的对象的类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dirty="0"/>
              <a:t>；如果找不到这个类，则此方法会抛出</a:t>
            </a:r>
            <a:r>
              <a:rPr lang="en-US" altLang="zh-CN" dirty="0" err="1"/>
              <a:t>ClassNotFoundException</a:t>
            </a:r>
            <a:r>
              <a:rPr lang="zh-CN" altLang="en-US" dirty="0"/>
              <a:t>异常。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621204-5612-4260-887E-6BB88A3BD985}" type="slidenum">
              <a:rPr lang="en-US" altLang="zh-CN" sz="1000" b="0" smtClean="0">
                <a:solidFill>
                  <a:schemeClr val="tx1"/>
                </a:solidFill>
              </a:rPr>
            </a:fld>
            <a:r>
              <a:rPr lang="en-US" altLang="zh-CN" sz="1000" b="0" dirty="0">
                <a:solidFill>
                  <a:schemeClr val="tx1"/>
                </a:solidFill>
              </a:rPr>
              <a:t> </a:t>
            </a:r>
            <a:endParaRPr lang="en-US" altLang="zh-CN"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22579</Words>
  <Application>WPS 演示</Application>
  <PresentationFormat>宽屏</PresentationFormat>
  <Paragraphs>1647</Paragraphs>
  <Slides>104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104</vt:i4>
      </vt:variant>
    </vt:vector>
  </HeadingPairs>
  <TitlesOfParts>
    <vt:vector size="134" baseType="lpstr">
      <vt:lpstr>Arial</vt:lpstr>
      <vt:lpstr>宋体</vt:lpstr>
      <vt:lpstr>Wingdings</vt:lpstr>
      <vt:lpstr>华文楷体</vt:lpstr>
      <vt:lpstr>Tahoma</vt:lpstr>
      <vt:lpstr>华文新魏</vt:lpstr>
      <vt:lpstr>隶书</vt:lpstr>
      <vt:lpstr>Book Antiqua</vt:lpstr>
      <vt:lpstr>华文行楷</vt:lpstr>
      <vt:lpstr>微软雅黑</vt:lpstr>
      <vt:lpstr>Arial Unicode MS</vt:lpstr>
      <vt:lpstr>Calibri</vt:lpstr>
      <vt:lpstr>Courier New</vt:lpstr>
      <vt:lpstr>Times New Roman</vt:lpstr>
      <vt:lpstr>Garamond</vt:lpstr>
      <vt:lpstr>华文中宋</vt:lpstr>
      <vt:lpstr>華康楷書體W3</vt:lpstr>
      <vt:lpstr>楷体_GB2312</vt:lpstr>
      <vt:lpstr>黑体</vt:lpstr>
      <vt:lpstr>Consolas</vt:lpstr>
      <vt:lpstr>pingfang SC</vt:lpstr>
      <vt:lpstr>Segoe Print</vt:lpstr>
      <vt:lpstr>-apple-system</vt:lpstr>
      <vt:lpstr>Verdana</vt:lpstr>
      <vt:lpstr>Monotype Sorts</vt:lpstr>
      <vt:lpstr>Wingdings</vt:lpstr>
      <vt:lpstr>主题1</vt:lpstr>
      <vt:lpstr>Office 主题</vt:lpstr>
      <vt:lpstr>1_主题1</vt:lpstr>
      <vt:lpstr>1_Office 主题</vt:lpstr>
      <vt:lpstr>面向对象程序设计(Java)</vt:lpstr>
      <vt:lpstr>第12章 输入输出流  Input/Output</vt:lpstr>
      <vt:lpstr>导读</vt:lpstr>
      <vt:lpstr>输入/输出流</vt:lpstr>
      <vt:lpstr>java.io 包</vt:lpstr>
      <vt:lpstr>流的类结构</vt:lpstr>
      <vt:lpstr>流的类结构</vt:lpstr>
      <vt:lpstr>PowerPoint 演示文稿</vt:lpstr>
      <vt:lpstr>§12.1 File类 </vt:lpstr>
      <vt:lpstr>Java文件路径的表示：</vt:lpstr>
      <vt:lpstr>§12.1 File类 </vt:lpstr>
      <vt:lpstr>Example:</vt:lpstr>
      <vt:lpstr>§12.1.1   文件的属性 </vt:lpstr>
      <vt:lpstr>§12.1.1   文件的属性 </vt:lpstr>
      <vt:lpstr>§12.1.2   目录 </vt:lpstr>
      <vt:lpstr>§12.1.2   目录 </vt:lpstr>
      <vt:lpstr>§12.1.3  文件的创建与删除  </vt:lpstr>
      <vt:lpstr>§12.1.3  文件的创建与删除 </vt:lpstr>
      <vt:lpstr>§12.1.4   运行可执行文件 </vt:lpstr>
      <vt:lpstr>课后练习：例题12-3</vt:lpstr>
      <vt:lpstr>导读</vt:lpstr>
      <vt:lpstr>文本文件(Text Files/纯字符文件)  vs. 二进制文件(Binary Files)</vt:lpstr>
      <vt:lpstr>真实世界</vt:lpstr>
      <vt:lpstr>输入流与输出流</vt:lpstr>
      <vt:lpstr>输入流、输出流</vt:lpstr>
      <vt:lpstr>输入流、输出流</vt:lpstr>
      <vt:lpstr>System类和标准输入输出流</vt:lpstr>
      <vt:lpstr>备注：</vt:lpstr>
      <vt:lpstr>标准流</vt:lpstr>
      <vt:lpstr>System.err的使用</vt:lpstr>
      <vt:lpstr>字节流</vt:lpstr>
      <vt:lpstr>Byte Stream Family</vt:lpstr>
      <vt:lpstr>InputStream类</vt:lpstr>
      <vt:lpstr>InputStream类</vt:lpstr>
      <vt:lpstr>PowerPoint 演示文稿</vt:lpstr>
      <vt:lpstr>read()方法：程序输出及说明见下页</vt:lpstr>
      <vt:lpstr>演示：例子程序使用UTF-8编码</vt:lpstr>
      <vt:lpstr>System.in的read()方法</vt:lpstr>
      <vt:lpstr>§12.2  文件字节流 </vt:lpstr>
      <vt:lpstr>§12.2  文件字节流 </vt:lpstr>
      <vt:lpstr>§12.2.1 文件字节输入流 </vt:lpstr>
      <vt:lpstr>§12.2.1   文件字节输入流 </vt:lpstr>
      <vt:lpstr>§12.2.1   文件字节输入流 </vt:lpstr>
      <vt:lpstr>§12.2.1   文件字节输入流 </vt:lpstr>
      <vt:lpstr>PowerPoint 演示文稿</vt:lpstr>
      <vt:lpstr>使用FileInputStream示例</vt:lpstr>
      <vt:lpstr>OutputStream类</vt:lpstr>
      <vt:lpstr>OutputStream类</vt:lpstr>
      <vt:lpstr>§12.2.2   文件字节输出流 </vt:lpstr>
      <vt:lpstr>§12.2.2   文件字节输出流 </vt:lpstr>
      <vt:lpstr>构造方法</vt:lpstr>
      <vt:lpstr>PowerPoint 演示文稿</vt:lpstr>
      <vt:lpstr>§12.2.2   文件字节输出流 </vt:lpstr>
      <vt:lpstr>例：使用FileInputStream类与FileOutputStream类复制文件。</vt:lpstr>
      <vt:lpstr>PowerPoint 演示文稿</vt:lpstr>
      <vt:lpstr>PowerPoint 演示文稿</vt:lpstr>
      <vt:lpstr> 上例程序运行结果</vt:lpstr>
      <vt:lpstr>PowerPoint 演示文稿</vt:lpstr>
      <vt:lpstr>§12.2.3  关闭流 </vt:lpstr>
      <vt:lpstr>字符流(Character Stream)</vt:lpstr>
      <vt:lpstr>Reader类</vt:lpstr>
      <vt:lpstr>Writer类</vt:lpstr>
      <vt:lpstr>§12.3  文件字符流 </vt:lpstr>
      <vt:lpstr>FileReader类</vt:lpstr>
      <vt:lpstr>FileReader类</vt:lpstr>
      <vt:lpstr>FileWriter类</vt:lpstr>
      <vt:lpstr>FileWriter类</vt:lpstr>
      <vt:lpstr>§12.3  文件字符流 </vt:lpstr>
      <vt:lpstr>I/O流的分类</vt:lpstr>
      <vt:lpstr>PowerPoint 演示文稿</vt:lpstr>
      <vt:lpstr>§12.4 缓冲流 </vt:lpstr>
      <vt:lpstr>真实世界---不使用缓冲</vt:lpstr>
      <vt:lpstr>真实世界---使用缓冲</vt:lpstr>
      <vt:lpstr>BufferedStream(缓冲流)</vt:lpstr>
      <vt:lpstr>BufferedStream(缓冲流)</vt:lpstr>
      <vt:lpstr>BufferedStream(缓冲流)</vt:lpstr>
      <vt:lpstr>缓冲流--BufferedReader类</vt:lpstr>
      <vt:lpstr>BufferedReader类</vt:lpstr>
      <vt:lpstr>BufferedReader类</vt:lpstr>
      <vt:lpstr>BufferedWriter类</vt:lpstr>
      <vt:lpstr>BufferedWriter类</vt:lpstr>
      <vt:lpstr>BufferedWriter类</vt:lpstr>
      <vt:lpstr>PowerPoint 演示文稿</vt:lpstr>
      <vt:lpstr>节点流和处理流的关闭顺序</vt:lpstr>
      <vt:lpstr>PowerPoint 演示文稿</vt:lpstr>
      <vt:lpstr>对象序列化(Serialization)</vt:lpstr>
      <vt:lpstr>对象序列化(Serialization)</vt:lpstr>
      <vt:lpstr>Serializable接口</vt:lpstr>
      <vt:lpstr>Java标记接口</vt:lpstr>
      <vt:lpstr>对象序列化(Serialization)</vt:lpstr>
      <vt:lpstr>//Example: Serializable接口</vt:lpstr>
      <vt:lpstr>域：serialVersionUID </vt:lpstr>
      <vt:lpstr>域：serialVersionUID </vt:lpstr>
      <vt:lpstr>PowerPoint 演示文稿</vt:lpstr>
      <vt:lpstr>§12.10   对象流 </vt:lpstr>
      <vt:lpstr>§12.10   对象流</vt:lpstr>
      <vt:lpstr> 对象序列化(serialization) </vt:lpstr>
      <vt:lpstr>ObjectOutputStream(写对象流)</vt:lpstr>
      <vt:lpstr>ObjectInputStream(读对象流)</vt:lpstr>
      <vt:lpstr>PowerPoint 演示文稿</vt:lpstr>
      <vt:lpstr>//Student.java</vt:lpstr>
      <vt:lpstr>序列化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王老师</cp:lastModifiedBy>
  <cp:revision>565</cp:revision>
  <dcterms:created xsi:type="dcterms:W3CDTF">2017-10-19T13:11:00Z</dcterms:created>
  <dcterms:modified xsi:type="dcterms:W3CDTF">2025-09-11T00:34:31Z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C131B5108CDD4F38A0B902CE0E38DE57_12</vt:lpwstr>
  </property>
  <property fmtid="{D5CDD505-2E9C-101B-9397-08002B2CF9AE}" pid="3" name="KSOProductBuildVer">
    <vt:lpwstr>2052-12.1.0.22529</vt:lpwstr>
  </property>
</Properties>
</file>