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1" r:id="rId3"/>
    <p:sldMasterId id="2147483673" r:id="rId4"/>
    <p:sldMasterId id="2147483686" r:id="rId5"/>
  </p:sldMasterIdLst>
  <p:notesMasterIdLst>
    <p:notesMasterId r:id="rId15"/>
  </p:notesMasterIdLst>
  <p:sldIdLst>
    <p:sldId id="257" r:id="rId6"/>
    <p:sldId id="258" r:id="rId7"/>
    <p:sldId id="259" r:id="rId8"/>
    <p:sldId id="260" r:id="rId9"/>
    <p:sldId id="262" r:id="rId10"/>
    <p:sldId id="266" r:id="rId11"/>
    <p:sldId id="265" r:id="rId12"/>
    <p:sldId id="267" r:id="rId13"/>
    <p:sldId id="377" r:id="rId14"/>
    <p:sldId id="264" r:id="rId16"/>
    <p:sldId id="268" r:id="rId17"/>
    <p:sldId id="451" r:id="rId18"/>
    <p:sldId id="452" r:id="rId19"/>
    <p:sldId id="453" r:id="rId20"/>
    <p:sldId id="454" r:id="rId21"/>
    <p:sldId id="455" r:id="rId22"/>
    <p:sldId id="456" r:id="rId23"/>
    <p:sldId id="457" r:id="rId24"/>
    <p:sldId id="458" r:id="rId25"/>
    <p:sldId id="459" r:id="rId26"/>
    <p:sldId id="460" r:id="rId27"/>
    <p:sldId id="461" r:id="rId28"/>
    <p:sldId id="269" r:id="rId29"/>
    <p:sldId id="270" r:id="rId30"/>
    <p:sldId id="271" r:id="rId31"/>
    <p:sldId id="273" r:id="rId32"/>
    <p:sldId id="332" r:id="rId33"/>
    <p:sldId id="275" r:id="rId34"/>
    <p:sldId id="276" r:id="rId35"/>
    <p:sldId id="282" r:id="rId36"/>
    <p:sldId id="283" r:id="rId37"/>
    <p:sldId id="263" r:id="rId38"/>
    <p:sldId id="277" r:id="rId39"/>
    <p:sldId id="279" r:id="rId40"/>
    <p:sldId id="278" r:id="rId41"/>
    <p:sldId id="280" r:id="rId42"/>
    <p:sldId id="333" r:id="rId43"/>
    <p:sldId id="281" r:id="rId44"/>
    <p:sldId id="285" r:id="rId45"/>
    <p:sldId id="286" r:id="rId46"/>
    <p:sldId id="288" r:id="rId47"/>
    <p:sldId id="287" r:id="rId48"/>
    <p:sldId id="289" r:id="rId49"/>
    <p:sldId id="290" r:id="rId50"/>
    <p:sldId id="292" r:id="rId51"/>
    <p:sldId id="336" r:id="rId52"/>
    <p:sldId id="335" r:id="rId53"/>
    <p:sldId id="291" r:id="rId54"/>
    <p:sldId id="293" r:id="rId55"/>
    <p:sldId id="305" r:id="rId56"/>
    <p:sldId id="364" r:id="rId57"/>
    <p:sldId id="306" r:id="rId58"/>
    <p:sldId id="307" r:id="rId59"/>
    <p:sldId id="369" r:id="rId60"/>
    <p:sldId id="337" r:id="rId61"/>
    <p:sldId id="373" r:id="rId62"/>
    <p:sldId id="374" r:id="rId63"/>
    <p:sldId id="375" r:id="rId64"/>
    <p:sldId id="316" r:id="rId65"/>
    <p:sldId id="317" r:id="rId66"/>
    <p:sldId id="319" r:id="rId67"/>
    <p:sldId id="320" r:id="rId68"/>
    <p:sldId id="328" r:id="rId69"/>
    <p:sldId id="370" r:id="rId70"/>
    <p:sldId id="310" r:id="rId71"/>
    <p:sldId id="372" r:id="rId72"/>
    <p:sldId id="309" r:id="rId73"/>
    <p:sldId id="311" r:id="rId74"/>
    <p:sldId id="382" r:id="rId75"/>
    <p:sldId id="321" r:id="rId76"/>
    <p:sldId id="327" r:id="rId77"/>
    <p:sldId id="323" r:id="rId78"/>
    <p:sldId id="322" r:id="rId79"/>
    <p:sldId id="312" r:id="rId80"/>
    <p:sldId id="314" r:id="rId81"/>
    <p:sldId id="383" r:id="rId82"/>
    <p:sldId id="324" r:id="rId83"/>
    <p:sldId id="325" r:id="rId84"/>
    <p:sldId id="326" r:id="rId85"/>
    <p:sldId id="376" r:id="rId86"/>
    <p:sldId id="329" r:id="rId87"/>
    <p:sldId id="330" r:id="rId88"/>
  </p:sldIdLst>
  <p:sldSz cx="12192000" cy="6858000"/>
  <p:notesSz cx="6858000" cy="9144000"/>
  <p:custDataLst>
    <p:tags r:id="rId9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C0066"/>
    <a:srgbClr val="006600"/>
    <a:srgbClr val="CC00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87" d="100"/>
          <a:sy n="87" d="100"/>
        </p:scale>
        <p:origin x="66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2" Type="http://schemas.openxmlformats.org/officeDocument/2006/relationships/tags" Target="tags/tag1.xml"/><Relationship Id="rId91" Type="http://schemas.openxmlformats.org/officeDocument/2006/relationships/tableStyles" Target="tableStyles.xml"/><Relationship Id="rId90" Type="http://schemas.openxmlformats.org/officeDocument/2006/relationships/viewProps" Target="viewProps.xml"/><Relationship Id="rId9" Type="http://schemas.openxmlformats.org/officeDocument/2006/relationships/slide" Target="slides/slide4.xml"/><Relationship Id="rId89" Type="http://schemas.openxmlformats.org/officeDocument/2006/relationships/presProps" Target="presProps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80" Type="http://schemas.openxmlformats.org/officeDocument/2006/relationships/slide" Target="slides/slide74.xml"/><Relationship Id="rId8" Type="http://schemas.openxmlformats.org/officeDocument/2006/relationships/slide" Target="slides/slide3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7" Type="http://schemas.openxmlformats.org/officeDocument/2006/relationships/slide" Target="slides/slide2.xml"/><Relationship Id="rId69" Type="http://schemas.openxmlformats.org/officeDocument/2006/relationships/slide" Target="slides/slide63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0" Type="http://schemas.openxmlformats.org/officeDocument/2006/relationships/slide" Target="slides/slide54.xml"/><Relationship Id="rId6" Type="http://schemas.openxmlformats.org/officeDocument/2006/relationships/slide" Target="slides/slide1.xml"/><Relationship Id="rId59" Type="http://schemas.openxmlformats.org/officeDocument/2006/relationships/slide" Target="slides/slide53.xml"/><Relationship Id="rId58" Type="http://schemas.openxmlformats.org/officeDocument/2006/relationships/slide" Target="slides/slide52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A7BAD-AE80-408C-ADA5-E216B92E8B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4201A1-DA58-4D7E-B1F7-08DEB6F6BA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201A1-DA58-4D7E-B1F7-08DEB6F6BA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201A1-DA58-4D7E-B1F7-08DEB6F6BA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4201A1-DA58-4D7E-B1F7-08DEB6F6BA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8E9CCE2-8CD6-4477-AD0A-64D309FD4A67}" type="slidenum">
              <a:rPr lang="en-US" altLang="zh-CN"/>
            </a:fld>
            <a:endParaRPr lang="en-US" altLang="zh-CN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083" y="692150"/>
            <a:ext cx="6073422" cy="3416300"/>
          </a:xfrm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06E394A-8AD6-41D7-80C9-4BA791068840}" type="slidenum">
              <a:rPr lang="en-US" altLang="zh-CN"/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083" y="692150"/>
            <a:ext cx="6073422" cy="3416300"/>
          </a:xfrm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201A1-DA58-4D7E-B1F7-08DEB6F6BA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201A1-DA58-4D7E-B1F7-08DEB6F6BA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4201A1-DA58-4D7E-B1F7-08DEB6F6BA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46CE423A-A397-46F9-B919-4BF96F5933CA}" type="datetime1">
              <a:rPr lang="zh-CN" altLang="en-US" smtClean="0"/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 b="1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E48434-37D2-40EB-BA59-4696E1616D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22238"/>
            <a:ext cx="27432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80264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7659F7-0881-46FF-B561-6AC20BA8E33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8392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 hasCustomPrompt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r>
              <a:rPr lang="zh-CN" altLang="en-US"/>
              <a:t>单击图标添加 </a:t>
            </a:r>
            <a:r>
              <a:rPr lang="en-US" altLang="zh-CN"/>
              <a:t>SmartArt </a:t>
            </a:r>
            <a:r>
              <a:rPr lang="zh-CN" altLang="en-US"/>
              <a:t>图形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8900" y="6497638"/>
            <a:ext cx="2540000" cy="319087"/>
          </a:xfrm>
        </p:spPr>
        <p:txBody>
          <a:bodyPr/>
          <a:lstStyle>
            <a:lvl1pPr>
              <a:defRPr/>
            </a:lvl1pPr>
          </a:lstStyle>
          <a:p>
            <a:fld id="{2C83C0F2-1CCB-4B2E-8AA3-628C2F195FC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267200" y="6629400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1320-4B67-4708-A9B3-2F52B101941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8094-E166-4673-9C51-7DA43D2AA44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3DBC-89B8-4FED-B918-C367A0A9FD8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CD27-D07F-4DD3-8FD6-16DD3E77116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3D4C-7012-46AC-A1B7-18B03129A457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8B51-F6B3-4E38-B503-5546E5122BC9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FF52-2A75-42F5-97FF-A2A444CBD12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084433-4978-4EFD-BC2C-605B0067221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FF7-4680-4FDE-A23D-B4BBB036323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9D2E-0F00-468B-823A-7C6F9BDE81D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CB02-B06C-4CDA-BB62-914C6810BC7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672C-F3F4-41C6-9CD5-255101D83B8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/>
          <p:cNvSpPr>
            <a:spLocks noChangeShapeType="1"/>
          </p:cNvSpPr>
          <p:nvPr/>
        </p:nvSpPr>
        <p:spPr bwMode="auto">
          <a:xfrm>
            <a:off x="97536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21217" y="466725"/>
            <a:ext cx="9042400" cy="2133600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 sz="30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46CE423A-A397-46F9-B919-4BF96F5933CA}" type="datetime1">
              <a:rPr lang="zh-CN" altLang="en-US" smtClean="0"/>
            </a:fld>
            <a:endParaRPr lang="zh-CN" altLang="en-US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 sz="1200" b="1">
                <a:solidFill>
                  <a:schemeClr val="bg2"/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9990667" y="2992438"/>
            <a:ext cx="1784351" cy="2189162"/>
            <a:chOff x="4704" y="1885"/>
            <a:chExt cx="843" cy="1379"/>
          </a:xfrm>
        </p:grpSpPr>
        <p:sp>
          <p:nvSpPr>
            <p:cNvPr id="512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3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4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15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160" name="Line 40"/>
          <p:cNvSpPr>
            <a:spLocks noChangeShapeType="1"/>
          </p:cNvSpPr>
          <p:nvPr/>
        </p:nvSpPr>
        <p:spPr bwMode="auto">
          <a:xfrm>
            <a:off x="406400" y="2819400"/>
            <a:ext cx="109728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084433-4978-4EFD-BC2C-605B0067221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5E61ED-4E0A-4412-AD12-A0084C7879B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28775"/>
            <a:ext cx="53848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28775"/>
            <a:ext cx="53848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F875D3-D9AF-445B-9120-C0F7208125D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402DF3-A152-45B1-BDC4-996389AD3B72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3B5F8D-E626-4D8A-B3B2-75D02790606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05E61ED-4E0A-4412-AD12-A0084C7879B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54C828-A5BA-476E-86AF-027A8EA0892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96D524-5BB5-425A-B536-61AFB464CB0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569D7F-B6BB-4DB9-A633-30B3294E431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E48434-37D2-40EB-BA59-4696E1616D0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122238"/>
            <a:ext cx="2743200" cy="60086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22238"/>
            <a:ext cx="8026400" cy="60086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7659F7-0881-46FF-B561-6AC20BA8E33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762000"/>
            <a:ext cx="88392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 hasCustomPrompt="1"/>
          </p:nvPr>
        </p:nvSpPr>
        <p:spPr>
          <a:xfrm>
            <a:off x="914400" y="1981200"/>
            <a:ext cx="10363200" cy="4114800"/>
          </a:xfrm>
        </p:spPr>
        <p:txBody>
          <a:bodyPr/>
          <a:lstStyle/>
          <a:p>
            <a:r>
              <a:rPr lang="zh-CN" altLang="en-US"/>
              <a:t>单击图标添加 </a:t>
            </a:r>
            <a:r>
              <a:rPr lang="en-US" altLang="zh-CN"/>
              <a:t>SmartArt </a:t>
            </a:r>
            <a:r>
              <a:rPr lang="zh-CN" altLang="en-US"/>
              <a:t>图形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8900" y="6497638"/>
            <a:ext cx="2540000" cy="319087"/>
          </a:xfrm>
        </p:spPr>
        <p:txBody>
          <a:bodyPr/>
          <a:lstStyle>
            <a:lvl1pPr>
              <a:defRPr/>
            </a:lvl1pPr>
          </a:lstStyle>
          <a:p>
            <a:fld id="{2C83C0F2-1CCB-4B2E-8AA3-628C2F195FC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267200" y="6629400"/>
            <a:ext cx="3860800" cy="228600"/>
          </a:xfrm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41320-4B67-4708-A9B3-2F52B101941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08094-E166-4673-9C51-7DA43D2AA44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3DBC-89B8-4FED-B918-C367A0A9FD8D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0CD27-D07F-4DD3-8FD6-16DD3E77116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28775"/>
            <a:ext cx="53848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28775"/>
            <a:ext cx="5384800" cy="4502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F875D3-D9AF-445B-9120-C0F7208125D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63D4C-7012-46AC-A1B7-18B03129A457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B8B51-F6B3-4E38-B503-5546E5122BC9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4FF52-2A75-42F5-97FF-A2A444CBD12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77FF7-4680-4FDE-A23D-B4BBB036323A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9D2E-0F00-468B-823A-7C6F9BDE81D1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4CB02-B06C-4CDA-BB62-914C6810BC76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B672C-F3F4-41C6-9CD5-255101D83B8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D402DF3-A152-45B1-BDC4-996389AD3B72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3B5F8D-E626-4D8A-B3B2-75D02790606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B54C828-A5BA-476E-86AF-027A8EA0892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96D524-5BB5-425A-B536-61AFB464CB0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569D7F-B6BB-4DB9-A633-30B3294E4319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4.xml"/><Relationship Id="rId8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1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8.xml"/><Relationship Id="rId2" Type="http://schemas.openxmlformats.org/officeDocument/2006/relationships/slideLayout" Target="../slideLayouts/slideLayout37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28775"/>
            <a:ext cx="10972800" cy="4502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fld id="{2C83C0F2-1CCB-4B2E-8AA3-628C2F195FC4}" type="datetime1">
              <a:rPr lang="zh-CN" altLang="en-US" smtClean="0"/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10871200" y="152400"/>
            <a:ext cx="1056217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987425" indent="-29400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97A68-4C51-476D-950E-86248B6FD5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/>
          <p:cNvSpPr>
            <a:spLocks noChangeShapeType="1"/>
          </p:cNvSpPr>
          <p:nvPr/>
        </p:nvSpPr>
        <p:spPr bwMode="auto">
          <a:xfrm>
            <a:off x="106172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28775"/>
            <a:ext cx="10972800" cy="45021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000"/>
            </a:lvl1pPr>
          </a:lstStyle>
          <a:p>
            <a:fld id="{2C83C0F2-1CCB-4B2E-8AA3-628C2F195FC4}" type="datetime1">
              <a:rPr lang="zh-CN" altLang="en-US" smtClean="0"/>
            </a:fld>
            <a:endParaRPr lang="zh-CN" alt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/>
            </a:lvl1pPr>
          </a:lstStyle>
          <a:p>
            <a:endParaRPr lang="zh-CN" alt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/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2" name="Group 8"/>
          <p:cNvGrpSpPr/>
          <p:nvPr/>
        </p:nvGrpSpPr>
        <p:grpSpPr bwMode="auto">
          <a:xfrm>
            <a:off x="10871200" y="152400"/>
            <a:ext cx="1056217" cy="1295400"/>
            <a:chOff x="5136" y="960"/>
            <a:chExt cx="528" cy="864"/>
          </a:xfrm>
        </p:grpSpPr>
        <p:sp>
          <p:nvSpPr>
            <p:cNvPr id="410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0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1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2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3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98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Ø"/>
        <a:defRPr sz="2400">
          <a:solidFill>
            <a:schemeClr val="tx1"/>
          </a:solidFill>
          <a:latin typeface="+mn-lt"/>
          <a:ea typeface="+mn-ea"/>
        </a:defRPr>
      </a:lvl2pPr>
      <a:lvl3pPr marL="987425" indent="-29400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281430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9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61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3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5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730" indent="-31623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597A68-4C51-476D-950E-86248B6FD5C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4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4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5400" dirty="0"/>
              <a:t>面向对象程序设计</a:t>
            </a:r>
            <a:r>
              <a:rPr lang="en-US" altLang="zh-CN" sz="5400" dirty="0"/>
              <a:t>(Java)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 dirty="0">
                <a:sym typeface="+mn-ea"/>
              </a:rPr>
              <a:t>计算机学院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成都信息工程大学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>
                <a:sym typeface="+mn-ea"/>
              </a:rPr>
              <a:t>2025-2026(1)</a:t>
            </a:r>
            <a:endParaRPr lang="en-US" altLang="zh-CN" dirty="0">
              <a:sym typeface="+mn-ea"/>
            </a:endParaRPr>
          </a:p>
          <a:p>
            <a:r>
              <a:rPr lang="zh-CN" altLang="en-US" dirty="0">
                <a:sym typeface="+mn-ea"/>
              </a:rPr>
              <a:t>王铁军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1020762"/>
          </a:xfrm>
        </p:spPr>
        <p:txBody>
          <a:bodyPr/>
          <a:lstStyle/>
          <a:p>
            <a:r>
              <a:rPr lang="en-US" altLang="zh-CN" sz="4000" dirty="0">
                <a:solidFill>
                  <a:schemeClr val="tx1"/>
                </a:solidFill>
              </a:rPr>
              <a:t>main(</a:t>
            </a:r>
            <a:r>
              <a:rPr lang="zh-CN" altLang="en-US" sz="4000" dirty="0">
                <a:solidFill>
                  <a:schemeClr val="tx1"/>
                </a:solidFill>
              </a:rPr>
              <a:t>主</a:t>
            </a:r>
            <a:r>
              <a:rPr lang="en-US" altLang="zh-CN" sz="4000" dirty="0">
                <a:solidFill>
                  <a:schemeClr val="tx1"/>
                </a:solidFill>
              </a:rPr>
              <a:t>)</a:t>
            </a:r>
            <a:r>
              <a:rPr lang="zh-CN" altLang="en-US" sz="4000" dirty="0">
                <a:solidFill>
                  <a:schemeClr val="tx1"/>
                </a:solidFill>
              </a:rPr>
              <a:t>线程</a:t>
            </a:r>
            <a:endParaRPr lang="zh-CN" altLang="en-US" sz="4000" dirty="0">
              <a:solidFill>
                <a:schemeClr val="tx1"/>
              </a:solidFill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71612"/>
            <a:ext cx="8229600" cy="5133988"/>
          </a:xfrm>
        </p:spPr>
        <p:txBody>
          <a:bodyPr/>
          <a:lstStyle/>
          <a:p>
            <a:pPr marL="533400" indent="-533400">
              <a:spcBef>
                <a:spcPts val="0"/>
              </a:spcBef>
            </a:pPr>
            <a:r>
              <a:rPr lang="en-US" altLang="zh-CN" sz="2400" dirty="0"/>
              <a:t>Java</a:t>
            </a:r>
            <a:r>
              <a:rPr lang="zh-CN" altLang="en-US" sz="2400" dirty="0"/>
              <a:t>应用程序总是从主类的</a:t>
            </a:r>
            <a:r>
              <a:rPr lang="en-US" altLang="zh-CN" sz="2400" dirty="0"/>
              <a:t>main</a:t>
            </a:r>
            <a:r>
              <a:rPr lang="zh-CN" altLang="en-US" sz="2400" dirty="0"/>
              <a:t>方法开始执行。</a:t>
            </a:r>
            <a:endParaRPr lang="zh-CN" altLang="en-US" sz="2400" dirty="0"/>
          </a:p>
          <a:p>
            <a:pPr marL="533400" indent="-533400">
              <a:spcBef>
                <a:spcPts val="0"/>
              </a:spcBef>
            </a:pPr>
            <a:r>
              <a:rPr lang="zh-CN" altLang="en-US" sz="2400" dirty="0"/>
              <a:t>当</a:t>
            </a:r>
            <a:r>
              <a:rPr lang="en-US" altLang="zh-CN" sz="2400" dirty="0"/>
              <a:t>JVM</a:t>
            </a:r>
            <a:r>
              <a:rPr lang="zh-CN" altLang="en-US" sz="2400" dirty="0"/>
              <a:t>加载代码，发现</a:t>
            </a:r>
            <a:r>
              <a:rPr lang="en-US" altLang="zh-CN" sz="2400" dirty="0"/>
              <a:t>main</a:t>
            </a:r>
            <a:r>
              <a:rPr lang="zh-CN" altLang="en-US" sz="2400" dirty="0"/>
              <a:t>方法之后，就会启动一个线程，这个线程称作</a:t>
            </a:r>
            <a:r>
              <a:rPr lang="zh-CN" altLang="en-US" sz="24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主线程</a:t>
            </a:r>
            <a:r>
              <a:rPr lang="en-US" altLang="zh-CN" sz="2400" dirty="0"/>
              <a:t>/</a:t>
            </a:r>
            <a:r>
              <a:rPr lang="zh-CN" altLang="en-US" sz="2400" dirty="0"/>
              <a:t> </a:t>
            </a:r>
            <a:r>
              <a:rPr lang="en-US" altLang="zh-CN" sz="2400" b="1" dirty="0">
                <a:solidFill>
                  <a:srgbClr val="C00000"/>
                </a:solidFill>
              </a:rPr>
              <a:t>main</a:t>
            </a:r>
            <a:r>
              <a:rPr lang="zh-CN" altLang="en-US" sz="2400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线程</a:t>
            </a:r>
            <a:r>
              <a:rPr lang="zh-CN" altLang="en-US" sz="2400" dirty="0"/>
              <a:t>，该线程负责执行</a:t>
            </a:r>
            <a:r>
              <a:rPr lang="en-US" altLang="zh-CN" sz="2400" dirty="0"/>
              <a:t>main</a:t>
            </a:r>
            <a:r>
              <a:rPr lang="zh-CN" altLang="en-US" sz="2400" dirty="0"/>
              <a:t>方法。</a:t>
            </a:r>
            <a:endParaRPr lang="zh-CN" altLang="en-US" sz="2400" dirty="0"/>
          </a:p>
          <a:p>
            <a:pPr marL="533400" indent="-533400">
              <a:lnSpc>
                <a:spcPct val="90000"/>
              </a:lnSpc>
            </a:pPr>
            <a:endParaRPr lang="zh-CN" altLang="en-US" sz="1000" dirty="0">
              <a:solidFill>
                <a:schemeClr val="tx2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77D3B-9C26-432E-B5BF-97D92553648D}" type="slidenum">
              <a:rPr lang="en-US" altLang="zh-CN"/>
            </a:fld>
            <a:endParaRPr lang="en-US" altLang="zh-CN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4295800" y="3447555"/>
            <a:ext cx="3962400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main(</a:t>
            </a:r>
            <a:r>
              <a:rPr lang="zh-CN" altLang="en-US" dirty="0">
                <a:solidFill>
                  <a:schemeClr val="tx1"/>
                </a:solidFill>
              </a:rPr>
              <a:t>主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线程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33400" indent="-533400">
              <a:lnSpc>
                <a:spcPct val="9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main</a:t>
            </a:r>
            <a:r>
              <a:rPr lang="zh-CN" altLang="en-US" dirty="0"/>
              <a:t>方法中再创建的线程，就称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为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主线程中的子线程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pPr marL="802005" lvl="1" indent="-4572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b="1" dirty="0">
                <a:solidFill>
                  <a:srgbClr val="0000CC"/>
                </a:solidFill>
              </a:rPr>
              <a:t>如果</a:t>
            </a:r>
            <a:r>
              <a:rPr lang="en-US" altLang="zh-CN" b="1" dirty="0">
                <a:solidFill>
                  <a:srgbClr val="0000CC"/>
                </a:solidFill>
              </a:rPr>
              <a:t>main</a:t>
            </a:r>
            <a:r>
              <a:rPr lang="zh-CN" altLang="en-US" b="1" dirty="0">
                <a:solidFill>
                  <a:srgbClr val="0000CC"/>
                </a:solidFill>
              </a:rPr>
              <a:t>方法中没有创建其它的线程：</a:t>
            </a:r>
            <a:endParaRPr lang="en-US" altLang="zh-CN" b="1" dirty="0">
              <a:solidFill>
                <a:srgbClr val="0000CC"/>
              </a:solidFill>
            </a:endParaRPr>
          </a:p>
          <a:p>
            <a:pPr marL="982980" lvl="2" indent="-342900">
              <a:lnSpc>
                <a:spcPct val="90000"/>
              </a:lnSpc>
            </a:pPr>
            <a:r>
              <a:rPr lang="zh-CN" altLang="en-US" dirty="0"/>
              <a:t>那么当</a:t>
            </a:r>
            <a:r>
              <a:rPr lang="en-US" altLang="zh-CN" dirty="0"/>
              <a:t>main</a:t>
            </a:r>
            <a:r>
              <a:rPr lang="zh-CN" altLang="en-US" dirty="0"/>
              <a:t>方法执行完最后一个语句，</a:t>
            </a:r>
            <a:r>
              <a:rPr lang="en-US" altLang="zh-CN" dirty="0"/>
              <a:t>JVM</a:t>
            </a:r>
            <a:r>
              <a:rPr lang="zh-CN" altLang="en-US" dirty="0"/>
              <a:t>就会结束</a:t>
            </a:r>
            <a:r>
              <a:rPr lang="en-US" altLang="zh-CN" dirty="0"/>
              <a:t>Java</a:t>
            </a:r>
            <a:r>
              <a:rPr lang="zh-CN" altLang="en-US" dirty="0"/>
              <a:t>应用程序。</a:t>
            </a:r>
            <a:endParaRPr lang="en-US" altLang="zh-CN" dirty="0"/>
          </a:p>
          <a:p>
            <a:pPr marL="802005" lvl="1" indent="-4572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zh-CN" altLang="en-US" sz="2200" dirty="0"/>
          </a:p>
          <a:p>
            <a:pPr marL="802005" lvl="1" indent="-4572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200" b="1" dirty="0">
                <a:solidFill>
                  <a:srgbClr val="0000CC"/>
                </a:solidFill>
              </a:rPr>
              <a:t>如果</a:t>
            </a:r>
            <a:r>
              <a:rPr lang="en-US" altLang="zh-CN" sz="2200" b="1" dirty="0">
                <a:solidFill>
                  <a:srgbClr val="0000CC"/>
                </a:solidFill>
              </a:rPr>
              <a:t>main</a:t>
            </a:r>
            <a:r>
              <a:rPr lang="zh-CN" altLang="en-US" sz="2200" b="1" dirty="0">
                <a:solidFill>
                  <a:srgbClr val="0000CC"/>
                </a:solidFill>
              </a:rPr>
              <a:t>方法中又创建了其他线程</a:t>
            </a:r>
            <a:r>
              <a:rPr lang="zh-CN" altLang="en-US" sz="2200" dirty="0">
                <a:solidFill>
                  <a:srgbClr val="CC0000"/>
                </a:solidFill>
              </a:rPr>
              <a:t>：</a:t>
            </a:r>
            <a:endParaRPr lang="en-US" altLang="zh-CN" sz="2200" dirty="0">
              <a:solidFill>
                <a:srgbClr val="CC0000"/>
              </a:solidFill>
            </a:endParaRPr>
          </a:p>
          <a:p>
            <a:pPr marL="982980" lvl="2" indent="-342900">
              <a:lnSpc>
                <a:spcPct val="90000"/>
              </a:lnSpc>
            </a:pPr>
            <a:r>
              <a:rPr lang="en-US" altLang="zh-CN" sz="2400" dirty="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JVM</a:t>
            </a:r>
            <a:r>
              <a:rPr lang="zh-CN" altLang="en-US" sz="2400" dirty="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就要在主线程和其他线程之间轮流切换</a:t>
            </a:r>
            <a:r>
              <a:rPr lang="zh-CN" altLang="en-US" sz="2400" dirty="0">
                <a:solidFill>
                  <a:srgbClr val="CC0000"/>
                </a:solidFill>
              </a:rPr>
              <a:t>，</a:t>
            </a:r>
            <a:r>
              <a:rPr lang="zh-CN" altLang="en-US" sz="2400" dirty="0"/>
              <a:t>保证每个线程都有机会使用</a:t>
            </a:r>
            <a:r>
              <a:rPr lang="en-US" altLang="zh-CN" sz="2400" dirty="0"/>
              <a:t>CPU</a:t>
            </a:r>
            <a:r>
              <a:rPr lang="zh-CN" altLang="en-US" sz="2400" dirty="0"/>
              <a:t>资源。</a:t>
            </a:r>
            <a:endParaRPr lang="en-US" altLang="zh-CN" sz="2400" dirty="0"/>
          </a:p>
          <a:p>
            <a:pPr marL="982980" lvl="2" indent="-342900">
              <a:lnSpc>
                <a:spcPct val="90000"/>
              </a:lnSpc>
            </a:pPr>
            <a:r>
              <a:rPr lang="en-US" altLang="zh-CN" sz="2400" dirty="0"/>
              <a:t>main</a:t>
            </a:r>
            <a:r>
              <a:rPr lang="zh-CN" altLang="en-US" sz="2400" dirty="0"/>
              <a:t>方法即使执行完最后的语句，</a:t>
            </a:r>
            <a:r>
              <a:rPr lang="en-US" altLang="zh-CN" sz="2400" dirty="0"/>
              <a:t>JVM</a:t>
            </a:r>
            <a:r>
              <a:rPr lang="zh-CN" altLang="en-US" sz="2400" dirty="0"/>
              <a:t>也不一定会结束程序；</a:t>
            </a:r>
            <a:endParaRPr lang="en-US" altLang="zh-CN" sz="2400" dirty="0"/>
          </a:p>
          <a:p>
            <a:pPr marL="982980" lvl="2" indent="-342900">
              <a:lnSpc>
                <a:spcPct val="90000"/>
              </a:lnSpc>
            </a:pP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JVM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一直要等到主线程中的所有线程都结束之后，才结束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Java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应用程序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sz="3800" dirty="0"/>
              <a:t>§15.1.</a:t>
            </a:r>
            <a:r>
              <a:rPr lang="zh-CN" altLang="en-US" sz="3800"/>
              <a:t>2 </a:t>
            </a:r>
            <a:r>
              <a:rPr lang="zh-CN" altLang="en-US" sz="3800">
                <a:latin typeface="宋体" panose="02010600030101010101" pitchFamily="2" charset="-122"/>
              </a:rPr>
              <a:t>线程</a:t>
            </a:r>
            <a:r>
              <a:rPr lang="zh-CN" altLang="en-US" sz="3800" dirty="0">
                <a:latin typeface="宋体" panose="02010600030101010101" pitchFamily="2" charset="-122"/>
              </a:rPr>
              <a:t>的状态与生命周期 </a:t>
            </a:r>
            <a:endParaRPr lang="zh-CN" altLang="en-US" sz="3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28775"/>
            <a:ext cx="8435280" cy="4502150"/>
          </a:xfrm>
        </p:spPr>
        <p:txBody>
          <a:bodyPr/>
          <a:lstStyle/>
          <a:p>
            <a:r>
              <a:rPr lang="zh-CN" altLang="en-US" dirty="0"/>
              <a:t>新建的线程在它的一个完整的生命周期中通常要经历如下的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四种状态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pPr marL="801370" lvl="1" indent="-457200">
              <a:buFont typeface="+mj-ea"/>
              <a:buAutoNum type="circleNumDbPlain"/>
            </a:pPr>
            <a:r>
              <a:rPr lang="zh-CN" altLang="en-US" b="1" dirty="0">
                <a:solidFill>
                  <a:srgbClr val="000099"/>
                </a:solidFill>
              </a:rPr>
              <a:t>新建状态</a:t>
            </a:r>
            <a:r>
              <a:rPr lang="en-US" altLang="zh-CN" b="1" dirty="0">
                <a:solidFill>
                  <a:srgbClr val="000099"/>
                </a:solidFill>
              </a:rPr>
              <a:t>(NEW)</a:t>
            </a:r>
            <a:endParaRPr lang="en-US" altLang="zh-CN" b="1" dirty="0">
              <a:solidFill>
                <a:srgbClr val="000099"/>
              </a:solidFill>
            </a:endParaRPr>
          </a:p>
          <a:p>
            <a:pPr marL="801370" lvl="1" indent="-457200">
              <a:buFont typeface="+mj-ea"/>
              <a:buAutoNum type="circleNumDbPlain"/>
            </a:pPr>
            <a:r>
              <a:rPr lang="zh-CN" altLang="en-US" b="1" dirty="0">
                <a:solidFill>
                  <a:srgbClr val="000099"/>
                </a:solidFill>
              </a:rPr>
              <a:t>可运行状态</a:t>
            </a:r>
            <a:r>
              <a:rPr lang="en-US" altLang="zh-CN" b="1" dirty="0">
                <a:solidFill>
                  <a:srgbClr val="000099"/>
                </a:solidFill>
              </a:rPr>
              <a:t>(RUNNABLE)</a:t>
            </a:r>
            <a:r>
              <a:rPr lang="zh-CN" altLang="en-US" b="1" dirty="0">
                <a:solidFill>
                  <a:srgbClr val="000099"/>
                </a:solidFill>
              </a:rPr>
              <a:t> </a:t>
            </a:r>
            <a:endParaRPr lang="en-US" altLang="zh-CN" b="1" dirty="0">
              <a:solidFill>
                <a:srgbClr val="000099"/>
              </a:solidFill>
            </a:endParaRPr>
          </a:p>
          <a:p>
            <a:pPr marL="801370" lvl="1" indent="-457200">
              <a:buFont typeface="+mj-ea"/>
              <a:buAutoNum type="circleNumDbPlain"/>
            </a:pPr>
            <a:r>
              <a:rPr lang="zh-CN" altLang="en-US" b="1" dirty="0">
                <a:solidFill>
                  <a:srgbClr val="000099"/>
                </a:solidFill>
              </a:rPr>
              <a:t>中断状态</a:t>
            </a:r>
            <a:r>
              <a:rPr lang="en-US" altLang="zh-CN" b="1" dirty="0">
                <a:solidFill>
                  <a:srgbClr val="000099"/>
                </a:solidFill>
              </a:rPr>
              <a:t>(BLOCKED</a:t>
            </a:r>
            <a:r>
              <a:rPr lang="zh-CN" altLang="en-US" b="1" dirty="0">
                <a:solidFill>
                  <a:srgbClr val="000099"/>
                </a:solidFill>
              </a:rPr>
              <a:t>，</a:t>
            </a:r>
            <a:r>
              <a:rPr lang="en-US" altLang="zh-CN" b="1" dirty="0">
                <a:solidFill>
                  <a:srgbClr val="000099"/>
                </a:solidFill>
              </a:rPr>
              <a:t>WAITING</a:t>
            </a:r>
            <a:r>
              <a:rPr lang="zh-CN" altLang="en-US" b="1" dirty="0">
                <a:solidFill>
                  <a:srgbClr val="000099"/>
                </a:solidFill>
              </a:rPr>
              <a:t>，</a:t>
            </a:r>
            <a:r>
              <a:rPr lang="en-US" altLang="zh-CN" b="1" dirty="0">
                <a:solidFill>
                  <a:srgbClr val="000099"/>
                </a:solidFill>
              </a:rPr>
              <a:t>TIMED_WAITING)</a:t>
            </a:r>
            <a:endParaRPr lang="en-US" altLang="zh-CN" b="1" dirty="0">
              <a:solidFill>
                <a:srgbClr val="000099"/>
              </a:solidFill>
            </a:endParaRPr>
          </a:p>
          <a:p>
            <a:pPr marL="801370" lvl="1" indent="-457200">
              <a:buFont typeface="+mj-ea"/>
              <a:buAutoNum type="circleNumDbPlain"/>
            </a:pPr>
            <a:r>
              <a:rPr lang="zh-CN" altLang="zh-CN" b="1" dirty="0">
                <a:solidFill>
                  <a:srgbClr val="000099"/>
                </a:solidFill>
              </a:rPr>
              <a:t>死亡状态</a:t>
            </a:r>
            <a:r>
              <a:rPr lang="en-US" altLang="zh-CN" b="1" dirty="0">
                <a:solidFill>
                  <a:srgbClr val="000099"/>
                </a:solidFill>
              </a:rPr>
              <a:t> (TERMINATED)</a:t>
            </a:r>
            <a:r>
              <a:rPr lang="zh-CN" altLang="en-US" b="1" dirty="0">
                <a:solidFill>
                  <a:srgbClr val="000099"/>
                </a:solidFill>
              </a:rPr>
              <a:t> </a:t>
            </a:r>
            <a:endParaRPr lang="zh-CN" altLang="en-US" b="1" dirty="0">
              <a:solidFill>
                <a:srgbClr val="000099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/>
              <a:t>线程的生命周期</a:t>
            </a:r>
            <a:endParaRPr lang="zh-CN" altLang="en-US" sz="400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623" y="1417638"/>
            <a:ext cx="7008797" cy="3667546"/>
          </a:xfr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线形标注 1 5"/>
          <p:cNvSpPr/>
          <p:nvPr/>
        </p:nvSpPr>
        <p:spPr bwMode="auto">
          <a:xfrm>
            <a:off x="2351584" y="5157192"/>
            <a:ext cx="2107059" cy="1015999"/>
          </a:xfrm>
          <a:prstGeom prst="borderCallout1">
            <a:avLst>
              <a:gd name="adj1" fmla="val -176"/>
              <a:gd name="adj2" fmla="val 47449"/>
              <a:gd name="adj3" fmla="val -35898"/>
              <a:gd name="adj4" fmla="val 4490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使用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new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调用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Thread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构造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方法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创建</a:t>
            </a:r>
            <a:r>
              <a:rPr kumimoji="0" lang="en-US" altLang="zh-CN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Thread</a:t>
            </a:r>
            <a:r>
              <a:rPr kumimoji="0" lang="zh-CN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对象</a:t>
            </a:r>
            <a:endParaRPr kumimoji="0" lang="zh-CN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§15.1.2    </a:t>
            </a:r>
            <a:r>
              <a:rPr lang="zh-CN" altLang="en-US" dirty="0">
                <a:latin typeface="宋体" panose="02010600030101010101" pitchFamily="2" charset="-122"/>
              </a:rPr>
              <a:t>线程的状态与生命周期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11524" y="1628800"/>
            <a:ext cx="8568952" cy="4646141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dirty="0"/>
              <a:t>1</a:t>
            </a:r>
            <a:r>
              <a:rPr lang="zh-CN" altLang="en-US" dirty="0"/>
              <a:t>．</a:t>
            </a:r>
            <a:r>
              <a:rPr lang="zh-CN" altLang="en-US" b="1" dirty="0">
                <a:solidFill>
                  <a:srgbClr val="000099"/>
                </a:solidFill>
              </a:rPr>
              <a:t>新建状态</a:t>
            </a:r>
            <a:r>
              <a:rPr lang="en-US" altLang="zh-CN" b="1" dirty="0">
                <a:solidFill>
                  <a:srgbClr val="000099"/>
                </a:solidFill>
              </a:rPr>
              <a:t>(NEW)</a:t>
            </a:r>
            <a:endParaRPr lang="en-US" altLang="zh-CN" b="1" dirty="0">
              <a:solidFill>
                <a:srgbClr val="000099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dirty="0"/>
              <a:t>当一个</a:t>
            </a:r>
            <a:r>
              <a:rPr lang="en-US" altLang="zh-CN" dirty="0"/>
              <a:t>Thread</a:t>
            </a:r>
            <a:r>
              <a:rPr lang="zh-CN" altLang="en-US" dirty="0"/>
              <a:t>类或其</a:t>
            </a:r>
            <a:r>
              <a:rPr lang="zh-CN" altLang="en-US" dirty="0">
                <a:solidFill>
                  <a:srgbClr val="C0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子类的对象被声明并创建时</a:t>
            </a:r>
            <a:r>
              <a:rPr lang="zh-CN" altLang="en-US" dirty="0"/>
              <a:t>，新生的线程对象处于新建状态。</a:t>
            </a:r>
            <a:endParaRPr lang="en-US" altLang="zh-CN" dirty="0"/>
          </a:p>
          <a:p>
            <a:pPr lvl="1" algn="ctr"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CC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Thread </a:t>
            </a:r>
            <a:r>
              <a:rPr lang="en-US" altLang="zh-CN" b="1" dirty="0" err="1">
                <a:solidFill>
                  <a:srgbClr val="0000CC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myThread</a:t>
            </a:r>
            <a:r>
              <a:rPr lang="en-US" altLang="zh-CN" b="1" dirty="0">
                <a:solidFill>
                  <a:srgbClr val="0000CC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 = new Thread( );</a:t>
            </a:r>
            <a:endParaRPr lang="en-US" altLang="zh-CN" b="1" dirty="0">
              <a:solidFill>
                <a:srgbClr val="0000CC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buNone/>
            </a:pPr>
            <a:endParaRPr lang="en-US" altLang="zh-CN" b="1" dirty="0">
              <a:solidFill>
                <a:srgbClr val="0000CC"/>
              </a:solidFill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dirty="0"/>
              <a:t>2</a:t>
            </a:r>
            <a:r>
              <a:rPr lang="zh-CN" altLang="en-US" dirty="0"/>
              <a:t>．</a:t>
            </a:r>
            <a:r>
              <a:rPr lang="zh-CN" altLang="en-US" b="1" dirty="0">
                <a:solidFill>
                  <a:srgbClr val="000099"/>
                </a:solidFill>
              </a:rPr>
              <a:t>可运行状态</a:t>
            </a:r>
            <a:r>
              <a:rPr lang="en-US" altLang="zh-CN" b="1" dirty="0">
                <a:solidFill>
                  <a:srgbClr val="000099"/>
                </a:solidFill>
              </a:rPr>
              <a:t>(RUNNABLE)</a:t>
            </a:r>
            <a:r>
              <a:rPr lang="zh-CN" altLang="en-US" b="1" dirty="0">
                <a:solidFill>
                  <a:srgbClr val="000099"/>
                </a:solidFill>
              </a:rPr>
              <a:t> </a:t>
            </a:r>
            <a:endParaRPr lang="en-US" altLang="zh-CN" b="1" dirty="0">
              <a:solidFill>
                <a:srgbClr val="000099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200" dirty="0"/>
              <a:t>处于</a:t>
            </a:r>
            <a:r>
              <a:rPr lang="en-US" altLang="zh-CN" sz="2200" dirty="0"/>
              <a:t>NEW</a:t>
            </a:r>
            <a:r>
              <a:rPr lang="zh-CN" altLang="en-US" sz="2200" dirty="0"/>
              <a:t>状态的线程，必须调用</a:t>
            </a:r>
            <a:r>
              <a:rPr lang="en-US" altLang="zh-CN" sz="2200" dirty="0"/>
              <a:t>start()</a:t>
            </a:r>
            <a:r>
              <a:rPr lang="zh-CN" altLang="en-US" sz="2200" dirty="0"/>
              <a:t>方法，进入</a:t>
            </a:r>
            <a:r>
              <a:rPr lang="en-US" altLang="zh-CN" sz="2200" dirty="0"/>
              <a:t>RUNNABLE</a:t>
            </a:r>
            <a:r>
              <a:rPr lang="zh-CN" altLang="en-US" sz="2200" dirty="0"/>
              <a:t>状态。这样</a:t>
            </a:r>
            <a:r>
              <a:rPr lang="en-US" altLang="zh-CN" sz="2200" dirty="0"/>
              <a:t>JVM</a:t>
            </a:r>
            <a:r>
              <a:rPr lang="zh-CN" altLang="en-US" sz="2200" dirty="0"/>
              <a:t>就会知道又有一个新一个线程排队等候切换了。</a:t>
            </a:r>
            <a:endParaRPr lang="en-US" altLang="zh-CN" sz="2200" dirty="0"/>
          </a:p>
          <a:p>
            <a:pPr lvl="1">
              <a:spcBef>
                <a:spcPts val="0"/>
              </a:spcBef>
            </a:pPr>
            <a:r>
              <a:rPr lang="zh-CN" altLang="en-US" sz="2200" dirty="0"/>
              <a:t>一旦轮到它来享用</a:t>
            </a:r>
            <a:r>
              <a:rPr lang="en-US" altLang="zh-CN" sz="2200" dirty="0"/>
              <a:t>CPU</a:t>
            </a:r>
            <a:r>
              <a:rPr lang="zh-CN" altLang="en-US" sz="2200" dirty="0"/>
              <a:t>资源时，此线程中的</a:t>
            </a:r>
            <a:r>
              <a:rPr lang="en-US" altLang="zh-CN" sz="2200" b="1" dirty="0"/>
              <a:t>run()</a:t>
            </a:r>
            <a:r>
              <a:rPr lang="zh-CN" altLang="en-US" sz="2200" dirty="0"/>
              <a:t>方法就立刻执行。</a:t>
            </a:r>
            <a:endParaRPr lang="en-US" altLang="zh-CN" sz="2200" dirty="0"/>
          </a:p>
          <a:p>
            <a:pPr lvl="1" algn="ctr">
              <a:spcBef>
                <a:spcPts val="0"/>
              </a:spcBef>
              <a:buNone/>
            </a:pPr>
            <a:r>
              <a:rPr lang="en-US" altLang="zh-CN" b="1" dirty="0" err="1">
                <a:solidFill>
                  <a:srgbClr val="0000CC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myThread.start</a:t>
            </a:r>
            <a:r>
              <a:rPr lang="en-US" altLang="zh-CN" b="1" dirty="0">
                <a:solidFill>
                  <a:srgbClr val="0000CC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( );</a:t>
            </a:r>
            <a:endParaRPr lang="en-US" altLang="zh-CN" b="1" dirty="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63552" y="285452"/>
            <a:ext cx="8229600" cy="6311900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4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．中断</a:t>
            </a:r>
            <a:endParaRPr lang="en-US" altLang="zh-CN" sz="4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JVM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资源从当前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RUNNABLE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线程切换给其他线程，使本线程进入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BLOCKED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状态。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4000" dirty="0">
                <a:solidFill>
                  <a:srgbClr val="0000CC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中断时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，线程不能进入排队队列，只有当中断的原因被消除时，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JVM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解除它的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BLOCKED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状态，才能再次进入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RUNNABLE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状态。</a:t>
            </a:r>
            <a:endParaRPr lang="en-US" altLang="zh-C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重新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进到线程队列中</a:t>
            </a: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排队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等待</a:t>
            </a:r>
            <a:r>
              <a:rPr lang="en-US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zh-CN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资源，以便从原来终止处开始继续运行。</a:t>
            </a:r>
            <a:endParaRPr lang="en-US" altLang="zh-C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有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种原因的中断：</a:t>
            </a:r>
            <a:endParaRPr lang="zh-CN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1420" lvl="2" indent="-457200">
              <a:lnSpc>
                <a:spcPct val="12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JVM</a:t>
            </a:r>
            <a:r>
              <a:rPr lang="zh-CN" altLang="en-US" sz="2900" dirty="0">
                <a:latin typeface="Arial" panose="020B0604020202020204" pitchFamily="34" charset="0"/>
                <a:cs typeface="Arial" panose="020B0604020202020204" pitchFamily="34" charset="0"/>
              </a:rPr>
              <a:t>将</a:t>
            </a:r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zh-CN" altLang="en-US" sz="2900" dirty="0">
                <a:latin typeface="Arial" panose="020B0604020202020204" pitchFamily="34" charset="0"/>
                <a:cs typeface="Arial" panose="020B0604020202020204" pitchFamily="34" charset="0"/>
              </a:rPr>
              <a:t>资源从当前线程切换给其他线程，使本线程让出</a:t>
            </a:r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zh-CN" altLang="en-US" sz="2900" dirty="0">
                <a:latin typeface="Arial" panose="020B0604020202020204" pitchFamily="34" charset="0"/>
                <a:cs typeface="Arial" panose="020B0604020202020204" pitchFamily="34" charset="0"/>
              </a:rPr>
              <a:t>的使用权处于中断状态。</a:t>
            </a:r>
            <a:endParaRPr lang="zh-CN" alt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1420" lvl="2" indent="-457200">
              <a:lnSpc>
                <a:spcPct val="12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900" dirty="0">
                <a:latin typeface="Arial" panose="020B0604020202020204" pitchFamily="34" charset="0"/>
                <a:cs typeface="Arial" panose="020B0604020202020204" pitchFamily="34" charset="0"/>
              </a:rPr>
              <a:t>线程使用</a:t>
            </a:r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zh-CN" altLang="en-US" sz="2900" dirty="0">
                <a:latin typeface="Arial" panose="020B0604020202020204" pitchFamily="34" charset="0"/>
                <a:cs typeface="Arial" panose="020B0604020202020204" pitchFamily="34" charset="0"/>
              </a:rPr>
              <a:t>资源期间，执行了</a:t>
            </a:r>
            <a:r>
              <a:rPr lang="en-US" altLang="zh-CN" sz="2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sleep(</a:t>
            </a:r>
            <a:r>
              <a:rPr lang="en-US" altLang="zh-CN" sz="29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900" b="1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millsecond</a:t>
            </a:r>
            <a:r>
              <a:rPr lang="en-US" altLang="zh-CN" sz="2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sz="2900" dirty="0">
                <a:latin typeface="Arial" panose="020B0604020202020204" pitchFamily="34" charset="0"/>
                <a:cs typeface="Arial" panose="020B0604020202020204" pitchFamily="34" charset="0"/>
              </a:rPr>
              <a:t>方法，使当前线程进入休眠状。</a:t>
            </a:r>
            <a:endParaRPr lang="zh-CN" alt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1420" lvl="2" indent="-457200">
              <a:lnSpc>
                <a:spcPct val="12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900" dirty="0">
                <a:latin typeface="Arial" panose="020B0604020202020204" pitchFamily="34" charset="0"/>
                <a:cs typeface="Arial" panose="020B0604020202020204" pitchFamily="34" charset="0"/>
              </a:rPr>
              <a:t>线程使用</a:t>
            </a:r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zh-CN" altLang="en-US" sz="2900" dirty="0">
                <a:latin typeface="Arial" panose="020B0604020202020204" pitchFamily="34" charset="0"/>
                <a:cs typeface="Arial" panose="020B0604020202020204" pitchFamily="34" charset="0"/>
              </a:rPr>
              <a:t>资源期间，执行了</a:t>
            </a:r>
            <a:r>
              <a:rPr lang="en-US" altLang="zh-CN" sz="2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wait()</a:t>
            </a:r>
            <a:r>
              <a:rPr lang="zh-CN" altLang="en-US" sz="2900" dirty="0">
                <a:latin typeface="Arial" panose="020B0604020202020204" pitchFamily="34" charset="0"/>
                <a:cs typeface="Arial" panose="020B0604020202020204" pitchFamily="34" charset="0"/>
              </a:rPr>
              <a:t>方法。</a:t>
            </a:r>
            <a:endParaRPr lang="zh-CN" altLang="en-US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1420" lvl="2" indent="-457200">
              <a:lnSpc>
                <a:spcPct val="1200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zh-CN" altLang="en-US" sz="2900" dirty="0">
                <a:latin typeface="Arial" panose="020B0604020202020204" pitchFamily="34" charset="0"/>
                <a:cs typeface="Arial" panose="020B0604020202020204" pitchFamily="34" charset="0"/>
              </a:rPr>
              <a:t>线程使用</a:t>
            </a:r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zh-CN" altLang="en-US" sz="2900" dirty="0">
                <a:latin typeface="Arial" panose="020B0604020202020204" pitchFamily="34" charset="0"/>
                <a:cs typeface="Arial" panose="020B0604020202020204" pitchFamily="34" charset="0"/>
              </a:rPr>
              <a:t>资源期间，执行某个操作进入</a:t>
            </a:r>
            <a:r>
              <a:rPr lang="zh-CN" altLang="en-US" sz="2900" dirty="0">
                <a:solidFill>
                  <a:srgbClr val="C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阻塞状态</a:t>
            </a:r>
            <a:r>
              <a:rPr lang="zh-CN" altLang="en-US" sz="29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z="2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553845" lvl="3" indent="-457200">
              <a:lnSpc>
                <a:spcPct val="120000"/>
              </a:lnSpc>
              <a:spcBef>
                <a:spcPts val="0"/>
              </a:spcBef>
            </a:pPr>
            <a:r>
              <a:rPr lang="zh-CN" altLang="en-US" sz="2900" dirty="0">
                <a:latin typeface="Arial" panose="020B0604020202020204" pitchFamily="34" charset="0"/>
                <a:cs typeface="Arial" panose="020B0604020202020204" pitchFamily="34" charset="0"/>
              </a:rPr>
              <a:t>例如</a:t>
            </a:r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zh-CN" altLang="en-US" sz="2900" dirty="0">
                <a:latin typeface="Arial" panose="020B0604020202020204" pitchFamily="34" charset="0"/>
                <a:cs typeface="Arial" panose="020B0604020202020204" pitchFamily="34" charset="0"/>
              </a:rPr>
              <a:t>需要执行</a:t>
            </a:r>
            <a:r>
              <a:rPr lang="zh-CN" altLang="en-US" sz="2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输入输出</a:t>
            </a:r>
            <a:r>
              <a:rPr lang="en-US" altLang="zh-CN" sz="29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(I/O)</a:t>
            </a:r>
            <a:r>
              <a:rPr lang="zh-CN" altLang="en-US" sz="2900" dirty="0">
                <a:latin typeface="Arial" panose="020B0604020202020204" pitchFamily="34" charset="0"/>
                <a:cs typeface="Arial" panose="020B0604020202020204" pitchFamily="34" charset="0"/>
              </a:rPr>
              <a:t>操作时，将让出</a:t>
            </a:r>
            <a:r>
              <a:rPr lang="en-US" altLang="zh-CN" sz="2900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zh-CN" altLang="en-US" sz="2900" dirty="0">
                <a:latin typeface="Arial" panose="020B0604020202020204" pitchFamily="34" charset="0"/>
                <a:cs typeface="Arial" panose="020B0604020202020204" pitchFamily="34" charset="0"/>
              </a:rPr>
              <a:t>，并</a:t>
            </a:r>
            <a:r>
              <a:rPr lang="zh-CN" altLang="en-US" sz="29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暂时终止自己的执行</a:t>
            </a:r>
            <a:r>
              <a:rPr lang="zh-CN" altLang="en-US" sz="2900" dirty="0">
                <a:latin typeface="Arial" panose="020B0604020202020204" pitchFamily="34" charset="0"/>
                <a:cs typeface="Arial" panose="020B0604020202020204" pitchFamily="34" charset="0"/>
              </a:rPr>
              <a:t>，进入阻塞状态。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§15.1.2  </a:t>
            </a:r>
            <a:r>
              <a:rPr lang="zh-CN" altLang="en-US" dirty="0">
                <a:latin typeface="宋体" panose="02010600030101010101" pitchFamily="2" charset="-122"/>
              </a:rPr>
              <a:t>线程的状态与生命周期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C00000"/>
                </a:solidFill>
              </a:rPr>
              <a:t>4</a:t>
            </a:r>
            <a:r>
              <a:rPr lang="zh-CN" altLang="en-US" b="1" dirty="0">
                <a:solidFill>
                  <a:srgbClr val="C00000"/>
                </a:solidFill>
              </a:rPr>
              <a:t>．</a:t>
            </a:r>
            <a:r>
              <a:rPr lang="zh-CN" altLang="zh-CN" b="1" dirty="0">
                <a:solidFill>
                  <a:srgbClr val="0000CC"/>
                </a:solidFill>
              </a:rPr>
              <a:t>死亡状态</a:t>
            </a:r>
            <a:r>
              <a:rPr lang="en-US" altLang="zh-CN" b="1" dirty="0">
                <a:solidFill>
                  <a:srgbClr val="0000CC"/>
                </a:solidFill>
              </a:rPr>
              <a:t> (TERMINATED)</a:t>
            </a:r>
            <a:r>
              <a:rPr lang="zh-CN" altLang="en-US" b="1" dirty="0">
                <a:solidFill>
                  <a:srgbClr val="0000CC"/>
                </a:solidFill>
              </a:rPr>
              <a:t> </a:t>
            </a:r>
            <a:endParaRPr lang="zh-CN" altLang="en-US" b="1" dirty="0">
              <a:solidFill>
                <a:srgbClr val="0000CC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sz="2800" dirty="0"/>
              <a:t>线程完成了它的全部工作，即执行完</a:t>
            </a:r>
            <a:r>
              <a:rPr lang="en-US" altLang="zh-CN" sz="2800" b="1" dirty="0"/>
              <a:t>run()</a:t>
            </a:r>
            <a:r>
              <a:rPr lang="zh-CN" altLang="en-US" sz="2800" b="1" dirty="0"/>
              <a:t>方法</a:t>
            </a:r>
            <a:r>
              <a:rPr lang="zh-CN" altLang="en-US" sz="2800" dirty="0"/>
              <a:t>，该线程进入</a:t>
            </a:r>
            <a:r>
              <a:rPr lang="en-US" altLang="zh-CN" sz="2800" dirty="0"/>
              <a:t>TERMINATED</a:t>
            </a:r>
            <a:r>
              <a:rPr lang="zh-CN" altLang="en-US" sz="2800" dirty="0"/>
              <a:t>状态。</a:t>
            </a:r>
            <a:endParaRPr lang="zh-CN" altLang="en-US" sz="2800" dirty="0"/>
          </a:p>
          <a:p>
            <a:pPr lvl="1">
              <a:spcBef>
                <a:spcPts val="0"/>
              </a:spcBef>
            </a:pPr>
            <a:endParaRPr lang="en-US" altLang="zh-CN" sz="2800" dirty="0"/>
          </a:p>
          <a:p>
            <a:pPr>
              <a:spcBef>
                <a:spcPts val="0"/>
              </a:spcBef>
            </a:pPr>
            <a:endParaRPr lang="en-US" altLang="zh-CN" b="1" dirty="0">
              <a:solidFill>
                <a:srgbClr val="000099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b="1" dirty="0">
                <a:solidFill>
                  <a:srgbClr val="000099"/>
                </a:solidFill>
              </a:rPr>
              <a:t>课后阅读并运行例题15-1，分析各个线程的状态。</a:t>
            </a:r>
            <a:endParaRPr lang="zh-CN" altLang="en-US" dirty="0">
              <a:solidFill>
                <a:srgbClr val="000099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666551"/>
            <a:ext cx="8620125" cy="58959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3552" y="295474"/>
            <a:ext cx="3429000" cy="639762"/>
          </a:xfrm>
        </p:spPr>
        <p:txBody>
          <a:bodyPr>
            <a:normAutofit/>
          </a:bodyPr>
          <a:lstStyle/>
          <a:p>
            <a:pPr algn="l"/>
            <a:r>
              <a:rPr lang="zh-CN" altLang="en-US" sz="3600" dirty="0">
                <a:solidFill>
                  <a:schemeClr val="tx1"/>
                </a:solidFill>
              </a:rPr>
              <a:t>线程的生命周期</a:t>
            </a:r>
            <a:endParaRPr lang="zh-CN" altLang="en-US" sz="3600" dirty="0">
              <a:solidFill>
                <a:schemeClr val="tx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404AD-4F05-48FF-B904-5619270FFC72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§15.1.3    </a:t>
            </a:r>
            <a:r>
              <a:rPr lang="zh-CN" altLang="en-US" dirty="0">
                <a:latin typeface="宋体" panose="02010600030101010101" pitchFamily="2" charset="-122"/>
              </a:rPr>
              <a:t>线程调度与优先级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处于</a:t>
            </a:r>
            <a:r>
              <a:rPr lang="zh-CN" alt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就绪状态</a:t>
            </a:r>
            <a:r>
              <a:rPr lang="en-US" altLang="zh-CN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(runnable)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的线程首先</a:t>
            </a: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进入</a:t>
            </a:r>
            <a:r>
              <a:rPr lang="zh-CN" altLang="en-US" sz="24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就绪队列</a:t>
            </a:r>
            <a:r>
              <a:rPr lang="zh-CN" altLang="en-US" sz="24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排队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等候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资源，同一时刻在就绪队列中的线程可能有多个。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虚拟机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(JVM)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中的</a:t>
            </a:r>
            <a:r>
              <a:rPr lang="zh-CN" altLang="en-US" sz="2400" b="1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线程调度器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负责管理线程，调度器把线程的</a:t>
            </a:r>
            <a:r>
              <a:rPr lang="zh-CN" altLang="en-US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优先级分为10个级别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，分别用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类中的类常量表示。 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调度器的任务是使</a:t>
            </a:r>
            <a:r>
              <a:rPr lang="zh-CN" altLang="en-US" sz="2400" dirty="0">
                <a:solidFill>
                  <a:srgbClr val="C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高优先级的线程能始终运行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，一旦时间片有空闲，则使</a:t>
            </a:r>
            <a:r>
              <a:rPr lang="zh-CN" altLang="en-US" sz="2400" dirty="0">
                <a:solidFill>
                  <a:srgbClr val="0066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具有同等优先级的线程以轮流的方式顺序使用时间片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。 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Tahoma" panose="020B0604030504040204" pitchFamily="34" charset="0"/>
              </a:rPr>
              <a:t>线程的</a:t>
            </a:r>
            <a:r>
              <a:rPr lang="en-US" altLang="zh-CN">
                <a:latin typeface="Tahoma" panose="020B0604030504040204" pitchFamily="34" charset="0"/>
              </a:rPr>
              <a:t>Priority(</a:t>
            </a:r>
            <a:r>
              <a:rPr lang="zh-CN" altLang="en-US">
                <a:latin typeface="Tahoma" panose="020B0604030504040204" pitchFamily="34" charset="0"/>
              </a:rPr>
              <a:t>优先级</a:t>
            </a:r>
            <a:r>
              <a:rPr lang="en-US" altLang="zh-CN">
                <a:latin typeface="Tahoma" panose="020B0604030504040204" pitchFamily="34" charset="0"/>
              </a:rPr>
              <a:t>) </a:t>
            </a:r>
            <a:endParaRPr lang="en-US" altLang="zh-CN" b="0" dirty="0">
              <a:latin typeface="Tahoma" panose="020B0604030504040204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9EE9F-7680-4F69-B6A0-D2E4944E0718}" type="slidenum">
              <a:rPr lang="en-US" altLang="zh-CN"/>
            </a:fld>
            <a:endParaRPr lang="en-US" altLang="zh-CN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919536" y="1600974"/>
            <a:ext cx="8568952" cy="4646295"/>
          </a:xfrm>
          <a:prstGeom prst="rect">
            <a:avLst/>
          </a:prstGeom>
          <a:noFill/>
          <a:ln w="34925" cap="rnd">
            <a:solidFill>
              <a:schemeClr val="accent5">
                <a:lumMod val="50000"/>
              </a:schemeClr>
            </a:solidFill>
            <a:prstDash val="sysDot"/>
            <a:miter lim="800000"/>
          </a:ln>
          <a:effectLst/>
        </p:spPr>
        <p:txBody>
          <a:bodyPr wrap="square">
            <a:spAutoFit/>
          </a:bodyPr>
          <a:lstStyle/>
          <a:p>
            <a:pPr marL="457200" indent="-457200" fontAlgn="t"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  <a:r>
              <a:rPr lang="zh-CN" altLang="en-US" sz="28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类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的三个公用静态常量</a:t>
            </a:r>
            <a:endParaRPr kumimoji="1" lang="en-US" altLang="zh-C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 fontAlgn="t">
              <a:buFont typeface="+mj-ea"/>
              <a:buAutoNum type="circleNumDbPlain"/>
            </a:pPr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public static final int</a:t>
            </a:r>
            <a:r>
              <a:rPr kumimoji="1"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MAX_PRIORITY </a:t>
            </a:r>
            <a:endParaRPr kumimoji="1" lang="en-US" altLang="zh-CN" sz="2400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68425" lvl="2" indent="-342900" fontAlgn="t">
              <a:buFontTx/>
              <a:buChar char="•"/>
            </a:pP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最大优先级，值是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 fontAlgn="t">
              <a:buFont typeface="+mj-ea"/>
              <a:buAutoNum type="circleNumDbPlain"/>
            </a:pPr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public static final int </a:t>
            </a:r>
            <a:r>
              <a:rPr kumimoji="1" lang="en-US" altLang="zh-CN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MIN_PRIORITY</a:t>
            </a:r>
            <a:endParaRPr kumimoji="1" lang="en-US" altLang="zh-CN" sz="2400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68425" lvl="2" indent="-342900" fontAlgn="t">
              <a:buFontTx/>
              <a:buChar char="•"/>
            </a:pP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最小优先级，值是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kumimoji="1"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71550" lvl="1" indent="-514350" fontAlgn="t">
              <a:buFont typeface="+mj-ea"/>
              <a:buAutoNum type="circleNumDbPlain"/>
            </a:pPr>
            <a:r>
              <a:rPr kumimoji="1"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public static final int</a:t>
            </a:r>
            <a:r>
              <a:rPr kumimoji="1" lang="en-US" altLang="zh-CN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NORM_PRIORITY</a:t>
            </a:r>
            <a:endParaRPr kumimoji="1" lang="en-US" altLang="zh-CN" sz="2400" b="1" dirty="0">
              <a:solidFill>
                <a:srgbClr val="0000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68425" lvl="2" indent="-342900" fontAlgn="t">
              <a:buFontTx/>
              <a:buChar char="•"/>
            </a:pP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缺省优先级，值是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1225" lvl="1" indent="-342900" fontAlgn="t">
              <a:buFontTx/>
              <a:buChar char="•"/>
            </a:pPr>
            <a:endParaRPr kumimoji="1"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线程的优先级用数字来表示，范围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从</a:t>
            </a:r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到</a:t>
            </a:r>
            <a:r>
              <a:rPr lang="en-US" altLang="zh-CN" sz="2400" b="1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，即：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Thread.MIN_PRIORITY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到 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Thread.MAX_PRIORITY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/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一个线程的默认优先级是</a:t>
            </a:r>
            <a:r>
              <a:rPr lang="en-US" altLang="zh-CN" sz="24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400" dirty="0" err="1">
                <a:latin typeface="Arial" panose="020B0604020202020204" pitchFamily="34" charset="0"/>
                <a:cs typeface="Arial" panose="020B0604020202020204" pitchFamily="34" charset="0"/>
              </a:rPr>
              <a:t>Thread.NORM_PRIORITY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kumimoji="1"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9786" y="2571744"/>
            <a:ext cx="7543800" cy="1295400"/>
          </a:xfrm>
        </p:spPr>
        <p:txBody>
          <a:bodyPr/>
          <a:lstStyle/>
          <a:p>
            <a:pPr algn="ctr"/>
            <a:r>
              <a:rPr lang="zh-CN" altLang="en-US" sz="4800" dirty="0"/>
              <a:t>第15章 </a:t>
            </a:r>
            <a:r>
              <a:rPr lang="en-US" altLang="zh-CN" sz="4800" dirty="0"/>
              <a:t>Java</a:t>
            </a:r>
            <a:r>
              <a:rPr lang="zh-CN" altLang="en-US" sz="4800" dirty="0"/>
              <a:t>多线程机制 </a:t>
            </a:r>
            <a:endParaRPr lang="zh-CN" altLang="en-US" sz="48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§15.1.3    </a:t>
            </a:r>
            <a:r>
              <a:rPr lang="zh-CN" altLang="en-US" dirty="0">
                <a:latin typeface="宋体" panose="02010600030101010101" pitchFamily="2" charset="-122"/>
              </a:rPr>
              <a:t>线程调度与优先级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33400" indent="-533400" algn="just">
              <a:spcBef>
                <a:spcPts val="0"/>
              </a:spcBef>
            </a:pPr>
            <a:r>
              <a:rPr lang="zh-CN" altLang="en-US" sz="2400" dirty="0">
                <a:latin typeface="Tahoma" panose="020B0604030504040204" pitchFamily="34" charset="0"/>
              </a:rPr>
              <a:t>可以通过</a:t>
            </a:r>
            <a:r>
              <a:rPr lang="en-US" altLang="zh-CN" sz="2400" b="1" dirty="0" err="1">
                <a:latin typeface="Tahoma" panose="020B0604030504040204" pitchFamily="34" charset="0"/>
                <a:cs typeface="Tahoma" panose="020B0604030504040204" pitchFamily="34" charset="0"/>
              </a:rPr>
              <a:t>getPriority</a:t>
            </a:r>
            <a:r>
              <a:rPr lang="en-US" altLang="zh-CN" sz="2400" b="1" dirty="0">
                <a:latin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zh-CN" altLang="en-US" sz="2400" dirty="0">
                <a:latin typeface="Tahoma" panose="020B0604030504040204" pitchFamily="34" charset="0"/>
              </a:rPr>
              <a:t>方法来获得线程的优先级；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pPr marL="533400" indent="-533400" algn="just">
              <a:spcBef>
                <a:spcPts val="0"/>
              </a:spcBef>
            </a:pPr>
            <a:r>
              <a:rPr lang="zh-CN" altLang="en-US" sz="2400" dirty="0">
                <a:latin typeface="Tahoma" panose="020B0604030504040204" pitchFamily="34" charset="0"/>
              </a:rPr>
              <a:t>也可以通过</a:t>
            </a:r>
            <a:r>
              <a:rPr lang="en-US" altLang="zh-CN" sz="2400" b="1" dirty="0" err="1">
                <a:latin typeface="Tahoma" panose="020B0604030504040204" pitchFamily="34" charset="0"/>
                <a:cs typeface="Tahoma" panose="020B0604030504040204" pitchFamily="34" charset="0"/>
              </a:rPr>
              <a:t>setPriority</a:t>
            </a:r>
            <a:r>
              <a:rPr lang="en-US" altLang="zh-CN" sz="2400" b="1" dirty="0">
                <a:latin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zh-CN" altLang="en-US" sz="2400" dirty="0">
                <a:latin typeface="Tahoma" panose="020B0604030504040204" pitchFamily="34" charset="0"/>
              </a:rPr>
              <a:t>方法来设定线程的优先级。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pPr marL="533400" indent="-533400" algn="just">
              <a:spcBef>
                <a:spcPts val="0"/>
              </a:spcBef>
            </a:pPr>
            <a:r>
              <a:rPr lang="zh-CN" altLang="en-US" sz="2400" dirty="0">
                <a:latin typeface="Tahoma" panose="020B0604030504040204" pitchFamily="34" charset="0"/>
              </a:rPr>
              <a:t>方法定义如下：</a:t>
            </a:r>
            <a:endParaRPr lang="zh-CN" altLang="en-US" sz="2400" dirty="0">
              <a:latin typeface="Tahoma" panose="020B0604030504040204" pitchFamily="34" charset="0"/>
              <a:cs typeface="Times New Roman" panose="02020603050405020304" pitchFamily="18" charset="0"/>
            </a:endParaRPr>
          </a:p>
          <a:p>
            <a:pPr marL="640080" lvl="2" indent="0" algn="just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public final void </a:t>
            </a:r>
            <a:r>
              <a:rPr lang="en-US" altLang="zh-CN" sz="2400" b="1" dirty="0" err="1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setPriority</a:t>
            </a:r>
            <a:r>
              <a:rPr lang="en-US" altLang="zh-CN" sz="2400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sz="2400" b="1" dirty="0" err="1">
                <a:solidFill>
                  <a:srgbClr val="0066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sz="2400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b="1" dirty="0" err="1">
                <a:solidFill>
                  <a:srgbClr val="0066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nwePriority</a:t>
            </a:r>
            <a:r>
              <a:rPr lang="en-US" altLang="zh-CN" sz="2400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en-US" altLang="zh-CN" sz="2400" b="1" dirty="0">
              <a:solidFill>
                <a:srgbClr val="0000C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640080" lvl="2" indent="0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public final </a:t>
            </a:r>
            <a:r>
              <a:rPr lang="en-US" altLang="zh-CN" sz="2400" b="1" dirty="0" err="1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sz="2400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b="1" dirty="0" err="1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getPriority</a:t>
            </a:r>
            <a:r>
              <a:rPr lang="en-US" altLang="zh-CN" sz="2400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 ); </a:t>
            </a:r>
            <a:endParaRPr lang="en-US" altLang="zh-CN" sz="2400" b="1" dirty="0">
              <a:solidFill>
                <a:srgbClr val="0000C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802005" lvl="1" indent="-457200">
              <a:spcBef>
                <a:spcPts val="0"/>
              </a:spcBef>
            </a:pPr>
            <a:endParaRPr lang="en-US" altLang="zh-CN" b="1" dirty="0">
              <a:solidFill>
                <a:srgbClr val="0000C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zh-CN" altLang="en-US" sz="2400" b="1" dirty="0">
                <a:solidFill>
                  <a:srgbClr val="CC0000"/>
                </a:solidFill>
              </a:rPr>
              <a:t>注意：</a:t>
            </a:r>
            <a:endParaRPr lang="zh-CN" altLang="en-US" sz="2400" b="1" dirty="0">
              <a:solidFill>
                <a:srgbClr val="CC0000"/>
              </a:solidFill>
            </a:endParaRPr>
          </a:p>
          <a:p>
            <a:pPr lvl="1"/>
            <a:r>
              <a:rPr lang="zh-CN" altLang="en-US" dirty="0"/>
              <a:t>虽然</a:t>
            </a:r>
            <a:r>
              <a:rPr lang="en-US" altLang="zh-CN" dirty="0"/>
              <a:t>JVM</a:t>
            </a:r>
            <a:r>
              <a:rPr lang="zh-CN" altLang="en-US" dirty="0"/>
              <a:t>以及操作系统会优先处理优先级别高的线程，但不代表这些线程一定会先完成。</a:t>
            </a:r>
            <a:endParaRPr lang="en-US" altLang="zh-CN" dirty="0"/>
          </a:p>
          <a:p>
            <a:pPr lvl="1"/>
            <a:r>
              <a:rPr lang="zh-CN" altLang="en-US" dirty="0"/>
              <a:t>设定优先级只能建议系统更快的处理，而不能强制。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C0066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ahoma" panose="020B0604030504040204" pitchFamily="34" charset="0"/>
              </a:rPr>
              <a:t>在实际编程时，不提倡使用线程的优先级来保证算法的正确执行</a:t>
            </a:r>
            <a:r>
              <a:rPr lang="zh-CN" altLang="en-US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。</a:t>
            </a:r>
            <a:endParaRPr lang="en-US" altLang="zh-CN" b="1" dirty="0">
              <a:solidFill>
                <a:srgbClr val="0000C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23A3-C24C-45E5-893F-7B88705266CC}" type="slidenum">
              <a:rPr lang="en-US" altLang="zh-CN"/>
            </a:fld>
            <a:endParaRPr lang="en-US" altLang="zh-CN"/>
          </a:p>
        </p:txBody>
      </p:sp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1981200" y="533400"/>
            <a:ext cx="8229600" cy="53232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fontAlgn="t"/>
            <a:r>
              <a:rPr lang="en-US" altLang="zh-CN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lang="zh-CN" altLang="en-US" sz="2000" dirty="0">
                <a:latin typeface="宋体" panose="02010600030101010101" pitchFamily="2" charset="-122"/>
              </a:rPr>
              <a:t>下面</a:t>
            </a:r>
            <a:r>
              <a:rPr lang="zh-CN" altLang="en-US" sz="2000" dirty="0">
                <a:solidFill>
                  <a:srgbClr val="006600"/>
                </a:solidFill>
                <a:latin typeface="宋体" panose="02010600030101010101" pitchFamily="2" charset="-122"/>
              </a:rPr>
              <a:t>程序</a:t>
            </a:r>
            <a:r>
              <a:rPr lang="zh-CN" altLang="en-US" sz="2000" dirty="0">
                <a:latin typeface="宋体" panose="02010600030101010101" pitchFamily="2" charset="-122"/>
              </a:rPr>
              <a:t>验证了</a:t>
            </a:r>
            <a:r>
              <a:rPr lang="en-US" altLang="zh-CN" sz="2000" dirty="0"/>
              <a:t>Java</a:t>
            </a:r>
            <a:r>
              <a:rPr lang="zh-CN" altLang="en-US" sz="2000" dirty="0">
                <a:latin typeface="宋体" panose="02010600030101010101" pitchFamily="2" charset="-122"/>
              </a:rPr>
              <a:t>对多线程的调度方法，但结果还是具有不确定性。</a:t>
            </a:r>
            <a:endParaRPr kumimoji="1" lang="en-US" altLang="zh-CN" sz="2200" b="1" dirty="0">
              <a:latin typeface="Tahoma" panose="020B0604030504040204" pitchFamily="34" charset="0"/>
            </a:endParaRPr>
          </a:p>
          <a:p>
            <a:pPr fontAlgn="t"/>
            <a:r>
              <a:rPr kumimoji="1" lang="en-US" altLang="zh-CN" sz="2000" b="1" dirty="0">
                <a:latin typeface="Tahoma" panose="020B0604030504040204" pitchFamily="34" charset="0"/>
              </a:rPr>
              <a:t>class </a:t>
            </a:r>
            <a:r>
              <a:rPr kumimoji="1" lang="en-US" altLang="zh-CN" sz="2000" b="1" dirty="0" err="1">
                <a:latin typeface="Tahoma" panose="020B0604030504040204" pitchFamily="34" charset="0"/>
              </a:rPr>
              <a:t>threadTest</a:t>
            </a:r>
            <a:r>
              <a:rPr kumimoji="1" lang="en-US" altLang="zh-CN" sz="2000" b="1" dirty="0">
                <a:latin typeface="Tahoma" panose="020B0604030504040204" pitchFamily="34" charset="0"/>
              </a:rPr>
              <a:t> </a:t>
            </a:r>
            <a:r>
              <a:rPr kumimoji="1" lang="en-US" altLang="zh-CN" sz="2000" b="1" dirty="0">
                <a:solidFill>
                  <a:srgbClr val="0000CC"/>
                </a:solidFill>
                <a:latin typeface="Tahoma" panose="020B0604030504040204" pitchFamily="34" charset="0"/>
              </a:rPr>
              <a:t>extends Thread</a:t>
            </a:r>
            <a:r>
              <a:rPr kumimoji="1" lang="en-US" altLang="zh-CN" sz="2000" b="1" dirty="0">
                <a:latin typeface="Tahoma" panose="020B0604030504040204" pitchFamily="34" charset="0"/>
              </a:rPr>
              <a:t> {	</a:t>
            </a:r>
            <a:endParaRPr kumimoji="1" lang="en-US" altLang="zh-CN" sz="2000" b="1" dirty="0">
              <a:latin typeface="Tahoma" panose="020B0604030504040204" pitchFamily="34" charset="0"/>
            </a:endParaRPr>
          </a:p>
          <a:p>
            <a:pPr fontAlgn="t"/>
            <a:endParaRPr kumimoji="1" lang="en-US" altLang="zh-CN" sz="2000" b="1" dirty="0">
              <a:latin typeface="Tahoma" panose="020B0604030504040204" pitchFamily="34" charset="0"/>
            </a:endParaRPr>
          </a:p>
          <a:p>
            <a:pPr fontAlgn="t"/>
            <a:r>
              <a:rPr kumimoji="1" lang="en-US" altLang="zh-CN" sz="2000" b="1" dirty="0">
                <a:latin typeface="Tahoma" panose="020B0604030504040204" pitchFamily="34" charset="0"/>
              </a:rPr>
              <a:t>   public </a:t>
            </a:r>
            <a:r>
              <a:rPr kumimoji="1" lang="en-US" altLang="zh-CN" sz="2000" b="1" dirty="0" err="1">
                <a:latin typeface="Tahoma" panose="020B0604030504040204" pitchFamily="34" charset="0"/>
              </a:rPr>
              <a:t>threadTest</a:t>
            </a:r>
            <a:r>
              <a:rPr kumimoji="1" lang="en-US" altLang="zh-CN" sz="2000" b="1" dirty="0">
                <a:latin typeface="Tahoma" panose="020B0604030504040204" pitchFamily="34" charset="0"/>
              </a:rPr>
              <a:t>(String </a:t>
            </a:r>
            <a:r>
              <a:rPr kumimoji="1" lang="en-US" altLang="zh-CN" sz="2000" b="1" dirty="0" err="1">
                <a:latin typeface="Tahoma" panose="020B0604030504040204" pitchFamily="34" charset="0"/>
              </a:rPr>
              <a:t>str</a:t>
            </a:r>
            <a:r>
              <a:rPr kumimoji="1" lang="en-US" altLang="zh-CN" sz="2000" b="1" dirty="0">
                <a:latin typeface="Tahoma" panose="020B0604030504040204" pitchFamily="34" charset="0"/>
              </a:rPr>
              <a:t>){	</a:t>
            </a:r>
            <a:endParaRPr kumimoji="1" lang="en-US" altLang="zh-CN" sz="2000" b="1" dirty="0">
              <a:latin typeface="Tahoma" panose="020B0604030504040204" pitchFamily="34" charset="0"/>
            </a:endParaRPr>
          </a:p>
          <a:p>
            <a:pPr fontAlgn="t"/>
            <a:r>
              <a:rPr kumimoji="1" lang="en-US" altLang="zh-CN" sz="2000" b="1" dirty="0">
                <a:latin typeface="Tahoma" panose="020B0604030504040204" pitchFamily="34" charset="0"/>
              </a:rPr>
              <a:t>	 </a:t>
            </a:r>
            <a:r>
              <a:rPr kumimoji="1" lang="en-US" altLang="zh-CN" sz="2000" b="1" dirty="0">
                <a:solidFill>
                  <a:srgbClr val="0000CC"/>
                </a:solidFill>
                <a:latin typeface="Tahoma" panose="020B0604030504040204" pitchFamily="34" charset="0"/>
              </a:rPr>
              <a:t>super(</a:t>
            </a:r>
            <a:r>
              <a:rPr kumimoji="1" lang="en-US" altLang="zh-CN" sz="2000" b="1" dirty="0" err="1">
                <a:solidFill>
                  <a:srgbClr val="0000CC"/>
                </a:solidFill>
                <a:latin typeface="Tahoma" panose="020B0604030504040204" pitchFamily="34" charset="0"/>
              </a:rPr>
              <a:t>str</a:t>
            </a:r>
            <a:r>
              <a:rPr kumimoji="1" lang="en-US" altLang="zh-CN" sz="2000" b="1" dirty="0">
                <a:solidFill>
                  <a:srgbClr val="0000CC"/>
                </a:solidFill>
                <a:latin typeface="Tahoma" panose="020B0604030504040204" pitchFamily="34" charset="0"/>
              </a:rPr>
              <a:t>);	</a:t>
            </a:r>
            <a:endParaRPr kumimoji="1" lang="en-US" altLang="zh-CN" sz="2000" b="1" dirty="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fontAlgn="t"/>
            <a:r>
              <a:rPr kumimoji="1" lang="en-US" altLang="zh-CN" sz="2000" b="1" dirty="0">
                <a:latin typeface="Tahoma" panose="020B0604030504040204" pitchFamily="34" charset="0"/>
              </a:rPr>
              <a:t>   }</a:t>
            </a:r>
            <a:endParaRPr kumimoji="1" lang="en-US" altLang="zh-CN" sz="2000" b="1" dirty="0">
              <a:latin typeface="Tahoma" panose="020B0604030504040204" pitchFamily="34" charset="0"/>
            </a:endParaRPr>
          </a:p>
          <a:p>
            <a:pPr fontAlgn="t"/>
            <a:r>
              <a:rPr kumimoji="1" lang="en-US" altLang="zh-CN" sz="2000" b="1" dirty="0">
                <a:latin typeface="Tahoma" panose="020B0604030504040204" pitchFamily="34" charset="0"/>
              </a:rPr>
              <a:t>	</a:t>
            </a:r>
            <a:endParaRPr kumimoji="1" lang="en-US" altLang="zh-CN" sz="2000" b="1" dirty="0">
              <a:latin typeface="Tahoma" panose="020B0604030504040204" pitchFamily="34" charset="0"/>
            </a:endParaRPr>
          </a:p>
          <a:p>
            <a:pPr fontAlgn="t"/>
            <a:r>
              <a:rPr kumimoji="1" lang="en-US" altLang="zh-CN" sz="2000" b="1" dirty="0">
                <a:latin typeface="Tahoma" panose="020B0604030504040204" pitchFamily="34" charset="0"/>
              </a:rPr>
              <a:t>   </a:t>
            </a:r>
            <a:r>
              <a:rPr kumimoji="1" lang="en-US" altLang="zh-CN" sz="2000" b="1" dirty="0">
                <a:solidFill>
                  <a:srgbClr val="CC0000"/>
                </a:solidFill>
                <a:latin typeface="Tahoma" panose="020B0604030504040204" pitchFamily="34" charset="0"/>
              </a:rPr>
              <a:t>public void run( )</a:t>
            </a:r>
            <a:r>
              <a:rPr kumimoji="1" lang="en-US" altLang="zh-CN" sz="2000" b="1" dirty="0">
                <a:latin typeface="Tahoma" panose="020B0604030504040204" pitchFamily="34" charset="0"/>
              </a:rPr>
              <a:t> {</a:t>
            </a:r>
            <a:endParaRPr kumimoji="1" lang="en-US" altLang="zh-CN" sz="2000" b="1" dirty="0">
              <a:latin typeface="Tahoma" panose="020B0604030504040204" pitchFamily="34" charset="0"/>
            </a:endParaRPr>
          </a:p>
          <a:p>
            <a:pPr fontAlgn="t"/>
            <a:r>
              <a:rPr kumimoji="1" lang="en-US" altLang="zh-CN" sz="2000" b="1" dirty="0">
                <a:latin typeface="Tahoma" panose="020B0604030504040204" pitchFamily="34" charset="0"/>
              </a:rPr>
              <a:t>	 try{				</a:t>
            </a:r>
            <a:endParaRPr kumimoji="1" lang="en-US" altLang="zh-CN" sz="2000" b="1" dirty="0">
              <a:latin typeface="Tahoma" panose="020B0604030504040204" pitchFamily="34" charset="0"/>
            </a:endParaRPr>
          </a:p>
          <a:p>
            <a:pPr fontAlgn="t"/>
            <a:r>
              <a:rPr kumimoji="1" lang="en-US" altLang="zh-CN" sz="2000" b="1" dirty="0">
                <a:latin typeface="Tahoma" panose="020B0604030504040204" pitchFamily="34" charset="0"/>
              </a:rPr>
              <a:t>	      </a:t>
            </a:r>
            <a:r>
              <a:rPr kumimoji="1" lang="en-US" altLang="zh-CN" sz="2000" b="1" dirty="0" err="1">
                <a:solidFill>
                  <a:srgbClr val="0000CC"/>
                </a:solidFill>
                <a:latin typeface="Tahoma" panose="020B0604030504040204" pitchFamily="34" charset="0"/>
              </a:rPr>
              <a:t>Thread.sleep</a:t>
            </a:r>
            <a:r>
              <a:rPr kumimoji="1" lang="en-US" altLang="zh-CN" sz="2000" b="1" dirty="0">
                <a:solidFill>
                  <a:srgbClr val="0000CC"/>
                </a:solidFill>
                <a:latin typeface="Tahoma" panose="020B0604030504040204" pitchFamily="34" charset="0"/>
              </a:rPr>
              <a:t>(2);    //</a:t>
            </a:r>
            <a:r>
              <a:rPr kumimoji="1" lang="zh-CN" altLang="en-US" sz="2000" b="1" dirty="0">
                <a:solidFill>
                  <a:srgbClr val="0000CC"/>
                </a:solidFill>
                <a:latin typeface="Tahoma" panose="020B0604030504040204" pitchFamily="34" charset="0"/>
              </a:rPr>
              <a:t>线程休眠</a:t>
            </a:r>
            <a:endParaRPr kumimoji="1" lang="en-US" altLang="zh-CN" sz="2000" b="1" dirty="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fontAlgn="t"/>
            <a:r>
              <a:rPr kumimoji="1" lang="en-US" altLang="zh-CN" sz="2000" b="1" dirty="0">
                <a:latin typeface="Tahoma" panose="020B0604030504040204" pitchFamily="34" charset="0"/>
              </a:rPr>
              <a:t>	 }catch(</a:t>
            </a:r>
            <a:r>
              <a:rPr kumimoji="1" lang="en-US" altLang="zh-CN" sz="2000" b="1" dirty="0" err="1">
                <a:latin typeface="Tahoma" panose="020B0604030504040204" pitchFamily="34" charset="0"/>
              </a:rPr>
              <a:t>InterruptedException</a:t>
            </a:r>
            <a:r>
              <a:rPr kumimoji="1" lang="en-US" altLang="zh-CN" sz="2000" b="1" dirty="0">
                <a:latin typeface="Tahoma" panose="020B0604030504040204" pitchFamily="34" charset="0"/>
              </a:rPr>
              <a:t> e) {</a:t>
            </a:r>
            <a:endParaRPr kumimoji="1" lang="en-US" altLang="zh-CN" sz="2000" b="1" dirty="0">
              <a:latin typeface="Tahoma" panose="020B0604030504040204" pitchFamily="34" charset="0"/>
            </a:endParaRPr>
          </a:p>
          <a:p>
            <a:pPr fontAlgn="t"/>
            <a:r>
              <a:rPr kumimoji="1" lang="en-US" altLang="zh-CN" sz="2000" b="1" dirty="0">
                <a:latin typeface="Tahoma" panose="020B0604030504040204" pitchFamily="34" charset="0"/>
              </a:rPr>
              <a:t>	      </a:t>
            </a:r>
            <a:r>
              <a:rPr kumimoji="1" lang="en-US" altLang="zh-CN" sz="2000" b="1" dirty="0" err="1">
                <a:latin typeface="Tahoma" panose="020B0604030504040204" pitchFamily="34" charset="0"/>
              </a:rPr>
              <a:t>System.err.println</a:t>
            </a:r>
            <a:r>
              <a:rPr kumimoji="1" lang="en-US" altLang="zh-CN" sz="2000" b="1" dirty="0">
                <a:latin typeface="Tahoma" panose="020B0604030504040204" pitchFamily="34" charset="0"/>
              </a:rPr>
              <a:t>(</a:t>
            </a:r>
            <a:r>
              <a:rPr kumimoji="1" lang="en-US" altLang="zh-CN" sz="2000" b="1" dirty="0" err="1">
                <a:latin typeface="Tahoma" panose="020B0604030504040204" pitchFamily="34" charset="0"/>
              </a:rPr>
              <a:t>e.toString</a:t>
            </a:r>
            <a:r>
              <a:rPr kumimoji="1" lang="en-US" altLang="zh-CN" sz="2000" b="1" dirty="0">
                <a:latin typeface="Tahoma" panose="020B0604030504040204" pitchFamily="34" charset="0"/>
              </a:rPr>
              <a:t>( ));</a:t>
            </a:r>
            <a:endParaRPr kumimoji="1" lang="en-US" altLang="zh-CN" sz="2000" b="1" dirty="0">
              <a:latin typeface="Tahoma" panose="020B0604030504040204" pitchFamily="34" charset="0"/>
            </a:endParaRPr>
          </a:p>
          <a:p>
            <a:pPr fontAlgn="t"/>
            <a:r>
              <a:rPr kumimoji="1" lang="en-US" altLang="zh-CN" sz="2000" b="1" dirty="0">
                <a:latin typeface="Tahoma" panose="020B0604030504040204" pitchFamily="34" charset="0"/>
              </a:rPr>
              <a:t>	 }</a:t>
            </a:r>
            <a:endParaRPr kumimoji="1" lang="en-US" altLang="zh-CN" sz="2000" b="1" dirty="0">
              <a:latin typeface="Tahoma" panose="020B0604030504040204" pitchFamily="34" charset="0"/>
            </a:endParaRPr>
          </a:p>
          <a:p>
            <a:pPr fontAlgn="t"/>
            <a:endParaRPr kumimoji="1" lang="en-US" altLang="zh-CN" sz="2000" b="1" dirty="0">
              <a:latin typeface="Tahoma" panose="020B0604030504040204" pitchFamily="34" charset="0"/>
            </a:endParaRPr>
          </a:p>
          <a:p>
            <a:pPr fontAlgn="t"/>
            <a:r>
              <a:rPr kumimoji="1" lang="en-US" altLang="zh-CN" sz="2000" b="1" dirty="0">
                <a:latin typeface="Tahoma" panose="020B0604030504040204" pitchFamily="34" charset="0"/>
              </a:rPr>
              <a:t>	 </a:t>
            </a:r>
            <a:r>
              <a:rPr kumimoji="1" lang="en-US" altLang="zh-CN" sz="2000" b="1" dirty="0" err="1">
                <a:latin typeface="Tahoma" panose="020B0604030504040204" pitchFamily="34" charset="0"/>
              </a:rPr>
              <a:t>System.out.println</a:t>
            </a:r>
            <a:r>
              <a:rPr kumimoji="1" lang="en-US" altLang="zh-CN" sz="2000" b="1" dirty="0">
                <a:latin typeface="Tahoma" panose="020B0604030504040204" pitchFamily="34" charset="0"/>
              </a:rPr>
              <a:t>(</a:t>
            </a:r>
            <a:r>
              <a:rPr kumimoji="1" lang="en-US" altLang="zh-CN" sz="2000" b="1" dirty="0" err="1">
                <a:latin typeface="Tahoma" panose="020B0604030504040204" pitchFamily="34" charset="0"/>
              </a:rPr>
              <a:t>getName</a:t>
            </a:r>
            <a:r>
              <a:rPr kumimoji="1" lang="en-US" altLang="zh-CN" sz="2000" b="1" dirty="0">
                <a:latin typeface="Tahoma" panose="020B0604030504040204" pitchFamily="34" charset="0"/>
              </a:rPr>
              <a:t>( )+" " +  </a:t>
            </a:r>
            <a:r>
              <a:rPr kumimoji="1" lang="en-US" altLang="zh-CN" sz="2000" b="1" dirty="0" err="1">
                <a:latin typeface="Tahoma" panose="020B0604030504040204" pitchFamily="34" charset="0"/>
              </a:rPr>
              <a:t>getPriority</a:t>
            </a:r>
            <a:r>
              <a:rPr kumimoji="1" lang="en-US" altLang="zh-CN" sz="2000" b="1" dirty="0">
                <a:latin typeface="Tahoma" panose="020B0604030504040204" pitchFamily="34" charset="0"/>
              </a:rPr>
              <a:t>( ));</a:t>
            </a:r>
            <a:endParaRPr kumimoji="1" lang="en-US" altLang="zh-CN" sz="2000" b="1" dirty="0">
              <a:latin typeface="Tahoma" panose="020B0604030504040204" pitchFamily="34" charset="0"/>
            </a:endParaRPr>
          </a:p>
          <a:p>
            <a:pPr fontAlgn="t"/>
            <a:r>
              <a:rPr kumimoji="1" lang="en-US" altLang="zh-CN" sz="2000" b="1" dirty="0">
                <a:latin typeface="Tahoma" panose="020B0604030504040204" pitchFamily="34" charset="0"/>
              </a:rPr>
              <a:t>   }	</a:t>
            </a:r>
            <a:endParaRPr kumimoji="1" lang="en-US" altLang="zh-CN" sz="2000" b="1" dirty="0">
              <a:latin typeface="Tahoma" panose="020B0604030504040204" pitchFamily="34" charset="0"/>
            </a:endParaRPr>
          </a:p>
          <a:p>
            <a:pPr fontAlgn="t"/>
            <a:r>
              <a:rPr kumimoji="1" lang="en-US" altLang="zh-CN" sz="2000" b="1" dirty="0">
                <a:latin typeface="Tahoma" panose="020B0604030504040204" pitchFamily="34" charset="0"/>
              </a:rPr>
              <a:t>}</a:t>
            </a:r>
            <a:endParaRPr kumimoji="1" lang="en-US" altLang="zh-CN" sz="2000" b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010275-5387-4C9A-B41C-F414BAA37B30}" type="slidenum">
              <a:rPr lang="en-US" altLang="zh-CN"/>
            </a:fld>
            <a:endParaRPr lang="en-US" altLang="zh-CN" dirty="0"/>
          </a:p>
        </p:txBody>
      </p:sp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1847528" y="692696"/>
            <a:ext cx="6503640" cy="50158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fontAlgn="t"/>
            <a:r>
              <a:rPr kumimoji="1"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class M</a:t>
            </a:r>
            <a:r>
              <a:rPr kumimoji="1" lang="en-US" altLang="zh-C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ultThreadOne</a:t>
            </a:r>
            <a:r>
              <a:rPr kumimoji="1"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endParaRPr kumimoji="1" lang="en-US" altLang="zh-C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t"/>
            <a:r>
              <a:rPr kumimoji="1" lang="en-US" altLang="zh-CN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public </a:t>
            </a:r>
            <a:r>
              <a:rPr kumimoji="1"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 void main(String </a:t>
            </a:r>
            <a:r>
              <a:rPr kumimoji="1" lang="en-US" altLang="zh-C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agrs</a:t>
            </a:r>
            <a:r>
              <a:rPr kumimoji="1"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[]){</a:t>
            </a:r>
            <a:endParaRPr kumimoji="1" lang="en-US" altLang="zh-C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t"/>
            <a:r>
              <a:rPr kumimoji="1"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Thread one=new </a:t>
            </a:r>
            <a:r>
              <a:rPr kumimoji="1" lang="en-US" altLang="zh-C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threadTest</a:t>
            </a:r>
            <a:r>
              <a:rPr kumimoji="1"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("one" );</a:t>
            </a:r>
            <a:endParaRPr kumimoji="1" lang="en-US" altLang="zh-C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t"/>
            <a:r>
              <a:rPr kumimoji="1"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Thread two=new </a:t>
            </a:r>
            <a:r>
              <a:rPr kumimoji="1" lang="en-US" altLang="zh-C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threadTest</a:t>
            </a:r>
            <a:r>
              <a:rPr kumimoji="1"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("two" );</a:t>
            </a:r>
            <a:endParaRPr kumimoji="1" lang="en-US" altLang="zh-C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t"/>
            <a:r>
              <a:rPr kumimoji="1"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Thread three=new </a:t>
            </a:r>
            <a:r>
              <a:rPr kumimoji="1" lang="en-US" altLang="zh-C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threadTest</a:t>
            </a:r>
            <a:r>
              <a:rPr kumimoji="1"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("three" );</a:t>
            </a:r>
            <a:endParaRPr kumimoji="1" lang="en-US" altLang="zh-C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t"/>
            <a:endParaRPr kumimoji="1" lang="en-US" altLang="zh-C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t"/>
            <a:r>
              <a:rPr kumimoji="1"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kumimoji="1" lang="en-US" altLang="zh-CN" sz="20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kumimoji="1" lang="zh-CN" altLang="en-US" sz="2000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设置线程优先权</a:t>
            </a:r>
            <a:r>
              <a:rPr kumimoji="1" lang="en-US" altLang="zh-CN" sz="20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kumimoji="1" lang="en-US" altLang="zh-CN" sz="2000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t"/>
            <a:r>
              <a:rPr kumimoji="1" lang="en-US" altLang="zh-CN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one</a:t>
            </a:r>
            <a:r>
              <a:rPr kumimoji="1" lang="en-US" altLang="zh-C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.setPriority</a:t>
            </a:r>
            <a:r>
              <a:rPr kumimoji="1"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1" lang="en-US" altLang="zh-CN" sz="2000" b="1" dirty="0" err="1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Thread.MIN_PRIORITY</a:t>
            </a:r>
            <a:r>
              <a:rPr kumimoji="1"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kumimoji="1" lang="en-US" altLang="zh-CN" sz="2000" b="1" dirty="0">
              <a:solidFill>
                <a:srgbClr val="0000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t"/>
            <a:r>
              <a:rPr kumimoji="1"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kumimoji="1" lang="en-US" altLang="zh-C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two.setPriority</a:t>
            </a:r>
            <a:r>
              <a:rPr kumimoji="1"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1" lang="en-US" altLang="zh-CN" sz="2000" b="1" dirty="0" err="1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Thread.NORM_PRIORITY</a:t>
            </a:r>
            <a:r>
              <a:rPr kumimoji="1"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kumimoji="1" lang="en-US" altLang="zh-CN" sz="2000" b="1" dirty="0">
              <a:solidFill>
                <a:srgbClr val="0000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t"/>
            <a:r>
              <a:rPr kumimoji="1"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kumimoji="1" lang="en-US" altLang="zh-C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three.setPriority</a:t>
            </a:r>
            <a:r>
              <a:rPr kumimoji="1"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kumimoji="1" lang="en-US" altLang="zh-CN" sz="2000" b="1" dirty="0" err="1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Thread.MAX_PRIORITY</a:t>
            </a:r>
            <a:r>
              <a:rPr kumimoji="1"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kumimoji="1" lang="en-US" altLang="zh-CN" sz="2000" b="1" dirty="0">
              <a:solidFill>
                <a:srgbClr val="0000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t"/>
            <a:r>
              <a:rPr kumimoji="1"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endParaRPr kumimoji="1" lang="en-US" altLang="zh-C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t"/>
            <a:r>
              <a:rPr kumimoji="1"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kumimoji="1" lang="en-US" altLang="zh-C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one.start</a:t>
            </a:r>
            <a:r>
              <a:rPr kumimoji="1"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 );</a:t>
            </a:r>
            <a:endParaRPr kumimoji="1" lang="en-US" altLang="zh-C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t"/>
            <a:r>
              <a:rPr kumimoji="1"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kumimoji="1" lang="en-US" altLang="zh-C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two.start</a:t>
            </a:r>
            <a:r>
              <a:rPr kumimoji="1"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 );</a:t>
            </a:r>
            <a:endParaRPr kumimoji="1" lang="en-US" altLang="zh-C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t"/>
            <a:r>
              <a:rPr kumimoji="1"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kumimoji="1" lang="en-US" altLang="zh-C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three.start</a:t>
            </a:r>
            <a:r>
              <a:rPr kumimoji="1"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 );</a:t>
            </a:r>
            <a:endParaRPr kumimoji="1" lang="en-US" altLang="zh-C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t"/>
            <a:r>
              <a:rPr kumimoji="1"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}</a:t>
            </a:r>
            <a:endParaRPr kumimoji="1" lang="en-US" altLang="zh-C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t"/>
            <a:r>
              <a:rPr kumimoji="1"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kumimoji="1" lang="en-US" altLang="zh-C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8535332" y="981292"/>
            <a:ext cx="1920128" cy="1322070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fontAlgn="t"/>
            <a:r>
              <a:rPr kumimoji="1" lang="zh-CN" altLang="en-US" sz="2000" b="1" dirty="0">
                <a:solidFill>
                  <a:srgbClr val="000099"/>
                </a:solidFill>
                <a:latin typeface="Tahoma" panose="020B0604030504040204" pitchFamily="34" charset="0"/>
              </a:rPr>
              <a:t>程序输出结果</a:t>
            </a:r>
            <a:r>
              <a:rPr kumimoji="1"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</a:rPr>
              <a:t>1</a:t>
            </a:r>
            <a:r>
              <a:rPr kumimoji="1" lang="zh-CN" altLang="en-US" sz="2000" b="1" dirty="0">
                <a:solidFill>
                  <a:srgbClr val="000099"/>
                </a:solidFill>
                <a:latin typeface="Tahoma" panose="020B0604030504040204" pitchFamily="34" charset="0"/>
              </a:rPr>
              <a:t>：    </a:t>
            </a:r>
            <a:endParaRPr kumimoji="1" lang="en-US" altLang="zh-CN" sz="2000" b="1" dirty="0">
              <a:solidFill>
                <a:srgbClr val="000099"/>
              </a:solidFill>
              <a:latin typeface="Tahoma" panose="020B0604030504040204" pitchFamily="34" charset="0"/>
            </a:endParaRPr>
          </a:p>
          <a:p>
            <a:pPr fontAlgn="t"/>
            <a:r>
              <a:rPr kumimoji="1" lang="en-US" altLang="zh-CN" sz="2000" b="1" dirty="0">
                <a:solidFill>
                  <a:srgbClr val="006600"/>
                </a:solidFill>
                <a:latin typeface="Tahoma" panose="020B0604030504040204" pitchFamily="34" charset="0"/>
              </a:rPr>
              <a:t> three 10</a:t>
            </a:r>
            <a:endParaRPr kumimoji="1" lang="en-US" altLang="zh-CN" sz="2000" b="1" dirty="0">
              <a:solidFill>
                <a:srgbClr val="006600"/>
              </a:solidFill>
              <a:latin typeface="Tahoma" panose="020B0604030504040204" pitchFamily="34" charset="0"/>
            </a:endParaRPr>
          </a:p>
          <a:p>
            <a:pPr fontAlgn="t"/>
            <a:r>
              <a:rPr kumimoji="1" lang="en-US" altLang="zh-CN" sz="2000" b="1" dirty="0">
                <a:solidFill>
                  <a:srgbClr val="006600"/>
                </a:solidFill>
                <a:latin typeface="Tahoma" panose="020B0604030504040204" pitchFamily="34" charset="0"/>
              </a:rPr>
              <a:t> two 5</a:t>
            </a:r>
            <a:endParaRPr kumimoji="1" lang="en-US" altLang="zh-CN" sz="2000" b="1" dirty="0">
              <a:solidFill>
                <a:srgbClr val="006600"/>
              </a:solidFill>
              <a:latin typeface="Tahoma" panose="020B0604030504040204" pitchFamily="34" charset="0"/>
            </a:endParaRPr>
          </a:p>
          <a:p>
            <a:pPr fontAlgn="t"/>
            <a:r>
              <a:rPr kumimoji="1" lang="en-US" altLang="zh-CN" sz="2000" b="1" dirty="0">
                <a:solidFill>
                  <a:srgbClr val="006600"/>
                </a:solidFill>
                <a:latin typeface="Tahoma" panose="020B0604030504040204" pitchFamily="34" charset="0"/>
              </a:rPr>
              <a:t> one 1</a:t>
            </a:r>
            <a:endParaRPr kumimoji="1" lang="en-US" altLang="zh-CN" sz="2000" b="1" dirty="0">
              <a:solidFill>
                <a:srgbClr val="006600"/>
              </a:solidFill>
              <a:latin typeface="Tahoma" panose="020B0604030504040204" pitchFamily="34" charset="0"/>
            </a:endParaRPr>
          </a:p>
        </p:txBody>
      </p:sp>
      <p:sp>
        <p:nvSpPr>
          <p:cNvPr id="74756" name="Text Box 4"/>
          <p:cNvSpPr txBox="1">
            <a:spLocks noChangeArrowheads="1"/>
          </p:cNvSpPr>
          <p:nvPr/>
        </p:nvSpPr>
        <p:spPr bwMode="auto">
          <a:xfrm>
            <a:off x="2639616" y="6037045"/>
            <a:ext cx="7056784" cy="40005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000" b="1" dirty="0">
                <a:solidFill>
                  <a:srgbClr val="CC0000"/>
                </a:solidFill>
              </a:rPr>
              <a:t>注意：多次运行</a:t>
            </a:r>
            <a:r>
              <a:rPr lang="zh-CN" altLang="en-US" sz="2000" b="1" dirty="0"/>
              <a:t>该程序，输出结果有可能与上面结果不同。</a:t>
            </a:r>
            <a:endParaRPr lang="zh-CN" altLang="en-US" sz="2000" b="1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8550460" y="2663031"/>
            <a:ext cx="1905000" cy="1322070"/>
          </a:xfrm>
          <a:prstGeom prst="rect">
            <a:avLst/>
          </a:prstGeom>
          <a:noFill/>
          <a:ln w="9525">
            <a:solidFill>
              <a:srgbClr val="9933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fontAlgn="t"/>
            <a:r>
              <a:rPr kumimoji="1" lang="zh-CN" altLang="en-US" sz="2000" b="1" dirty="0">
                <a:solidFill>
                  <a:srgbClr val="990000"/>
                </a:solidFill>
                <a:latin typeface="Tahoma" panose="020B0604030504040204" pitchFamily="34" charset="0"/>
              </a:rPr>
              <a:t>程序输出结果</a:t>
            </a:r>
            <a:r>
              <a:rPr kumimoji="1" lang="en-US" altLang="zh-CN" sz="2000" b="1" dirty="0">
                <a:solidFill>
                  <a:srgbClr val="990000"/>
                </a:solidFill>
                <a:latin typeface="Tahoma" panose="020B0604030504040204" pitchFamily="34" charset="0"/>
              </a:rPr>
              <a:t>2</a:t>
            </a:r>
            <a:r>
              <a:rPr kumimoji="1" lang="zh-CN" altLang="en-US" sz="2000" b="1" dirty="0">
                <a:solidFill>
                  <a:srgbClr val="990000"/>
                </a:solidFill>
                <a:latin typeface="Tahoma" panose="020B0604030504040204" pitchFamily="34" charset="0"/>
              </a:rPr>
              <a:t>：    </a:t>
            </a:r>
            <a:endParaRPr kumimoji="1" lang="en-US" altLang="zh-CN" sz="2000" b="1" dirty="0">
              <a:solidFill>
                <a:srgbClr val="990000"/>
              </a:solidFill>
              <a:latin typeface="Tahoma" panose="020B0604030504040204" pitchFamily="34" charset="0"/>
            </a:endParaRPr>
          </a:p>
          <a:p>
            <a:r>
              <a:rPr kumimoji="1" lang="en-US" altLang="zh-CN" sz="2000" b="1" dirty="0">
                <a:solidFill>
                  <a:srgbClr val="006600"/>
                </a:solidFill>
                <a:latin typeface="Tahoma" panose="020B0604030504040204" pitchFamily="34" charset="0"/>
              </a:rPr>
              <a:t>two 5</a:t>
            </a:r>
            <a:endParaRPr kumimoji="1" lang="en-US" altLang="zh-CN" sz="2000" b="1" dirty="0">
              <a:solidFill>
                <a:srgbClr val="006600"/>
              </a:solidFill>
              <a:latin typeface="Tahoma" panose="020B0604030504040204" pitchFamily="34" charset="0"/>
            </a:endParaRPr>
          </a:p>
          <a:p>
            <a:r>
              <a:rPr kumimoji="1" lang="en-US" altLang="zh-CN" sz="2000" b="1" dirty="0">
                <a:solidFill>
                  <a:srgbClr val="006600"/>
                </a:solidFill>
                <a:latin typeface="Tahoma" panose="020B0604030504040204" pitchFamily="34" charset="0"/>
              </a:rPr>
              <a:t>three 10</a:t>
            </a:r>
            <a:endParaRPr kumimoji="1" lang="en-US" altLang="zh-CN" sz="2000" b="1" dirty="0">
              <a:solidFill>
                <a:srgbClr val="006600"/>
              </a:solidFill>
              <a:latin typeface="Tahoma" panose="020B0604030504040204" pitchFamily="34" charset="0"/>
            </a:endParaRPr>
          </a:p>
          <a:p>
            <a:r>
              <a:rPr kumimoji="1" lang="en-US" altLang="zh-CN" sz="2000" b="1" dirty="0">
                <a:solidFill>
                  <a:srgbClr val="006600"/>
                </a:solidFill>
                <a:latin typeface="Tahoma" panose="020B0604030504040204" pitchFamily="34" charset="0"/>
              </a:rPr>
              <a:t>one 1</a:t>
            </a:r>
            <a:endParaRPr kumimoji="1" lang="en-US" altLang="zh-CN" sz="2000" b="1" dirty="0">
              <a:solidFill>
                <a:srgbClr val="0066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ldLvl="0" animBg="1"/>
      <p:bldP spid="74756" grpId="0" bldLvl="0" animBg="1"/>
      <p:bldP spid="7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  <a:sym typeface="+mn-ea"/>
              </a:rPr>
              <a:t>§</a:t>
            </a:r>
            <a:r>
              <a:rPr lang="en-US" altLang="zh-CN">
                <a:solidFill>
                  <a:schemeClr val="tx1"/>
                </a:solidFill>
              </a:rPr>
              <a:t>15.1.4 Thread(</a:t>
            </a:r>
            <a:r>
              <a:rPr lang="zh-CN" altLang="en-US">
                <a:solidFill>
                  <a:schemeClr val="tx1"/>
                </a:solidFill>
              </a:rPr>
              <a:t>线程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r>
              <a:rPr lang="zh-CN" altLang="en-US" b="0"/>
              <a:t>的创建</a:t>
            </a:r>
            <a:endParaRPr lang="zh-CN" altLang="en-US" b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28775"/>
            <a:ext cx="8363272" cy="4502150"/>
          </a:xfrm>
        </p:spPr>
        <p:txBody>
          <a:bodyPr>
            <a:normAutofit lnSpcReduction="10000"/>
          </a:bodyPr>
          <a:lstStyle/>
          <a:p>
            <a:pPr marL="533400" indent="-533400"/>
            <a:r>
              <a:rPr lang="zh-CN" altLang="en-US" b="1" dirty="0"/>
              <a:t>系统</a:t>
            </a:r>
            <a:r>
              <a:rPr lang="zh-CN" altLang="en-US" dirty="0">
                <a:latin typeface="Tahoma" panose="020B0604030504040204" pitchFamily="34" charset="0"/>
              </a:rPr>
              <a:t>在</a:t>
            </a:r>
            <a:r>
              <a:rPr lang="en-US" altLang="zh-CN" b="1" dirty="0" err="1">
                <a:solidFill>
                  <a:srgbClr val="800080"/>
                </a:solidFill>
                <a:latin typeface="Tahoma" panose="020B0604030504040204" pitchFamily="34" charset="0"/>
                <a:cs typeface="Courier New" panose="02070309020205020404" pitchFamily="49" charset="0"/>
              </a:rPr>
              <a:t>java.lang</a:t>
            </a:r>
            <a:r>
              <a:rPr lang="zh-CN" altLang="en-US" dirty="0"/>
              <a:t>包中定义了：</a:t>
            </a:r>
            <a:endParaRPr lang="en-US" altLang="zh-CN" dirty="0"/>
          </a:p>
          <a:p>
            <a:pPr marL="1177925" lvl="2" indent="-533400">
              <a:buFont typeface="+mj-ea"/>
              <a:buAutoNum type="circleNumDbPlain"/>
            </a:pPr>
            <a:r>
              <a:rPr lang="en-US" altLang="zh-CN" sz="2400" b="1" dirty="0">
                <a:solidFill>
                  <a:srgbClr val="0000CC"/>
                </a:solidFill>
                <a:latin typeface="Tahoma" panose="020B0604030504040204" pitchFamily="34" charset="0"/>
              </a:rPr>
              <a:t>Thread</a:t>
            </a:r>
            <a:r>
              <a:rPr lang="zh-CN" altLang="en-US" sz="2400" b="1" dirty="0">
                <a:solidFill>
                  <a:srgbClr val="0000CC"/>
                </a:solidFill>
                <a:latin typeface="Tahoma" panose="020B0604030504040204" pitchFamily="34" charset="0"/>
              </a:rPr>
              <a:t>线程类</a:t>
            </a:r>
            <a:endParaRPr lang="en-US" altLang="zh-CN" sz="2400" b="1" dirty="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marL="1177925" lvl="2" indent="-533400">
              <a:buFont typeface="+mj-ea"/>
              <a:buAutoNum type="circleNumDbPlain"/>
            </a:pPr>
            <a:r>
              <a:rPr lang="en-US" altLang="zh-CN" sz="2400" b="1" dirty="0">
                <a:solidFill>
                  <a:srgbClr val="0000CC"/>
                </a:solidFill>
                <a:latin typeface="Tahoma" panose="020B0604030504040204" pitchFamily="34" charset="0"/>
              </a:rPr>
              <a:t>Runnable</a:t>
            </a:r>
            <a:r>
              <a:rPr lang="zh-CN" altLang="en-US" sz="2400" b="1" dirty="0">
                <a:solidFill>
                  <a:srgbClr val="0000CC"/>
                </a:solidFill>
                <a:latin typeface="Tahoma" panose="020B0604030504040204" pitchFamily="34" charset="0"/>
              </a:rPr>
              <a:t>接口</a:t>
            </a:r>
            <a:endParaRPr lang="en-US" altLang="zh-CN" sz="2400" dirty="0"/>
          </a:p>
          <a:p>
            <a:pPr marL="533400" indent="-533400"/>
            <a:r>
              <a:rPr lang="en-US" altLang="zh-CN" dirty="0"/>
              <a:t>Java</a:t>
            </a:r>
            <a:r>
              <a:rPr lang="zh-CN" altLang="en-US" dirty="0"/>
              <a:t>将每一个线程视为</a:t>
            </a:r>
            <a:r>
              <a:rPr lang="zh-CN" altLang="en-US" dirty="0">
                <a:solidFill>
                  <a:srgbClr val="0000FF"/>
                </a:solidFill>
              </a:rPr>
              <a:t>一个线程</a:t>
            </a:r>
            <a:r>
              <a:rPr lang="zh-CN" altLang="en-US" b="1" dirty="0">
                <a:solidFill>
                  <a:srgbClr val="0000FF"/>
                </a:solidFill>
              </a:rPr>
              <a:t>对象</a:t>
            </a:r>
            <a:r>
              <a:rPr lang="zh-CN" altLang="en-US" dirty="0"/>
              <a:t>。</a:t>
            </a:r>
            <a:endParaRPr lang="en-US" altLang="zh-CN" dirty="0"/>
          </a:p>
          <a:p>
            <a:pPr marL="882650" lvl="1" indent="-533400"/>
            <a:r>
              <a:rPr lang="zh-CN" altLang="en-US" dirty="0"/>
              <a:t>线程要么是</a:t>
            </a:r>
            <a:r>
              <a:rPr lang="en-US" altLang="zh-CN" b="1" dirty="0">
                <a:solidFill>
                  <a:srgbClr val="990000"/>
                </a:solidFill>
              </a:rPr>
              <a:t>Thread</a:t>
            </a:r>
            <a:r>
              <a:rPr lang="zh-CN" altLang="en-US" b="1" dirty="0">
                <a:solidFill>
                  <a:srgbClr val="990000"/>
                </a:solidFill>
              </a:rPr>
              <a:t>类</a:t>
            </a:r>
            <a:r>
              <a:rPr lang="zh-CN" altLang="en-US" b="1" dirty="0"/>
              <a:t>的对象</a:t>
            </a:r>
            <a:r>
              <a:rPr lang="zh-CN" altLang="en-US" dirty="0"/>
              <a:t>，要么是</a:t>
            </a:r>
            <a:r>
              <a:rPr lang="zh-CN" altLang="en-US" b="1" dirty="0">
                <a:solidFill>
                  <a:srgbClr val="990000"/>
                </a:solidFill>
              </a:rPr>
              <a:t>接口</a:t>
            </a:r>
            <a:r>
              <a:rPr lang="en-US" altLang="zh-CN" b="1" dirty="0" err="1">
                <a:solidFill>
                  <a:srgbClr val="990000"/>
                </a:solidFill>
              </a:rPr>
              <a:t>Runnable</a:t>
            </a:r>
            <a:r>
              <a:rPr lang="zh-CN" altLang="en-US" b="1" dirty="0"/>
              <a:t>的对象</a:t>
            </a:r>
            <a:r>
              <a:rPr lang="zh-CN" altLang="en-US" dirty="0"/>
              <a:t>。</a:t>
            </a:r>
            <a:endParaRPr lang="zh-CN" altLang="en-US" dirty="0"/>
          </a:p>
          <a:p>
            <a:pPr marL="533400" indent="-533400"/>
            <a:endParaRPr lang="zh-CN" altLang="en-US" dirty="0"/>
          </a:p>
          <a:p>
            <a:pPr marL="533400" indent="-533400"/>
            <a:r>
              <a:rPr lang="zh-CN" altLang="en-US" dirty="0">
                <a:latin typeface="Times New Roman" panose="02020603050405020304" pitchFamily="18" charset="0"/>
              </a:rPr>
              <a:t>创建线程的两种方式：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802005" lvl="1" indent="-457200">
              <a:buClr>
                <a:srgbClr val="FF0066"/>
              </a:buClr>
              <a:buFont typeface="Wingdings" panose="05000000000000000000" pitchFamily="2" charset="2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</a:rPr>
              <a:t>通过创建</a:t>
            </a:r>
            <a:r>
              <a:rPr lang="en-US" altLang="zh-CN" b="1" dirty="0">
                <a:solidFill>
                  <a:srgbClr val="800080"/>
                </a:solidFill>
                <a:latin typeface="Times New Roman" panose="02020603050405020304" pitchFamily="18" charset="0"/>
              </a:rPr>
              <a:t>Thread</a:t>
            </a:r>
            <a:r>
              <a:rPr lang="zh-CN" altLang="en-US" b="1" dirty="0">
                <a:solidFill>
                  <a:srgbClr val="800080"/>
                </a:solidFill>
                <a:latin typeface="Times New Roman" panose="02020603050405020304" pitchFamily="18" charset="0"/>
              </a:rPr>
              <a:t>类</a:t>
            </a:r>
            <a:r>
              <a:rPr lang="zh-CN" altLang="en-US" dirty="0">
                <a:latin typeface="Times New Roman" panose="02020603050405020304" pitchFamily="18" charset="0"/>
              </a:rPr>
              <a:t>的子类来实现；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802005" lvl="1" indent="-457200">
              <a:buClr>
                <a:srgbClr val="FF0066"/>
              </a:buClr>
              <a:buFont typeface="Wingdings" panose="05000000000000000000" pitchFamily="2" charset="2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</a:rPr>
              <a:t>通过实现</a:t>
            </a:r>
            <a:r>
              <a:rPr lang="en-US" altLang="zh-CN" b="1" dirty="0" err="1">
                <a:solidFill>
                  <a:srgbClr val="800080"/>
                </a:solidFill>
                <a:latin typeface="Times New Roman" panose="02020603050405020304" pitchFamily="18" charset="0"/>
              </a:rPr>
              <a:t>Runnable</a:t>
            </a:r>
            <a:r>
              <a:rPr lang="zh-CN" altLang="en-US" b="1" dirty="0">
                <a:solidFill>
                  <a:srgbClr val="800080"/>
                </a:solidFill>
                <a:latin typeface="Times New Roman" panose="02020603050405020304" pitchFamily="18" charset="0"/>
              </a:rPr>
              <a:t>接口</a:t>
            </a:r>
            <a:r>
              <a:rPr lang="zh-CN" altLang="en-US" dirty="0">
                <a:latin typeface="Times New Roman" panose="02020603050405020304" pitchFamily="18" charset="0"/>
              </a:rPr>
              <a:t>的类来实现。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marL="802005" lvl="1" indent="-457200">
              <a:buClr>
                <a:srgbClr val="FF0066"/>
              </a:buClr>
              <a:buFont typeface="Wingdings" panose="05000000000000000000" pitchFamily="2" charset="2"/>
              <a:buAutoNum type="arabicPeriod"/>
            </a:pPr>
            <a:endParaRPr lang="en-US" altLang="zh-CN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65958-B03A-4194-8407-E7161AD6952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>
                <a:solidFill>
                  <a:schemeClr val="tx1"/>
                </a:solidFill>
                <a:latin typeface="Tahoma" panose="020B0604030504040204" pitchFamily="34" charset="0"/>
              </a:rPr>
              <a:t>接口</a:t>
            </a:r>
            <a:r>
              <a:rPr lang="en-US" altLang="zh-CN" sz="4800" dirty="0" err="1">
                <a:solidFill>
                  <a:schemeClr val="tx1"/>
                </a:solidFill>
                <a:latin typeface="Tahoma" panose="020B0604030504040204" pitchFamily="34" charset="0"/>
                <a:cs typeface="Courier New" panose="02070309020205020404" pitchFamily="49" charset="0"/>
              </a:rPr>
              <a:t>Runnable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ahoma" panose="020B0604030504040204" pitchFamily="34" charset="0"/>
              </a:rPr>
              <a:t>接口</a:t>
            </a:r>
            <a:r>
              <a:rPr lang="en-US" altLang="zh-CN" b="1" kern="1200" dirty="0">
                <a:solidFill>
                  <a:srgbClr val="0A017F"/>
                </a:solidFill>
                <a:latin typeface="Tahoma" panose="020B0604030504040204" pitchFamily="34" charset="0"/>
              </a:rPr>
              <a:t>Runnable</a:t>
            </a:r>
            <a:r>
              <a:rPr lang="zh-CN" altLang="en-US" dirty="0"/>
              <a:t>仅定义了一个</a:t>
            </a:r>
            <a:r>
              <a:rPr lang="en-US" altLang="zh-CN" b="1" dirty="0">
                <a:solidFill>
                  <a:srgbClr val="006600"/>
                </a:solidFill>
                <a:latin typeface="Tahoma" panose="020B0604030504040204" pitchFamily="34" charset="0"/>
              </a:rPr>
              <a:t>run()</a:t>
            </a:r>
            <a:r>
              <a:rPr lang="zh-CN" altLang="en-US" b="1" dirty="0">
                <a:solidFill>
                  <a:srgbClr val="006600"/>
                </a:solidFill>
                <a:latin typeface="Tahoma" panose="020B0604030504040204" pitchFamily="34" charset="0"/>
              </a:rPr>
              <a:t>方法。</a:t>
            </a:r>
            <a:endParaRPr lang="en-US" altLang="zh-CN" b="1" dirty="0">
              <a:solidFill>
                <a:srgbClr val="006600"/>
              </a:solidFill>
              <a:latin typeface="Tahoma" panose="020B0604030504040204" pitchFamily="34" charset="0"/>
            </a:endParaRPr>
          </a:p>
          <a:p>
            <a:endParaRPr lang="en-US" altLang="zh-CN" b="1" dirty="0">
              <a:solidFill>
                <a:srgbClr val="006600"/>
              </a:solidFill>
              <a:latin typeface="Tahoma" panose="020B0604030504040204" pitchFamily="34" charset="0"/>
            </a:endParaRPr>
          </a:p>
          <a:p>
            <a:endParaRPr lang="en-US" altLang="zh-CN" b="1" dirty="0">
              <a:solidFill>
                <a:srgbClr val="006600"/>
              </a:solidFill>
              <a:latin typeface="Tahoma" panose="020B0604030504040204" pitchFamily="34" charset="0"/>
            </a:endParaRPr>
          </a:p>
          <a:p>
            <a:endParaRPr lang="en-US" altLang="zh-CN" b="1" dirty="0">
              <a:solidFill>
                <a:srgbClr val="006600"/>
              </a:solidFill>
              <a:latin typeface="Tahoma" panose="020B0604030504040204" pitchFamily="34" charset="0"/>
            </a:endParaRPr>
          </a:p>
          <a:p>
            <a:endParaRPr lang="en-US" altLang="zh-CN" b="1" dirty="0">
              <a:solidFill>
                <a:srgbClr val="006600"/>
              </a:solidFill>
              <a:latin typeface="Tahoma" panose="020B0604030504040204" pitchFamily="34" charset="0"/>
            </a:endParaRPr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在自定义线程时，需要实现</a:t>
            </a:r>
            <a:r>
              <a:rPr lang="en-US" altLang="zh-CN" b="1" dirty="0">
                <a:solidFill>
                  <a:srgbClr val="C00000"/>
                </a:solidFill>
              </a:rPr>
              <a:t>run()</a:t>
            </a:r>
            <a:r>
              <a:rPr lang="zh-CN" altLang="en-US" dirty="0">
                <a:latin typeface="宋体" panose="02010600030101010101" pitchFamily="2" charset="-122"/>
              </a:rPr>
              <a:t>方法，其目的是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规定线程的具体操作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endParaRPr lang="en-US" altLang="zh-CN" b="1" dirty="0">
              <a:solidFill>
                <a:srgbClr val="006600"/>
              </a:solidFill>
              <a:latin typeface="Tahoma" panose="020B0604030504040204" pitchFamily="34" charset="0"/>
            </a:endParaRPr>
          </a:p>
          <a:p>
            <a:endParaRPr lang="en-US" altLang="zh-CN" b="1" dirty="0">
              <a:solidFill>
                <a:srgbClr val="006600"/>
              </a:solidFill>
              <a:latin typeface="Tahoma" panose="020B0604030504040204" pitchFamily="34" charset="0"/>
            </a:endParaRPr>
          </a:p>
          <a:p>
            <a:endParaRPr lang="en-US" altLang="zh-CN" b="1" dirty="0">
              <a:solidFill>
                <a:srgbClr val="006600"/>
              </a:solidFill>
              <a:latin typeface="Tahoma" panose="020B0604030504040204" pitchFamily="34" charset="0"/>
            </a:endParaRPr>
          </a:p>
          <a:p>
            <a:endParaRPr lang="en-US" altLang="zh-CN" b="1" dirty="0">
              <a:solidFill>
                <a:srgbClr val="006600"/>
              </a:solidFill>
              <a:latin typeface="Tahoma" panose="020B060403050404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A5D8-A228-40D9-902F-930CAD65FD14}" type="slidenum">
              <a:rPr lang="en-US" altLang="zh-CN" smtClean="0"/>
            </a:fld>
            <a:endParaRPr lang="en-US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2400300" y="2420888"/>
            <a:ext cx="7391400" cy="129095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defTabSz="381000">
              <a:lnSpc>
                <a:spcPct val="95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Helvetica CE" pitchFamily="-76" charset="-18"/>
              <a:buNone/>
            </a:pPr>
            <a:r>
              <a:rPr lang="en-US" altLang="zh-CN" sz="2400" b="1" dirty="0">
                <a:solidFill>
                  <a:srgbClr val="0A017F"/>
                </a:solidFill>
                <a:latin typeface="Tahoma" panose="020B0604030504040204" pitchFamily="34" charset="0"/>
              </a:rPr>
              <a:t>public </a:t>
            </a:r>
            <a:r>
              <a:rPr lang="en-US" altLang="zh-CN" sz="2400" b="1" dirty="0">
                <a:solidFill>
                  <a:srgbClr val="C00000"/>
                </a:solidFill>
                <a:latin typeface="Tahoma" panose="020B0604030504040204" pitchFamily="34" charset="0"/>
              </a:rPr>
              <a:t>interface</a:t>
            </a:r>
            <a:r>
              <a:rPr lang="en-US" altLang="zh-CN" sz="2400" b="1" dirty="0">
                <a:solidFill>
                  <a:srgbClr val="0A017F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400" b="1" dirty="0" err="1">
                <a:solidFill>
                  <a:srgbClr val="0A017F"/>
                </a:solidFill>
                <a:latin typeface="Tahoma" panose="020B0604030504040204" pitchFamily="34" charset="0"/>
              </a:rPr>
              <a:t>Runnable</a:t>
            </a:r>
            <a:r>
              <a:rPr lang="en-US" altLang="zh-CN" sz="2400" b="1" dirty="0">
                <a:solidFill>
                  <a:srgbClr val="0A017F"/>
                </a:solidFill>
                <a:latin typeface="Tahoma" panose="020B0604030504040204" pitchFamily="34" charset="0"/>
              </a:rPr>
              <a:t> {</a:t>
            </a:r>
            <a:endParaRPr lang="en-US" altLang="zh-CN" sz="2400" b="1" dirty="0">
              <a:solidFill>
                <a:srgbClr val="0A017F"/>
              </a:solidFill>
              <a:latin typeface="Tahoma" panose="020B0604030504040204" pitchFamily="34" charset="0"/>
            </a:endParaRPr>
          </a:p>
          <a:p>
            <a:pPr defTabSz="381000">
              <a:lnSpc>
                <a:spcPct val="95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Helvetica CE" pitchFamily="-76" charset="-18"/>
              <a:buNone/>
            </a:pPr>
            <a:r>
              <a:rPr lang="en-US" altLang="zh-CN" sz="2400" b="1" dirty="0">
                <a:solidFill>
                  <a:srgbClr val="0A017F"/>
                </a:solidFill>
                <a:latin typeface="Tahoma" panose="020B0604030504040204" pitchFamily="34" charset="0"/>
              </a:rPr>
              <a:t>	</a:t>
            </a:r>
            <a:r>
              <a:rPr lang="en-US" altLang="zh-CN" sz="2400" b="1" dirty="0">
                <a:solidFill>
                  <a:srgbClr val="006600"/>
                </a:solidFill>
                <a:latin typeface="Tahoma" panose="020B0604030504040204" pitchFamily="34" charset="0"/>
              </a:rPr>
              <a:t>public 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abstract</a:t>
            </a:r>
            <a:r>
              <a:rPr lang="en-US" altLang="zh-CN" sz="2400" b="1" dirty="0">
                <a:solidFill>
                  <a:srgbClr val="006600"/>
                </a:solidFill>
                <a:latin typeface="Tahoma" panose="020B0604030504040204" pitchFamily="34" charset="0"/>
              </a:rPr>
              <a:t> void run();  </a:t>
            </a:r>
            <a:r>
              <a:rPr lang="en-US" altLang="zh-CN" sz="2400" b="1" dirty="0">
                <a:latin typeface="Tahoma" panose="020B0604030504040204" pitchFamily="34" charset="0"/>
              </a:rPr>
              <a:t>//</a:t>
            </a:r>
            <a:r>
              <a:rPr lang="zh-CN" altLang="en-US" sz="2400" b="1" dirty="0">
                <a:latin typeface="Tahoma" panose="020B0604030504040204" pitchFamily="34" charset="0"/>
              </a:rPr>
              <a:t>线程体方法</a:t>
            </a:r>
            <a:endParaRPr lang="en-US" altLang="zh-CN" sz="2400" b="1" dirty="0">
              <a:latin typeface="Tahoma" panose="020B0604030504040204" pitchFamily="34" charset="0"/>
            </a:endParaRPr>
          </a:p>
          <a:p>
            <a:pPr defTabSz="381000">
              <a:lnSpc>
                <a:spcPct val="95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Helvetica CE" pitchFamily="-76" charset="-18"/>
              <a:buNone/>
            </a:pPr>
            <a:r>
              <a:rPr lang="en-US" altLang="zh-CN" sz="2400" b="1" dirty="0">
                <a:solidFill>
                  <a:srgbClr val="0A017F"/>
                </a:solidFill>
                <a:latin typeface="Tahoma" panose="020B0604030504040204" pitchFamily="34" charset="0"/>
              </a:rPr>
              <a:t>}</a:t>
            </a:r>
            <a:endParaRPr lang="en-US" altLang="zh-CN" sz="2400" b="1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60648"/>
            <a:ext cx="7620000" cy="577552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b="1" dirty="0">
                <a:solidFill>
                  <a:schemeClr val="tx1"/>
                </a:solidFill>
                <a:latin typeface="Tahoma" panose="020B0604030504040204" pitchFamily="34" charset="0"/>
              </a:rPr>
              <a:t>线程类</a:t>
            </a:r>
            <a:r>
              <a:rPr lang="en-US" altLang="zh-CN" b="1" dirty="0">
                <a:solidFill>
                  <a:schemeClr val="tx1"/>
                </a:solidFill>
                <a:latin typeface="Tahoma" panose="020B0604030504040204" pitchFamily="34" charset="0"/>
              </a:rPr>
              <a:t>Thread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32771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1762125" y="1052736"/>
            <a:ext cx="8582347" cy="518457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defTabSz="5715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public class </a:t>
            </a:r>
            <a:r>
              <a:rPr lang="en-US" altLang="zh-CN" sz="2200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Thread</a:t>
            </a:r>
            <a:r>
              <a:rPr lang="en-US" altLang="zh-CN" sz="2200" b="1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extends </a:t>
            </a:r>
            <a:r>
              <a:rPr lang="en-US" altLang="zh-CN" sz="2200" b="1" dirty="0" err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java.lang.Object</a:t>
            </a:r>
            <a:endParaRPr lang="en-US" altLang="zh-CN" sz="2200" b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defTabSz="5715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                              implements </a:t>
            </a:r>
            <a:r>
              <a:rPr lang="en-US" altLang="zh-CN" sz="2200" b="1" dirty="0" err="1">
                <a:solidFill>
                  <a:srgbClr val="008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java.lang.Runnable</a:t>
            </a:r>
            <a:r>
              <a:rPr lang="en-US" altLang="zh-CN" sz="2200" b="1" dirty="0">
                <a:solidFill>
                  <a:srgbClr val="008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altLang="zh-CN" sz="2200" b="1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{</a:t>
            </a:r>
            <a:endParaRPr lang="en-US" altLang="zh-CN" sz="2200" b="1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defTabSz="5715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800" b="1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 defTabSz="5715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ahoma" panose="020B0604030504040204" pitchFamily="34" charset="0"/>
                <a:cs typeface="Tahoma" panose="020B0604030504040204" pitchFamily="34" charset="0"/>
              </a:rPr>
              <a:t>public Thread();</a:t>
            </a:r>
            <a:endParaRPr lang="en-US" altLang="zh-CN" sz="22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defTabSz="571500">
              <a:lnSpc>
                <a:spcPct val="80000"/>
              </a:lnSpc>
              <a:buNone/>
            </a:pPr>
            <a:r>
              <a:rPr lang="en-US" altLang="zh-CN" sz="2200" b="1" dirty="0">
                <a:latin typeface="Tahoma" panose="020B0604030504040204" pitchFamily="34" charset="0"/>
                <a:cs typeface="Tahoma" panose="020B0604030504040204" pitchFamily="34" charset="0"/>
              </a:rPr>
              <a:t> public Thread(String name);</a:t>
            </a:r>
            <a:endParaRPr lang="en-US" altLang="zh-CN" sz="22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 defTabSz="5715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ahoma" panose="020B0604030504040204" pitchFamily="34" charset="0"/>
                <a:cs typeface="Tahoma" panose="020B0604030504040204" pitchFamily="34" charset="0"/>
              </a:rPr>
              <a:t>public Thread(</a:t>
            </a:r>
            <a:r>
              <a:rPr lang="en-US" altLang="zh-CN" sz="2200" b="1" dirty="0" err="1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Runnable</a:t>
            </a:r>
            <a:r>
              <a:rPr lang="en-US" altLang="zh-CN" sz="2200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target</a:t>
            </a:r>
            <a:r>
              <a:rPr lang="en-US" altLang="zh-CN" sz="2200" b="1" dirty="0">
                <a:latin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en-US" altLang="zh-CN" sz="22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 defTabSz="5715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Tahoma" panose="020B0604030504040204" pitchFamily="34" charset="0"/>
                <a:cs typeface="Tahoma" panose="020B0604030504040204" pitchFamily="34" charset="0"/>
              </a:rPr>
              <a:t>public Thread(</a:t>
            </a:r>
            <a:r>
              <a:rPr lang="en-US" altLang="zh-CN" sz="2200" b="1" dirty="0" err="1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Runnable</a:t>
            </a:r>
            <a:r>
              <a:rPr lang="en-US" altLang="zh-CN" sz="2200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target</a:t>
            </a:r>
            <a:r>
              <a:rPr lang="en-US" altLang="zh-CN" sz="2200" b="1" dirty="0">
                <a:latin typeface="Tahoma" panose="020B0604030504040204" pitchFamily="34" charset="0"/>
                <a:cs typeface="Tahoma" panose="020B0604030504040204" pitchFamily="34" charset="0"/>
              </a:rPr>
              <a:t>, String name);</a:t>
            </a:r>
            <a:endParaRPr lang="en-US" altLang="zh-CN" sz="22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defTabSz="5715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	...</a:t>
            </a:r>
            <a:endParaRPr lang="en-US" altLang="zh-CN" sz="2200" b="1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defTabSz="5715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0A01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 </a:t>
            </a:r>
            <a:r>
              <a:rPr lang="en-US" altLang="zh-CN" sz="2200" b="1" dirty="0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public void run();   </a:t>
            </a:r>
            <a:endParaRPr lang="zh-CN" altLang="en-US" sz="1800" b="1" dirty="0">
              <a:solidFill>
                <a:srgbClr val="CC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defTabSz="5715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200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 </a:t>
            </a:r>
            <a:r>
              <a:rPr lang="en-US" altLang="zh-CN" sz="2200" b="1" dirty="0">
                <a:solidFill>
                  <a:srgbClr val="008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public synchronized void start();</a:t>
            </a:r>
            <a:endParaRPr lang="en-US" altLang="zh-CN" sz="2200" b="1" dirty="0">
              <a:solidFill>
                <a:srgbClr val="008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defTabSz="5715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0A01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 public </a:t>
            </a:r>
            <a:r>
              <a:rPr lang="en-US" altLang="zh-CN" sz="2200" b="1" dirty="0">
                <a:solidFill>
                  <a:srgbClr val="CC0066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static</a:t>
            </a:r>
            <a:r>
              <a:rPr lang="en-US" altLang="zh-CN" sz="2200" b="1" dirty="0">
                <a:solidFill>
                  <a:srgbClr val="0A01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void sleep(long </a:t>
            </a:r>
            <a:r>
              <a:rPr lang="en-US" altLang="zh-CN" sz="2200" b="1" dirty="0" err="1">
                <a:solidFill>
                  <a:srgbClr val="0A01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millis</a:t>
            </a:r>
            <a:r>
              <a:rPr lang="en-US" altLang="zh-CN" sz="2200" b="1" dirty="0">
                <a:solidFill>
                  <a:srgbClr val="0A01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altLang="zh-CN" sz="2200" b="1" dirty="0">
              <a:solidFill>
                <a:srgbClr val="0A017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defTabSz="5715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0A01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                               throws </a:t>
            </a:r>
            <a:r>
              <a:rPr lang="en-US" altLang="zh-CN" sz="2200" b="1" dirty="0" err="1">
                <a:solidFill>
                  <a:srgbClr val="0A01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InterruptedException</a:t>
            </a:r>
            <a:r>
              <a:rPr lang="en-US" altLang="zh-CN" sz="2200" b="1" dirty="0">
                <a:solidFill>
                  <a:srgbClr val="0A01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altLang="zh-CN" sz="2200" b="1" dirty="0">
              <a:solidFill>
                <a:srgbClr val="0A017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defTabSz="5715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0A01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 public </a:t>
            </a:r>
            <a:r>
              <a:rPr lang="en-US" altLang="zh-CN" sz="2200" b="1" dirty="0">
                <a:solidFill>
                  <a:srgbClr val="CC0066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static</a:t>
            </a:r>
            <a:r>
              <a:rPr lang="en-US" altLang="zh-CN" sz="2200" b="1" dirty="0">
                <a:solidFill>
                  <a:srgbClr val="0A01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void yield();</a:t>
            </a:r>
            <a:endParaRPr lang="en-US" altLang="zh-CN" sz="2200" b="1" dirty="0">
              <a:solidFill>
                <a:srgbClr val="0A017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defTabSz="5715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0A01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 public final String </a:t>
            </a:r>
            <a:r>
              <a:rPr lang="en-US" altLang="zh-CN" sz="2200" b="1" dirty="0" err="1">
                <a:solidFill>
                  <a:srgbClr val="0A01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getName</a:t>
            </a:r>
            <a:r>
              <a:rPr lang="en-US" altLang="zh-CN" sz="2200" b="1" dirty="0">
                <a:solidFill>
                  <a:srgbClr val="0A01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();</a:t>
            </a:r>
            <a:endParaRPr lang="en-US" altLang="zh-CN" sz="2200" b="1" dirty="0">
              <a:solidFill>
                <a:srgbClr val="0A017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defTabSz="5715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0A01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		...</a:t>
            </a:r>
            <a:endParaRPr lang="en-US" altLang="zh-CN" sz="2200" b="1" dirty="0">
              <a:solidFill>
                <a:srgbClr val="0A017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defTabSz="5715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0A01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CN" sz="2200" b="1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22882-D7CF-45E2-9C7C-C308980169A2}" type="slidenum">
              <a:rPr lang="en-US" altLang="zh-CN"/>
            </a:fld>
            <a:endParaRPr lang="en-US" altLang="zh-CN" dirty="0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9628354" y="1867181"/>
            <a:ext cx="533400" cy="1322070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>
                <a:latin typeface="Tahoma" panose="020B0604030504040204" pitchFamily="34" charset="0"/>
              </a:rPr>
              <a:t>构造方法</a:t>
            </a:r>
            <a:endParaRPr lang="en-US" altLang="zh-CN" sz="2000" b="1" dirty="0">
              <a:latin typeface="Tahoma" panose="020B0604030504040204" pitchFamily="34" charset="0"/>
            </a:endParaRPr>
          </a:p>
        </p:txBody>
      </p:sp>
      <p:sp>
        <p:nvSpPr>
          <p:cNvPr id="32773" name="AutoShape 5"/>
          <p:cNvSpPr/>
          <p:nvPr/>
        </p:nvSpPr>
        <p:spPr bwMode="auto">
          <a:xfrm>
            <a:off x="9300850" y="1883155"/>
            <a:ext cx="225425" cy="1312863"/>
          </a:xfrm>
          <a:prstGeom prst="rightBrace">
            <a:avLst>
              <a:gd name="adj1" fmla="val 4853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4" name="AutoShape 6"/>
          <p:cNvSpPr/>
          <p:nvPr/>
        </p:nvSpPr>
        <p:spPr bwMode="auto">
          <a:xfrm>
            <a:off x="9137715" y="3663833"/>
            <a:ext cx="431800" cy="2100263"/>
          </a:xfrm>
          <a:prstGeom prst="rightBrace">
            <a:avLst>
              <a:gd name="adj1" fmla="val 40533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9596280" y="4298467"/>
            <a:ext cx="748192" cy="82994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Tahoma" panose="020B0604030504040204" pitchFamily="34" charset="0"/>
              </a:rPr>
              <a:t>方法</a:t>
            </a:r>
            <a:endParaRPr lang="en-US" altLang="zh-CN" sz="2400" b="1" dirty="0">
              <a:latin typeface="Tahoma" panose="020B060403050404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3015" y="3140968"/>
            <a:ext cx="3664585" cy="4298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lang="zh-CN" altLang="en-US" sz="1800" b="1" dirty="0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实现来自</a:t>
            </a:r>
            <a:r>
              <a:rPr lang="en-US" altLang="zh-CN" sz="1800" b="1" dirty="0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Runnable</a:t>
            </a:r>
            <a:r>
              <a:rPr lang="zh-CN" altLang="en-US" sz="1800" b="1" dirty="0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接口的方法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2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2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2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bldLvl="0" animBg="1"/>
      <p:bldP spid="32773" grpId="0" bldLvl="0" animBg="1"/>
      <p:bldP spid="32774" grpId="0" bldLvl="0" animBg="1"/>
      <p:bldP spid="32775" grpId="0" bldLvl="0" animBg="1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Thread</a:t>
            </a:r>
            <a:r>
              <a:rPr lang="zh-CN" altLang="en-US">
                <a:latin typeface="宋体" panose="02010600030101010101" pitchFamily="2" charset="-122"/>
              </a:rPr>
              <a:t>类的</a:t>
            </a:r>
            <a:r>
              <a:rPr lang="zh-CN" altLang="en-US" sz="3700"/>
              <a:t>方法</a:t>
            </a:r>
            <a:endParaRPr lang="zh-CN" altLang="en-US" sz="3700"/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b="1">
                <a:solidFill>
                  <a:srgbClr val="0000FF"/>
                </a:solidFill>
                <a:latin typeface="Tahoma" panose="020B0604030504040204" pitchFamily="34" charset="0"/>
              </a:rPr>
              <a:t>start( )</a:t>
            </a:r>
            <a:endParaRPr kumimoji="1" lang="en-US" altLang="zh-CN" b="1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lvl="1"/>
            <a:r>
              <a:rPr kumimoji="1" lang="zh-CN" altLang="en-US">
                <a:latin typeface="Tahoma" panose="020B0604030504040204" pitchFamily="34" charset="0"/>
              </a:rPr>
              <a:t>使调用该方法的线程开始执行，即：</a:t>
            </a:r>
            <a:r>
              <a:rPr kumimoji="1" lang="zh-CN" altLang="en-US">
                <a:latin typeface="华文行楷" panose="02010800040101010101" pitchFamily="2" charset="-122"/>
                <a:ea typeface="华文行楷" panose="02010800040101010101" pitchFamily="2" charset="-122"/>
              </a:rPr>
              <a:t>启动线程</a:t>
            </a:r>
            <a:r>
              <a:rPr kumimoji="1" lang="zh-CN" altLang="en-US">
                <a:latin typeface="Tahoma" panose="020B0604030504040204" pitchFamily="34" charset="0"/>
              </a:rPr>
              <a:t>。</a:t>
            </a:r>
            <a:endParaRPr kumimoji="1" lang="en-US" altLang="zh-CN">
              <a:latin typeface="Tahoma" panose="020B0604030504040204" pitchFamily="34" charset="0"/>
            </a:endParaRPr>
          </a:p>
          <a:p>
            <a:pPr lvl="1"/>
            <a:endParaRPr kumimoji="1" lang="zh-CN" altLang="en-US">
              <a:latin typeface="Tahoma" panose="020B0604030504040204" pitchFamily="34" charset="0"/>
            </a:endParaRPr>
          </a:p>
          <a:p>
            <a:r>
              <a:rPr lang="en-US" altLang="zh-CN" b="1">
                <a:solidFill>
                  <a:srgbClr val="990000"/>
                </a:solidFill>
                <a:latin typeface="Tahoma" panose="020B0604030504040204" pitchFamily="34" charset="0"/>
              </a:rPr>
              <a:t>run()</a:t>
            </a:r>
            <a:r>
              <a:rPr lang="en-US" altLang="zh-CN" b="1">
                <a:latin typeface="Tahoma" panose="020B0604030504040204" pitchFamily="34" charset="0"/>
              </a:rPr>
              <a:t>    </a:t>
            </a:r>
            <a:endParaRPr lang="en-US" altLang="zh-CN" b="1">
              <a:latin typeface="Tahoma" panose="020B0604030504040204" pitchFamily="34" charset="0"/>
            </a:endParaRPr>
          </a:p>
          <a:p>
            <a:pPr lvl="1"/>
            <a:r>
              <a:rPr lang="zh-CN" altLang="en-US"/>
              <a:t>实现</a:t>
            </a:r>
            <a:r>
              <a:rPr lang="zh-CN" altLang="en-US">
                <a:latin typeface="Tahoma" panose="020B0604030504040204" pitchFamily="34" charset="0"/>
                <a:cs typeface="Tahoma" panose="020B0604030504040204" pitchFamily="34" charset="0"/>
              </a:rPr>
              <a:t>来自</a:t>
            </a:r>
            <a:r>
              <a:rPr lang="en-US" altLang="zh-CN" b="1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Runnable</a:t>
            </a:r>
            <a:r>
              <a:rPr lang="zh-CN" altLang="en-US" b="1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接口</a:t>
            </a:r>
            <a:r>
              <a:rPr lang="zh-CN" altLang="en-US">
                <a:latin typeface="Tahoma" panose="020B0604030504040204" pitchFamily="34" charset="0"/>
                <a:cs typeface="Tahoma" panose="020B0604030504040204" pitchFamily="34" charset="0"/>
              </a:rPr>
              <a:t>的</a:t>
            </a:r>
            <a:r>
              <a:rPr lang="en-US" altLang="zh-CN" b="1">
                <a:solidFill>
                  <a:srgbClr val="0000FF"/>
                </a:solidFill>
              </a:rPr>
              <a:t>run()</a:t>
            </a:r>
            <a:r>
              <a:rPr lang="zh-CN" altLang="en-US">
                <a:latin typeface="宋体" panose="02010600030101010101" pitchFamily="2" charset="-122"/>
              </a:rPr>
              <a:t>方法</a:t>
            </a:r>
            <a:r>
              <a:rPr lang="zh-CN" altLang="en-US">
                <a:solidFill>
                  <a:srgbClr val="0000FF"/>
                </a:solidFill>
                <a:latin typeface="宋体" panose="02010600030101010101" pitchFamily="2" charset="-122"/>
              </a:rPr>
              <a:t>，但</a:t>
            </a:r>
            <a:r>
              <a:rPr lang="zh-CN" altLang="en-US">
                <a:latin typeface="宋体" panose="02010600030101010101" pitchFamily="2" charset="-122"/>
              </a:rPr>
              <a:t>没有任何操作语句。</a:t>
            </a:r>
            <a:endParaRPr lang="en-US" altLang="zh-CN" b="1">
              <a:latin typeface="Tahoma" panose="020B0604030504040204" pitchFamily="34" charset="0"/>
            </a:endParaRPr>
          </a:p>
          <a:p>
            <a:pPr lvl="1"/>
            <a:r>
              <a:rPr lang="zh-CN" altLang="en-US">
                <a:latin typeface="Tahoma" panose="020B0604030504040204" pitchFamily="34" charset="0"/>
              </a:rPr>
              <a:t>自定义线程类在本方法内编写运行本线程时需要执行的代码。</a:t>
            </a:r>
            <a:endParaRPr lang="zh-CN" altLang="en-US">
              <a:latin typeface="Tahoma" panose="020B0604030504040204" pitchFamily="34" charset="0"/>
            </a:endParaRPr>
          </a:p>
          <a:p>
            <a:pPr lvl="1"/>
            <a:r>
              <a:rPr lang="zh-CN" altLang="en-US">
                <a:latin typeface="Tahoma" panose="020B0604030504040204" pitchFamily="34" charset="0"/>
              </a:rPr>
              <a:t>当一个线程初始化后，由</a:t>
            </a:r>
            <a:r>
              <a:rPr lang="en-US" altLang="zh-CN" b="1">
                <a:solidFill>
                  <a:srgbClr val="0000FF"/>
                </a:solidFill>
                <a:latin typeface="Tahoma" panose="020B0604030504040204" pitchFamily="34" charset="0"/>
              </a:rPr>
              <a:t>start()</a:t>
            </a:r>
            <a:r>
              <a:rPr lang="zh-CN" altLang="en-US">
                <a:latin typeface="Tahoma" panose="020B0604030504040204" pitchFamily="34" charset="0"/>
              </a:rPr>
              <a:t>方法来</a:t>
            </a:r>
            <a:r>
              <a:rPr kumimoji="1" lang="zh-CN" altLang="en-US">
                <a:solidFill>
                  <a:srgbClr val="990000"/>
                </a:solidFill>
                <a:latin typeface="Tahoma" panose="020B0604030504040204" pitchFamily="34" charset="0"/>
              </a:rPr>
              <a:t>自动</a:t>
            </a:r>
            <a:r>
              <a:rPr lang="zh-CN" altLang="en-US">
                <a:latin typeface="Tahoma" panose="020B0604030504040204" pitchFamily="34" charset="0"/>
              </a:rPr>
              <a:t>调用它，</a:t>
            </a:r>
            <a:r>
              <a:rPr lang="zh-CN" altLang="en-US">
                <a:latin typeface="+mj-lt"/>
                <a:ea typeface="隶书" panose="02010509060101010101" pitchFamily="49" charset="-122"/>
              </a:rPr>
              <a:t>一旦</a:t>
            </a:r>
            <a:r>
              <a:rPr lang="en-US" altLang="zh-CN" b="1">
                <a:solidFill>
                  <a:srgbClr val="0000FF"/>
                </a:solidFill>
                <a:latin typeface="+mj-lt"/>
                <a:ea typeface="隶书" panose="02010509060101010101" pitchFamily="49" charset="-122"/>
              </a:rPr>
              <a:t>run()</a:t>
            </a:r>
            <a:r>
              <a:rPr lang="zh-CN" altLang="en-US">
                <a:latin typeface="+mj-lt"/>
                <a:ea typeface="隶书" panose="02010509060101010101" pitchFamily="49" charset="-122"/>
              </a:rPr>
              <a:t>方法返回，本线程也就终止了</a:t>
            </a:r>
            <a:r>
              <a:rPr lang="zh-CN" altLang="en-US">
                <a:latin typeface="Tahoma" panose="020B0604030504040204" pitchFamily="34" charset="0"/>
              </a:rPr>
              <a:t>。</a:t>
            </a:r>
            <a:endParaRPr lang="en-US" altLang="zh-CN">
              <a:latin typeface="Tahoma" panose="020B0604030504040204" pitchFamily="34" charset="0"/>
            </a:endParaRPr>
          </a:p>
          <a:p>
            <a:pPr lvl="1"/>
            <a:endParaRPr lang="zh-CN" altLang="en-US" sz="1200" b="1">
              <a:latin typeface="Tahoma" panose="020B0604030504040204" pitchFamily="34" charset="0"/>
            </a:endParaRPr>
          </a:p>
          <a:p>
            <a:endParaRPr kumimoji="1" lang="zh-CN" altLang="en-US" sz="1000" dirty="0">
              <a:latin typeface="Tahoma" panose="020B0604030504040204" pitchFamily="34" charset="0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b="1" dirty="0">
              <a:latin typeface="Tahoma" panose="020B0604030504040204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8F3BAB-66D9-4E66-A6D4-A3B5714F236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sym typeface="+mn-ea"/>
              </a:rPr>
              <a:t>Thread</a:t>
            </a:r>
            <a:r>
              <a:rPr lang="zh-CN" altLang="en-US">
                <a:latin typeface="宋体" panose="02010600030101010101" pitchFamily="2" charset="-122"/>
                <a:sym typeface="+mn-ea"/>
              </a:rPr>
              <a:t>类的</a:t>
            </a:r>
            <a:r>
              <a:rPr lang="zh-CN" altLang="en-US">
                <a:sym typeface="+mn-ea"/>
              </a:rPr>
              <a:t>方法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28774"/>
            <a:ext cx="8363272" cy="4824561"/>
          </a:xfrm>
        </p:spPr>
        <p:txBody>
          <a:bodyPr/>
          <a:lstStyle/>
          <a:p>
            <a:pPr marL="675005" indent="-539750" fontAlgn="t">
              <a:spcBef>
                <a:spcPts val="0"/>
              </a:spcBef>
              <a:buFontTx/>
              <a:buAutoNum type="arabicPeriod"/>
            </a:pPr>
            <a:r>
              <a:rPr kumimoji="1" lang="en-US" altLang="zh-CN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sleep(int n)</a:t>
            </a:r>
            <a:r>
              <a:rPr kumimoji="1" lang="zh-CN" altLang="en-US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：</a:t>
            </a:r>
            <a:endParaRPr kumimoji="1" lang="en-US" altLang="zh-CN" sz="2400" b="1" dirty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marL="1024255" lvl="1" indent="-539750" fontAlgn="t">
              <a:spcBef>
                <a:spcPts val="0"/>
              </a:spcBef>
            </a:pPr>
            <a:r>
              <a:rPr kumimoji="1" lang="zh-CN" altLang="en-US" sz="2000" dirty="0">
                <a:latin typeface="Tahoma" panose="020B0604030504040204" pitchFamily="34" charset="0"/>
              </a:rPr>
              <a:t>使当前运行的线程睡</a:t>
            </a:r>
            <a:r>
              <a:rPr kumimoji="1" lang="en-US" altLang="zh-CN" sz="2000" b="1" dirty="0">
                <a:solidFill>
                  <a:srgbClr val="990000"/>
                </a:solidFill>
                <a:latin typeface="Tahoma" panose="020B0604030504040204" pitchFamily="34" charset="0"/>
              </a:rPr>
              <a:t>n</a:t>
            </a:r>
            <a:r>
              <a:rPr kumimoji="1" lang="zh-CN" altLang="en-US" sz="2000" b="1" dirty="0">
                <a:solidFill>
                  <a:srgbClr val="990000"/>
                </a:solidFill>
                <a:latin typeface="Tahoma" panose="020B0604030504040204" pitchFamily="34" charset="0"/>
              </a:rPr>
              <a:t>个毫秒</a:t>
            </a:r>
            <a:r>
              <a:rPr kumimoji="1" lang="zh-CN" altLang="en-US" sz="2000" dirty="0">
                <a:latin typeface="Tahoma" panose="020B0604030504040204" pitchFamily="34" charset="0"/>
              </a:rPr>
              <a:t>，然后继续执行，是</a:t>
            </a:r>
            <a:r>
              <a:rPr kumimoji="1" lang="zh-CN" altLang="en-US" sz="2000" b="1" dirty="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静态</a:t>
            </a:r>
            <a:r>
              <a:rPr kumimoji="1"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方法</a:t>
            </a:r>
            <a:r>
              <a:rPr kumimoji="1" lang="zh-CN" altLang="en-US" sz="2000" dirty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kumimoji="1" lang="en-US" altLang="zh-CN" sz="20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1024255" lvl="1" indent="-539750" fontAlgn="t">
              <a:spcBef>
                <a:spcPts val="0"/>
              </a:spcBef>
            </a:pPr>
            <a:endParaRPr kumimoji="1" lang="en-US" altLang="zh-CN" sz="2100" dirty="0">
              <a:latin typeface="Tahoma" panose="020B0604030504040204" pitchFamily="34" charset="0"/>
            </a:endParaRPr>
          </a:p>
          <a:p>
            <a:pPr marL="675005" indent="-539750" fontAlgn="t">
              <a:spcBef>
                <a:spcPts val="0"/>
              </a:spcBef>
              <a:buFontTx/>
              <a:buAutoNum type="arabicPeriod"/>
            </a:pPr>
            <a:r>
              <a:rPr kumimoji="1" lang="en-US" altLang="zh-CN" sz="2400" b="1" dirty="0" err="1">
                <a:solidFill>
                  <a:srgbClr val="0000FF"/>
                </a:solidFill>
                <a:latin typeface="Tahoma" panose="020B0604030504040204" pitchFamily="34" charset="0"/>
              </a:rPr>
              <a:t>isAlive</a:t>
            </a:r>
            <a:r>
              <a:rPr kumimoji="1" lang="en-US" altLang="zh-CN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( )</a:t>
            </a:r>
            <a:r>
              <a:rPr kumimoji="1" lang="zh-CN" altLang="en-US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：</a:t>
            </a:r>
            <a:endParaRPr kumimoji="1" lang="en-US" altLang="zh-CN" sz="2400" b="1" dirty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marL="1024255" lvl="1" indent="-539750" fontAlgn="t">
              <a:spcBef>
                <a:spcPts val="0"/>
              </a:spcBef>
            </a:pPr>
            <a:r>
              <a:rPr kumimoji="1" lang="zh-CN" altLang="en-US" sz="2100" dirty="0">
                <a:latin typeface="Tahoma" panose="020B0604030504040204" pitchFamily="34" charset="0"/>
              </a:rPr>
              <a:t>判断线程是否处于执行的状态，返回值</a:t>
            </a:r>
            <a:r>
              <a:rPr kumimoji="1" lang="en-US" altLang="zh-CN" sz="2100" dirty="0">
                <a:latin typeface="Tahoma" panose="020B0604030504040204" pitchFamily="34" charset="0"/>
              </a:rPr>
              <a:t>true</a:t>
            </a:r>
            <a:r>
              <a:rPr kumimoji="1" lang="zh-CN" altLang="en-US" sz="2100" dirty="0">
                <a:latin typeface="Tahoma" panose="020B0604030504040204" pitchFamily="34" charset="0"/>
              </a:rPr>
              <a:t>表示处于运行状态，</a:t>
            </a:r>
            <a:r>
              <a:rPr kumimoji="1" lang="en-US" altLang="zh-CN" sz="2100" dirty="0">
                <a:latin typeface="Tahoma" panose="020B0604030504040204" pitchFamily="34" charset="0"/>
              </a:rPr>
              <a:t>false</a:t>
            </a:r>
            <a:r>
              <a:rPr kumimoji="1" lang="zh-CN" altLang="en-US" sz="2100" dirty="0">
                <a:latin typeface="Tahoma" panose="020B0604030504040204" pitchFamily="34" charset="0"/>
              </a:rPr>
              <a:t>表示已停止。</a:t>
            </a:r>
            <a:endParaRPr kumimoji="1" lang="en-US" altLang="zh-CN" sz="2100" dirty="0">
              <a:latin typeface="Tahoma" panose="020B0604030504040204" pitchFamily="34" charset="0"/>
            </a:endParaRPr>
          </a:p>
          <a:p>
            <a:pPr marL="1024255" lvl="1" indent="-539750" fontAlgn="t">
              <a:spcBef>
                <a:spcPts val="0"/>
              </a:spcBef>
            </a:pPr>
            <a:endParaRPr kumimoji="1" lang="zh-CN" altLang="en-US" sz="2100" dirty="0">
              <a:latin typeface="Tahoma" panose="020B0604030504040204" pitchFamily="34" charset="0"/>
            </a:endParaRPr>
          </a:p>
          <a:p>
            <a:pPr marL="675005" indent="-539750" fontAlgn="t">
              <a:spcBef>
                <a:spcPts val="0"/>
              </a:spcBef>
              <a:buFontTx/>
              <a:buAutoNum type="arabicPeriod"/>
            </a:pPr>
            <a:r>
              <a:rPr kumimoji="1" lang="en-US" altLang="zh-CN" sz="2400" b="1" dirty="0" err="1">
                <a:solidFill>
                  <a:srgbClr val="0000FF"/>
                </a:solidFill>
                <a:latin typeface="Tahoma" panose="020B0604030504040204" pitchFamily="34" charset="0"/>
              </a:rPr>
              <a:t>currentThread</a:t>
            </a:r>
            <a:r>
              <a:rPr kumimoji="1" lang="en-US" altLang="zh-CN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( )</a:t>
            </a:r>
            <a:r>
              <a:rPr kumimoji="1" lang="zh-CN" altLang="en-US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：</a:t>
            </a:r>
            <a:endParaRPr kumimoji="1" lang="en-US" altLang="zh-CN" sz="2400" b="1" dirty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marL="1024255" lvl="1" indent="-539750" fontAlgn="t">
              <a:spcBef>
                <a:spcPts val="0"/>
              </a:spcBef>
            </a:pPr>
            <a:r>
              <a:rPr kumimoji="1" lang="zh-CN" altLang="en-US" sz="2000" dirty="0">
                <a:latin typeface="Tahoma" panose="020B0604030504040204" pitchFamily="34" charset="0"/>
              </a:rPr>
              <a:t>返回当前运行的线程</a:t>
            </a:r>
            <a:r>
              <a:rPr kumimoji="1" lang="en-US" altLang="zh-CN" sz="2000" dirty="0">
                <a:latin typeface="Tahoma" panose="020B0604030504040204" pitchFamily="34" charset="0"/>
              </a:rPr>
              <a:t>(Thread)</a:t>
            </a:r>
            <a:r>
              <a:rPr kumimoji="1" lang="zh-CN" altLang="en-US" sz="2000" dirty="0">
                <a:latin typeface="Tahoma" panose="020B0604030504040204" pitchFamily="34" charset="0"/>
              </a:rPr>
              <a:t>对象，是一个</a:t>
            </a:r>
            <a:r>
              <a:rPr kumimoji="1" lang="zh-CN" altLang="en-US" sz="2000" b="1" dirty="0">
                <a:solidFill>
                  <a:srgbClr val="CC0000"/>
                </a:solidFill>
                <a:latin typeface="Tahoma" panose="020B0604030504040204" pitchFamily="34" charset="0"/>
              </a:rPr>
              <a:t>静态</a:t>
            </a:r>
            <a:r>
              <a:rPr kumimoji="1" lang="zh-CN" altLang="en-US" sz="2000" dirty="0">
                <a:latin typeface="Tahoma" panose="020B0604030504040204" pitchFamily="34" charset="0"/>
              </a:rPr>
              <a:t>的方法。</a:t>
            </a:r>
            <a:endParaRPr kumimoji="1" lang="en-US" altLang="zh-CN" sz="2000" dirty="0">
              <a:latin typeface="Tahoma" panose="020B0604030504040204" pitchFamily="34" charset="0"/>
            </a:endParaRPr>
          </a:p>
          <a:p>
            <a:pPr marL="1024255" lvl="1" indent="-539750" fontAlgn="t">
              <a:spcBef>
                <a:spcPts val="0"/>
              </a:spcBef>
            </a:pPr>
            <a:endParaRPr kumimoji="1" lang="zh-CN" altLang="en-US" sz="2000" dirty="0">
              <a:latin typeface="Tahoma" panose="020B0604030504040204" pitchFamily="34" charset="0"/>
            </a:endParaRPr>
          </a:p>
          <a:p>
            <a:pPr marL="675005" indent="-539750" fontAlgn="t">
              <a:spcBef>
                <a:spcPts val="0"/>
              </a:spcBef>
              <a:buFontTx/>
              <a:buAutoNum type="arabicPeriod"/>
            </a:pPr>
            <a:r>
              <a:rPr kumimoji="1" lang="en-US" altLang="zh-CN" sz="2400" b="1" dirty="0">
                <a:solidFill>
                  <a:srgbClr val="0000FF"/>
                </a:solidFill>
                <a:latin typeface="Tahoma" panose="020B0604030504040204" pitchFamily="34" charset="0"/>
              </a:rPr>
              <a:t>interrupt() ：</a:t>
            </a:r>
            <a:endParaRPr kumimoji="1" lang="en-US" altLang="zh-CN" sz="2400" b="1" dirty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marL="1024255" lvl="1" indent="-539750" fontAlgn="t">
              <a:spcBef>
                <a:spcPts val="0"/>
              </a:spcBef>
            </a:pPr>
            <a:r>
              <a:rPr lang="zh-CN" altLang="en-US" sz="2000" dirty="0">
                <a:latin typeface="+mj-lt"/>
              </a:rPr>
              <a:t>一个占有</a:t>
            </a:r>
            <a:r>
              <a:rPr lang="en-US" altLang="zh-CN" sz="2000" dirty="0">
                <a:latin typeface="+mj-lt"/>
              </a:rPr>
              <a:t>CPU</a:t>
            </a:r>
            <a:r>
              <a:rPr lang="zh-CN" altLang="en-US" sz="2000" dirty="0">
                <a:latin typeface="+mj-lt"/>
              </a:rPr>
              <a:t>资源的线程可以让休眠</a:t>
            </a:r>
            <a:r>
              <a:rPr lang="en-US" altLang="zh-CN" sz="2000" dirty="0">
                <a:latin typeface="+mj-lt"/>
              </a:rPr>
              <a:t>(sleep)</a:t>
            </a:r>
            <a:r>
              <a:rPr lang="zh-CN" altLang="en-US" sz="2000" dirty="0">
                <a:latin typeface="+mj-lt"/>
              </a:rPr>
              <a:t>的线程调用</a:t>
            </a:r>
            <a:r>
              <a:rPr lang="en-US" altLang="zh-CN" sz="2000" dirty="0">
                <a:latin typeface="+mj-lt"/>
              </a:rPr>
              <a:t>interrupt()</a:t>
            </a:r>
            <a:r>
              <a:rPr lang="zh-CN" altLang="en-US" sz="2000" dirty="0">
                <a:latin typeface="+mj-lt"/>
              </a:rPr>
              <a:t>方法“吵醒”自己，即：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导致休眠的线程发生</a:t>
            </a:r>
            <a:r>
              <a:rPr lang="en-US" altLang="zh-CN" sz="2000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InterruptedException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异常，从而结束休眠，重新排队等待</a:t>
            </a:r>
            <a:r>
              <a:rPr lang="en-US" altLang="zh-CN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CPU</a:t>
            </a:r>
            <a:r>
              <a:rPr lang="zh-CN" altLang="en-US" sz="2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资源</a:t>
            </a:r>
            <a:r>
              <a:rPr lang="zh-CN" altLang="en-US" sz="2000" dirty="0">
                <a:latin typeface="+mj-lt"/>
              </a:rPr>
              <a:t>。</a:t>
            </a:r>
            <a:endParaRPr kumimoji="1" lang="zh-CN" altLang="en-US" sz="2000" dirty="0">
              <a:latin typeface="+mj-lt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ahoma" panose="020B0604030504040204" pitchFamily="34" charset="0"/>
              </a:rPr>
              <a:t>Thread</a:t>
            </a:r>
            <a:r>
              <a:rPr lang="zh-CN" altLang="en-US">
                <a:latin typeface="Tahoma" panose="020B0604030504040204" pitchFamily="34" charset="0"/>
              </a:rPr>
              <a:t>类的</a:t>
            </a:r>
            <a:r>
              <a:rPr lang="zh-CN" altLang="en-US" sz="3700">
                <a:latin typeface="Tahoma" panose="020B0604030504040204" pitchFamily="34" charset="0"/>
              </a:rPr>
              <a:t>方法</a:t>
            </a:r>
            <a:endParaRPr lang="zh-CN" altLang="en-US" sz="3700">
              <a:latin typeface="Tahoma" panose="020B0604030504040204" pitchFamily="34" charset="0"/>
            </a:endParaRP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533400" indent="-533400">
              <a:buFont typeface="Wingdings" panose="05000000000000000000" pitchFamily="2" charset="2"/>
              <a:buAutoNum type="arabicPeriod" startAt="5"/>
            </a:pPr>
            <a:r>
              <a:rPr kumimoji="1" lang="en-US" altLang="zh-CN" b="1" dirty="0" err="1">
                <a:solidFill>
                  <a:srgbClr val="0000FF"/>
                </a:solidFill>
              </a:rPr>
              <a:t>setName</a:t>
            </a:r>
            <a:r>
              <a:rPr kumimoji="1" lang="en-US" altLang="zh-CN" b="1" dirty="0">
                <a:solidFill>
                  <a:srgbClr val="0000FF"/>
                </a:solidFill>
              </a:rPr>
              <a:t>(String s)</a:t>
            </a:r>
            <a:r>
              <a:rPr kumimoji="1" lang="zh-CN" altLang="en-US" b="1" dirty="0">
                <a:solidFill>
                  <a:srgbClr val="0000FF"/>
                </a:solidFill>
              </a:rPr>
              <a:t>：</a:t>
            </a:r>
            <a:r>
              <a:rPr kumimoji="1" lang="zh-CN" altLang="en-US" dirty="0"/>
              <a:t>赋予线程一个名字。</a:t>
            </a:r>
            <a:endParaRPr kumimoji="1" lang="zh-CN" altLang="en-US" dirty="0"/>
          </a:p>
          <a:p>
            <a:pPr marL="533400" indent="-533400">
              <a:buFont typeface="Wingdings" panose="05000000000000000000" pitchFamily="2" charset="2"/>
              <a:buAutoNum type="arabicPeriod" startAt="5"/>
            </a:pPr>
            <a:r>
              <a:rPr kumimoji="1" lang="en-US" altLang="zh-CN" b="1" dirty="0" err="1">
                <a:solidFill>
                  <a:srgbClr val="0000FF"/>
                </a:solidFill>
              </a:rPr>
              <a:t>getName</a:t>
            </a:r>
            <a:r>
              <a:rPr kumimoji="1" lang="en-US" altLang="zh-CN" b="1" dirty="0">
                <a:solidFill>
                  <a:srgbClr val="0000FF"/>
                </a:solidFill>
              </a:rPr>
              <a:t>( )</a:t>
            </a:r>
            <a:r>
              <a:rPr kumimoji="1" lang="zh-CN" altLang="en-US" b="1" dirty="0">
                <a:solidFill>
                  <a:srgbClr val="0000FF"/>
                </a:solidFill>
              </a:rPr>
              <a:t>：</a:t>
            </a:r>
            <a:r>
              <a:rPr kumimoji="1" lang="zh-CN" altLang="en-US" dirty="0"/>
              <a:t>获得调用线程的名字。</a:t>
            </a:r>
            <a:endParaRPr kumimoji="1" lang="zh-CN" altLang="en-US" dirty="0"/>
          </a:p>
          <a:p>
            <a:pPr marL="533400" indent="-533400">
              <a:buFont typeface="Wingdings" panose="05000000000000000000" pitchFamily="2" charset="2"/>
              <a:buAutoNum type="arabicPeriod" startAt="5"/>
            </a:pPr>
            <a:r>
              <a:rPr kumimoji="1" lang="en-US" altLang="zh-CN" b="1" dirty="0" err="1">
                <a:solidFill>
                  <a:srgbClr val="0000FF"/>
                </a:solidFill>
              </a:rPr>
              <a:t>get</a:t>
            </a:r>
            <a:r>
              <a:rPr kumimoji="1" lang="en-US" altLang="zh-CN" b="1" dirty="0" err="1">
                <a:solidFill>
                  <a:srgbClr val="C00000"/>
                </a:solidFill>
              </a:rPr>
              <a:t>Priority</a:t>
            </a:r>
            <a:r>
              <a:rPr kumimoji="1" lang="en-US" altLang="zh-CN" b="1" dirty="0">
                <a:solidFill>
                  <a:srgbClr val="0000FF"/>
                </a:solidFill>
              </a:rPr>
              <a:t>( )</a:t>
            </a:r>
            <a:r>
              <a:rPr kumimoji="1" lang="zh-CN" altLang="en-US" b="1" dirty="0">
                <a:solidFill>
                  <a:srgbClr val="0000FF"/>
                </a:solidFill>
              </a:rPr>
              <a:t>：</a:t>
            </a:r>
            <a:r>
              <a:rPr kumimoji="1" lang="zh-CN" altLang="en-US" dirty="0"/>
              <a:t>获得调用线程的优先级。</a:t>
            </a:r>
            <a:endParaRPr kumimoji="1" lang="zh-CN" altLang="en-US" dirty="0"/>
          </a:p>
          <a:p>
            <a:pPr marL="533400" indent="-533400">
              <a:buFont typeface="Wingdings" panose="05000000000000000000" pitchFamily="2" charset="2"/>
              <a:buAutoNum type="arabicPeriod" startAt="5"/>
            </a:pPr>
            <a:r>
              <a:rPr kumimoji="1" lang="en-US" altLang="zh-CN" b="1" dirty="0" err="1">
                <a:solidFill>
                  <a:srgbClr val="0000FF"/>
                </a:solidFill>
              </a:rPr>
              <a:t>setPriority</a:t>
            </a:r>
            <a:r>
              <a:rPr kumimoji="1" lang="en-US" altLang="zh-CN" b="1" dirty="0">
                <a:solidFill>
                  <a:srgbClr val="0000FF"/>
                </a:solidFill>
              </a:rPr>
              <a:t>(</a:t>
            </a:r>
            <a:r>
              <a:rPr kumimoji="1" lang="en-US" altLang="zh-CN" b="1" dirty="0" err="1">
                <a:solidFill>
                  <a:srgbClr val="0000FF"/>
                </a:solidFill>
              </a:rPr>
              <a:t>int</a:t>
            </a:r>
            <a:r>
              <a:rPr kumimoji="1" lang="en-US" altLang="zh-CN" b="1" dirty="0">
                <a:solidFill>
                  <a:srgbClr val="0000FF"/>
                </a:solidFill>
              </a:rPr>
              <a:t> p)</a:t>
            </a:r>
            <a:r>
              <a:rPr kumimoji="1" lang="zh-CN" altLang="en-US" b="1" dirty="0">
                <a:solidFill>
                  <a:srgbClr val="0000FF"/>
                </a:solidFill>
              </a:rPr>
              <a:t>：</a:t>
            </a:r>
            <a:r>
              <a:rPr kumimoji="1" lang="zh-CN" altLang="en-US" dirty="0"/>
              <a:t>设置线程的优先级。</a:t>
            </a:r>
            <a:endParaRPr kumimoji="1" lang="zh-CN" altLang="en-US" dirty="0"/>
          </a:p>
          <a:p>
            <a:pPr marL="533400" indent="-533400">
              <a:buFont typeface="Wingdings" panose="05000000000000000000" pitchFamily="2" charset="2"/>
              <a:buAutoNum type="arabicPeriod" startAt="5"/>
            </a:pPr>
            <a:r>
              <a:rPr kumimoji="1" lang="en-US" altLang="zh-CN" b="1" dirty="0">
                <a:solidFill>
                  <a:srgbClr val="0000FF"/>
                </a:solidFill>
              </a:rPr>
              <a:t>join( )</a:t>
            </a:r>
            <a:r>
              <a:rPr kumimoji="1" lang="zh-CN" altLang="en-US" b="1" dirty="0">
                <a:solidFill>
                  <a:srgbClr val="0000FF"/>
                </a:solidFill>
              </a:rPr>
              <a:t>：</a:t>
            </a:r>
            <a:r>
              <a:rPr kumimoji="1" lang="zh-CN" altLang="en-US" dirty="0"/>
              <a:t>等待调用该方法的线程终止，若中断了该线程，将抛出异常。</a:t>
            </a:r>
            <a:endParaRPr lang="zh-CN" altLang="en-US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367E30-6506-4D16-B802-267394C3362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§15.</a:t>
            </a:r>
            <a:r>
              <a:rPr lang="zh-CN" altLang="en-US">
                <a:latin typeface="+mn-lt"/>
              </a:rPr>
              <a:t>2 </a:t>
            </a:r>
            <a:r>
              <a:rPr lang="en-US" altLang="zh-CN">
                <a:latin typeface="+mn-lt"/>
              </a:rPr>
              <a:t>Thread</a:t>
            </a:r>
            <a:r>
              <a:rPr lang="zh-CN" altLang="en-US" dirty="0">
                <a:latin typeface="+mn-lt"/>
              </a:rPr>
              <a:t>的子类创建线程 </a:t>
            </a:r>
            <a:endParaRPr lang="zh-CN" altLang="en-US" dirty="0">
              <a:latin typeface="+mn-lt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1851852" y="1700808"/>
            <a:ext cx="8507288" cy="45021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ahoma" panose="020B0604030504040204" pitchFamily="34" charset="0"/>
              </a:rPr>
              <a:t>1. </a:t>
            </a:r>
            <a:r>
              <a:rPr lang="zh-CN" altLang="en-US" dirty="0">
                <a:latin typeface="Tahoma" panose="020B0604030504040204" pitchFamily="34" charset="0"/>
              </a:rPr>
              <a:t>通过创建</a:t>
            </a: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</a:rPr>
              <a:t>Thread</a:t>
            </a:r>
            <a:r>
              <a:rPr lang="zh-CN" altLang="en-US" dirty="0">
                <a:latin typeface="Tahoma" panose="020B0604030504040204" pitchFamily="34" charset="0"/>
              </a:rPr>
              <a:t>类的子类实现多线程。步骤如下 ：</a:t>
            </a:r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A4EDC-CE9A-4987-9807-6E22162E3E97}" type="slidenum">
              <a:rPr lang="en-US" altLang="zh-CN"/>
            </a:fld>
            <a:endParaRPr lang="en-US" altLang="zh-CN" dirty="0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2063552" y="2357430"/>
            <a:ext cx="8194844" cy="3486785"/>
          </a:xfrm>
          <a:prstGeom prst="rect">
            <a:avLst/>
          </a:prstGeom>
          <a:noFill/>
          <a:ln w="34925" cap="rnd">
            <a:solidFill>
              <a:schemeClr val="accent5">
                <a:lumMod val="50000"/>
              </a:schemeClr>
            </a:solidFill>
            <a:prstDash val="sysDot"/>
            <a:miter lim="800000"/>
          </a:ln>
          <a:effectLst/>
        </p:spPr>
        <p:txBody>
          <a:bodyPr wrap="square">
            <a:spAutoFit/>
          </a:bodyPr>
          <a:lstStyle/>
          <a:p>
            <a:pPr fontAlgn="t"/>
            <a:r>
              <a:rPr kumimoji="1" lang="en-US" altLang="zh-CN" sz="2400" b="1">
                <a:solidFill>
                  <a:srgbClr val="000099"/>
                </a:solidFill>
                <a:latin typeface="Tahoma" panose="020B0604030504040204" pitchFamily="34" charset="0"/>
              </a:rPr>
              <a:t>1)</a:t>
            </a:r>
            <a:r>
              <a:rPr kumimoji="1" lang="zh-CN" altLang="en-US" sz="2400" b="1">
                <a:solidFill>
                  <a:srgbClr val="000099"/>
                </a:solidFill>
                <a:latin typeface="Tahoma" panose="020B0604030504040204" pitchFamily="34" charset="0"/>
              </a:rPr>
              <a:t> 用户自定义线程类</a:t>
            </a:r>
            <a:endParaRPr kumimoji="1" lang="zh-CN" altLang="en-US" sz="2400" b="1" dirty="0">
              <a:solidFill>
                <a:srgbClr val="000099"/>
              </a:solidFill>
              <a:latin typeface="Tahoma" panose="020B0604030504040204" pitchFamily="34" charset="0"/>
            </a:endParaRPr>
          </a:p>
          <a:p>
            <a:pPr marL="914400" lvl="1" indent="-457200" fontAlgn="t">
              <a:buFont typeface="+mj-ea"/>
              <a:buAutoNum type="circleNumDbPlain"/>
            </a:pPr>
            <a:r>
              <a:rPr kumimoji="1" lang="zh-CN" altLang="en-US" sz="2400">
                <a:latin typeface="Tahoma" panose="020B0604030504040204" pitchFamily="34" charset="0"/>
              </a:rPr>
              <a:t>定义</a:t>
            </a:r>
            <a:r>
              <a:rPr kumimoji="1"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Thread</a:t>
            </a:r>
            <a:r>
              <a:rPr kumimoji="1" lang="zh-CN" altLang="en-US" sz="2400" dirty="0">
                <a:latin typeface="Tahoma" panose="020B0604030504040204" pitchFamily="34" charset="0"/>
              </a:rPr>
              <a:t>类的一个子类。</a:t>
            </a:r>
            <a:endParaRPr kumimoji="1" lang="zh-CN" altLang="en-US" sz="2400" dirty="0">
              <a:latin typeface="Tahoma" panose="020B0604030504040204" pitchFamily="34" charset="0"/>
            </a:endParaRPr>
          </a:p>
          <a:p>
            <a:pPr marL="914400" lvl="1" indent="-457200" fontAlgn="t">
              <a:spcBef>
                <a:spcPct val="30000"/>
              </a:spcBef>
              <a:buFont typeface="+mj-ea"/>
              <a:buAutoNum type="circleNumDbPlain"/>
            </a:pPr>
            <a:r>
              <a:rPr kumimoji="1" lang="zh-CN" altLang="en-US" sz="2400">
                <a:latin typeface="Tahoma" panose="020B0604030504040204" pitchFamily="34" charset="0"/>
              </a:rPr>
              <a:t>在</a:t>
            </a:r>
            <a:r>
              <a:rPr kumimoji="1" lang="zh-CN" altLang="en-US" sz="2400" dirty="0">
                <a:latin typeface="Tahoma" panose="020B0604030504040204" pitchFamily="34" charset="0"/>
              </a:rPr>
              <a:t>子类中定义方法</a:t>
            </a:r>
            <a:r>
              <a:rPr kumimoji="1" lang="en-US" altLang="zh-CN" sz="2400" b="1" dirty="0">
                <a:solidFill>
                  <a:srgbClr val="990000"/>
                </a:solidFill>
                <a:latin typeface="Tahoma" panose="020B0604030504040204" pitchFamily="34" charset="0"/>
              </a:rPr>
              <a:t>run( )</a:t>
            </a:r>
            <a:r>
              <a:rPr kumimoji="1" lang="zh-CN" altLang="en-US" sz="2400" dirty="0">
                <a:latin typeface="Tahoma" panose="020B0604030504040204" pitchFamily="34" charset="0"/>
              </a:rPr>
              <a:t>，覆盖父类中的方法</a:t>
            </a:r>
            <a:r>
              <a:rPr kumimoji="1" lang="en-US" altLang="zh-CN" sz="2400" dirty="0">
                <a:latin typeface="Tahoma" panose="020B0604030504040204" pitchFamily="34" charset="0"/>
              </a:rPr>
              <a:t>run( )</a:t>
            </a:r>
            <a:r>
              <a:rPr kumimoji="1" lang="zh-CN" altLang="en-US" sz="2400" dirty="0">
                <a:latin typeface="Tahoma" panose="020B0604030504040204" pitchFamily="34" charset="0"/>
              </a:rPr>
              <a:t>，</a:t>
            </a:r>
            <a:r>
              <a:rPr lang="zh-CN" altLang="en-US" sz="2400" dirty="0">
                <a:latin typeface="宋体" panose="02010600030101010101" pitchFamily="2" charset="-122"/>
              </a:rPr>
              <a:t>规定线程的具体操作</a:t>
            </a:r>
            <a:r>
              <a:rPr kumimoji="1" lang="zh-CN" altLang="en-US" sz="2400" dirty="0">
                <a:latin typeface="Tahoma" panose="020B0604030504040204" pitchFamily="34" charset="0"/>
              </a:rPr>
              <a:t>。</a:t>
            </a:r>
            <a:endParaRPr kumimoji="1" lang="en-US" altLang="zh-CN" sz="2400" dirty="0">
              <a:latin typeface="Tahoma" panose="020B0604030504040204" pitchFamily="34" charset="0"/>
            </a:endParaRPr>
          </a:p>
          <a:p>
            <a:pPr marL="835025" lvl="1" indent="-377825" fontAlgn="t">
              <a:spcBef>
                <a:spcPct val="30000"/>
              </a:spcBef>
            </a:pPr>
            <a:endParaRPr kumimoji="1" lang="zh-CN" altLang="en-US" sz="2400" dirty="0">
              <a:latin typeface="Tahoma" panose="020B0604030504040204" pitchFamily="34" charset="0"/>
            </a:endParaRPr>
          </a:p>
          <a:p>
            <a:pPr fontAlgn="t"/>
            <a:r>
              <a:rPr kumimoji="1" lang="en-US" altLang="zh-CN" sz="2400" b="1">
                <a:solidFill>
                  <a:srgbClr val="000099"/>
                </a:solidFill>
                <a:latin typeface="Tahoma" panose="020B0604030504040204" pitchFamily="34" charset="0"/>
              </a:rPr>
              <a:t>2) </a:t>
            </a:r>
            <a:r>
              <a:rPr kumimoji="1" lang="zh-CN" altLang="en-US" sz="2400" b="1">
                <a:solidFill>
                  <a:srgbClr val="000099"/>
                </a:solidFill>
                <a:latin typeface="Tahoma" panose="020B0604030504040204" pitchFamily="34" charset="0"/>
              </a:rPr>
              <a:t>使用</a:t>
            </a:r>
            <a:r>
              <a:rPr kumimoji="1" lang="zh-CN" altLang="en-US" sz="2400" b="1" dirty="0">
                <a:solidFill>
                  <a:srgbClr val="000099"/>
                </a:solidFill>
                <a:latin typeface="Tahoma" panose="020B0604030504040204" pitchFamily="34" charset="0"/>
              </a:rPr>
              <a:t>线程</a:t>
            </a:r>
            <a:endParaRPr kumimoji="1" lang="zh-CN" altLang="en-US" sz="2400" b="1" dirty="0">
              <a:solidFill>
                <a:srgbClr val="000099"/>
              </a:solidFill>
              <a:latin typeface="Tahoma" panose="020B0604030504040204" pitchFamily="34" charset="0"/>
            </a:endParaRPr>
          </a:p>
          <a:p>
            <a:pPr marL="914400" lvl="1" indent="-457200" fontAlgn="t">
              <a:spcBef>
                <a:spcPct val="30000"/>
              </a:spcBef>
              <a:buFont typeface="+mj-ea"/>
              <a:buAutoNum type="circleNumDbPlain"/>
            </a:pPr>
            <a:r>
              <a:rPr kumimoji="1" lang="zh-CN" altLang="en-US" sz="2400">
                <a:latin typeface="Tahoma" panose="020B0604030504040204" pitchFamily="34" charset="0"/>
              </a:rPr>
              <a:t>创建</a:t>
            </a:r>
            <a:r>
              <a:rPr kumimoji="1" lang="zh-CN" altLang="en-US" sz="2400" dirty="0">
                <a:latin typeface="Tahoma" panose="020B0604030504040204" pitchFamily="34" charset="0"/>
              </a:rPr>
              <a:t>该子类的一个线程对象。</a:t>
            </a:r>
            <a:endParaRPr kumimoji="1" lang="zh-CN" altLang="en-US" sz="2400" dirty="0">
              <a:latin typeface="Tahoma" panose="020B0604030504040204" pitchFamily="34" charset="0"/>
            </a:endParaRPr>
          </a:p>
          <a:p>
            <a:pPr marL="914400" lvl="1" indent="-457200" fontAlgn="t">
              <a:spcBef>
                <a:spcPct val="30000"/>
              </a:spcBef>
              <a:buFont typeface="+mj-ea"/>
              <a:buAutoNum type="circleNumDbPlain"/>
            </a:pPr>
            <a:r>
              <a:rPr kumimoji="1" lang="zh-CN" altLang="en-US" sz="2400">
                <a:latin typeface="Tahoma" panose="020B0604030504040204" pitchFamily="34" charset="0"/>
              </a:rPr>
              <a:t>通过</a:t>
            </a:r>
            <a:r>
              <a:rPr kumimoji="1" lang="en-US" altLang="zh-CN" sz="2400" b="1" dirty="0">
                <a:solidFill>
                  <a:srgbClr val="006600"/>
                </a:solidFill>
                <a:latin typeface="Tahoma" panose="020B0604030504040204" pitchFamily="34" charset="0"/>
              </a:rPr>
              <a:t>start( )</a:t>
            </a:r>
            <a:r>
              <a:rPr kumimoji="1" lang="zh-CN" altLang="en-US" sz="2400" dirty="0">
                <a:latin typeface="Tahoma" panose="020B0604030504040204" pitchFamily="34" charset="0"/>
              </a:rPr>
              <a:t>方法启动线程。</a:t>
            </a:r>
            <a:endParaRPr kumimoji="1" lang="zh-CN" altLang="en-US" sz="24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  <a:latin typeface="Tahoma" panose="020B0604030504040204" pitchFamily="34" charset="0"/>
              </a:rPr>
              <a:t>主要内容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6250" indent="-476250"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en-US" altLang="zh-CN" sz="2400" b="1" dirty="0">
                <a:latin typeface="Tahoma" panose="020B0604030504040204" pitchFamily="34" charset="0"/>
              </a:rPr>
              <a:t>Java</a:t>
            </a:r>
            <a:r>
              <a:rPr lang="zh-CN" altLang="en-US" sz="2400" b="1" dirty="0">
                <a:latin typeface="Tahoma" panose="020B0604030504040204" pitchFamily="34" charset="0"/>
              </a:rPr>
              <a:t>中的线程</a:t>
            </a:r>
            <a:endParaRPr lang="zh-CN" altLang="en-US" sz="2400" b="1" dirty="0">
              <a:latin typeface="Tahoma" panose="020B0604030504040204" pitchFamily="34" charset="0"/>
            </a:endParaRPr>
          </a:p>
          <a:p>
            <a:pPr marL="476250" indent="-476250"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en-US" altLang="zh-CN" sz="2400" b="1" dirty="0">
                <a:latin typeface="Tahoma" panose="020B0604030504040204" pitchFamily="34" charset="0"/>
              </a:rPr>
              <a:t>Thread</a:t>
            </a:r>
            <a:r>
              <a:rPr lang="zh-CN" altLang="en-US" sz="2400" b="1" dirty="0">
                <a:latin typeface="Tahoma" panose="020B0604030504040204" pitchFamily="34" charset="0"/>
              </a:rPr>
              <a:t>子类创建线程</a:t>
            </a:r>
            <a:endParaRPr lang="zh-CN" altLang="en-US" sz="2400" b="1" dirty="0">
              <a:latin typeface="Tahoma" panose="020B0604030504040204" pitchFamily="34" charset="0"/>
            </a:endParaRPr>
          </a:p>
          <a:p>
            <a:pPr marL="476250" indent="-476250"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sz="2400" b="1" dirty="0">
                <a:latin typeface="Tahoma" panose="020B0604030504040204" pitchFamily="34" charset="0"/>
              </a:rPr>
              <a:t>使用</a:t>
            </a:r>
            <a:r>
              <a:rPr lang="en-US" altLang="zh-CN" sz="2400" b="1" dirty="0" err="1">
                <a:latin typeface="Tahoma" panose="020B0604030504040204" pitchFamily="34" charset="0"/>
              </a:rPr>
              <a:t>Runnable</a:t>
            </a:r>
            <a:r>
              <a:rPr lang="zh-CN" altLang="en-US" sz="2400" b="1" dirty="0">
                <a:latin typeface="Tahoma" panose="020B0604030504040204" pitchFamily="34" charset="0"/>
              </a:rPr>
              <a:t>接口</a:t>
            </a:r>
            <a:endParaRPr lang="zh-CN" altLang="en-US" sz="2400" b="1" dirty="0">
              <a:latin typeface="Tahoma" panose="020B0604030504040204" pitchFamily="34" charset="0"/>
            </a:endParaRPr>
          </a:p>
          <a:p>
            <a:pPr marL="476250" indent="-476250"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sz="2400" b="1" dirty="0">
                <a:latin typeface="Tahoma" panose="020B0604030504040204" pitchFamily="34" charset="0"/>
              </a:rPr>
              <a:t>线程的常用方法</a:t>
            </a:r>
            <a:endParaRPr lang="zh-CN" altLang="en-US" sz="2400" b="1" dirty="0">
              <a:latin typeface="Tahoma" panose="020B0604030504040204" pitchFamily="34" charset="0"/>
            </a:endParaRPr>
          </a:p>
          <a:p>
            <a:pPr marL="476250" indent="-476250"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</a:rPr>
              <a:t>GUI</a:t>
            </a:r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</a:rPr>
              <a:t>线程</a:t>
            </a:r>
            <a:endParaRPr lang="zh-CN" altLang="en-US" sz="2400" b="1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</a:endParaRPr>
          </a:p>
          <a:p>
            <a:pPr marL="476250" indent="-476250"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sz="2400" b="1" dirty="0">
                <a:latin typeface="Tahoma" panose="020B0604030504040204" pitchFamily="34" charset="0"/>
              </a:rPr>
              <a:t>线程同步</a:t>
            </a:r>
            <a:endParaRPr lang="zh-CN" altLang="en-US" sz="2400" b="1" dirty="0">
              <a:latin typeface="Tahoma" panose="020B0604030504040204" pitchFamily="34" charset="0"/>
            </a:endParaRPr>
          </a:p>
          <a:p>
            <a:pPr marL="476250" indent="-476250"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sz="2400" b="1" dirty="0">
                <a:latin typeface="Tahoma" panose="020B0604030504040204" pitchFamily="34" charset="0"/>
              </a:rPr>
              <a:t>在同步方法中</a:t>
            </a:r>
            <a:r>
              <a:rPr lang="zh-CN" altLang="en-US" sz="2400" b="1">
                <a:latin typeface="Tahoma" panose="020B0604030504040204" pitchFamily="34" charset="0"/>
              </a:rPr>
              <a:t>使用</a:t>
            </a:r>
            <a:r>
              <a:rPr lang="en-US" altLang="zh-CN" sz="2400" b="1">
                <a:latin typeface="Tahoma" panose="020B0604030504040204" pitchFamily="34" charset="0"/>
              </a:rPr>
              <a:t>wait()、</a:t>
            </a:r>
            <a:r>
              <a:rPr lang="en-US" altLang="zh-CN" sz="2400" b="1" dirty="0">
                <a:latin typeface="Tahoma" panose="020B0604030504040204" pitchFamily="34" charset="0"/>
              </a:rPr>
              <a:t>notify </a:t>
            </a:r>
            <a:r>
              <a:rPr lang="zh-CN" altLang="en-US" sz="2400" b="1">
                <a:latin typeface="Tahoma" panose="020B0604030504040204" pitchFamily="34" charset="0"/>
              </a:rPr>
              <a:t>和</a:t>
            </a:r>
            <a:r>
              <a:rPr lang="en-US" altLang="zh-CN" sz="2400" b="1">
                <a:latin typeface="Tahoma" panose="020B0604030504040204" pitchFamily="34" charset="0"/>
              </a:rPr>
              <a:t>notifyAll()</a:t>
            </a:r>
            <a:r>
              <a:rPr lang="zh-CN" altLang="en-US" sz="2400" b="1">
                <a:latin typeface="Tahoma" panose="020B0604030504040204" pitchFamily="34" charset="0"/>
              </a:rPr>
              <a:t>方法</a:t>
            </a:r>
            <a:endParaRPr lang="zh-CN" altLang="en-US" sz="2400" b="1" dirty="0">
              <a:latin typeface="Tahoma" panose="020B0604030504040204" pitchFamily="34" charset="0"/>
            </a:endParaRPr>
          </a:p>
          <a:p>
            <a:pPr marL="476250" indent="-476250"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</a:rPr>
              <a:t>计时器线程</a:t>
            </a: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</a:rPr>
              <a:t>(</a:t>
            </a:r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</a:rPr>
              <a:t>自学</a:t>
            </a: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</a:rPr>
              <a:t>)</a:t>
            </a:r>
            <a:endParaRPr lang="zh-CN" altLang="en-US" sz="2400" b="1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</a:endParaRPr>
          </a:p>
          <a:p>
            <a:pPr marL="476250" indent="-476250"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</a:rPr>
              <a:t>线程联合</a:t>
            </a: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</a:rPr>
              <a:t>(</a:t>
            </a:r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</a:rPr>
              <a:t>自学</a:t>
            </a: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</a:rPr>
              <a:t>)</a:t>
            </a:r>
            <a:endParaRPr lang="zh-CN" altLang="en-US" sz="2400" b="1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</a:endParaRPr>
          </a:p>
          <a:p>
            <a:pPr marL="476250" indent="-476250" algn="just" fontAlgn="t">
              <a:buClr>
                <a:srgbClr val="3333FF"/>
              </a:buClr>
              <a:buSzPct val="120000"/>
              <a:buFontTx/>
              <a:buChar char="•"/>
            </a:pPr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</a:rPr>
              <a:t>守护线程</a:t>
            </a: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</a:rPr>
              <a:t>(</a:t>
            </a:r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</a:rPr>
              <a:t>自学</a:t>
            </a: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</a:rPr>
              <a:t>)</a:t>
            </a:r>
            <a:endParaRPr lang="zh-CN" altLang="en-US" sz="2400" b="1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§15.</a:t>
            </a:r>
            <a:r>
              <a:rPr lang="zh-CN" altLang="en-US">
                <a:latin typeface="+mn-lt"/>
              </a:rPr>
              <a:t>2 </a:t>
            </a:r>
            <a:r>
              <a:rPr lang="en-US" altLang="zh-CN">
                <a:latin typeface="+mn-lt"/>
              </a:rPr>
              <a:t>Thread</a:t>
            </a:r>
            <a:r>
              <a:rPr lang="zh-CN" altLang="en-US" dirty="0">
                <a:latin typeface="+mn-lt"/>
              </a:rPr>
              <a:t>的子类创建线程 </a:t>
            </a:r>
            <a:endParaRPr lang="en-US" altLang="zh-CN" dirty="0">
              <a:latin typeface="+mn-lt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76400"/>
            <a:ext cx="8147248" cy="4705350"/>
          </a:xfrm>
        </p:spPr>
        <p:txBody>
          <a:bodyPr>
            <a:normAutofit/>
          </a:bodyPr>
          <a:lstStyle/>
          <a:p>
            <a:pPr marL="457200" indent="-457200"/>
            <a:endParaRPr lang="en-US" altLang="zh-CN" b="1" dirty="0">
              <a:solidFill>
                <a:srgbClr val="CC0000"/>
              </a:solidFill>
              <a:latin typeface="Tahoma" panose="020B0604030504040204" pitchFamily="34" charset="0"/>
            </a:endParaRPr>
          </a:p>
          <a:p>
            <a:pPr marL="457200" indent="-457200"/>
            <a:endParaRPr lang="en-US" altLang="zh-CN" b="1" dirty="0">
              <a:solidFill>
                <a:srgbClr val="CC0000"/>
              </a:solidFill>
              <a:latin typeface="Tahoma" panose="020B0604030504040204" pitchFamily="34" charset="0"/>
            </a:endParaRPr>
          </a:p>
          <a:p>
            <a:pPr marL="457200" indent="-457200"/>
            <a:endParaRPr lang="en-US" altLang="zh-CN" b="1" dirty="0">
              <a:solidFill>
                <a:srgbClr val="CC0000"/>
              </a:solidFill>
              <a:latin typeface="Tahoma" panose="020B0604030504040204" pitchFamily="34" charset="0"/>
            </a:endParaRPr>
          </a:p>
          <a:p>
            <a:pPr marL="457200" indent="-457200"/>
            <a:endParaRPr lang="en-US" altLang="zh-CN" b="1" dirty="0">
              <a:solidFill>
                <a:srgbClr val="CC0000"/>
              </a:solidFill>
              <a:latin typeface="Tahoma" panose="020B0604030504040204" pitchFamily="34" charset="0"/>
            </a:endParaRPr>
          </a:p>
          <a:p>
            <a:pPr marL="457200" indent="-457200"/>
            <a:endParaRPr lang="en-US" altLang="zh-CN" b="1" dirty="0">
              <a:solidFill>
                <a:srgbClr val="CC0000"/>
              </a:solidFill>
              <a:latin typeface="Tahoma" panose="020B0604030504040204" pitchFamily="34" charset="0"/>
            </a:endParaRPr>
          </a:p>
          <a:p>
            <a:pPr marL="457200" indent="-457200">
              <a:spcBef>
                <a:spcPts val="0"/>
              </a:spcBef>
            </a:pPr>
            <a:endParaRPr kumimoji="1" lang="en-US" altLang="zh-CN" b="1" dirty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marL="457200" indent="-457200">
              <a:spcBef>
                <a:spcPts val="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Tahoma" panose="020B0604030504040204" pitchFamily="34" charset="0"/>
              </a:rPr>
              <a:t>注意：</a:t>
            </a:r>
            <a:endParaRPr kumimoji="1" lang="en-US" altLang="zh-CN" b="1" dirty="0">
              <a:solidFill>
                <a:srgbClr val="0000FF"/>
              </a:solidFill>
              <a:latin typeface="Tahoma" panose="020B0604030504040204" pitchFamily="34" charset="0"/>
            </a:endParaRPr>
          </a:p>
          <a:p>
            <a:pPr marL="806450" lvl="1" indent="-457200">
              <a:spcBef>
                <a:spcPts val="0"/>
              </a:spcBef>
            </a:pPr>
            <a:r>
              <a:rPr kumimoji="1" lang="en-US" altLang="zh-CN" b="1" dirty="0">
                <a:latin typeface="Tahoma" panose="020B0604030504040204" pitchFamily="34" charset="0"/>
              </a:rPr>
              <a:t>Thread</a:t>
            </a:r>
            <a:r>
              <a:rPr kumimoji="1" lang="zh-CN" altLang="en-US" b="1" dirty="0">
                <a:latin typeface="Tahoma" panose="020B0604030504040204" pitchFamily="34" charset="0"/>
              </a:rPr>
              <a:t>类中的</a:t>
            </a:r>
            <a:r>
              <a:rPr kumimoji="1" lang="en-US" altLang="zh-CN" b="1" dirty="0">
                <a:latin typeface="Tahoma" panose="020B0604030504040204" pitchFamily="34" charset="0"/>
              </a:rPr>
              <a:t>run( )</a:t>
            </a:r>
            <a:r>
              <a:rPr kumimoji="1" lang="zh-CN" altLang="en-US" b="1" dirty="0">
                <a:latin typeface="Tahoma" panose="020B0604030504040204" pitchFamily="34" charset="0"/>
              </a:rPr>
              <a:t>方法具有</a:t>
            </a:r>
            <a:r>
              <a:rPr kumimoji="1" lang="en-US" altLang="zh-CN" b="1" dirty="0">
                <a:solidFill>
                  <a:srgbClr val="CC0000"/>
                </a:solidFill>
                <a:latin typeface="Tahoma" panose="020B0604030504040204" pitchFamily="34" charset="0"/>
              </a:rPr>
              <a:t>public</a:t>
            </a:r>
            <a:r>
              <a:rPr kumimoji="1" lang="zh-CN" altLang="en-US" b="1" dirty="0">
                <a:latin typeface="Tahoma" panose="020B0604030504040204" pitchFamily="34" charset="0"/>
              </a:rPr>
              <a:t>属性，覆盖该方法时，前面必须带上</a:t>
            </a:r>
            <a:r>
              <a:rPr kumimoji="1" lang="en-US" altLang="zh-CN" b="1" dirty="0">
                <a:solidFill>
                  <a:srgbClr val="CC0000"/>
                </a:solidFill>
                <a:latin typeface="Tahoma" panose="020B0604030504040204" pitchFamily="34" charset="0"/>
              </a:rPr>
              <a:t>public</a:t>
            </a:r>
            <a:r>
              <a:rPr kumimoji="1" lang="zh-CN" altLang="en-US" b="1" dirty="0">
                <a:latin typeface="Tahoma" panose="020B0604030504040204" pitchFamily="34" charset="0"/>
              </a:rPr>
              <a:t>。</a:t>
            </a:r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058263" y="6278562"/>
            <a:ext cx="2133600" cy="457200"/>
          </a:xfrm>
        </p:spPr>
        <p:txBody>
          <a:bodyPr/>
          <a:lstStyle/>
          <a:p>
            <a:fld id="{56439B8B-7937-4F9C-8446-9A917889A900}" type="slidenum">
              <a:rPr lang="en-US" altLang="zh-CN"/>
            </a:fld>
            <a:endParaRPr lang="en-US" altLang="zh-CN" dirty="0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2476500" y="1916832"/>
            <a:ext cx="7239000" cy="2245360"/>
          </a:xfrm>
          <a:prstGeom prst="rect">
            <a:avLst/>
          </a:prstGeom>
          <a:noFill/>
          <a:ln w="9525">
            <a:solidFill>
              <a:srgbClr val="969696"/>
            </a:solidFill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chemeClr val="tx2"/>
                </a:solidFill>
                <a:latin typeface="Tahoma" panose="020B0604030504040204" pitchFamily="34" charset="0"/>
              </a:rPr>
              <a:t>class </a:t>
            </a:r>
            <a:r>
              <a:rPr lang="en-US" altLang="zh-CN" sz="2800" b="1" dirty="0" err="1">
                <a:solidFill>
                  <a:srgbClr val="0000CC"/>
                </a:solidFill>
                <a:latin typeface="Tahoma" panose="020B0604030504040204" pitchFamily="34" charset="0"/>
              </a:rPr>
              <a:t>MyThread</a:t>
            </a:r>
            <a:r>
              <a:rPr lang="en-US" altLang="zh-CN" sz="2800" b="1" dirty="0">
                <a:solidFill>
                  <a:srgbClr val="0000CC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800" b="1">
                <a:solidFill>
                  <a:schemeClr val="tx2"/>
                </a:solidFill>
                <a:latin typeface="Tahoma" panose="020B0604030504040204" pitchFamily="34" charset="0"/>
              </a:rPr>
              <a:t>extends Thread {</a:t>
            </a:r>
            <a:endParaRPr lang="en-US" altLang="zh-CN" sz="2800" b="1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lvl="1"/>
            <a:r>
              <a:rPr lang="en-US" altLang="zh-CN" sz="2800" b="1">
                <a:solidFill>
                  <a:srgbClr val="CC0000"/>
                </a:solidFill>
                <a:latin typeface="Tahoma" panose="020B0604030504040204" pitchFamily="34" charset="0"/>
              </a:rPr>
              <a:t>public </a:t>
            </a:r>
            <a:r>
              <a:rPr lang="en-US" altLang="zh-CN" sz="2800" b="1">
                <a:latin typeface="Tahoma" panose="020B0604030504040204" pitchFamily="34" charset="0"/>
              </a:rPr>
              <a:t>void run() </a:t>
            </a:r>
            <a:r>
              <a:rPr lang="en-US" altLang="zh-CN" sz="2800" b="1">
                <a:solidFill>
                  <a:schemeClr val="tx2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ahoma" panose="020B0604030504040204" pitchFamily="34" charset="0"/>
              </a:rPr>
              <a:t>{</a:t>
            </a:r>
            <a:endParaRPr lang="en-US" altLang="zh-CN" sz="2800" b="1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lvl="1"/>
            <a:r>
              <a:rPr lang="en-US" altLang="zh-CN" sz="2800" b="1" dirty="0">
                <a:solidFill>
                  <a:schemeClr val="tx2"/>
                </a:solidFill>
                <a:latin typeface="Tahoma" panose="020B0604030504040204" pitchFamily="34" charset="0"/>
              </a:rPr>
              <a:t>      //</a:t>
            </a:r>
            <a:r>
              <a:rPr lang="zh-CN" altLang="en-US" sz="2800">
                <a:latin typeface="Tahoma" panose="020B0604030504040204" pitchFamily="34" charset="0"/>
              </a:rPr>
              <a:t>线程体，</a:t>
            </a:r>
            <a:r>
              <a:rPr lang="zh-CN" altLang="en-US" sz="2800">
                <a:latin typeface="宋体" panose="02010600030101010101" pitchFamily="2" charset="-122"/>
              </a:rPr>
              <a:t>线程具体操作的代码</a:t>
            </a:r>
            <a:endParaRPr lang="en-US" altLang="zh-CN" sz="2800" b="1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lvl="1"/>
            <a:r>
              <a:rPr lang="en-US" altLang="zh-CN" sz="2800" b="1">
                <a:solidFill>
                  <a:schemeClr val="tx2"/>
                </a:solidFill>
                <a:latin typeface="Tahoma" panose="020B0604030504040204" pitchFamily="34" charset="0"/>
              </a:rPr>
              <a:t>}</a:t>
            </a:r>
            <a:endParaRPr lang="en-US" altLang="zh-CN" sz="2800" b="1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r>
              <a:rPr lang="en-US" altLang="zh-CN" sz="2800" b="1" dirty="0">
                <a:solidFill>
                  <a:schemeClr val="tx2"/>
                </a:solidFill>
                <a:latin typeface="Tahoma" panose="020B0604030504040204" pitchFamily="34" charset="0"/>
              </a:rPr>
              <a:t>}</a:t>
            </a:r>
            <a:endParaRPr lang="en-US" altLang="zh-CN" sz="28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§15.2   </a:t>
            </a:r>
            <a:r>
              <a:rPr lang="en-US" altLang="zh-CN" dirty="0">
                <a:latin typeface="宋体" panose="02010600030101010101" pitchFamily="2" charset="-122"/>
              </a:rPr>
              <a:t>Thread</a:t>
            </a:r>
            <a:r>
              <a:rPr lang="zh-CN" altLang="en-US" dirty="0">
                <a:latin typeface="宋体" panose="02010600030101010101" pitchFamily="2" charset="-122"/>
              </a:rPr>
              <a:t>的子类创建线程 </a:t>
            </a:r>
            <a:endParaRPr lang="en-US" altLang="zh-CN" dirty="0">
              <a:latin typeface="Tahoma" panose="020B0604030504040204" pitchFamily="34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2319338" y="1719263"/>
            <a:ext cx="7562850" cy="4411662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AutoNum type="arabicPeriod"/>
            </a:pPr>
            <a:r>
              <a:rPr lang="zh-CN" altLang="en-US" dirty="0">
                <a:latin typeface="Tahoma" panose="020B0604030504040204" pitchFamily="34" charset="0"/>
              </a:rPr>
              <a:t>创建</a:t>
            </a:r>
            <a:r>
              <a:rPr lang="zh-CN" altLang="en-US">
                <a:latin typeface="Tahoma" panose="020B0604030504040204" pitchFamily="34" charset="0"/>
              </a:rPr>
              <a:t>一个线程对象，并启动线程：</a:t>
            </a:r>
            <a:endParaRPr lang="en-US" altLang="zh-CN" dirty="0">
              <a:latin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chemeClr val="folHlink"/>
              </a:solidFill>
              <a:latin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0E741-EF82-4155-A540-B3BAB6592CA9}" type="slidenum">
              <a:rPr lang="en-US" altLang="zh-CN"/>
            </a:fld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2783632" y="2462415"/>
            <a:ext cx="6912768" cy="9531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2800" b="1" dirty="0" err="1">
                <a:solidFill>
                  <a:srgbClr val="006600"/>
                </a:solidFill>
                <a:latin typeface="Tahoma" panose="020B0604030504040204" pitchFamily="34" charset="0"/>
              </a:rPr>
              <a:t>MyThread</a:t>
            </a:r>
            <a:r>
              <a:rPr lang="en-US" altLang="zh-CN" sz="2800" b="1" dirty="0">
                <a:solidFill>
                  <a:srgbClr val="0066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ahoma" panose="020B0604030504040204" pitchFamily="34" charset="0"/>
              </a:rPr>
              <a:t>thr1</a:t>
            </a:r>
            <a:r>
              <a:rPr lang="en-US" altLang="zh-CN" sz="2800" b="1" dirty="0">
                <a:solidFill>
                  <a:srgbClr val="006600"/>
                </a:solidFill>
                <a:latin typeface="Tahoma" panose="020B0604030504040204" pitchFamily="34" charset="0"/>
              </a:rPr>
              <a:t> = new </a:t>
            </a:r>
            <a:r>
              <a:rPr lang="en-US" altLang="zh-CN" sz="2800" b="1" dirty="0" err="1">
                <a:solidFill>
                  <a:srgbClr val="006600"/>
                </a:solidFill>
                <a:latin typeface="Tahoma" panose="020B0604030504040204" pitchFamily="34" charset="0"/>
              </a:rPr>
              <a:t>MyThread</a:t>
            </a:r>
            <a:r>
              <a:rPr lang="en-US" altLang="zh-CN" sz="2800" b="1" dirty="0">
                <a:solidFill>
                  <a:srgbClr val="006600"/>
                </a:solidFill>
                <a:latin typeface="Tahoma" panose="020B0604030504040204" pitchFamily="34" charset="0"/>
              </a:rPr>
              <a:t>();</a:t>
            </a:r>
            <a:endParaRPr lang="en-US" altLang="zh-CN" sz="2800" dirty="0">
              <a:latin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ahoma" panose="020B0604030504040204" pitchFamily="34" charset="0"/>
              </a:rPr>
              <a:t>thr1</a:t>
            </a:r>
            <a:r>
              <a:rPr lang="en-US" altLang="zh-CN" sz="2800" b="1" dirty="0">
                <a:solidFill>
                  <a:srgbClr val="006600"/>
                </a:solidFill>
                <a:latin typeface="Tahoma" panose="020B0604030504040204" pitchFamily="34" charset="0"/>
              </a:rPr>
              <a:t>.start();</a:t>
            </a:r>
            <a:endParaRPr lang="en-US" altLang="zh-CN" sz="2800" b="1" dirty="0">
              <a:solidFill>
                <a:srgbClr val="006600"/>
              </a:solidFill>
              <a:latin typeface="Tahoma" panose="020B060403050404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783632" y="4005064"/>
            <a:ext cx="6250091" cy="5219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6600"/>
                </a:solidFill>
                <a:latin typeface="Tahoma" panose="020B0604030504040204" pitchFamily="34" charset="0"/>
              </a:rPr>
              <a:t>new </a:t>
            </a:r>
            <a:r>
              <a:rPr lang="en-US" altLang="zh-CN" sz="2800" b="1" dirty="0" err="1">
                <a:solidFill>
                  <a:srgbClr val="006600"/>
                </a:solidFill>
                <a:latin typeface="Tahoma" panose="020B0604030504040204" pitchFamily="34" charset="0"/>
              </a:rPr>
              <a:t>MyThread</a:t>
            </a:r>
            <a:r>
              <a:rPr lang="en-US" altLang="zh-CN" sz="2800" b="1" dirty="0">
                <a:solidFill>
                  <a:srgbClr val="006600"/>
                </a:solidFill>
                <a:latin typeface="Tahoma" panose="020B0604030504040204" pitchFamily="34" charset="0"/>
              </a:rPr>
              <a:t>().</a:t>
            </a:r>
            <a:r>
              <a:rPr lang="en-US" altLang="zh-CN" sz="2800" b="1" dirty="0">
                <a:solidFill>
                  <a:srgbClr val="0000CC"/>
                </a:solidFill>
                <a:latin typeface="Tahoma" panose="020B0604030504040204" pitchFamily="34" charset="0"/>
              </a:rPr>
              <a:t>start();</a:t>
            </a:r>
            <a:endParaRPr lang="en-US" altLang="zh-CN" sz="2800" b="1" dirty="0">
              <a:solidFill>
                <a:srgbClr val="0000CC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7543800" cy="663556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Example15_2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75520" y="922382"/>
            <a:ext cx="8568952" cy="574697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public class People </a:t>
            </a:r>
            <a:r>
              <a: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extends Thread </a:t>
            </a:r>
            <a:r>
              <a:rPr lang="en-US" altLang="zh-CN" sz="2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{</a:t>
            </a:r>
            <a:endParaRPr lang="en-US" altLang="zh-CN" sz="20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2000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StringBuffer</a:t>
            </a:r>
            <a:r>
              <a:rPr lang="en-US" altLang="zh-CN" sz="2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 err="1">
                <a:solidFill>
                  <a:srgbClr val="0000CC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str</a:t>
            </a:r>
            <a:r>
              <a:rPr lang="en-US" altLang="zh-CN" sz="2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;</a:t>
            </a:r>
            <a:endParaRPr lang="en-US" altLang="zh-CN" sz="20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sz="20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People(String s, </a:t>
            </a:r>
            <a:r>
              <a:rPr lang="en-US" altLang="zh-CN" sz="2000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StringBuffer</a:t>
            </a:r>
            <a:r>
              <a:rPr lang="en-US" altLang="zh-CN" sz="2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str) { </a:t>
            </a:r>
            <a:endParaRPr lang="en-US" altLang="zh-CN" sz="20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2000" b="1" dirty="0" err="1">
                <a:solidFill>
                  <a:srgbClr val="C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setName</a:t>
            </a: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(s);    </a:t>
            </a:r>
            <a:r>
              <a:rPr lang="en-US" altLang="zh-CN" sz="2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//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调用从</a:t>
            </a:r>
            <a:r>
              <a:rPr lang="en-US" altLang="zh-CN" sz="2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Thread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类继承的</a:t>
            </a:r>
            <a:r>
              <a:rPr lang="en-US" altLang="zh-CN" sz="2000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setName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方法为线程起名字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2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this.str=</a:t>
            </a:r>
            <a:r>
              <a:rPr lang="en-US" altLang="zh-CN" sz="2000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str</a:t>
            </a:r>
            <a:r>
              <a:rPr lang="en-US" altLang="zh-CN" sz="2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;</a:t>
            </a:r>
            <a:endParaRPr lang="en-US" altLang="zh-CN" sz="20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}</a:t>
            </a:r>
            <a:endParaRPr lang="en-US" altLang="zh-CN" sz="20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endParaRPr lang="en-US" altLang="zh-CN" sz="20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public void run() </a:t>
            </a:r>
            <a:r>
              <a:rPr lang="en-US" altLang="zh-CN" sz="2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{	//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重写</a:t>
            </a:r>
            <a:r>
              <a:rPr lang="en-US" altLang="zh-CN" sz="2000" b="1" dirty="0">
                <a:latin typeface="Arial" panose="020B0604020202020204" pitchFamily="34" charset="0"/>
                <a:cs typeface="Arial" panose="020B0604020202020204" pitchFamily="34" charset="0"/>
              </a:rPr>
              <a:t>run()</a:t>
            </a:r>
            <a:endParaRPr lang="en-US" altLang="zh-CN" sz="20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for(</a:t>
            </a:r>
            <a:r>
              <a:rPr lang="en-US" altLang="zh-CN" sz="2000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int</a:t>
            </a:r>
            <a:r>
              <a:rPr lang="en-US" altLang="zh-CN" sz="2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</a:t>
            </a:r>
            <a:r>
              <a:rPr lang="en-US" altLang="zh-CN" sz="2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=1;i&lt;=3;i++) {</a:t>
            </a:r>
            <a:endParaRPr lang="en-US" altLang="zh-CN" sz="20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   </a:t>
            </a:r>
            <a:r>
              <a:rPr lang="en-US" altLang="zh-CN" sz="2000" b="1" dirty="0" err="1">
                <a:solidFill>
                  <a:srgbClr val="0000CC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str</a:t>
            </a:r>
            <a:r>
              <a:rPr lang="en-US" altLang="zh-CN" sz="2000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.append</a:t>
            </a:r>
            <a:r>
              <a:rPr lang="en-US" altLang="zh-CN" sz="2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getName</a:t>
            </a:r>
            <a:r>
              <a:rPr lang="en-US" altLang="zh-CN" sz="2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()+",");    //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将当前线程的名字尾加到</a:t>
            </a:r>
            <a:r>
              <a:rPr lang="en-US" altLang="zh-CN" sz="2000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str</a:t>
            </a:r>
            <a:endParaRPr lang="en-US" altLang="zh-CN" sz="20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   </a:t>
            </a:r>
            <a:r>
              <a:rPr lang="en-US" altLang="zh-CN" sz="2000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System.out.println</a:t>
            </a:r>
            <a:r>
              <a:rPr lang="en-US" altLang="zh-CN" sz="2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("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我是</a:t>
            </a:r>
            <a:r>
              <a:rPr lang="en-US" altLang="zh-CN" sz="2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"+</a:t>
            </a:r>
            <a:r>
              <a:rPr lang="en-US" altLang="zh-CN" sz="2000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getName</a:t>
            </a:r>
            <a:r>
              <a:rPr lang="en-US" altLang="zh-CN" sz="2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()+",</a:t>
            </a: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字符串为</a:t>
            </a:r>
            <a:r>
              <a:rPr lang="en-US" altLang="zh-CN" sz="2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:"+</a:t>
            </a:r>
            <a:r>
              <a:rPr lang="en-US" altLang="zh-CN" sz="2000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str</a:t>
            </a:r>
            <a:r>
              <a:rPr lang="en-US" altLang="zh-CN" sz="2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);</a:t>
            </a:r>
            <a:endParaRPr lang="en-US" altLang="zh-CN" sz="20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   try {  </a:t>
            </a:r>
            <a:endParaRPr lang="en-US" altLang="zh-CN" sz="20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		sleep(200);       //</a:t>
            </a:r>
            <a:r>
              <a:rPr lang="zh-CN" altLang="en-US" sz="2000" b="1" dirty="0">
                <a:solidFill>
                  <a:srgbClr val="0066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休眠</a:t>
            </a:r>
            <a:r>
              <a:rPr lang="en-US" altLang="zh-CN" sz="2000" b="1" dirty="0">
                <a:solidFill>
                  <a:srgbClr val="0066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200</a:t>
            </a:r>
            <a:r>
              <a:rPr lang="zh-CN" altLang="en-US" sz="2000" b="1" dirty="0">
                <a:solidFill>
                  <a:srgbClr val="0066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豪秒   </a:t>
            </a:r>
            <a:endParaRPr lang="zh-CN" altLang="en-US" sz="2000" b="1" dirty="0">
              <a:solidFill>
                <a:srgbClr val="0066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zh-C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US" altLang="zh-CN" sz="2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} catch(</a:t>
            </a:r>
            <a:r>
              <a:rPr lang="en-US" altLang="zh-CN" sz="2000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InterruptedException</a:t>
            </a:r>
            <a:r>
              <a:rPr lang="en-US" altLang="zh-CN" sz="2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e){}</a:t>
            </a:r>
            <a:endParaRPr lang="en-US" altLang="zh-CN" sz="20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}</a:t>
            </a:r>
            <a:endParaRPr lang="en-US" altLang="zh-CN" sz="20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} </a:t>
            </a:r>
            <a:endParaRPr lang="en-US" altLang="zh-CN" sz="20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}</a:t>
            </a:r>
            <a:endParaRPr lang="zh-CN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81158" y="642918"/>
            <a:ext cx="8401080" cy="4730298"/>
          </a:xfrm>
          <a:ln>
            <a:solidFill>
              <a:schemeClr val="accent1"/>
            </a:solidFill>
          </a:ln>
        </p:spPr>
        <p:txBody>
          <a:bodyPr>
            <a:normAutofit lnSpcReduction="20000"/>
          </a:bodyPr>
          <a:lstStyle/>
          <a:p>
            <a:pPr>
              <a:buNone/>
            </a:pP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class Example15_2 {</a:t>
            </a:r>
            <a:endParaRPr lang="en-US" altLang="zh-C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None/>
            </a:pP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 static void main(String </a:t>
            </a:r>
            <a:r>
              <a:rPr lang="en-US" altLang="zh-C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args</a:t>
            </a: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[]) {</a:t>
            </a:r>
            <a:endParaRPr lang="en-US" altLang="zh-C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None/>
            </a:pP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altLang="zh-C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StringBuffer</a:t>
            </a: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000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</a:t>
            </a: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lang="en-US" altLang="zh-CN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StringBuffer();	//</a:t>
            </a:r>
            <a:r>
              <a:rPr lang="zh-CN" altLang="en-US" sz="2000" b="1">
                <a:solidFill>
                  <a:srgbClr val="CC006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共享变量</a:t>
            </a:r>
            <a:endParaRPr lang="en-US" altLang="zh-CN" sz="2000" b="1" dirty="0">
              <a:solidFill>
                <a:srgbClr val="CC0066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None/>
            </a:pP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People </a:t>
            </a:r>
            <a:r>
              <a:rPr lang="en-US" altLang="zh-C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personOne</a:t>
            </a: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zh-C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personTwo</a:t>
            </a: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</a:t>
            </a:r>
            <a:r>
              <a:rPr lang="en-US" altLang="zh-CN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//</a:t>
            </a:r>
            <a:r>
              <a:rPr lang="zh-CN" altLang="en-US" sz="2000" b="1" dirty="0">
                <a:latin typeface="Tahoma" panose="020B0604030504040204" pitchFamily="34" charset="0"/>
                <a:cs typeface="Tahoma" panose="020B0604030504040204" pitchFamily="34" charset="0"/>
              </a:rPr>
              <a:t>声明线程</a:t>
            </a:r>
            <a:endParaRPr lang="en-US" altLang="zh-C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None/>
            </a:pPr>
            <a:r>
              <a:rPr lang="zh-CN" altLang="en-US" sz="2000" b="1" dirty="0">
                <a:latin typeface="Tahoma" panose="020B0604030504040204" pitchFamily="34" charset="0"/>
                <a:cs typeface="Tahoma" panose="020B0604030504040204" pitchFamily="34" charset="0"/>
              </a:rPr>
              <a:t>     </a:t>
            </a:r>
            <a:endParaRPr lang="zh-CN" altLang="en-US" sz="20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None/>
            </a:pPr>
            <a:r>
              <a:rPr lang="zh-CN" altLang="en-US" sz="2000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zh-CN" sz="20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新建线程</a:t>
            </a:r>
            <a:endParaRPr lang="zh-CN" altLang="en-US" sz="2000" b="1" dirty="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None/>
            </a:pP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zh-C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personOne</a:t>
            </a: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=new People("</a:t>
            </a:r>
            <a:r>
              <a:rPr lang="zh-CN" altLang="en-US" sz="2000" b="1" dirty="0">
                <a:latin typeface="Tahoma" panose="020B0604030504040204" pitchFamily="34" charset="0"/>
                <a:cs typeface="Tahoma" panose="020B0604030504040204" pitchFamily="34" charset="0"/>
              </a:rPr>
              <a:t>张三</a:t>
            </a: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</a:t>
            </a:r>
            <a:r>
              <a:rPr lang="en-US" altLang="zh-CN" sz="2000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</a:t>
            </a: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 </a:t>
            </a:r>
            <a:endParaRPr lang="en-US" altLang="zh-C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None/>
            </a:pP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zh-C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personTwo</a:t>
            </a: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=new People("</a:t>
            </a:r>
            <a:r>
              <a:rPr lang="zh-CN" altLang="en-US" sz="2000" b="1" dirty="0">
                <a:latin typeface="Tahoma" panose="020B0604030504040204" pitchFamily="34" charset="0"/>
                <a:cs typeface="Tahoma" panose="020B0604030504040204" pitchFamily="34" charset="0"/>
              </a:rPr>
              <a:t>李四</a:t>
            </a: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</a:t>
            </a:r>
            <a:r>
              <a:rPr lang="en-US" altLang="zh-CN" sz="2000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</a:t>
            </a: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 </a:t>
            </a:r>
            <a:endParaRPr lang="en-US" altLang="zh-C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None/>
            </a:pPr>
            <a:r>
              <a:rPr lang="zh-CN" altLang="en-US" sz="2000" b="1" dirty="0"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endParaRPr lang="zh-CN" altLang="en-US" sz="20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None/>
            </a:pPr>
            <a:r>
              <a:rPr lang="zh-CN" altLang="en-US" sz="2000" b="1" dirty="0"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zh-CN" sz="20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启动线程</a:t>
            </a:r>
            <a:endParaRPr lang="zh-CN" altLang="en-US" sz="2000" b="1" dirty="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zh-CN" sz="2000" b="1" dirty="0" err="1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personOne</a:t>
            </a:r>
            <a:r>
              <a:rPr lang="en-US" altLang="zh-CN" sz="2000" b="1" err="1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altLang="zh-CN" sz="2000" b="1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start();  </a:t>
            </a:r>
            <a:endParaRPr lang="en-US" altLang="zh-CN" sz="2000" b="1" dirty="0">
              <a:solidFill>
                <a:srgbClr val="0000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en-US" altLang="zh-CN" sz="2000" b="1" dirty="0" err="1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personTwo</a:t>
            </a:r>
            <a:r>
              <a:rPr lang="en-US" altLang="zh-CN" sz="2000" b="1" err="1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altLang="zh-CN" sz="2000" b="1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start();</a:t>
            </a:r>
            <a:endParaRPr lang="en-US" altLang="zh-CN" sz="2000" b="1" dirty="0">
              <a:solidFill>
                <a:srgbClr val="0000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None/>
            </a:pP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C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buNone/>
            </a:pP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sz="20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右大括号 5"/>
          <p:cNvSpPr/>
          <p:nvPr/>
        </p:nvSpPr>
        <p:spPr>
          <a:xfrm>
            <a:off x="8031950" y="2571110"/>
            <a:ext cx="285752" cy="571504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8478657" y="2413267"/>
            <a:ext cx="1732143" cy="101473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两个线程共享</a:t>
            </a:r>
            <a:r>
              <a:rPr lang="en-US" altLang="zh-CN" sz="2000" dirty="0" err="1"/>
              <a:t>StringBuffer</a:t>
            </a:r>
            <a:r>
              <a:rPr lang="zh-CN" altLang="en-US" sz="2000" dirty="0"/>
              <a:t>对象</a:t>
            </a:r>
            <a:r>
              <a:rPr lang="en-US" altLang="zh-CN" sz="2000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</a:t>
            </a:r>
            <a:endParaRPr lang="zh-CN" altLang="en-US" sz="2000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0" name="Group 4"/>
          <p:cNvGrpSpPr/>
          <p:nvPr/>
        </p:nvGrpSpPr>
        <p:grpSpPr bwMode="auto">
          <a:xfrm>
            <a:off x="5595932" y="3784605"/>
            <a:ext cx="4443413" cy="503238"/>
            <a:chOff x="1745" y="1819"/>
            <a:chExt cx="2799" cy="317"/>
          </a:xfrm>
        </p:grpSpPr>
        <p:sp>
          <p:nvSpPr>
            <p:cNvPr id="11" name="Line 5"/>
            <p:cNvSpPr>
              <a:spLocks noChangeShapeType="1"/>
            </p:cNvSpPr>
            <p:nvPr/>
          </p:nvSpPr>
          <p:spPr bwMode="auto">
            <a:xfrm flipH="1">
              <a:off x="1745" y="1999"/>
              <a:ext cx="45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6"/>
            <p:cNvSpPr>
              <a:spLocks noChangeShapeType="1"/>
            </p:cNvSpPr>
            <p:nvPr/>
          </p:nvSpPr>
          <p:spPr bwMode="auto">
            <a:xfrm flipH="1" flipV="1">
              <a:off x="1745" y="1864"/>
              <a:ext cx="405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2195" y="1819"/>
              <a:ext cx="2349" cy="317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lang="zh-CN" altLang="en-US" sz="2400" dirty="0"/>
                <a:t>启动线程，两个线程并行。</a:t>
              </a:r>
              <a:endParaRPr lang="en-US" altLang="zh-CN" sz="2400" dirty="0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3425439" y="5626001"/>
            <a:ext cx="55695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Example15_2</a:t>
            </a:r>
            <a:r>
              <a:rPr lang="zh-CN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程序运行时包含</a:t>
            </a:r>
            <a:r>
              <a:rPr lang="en-US" altLang="zh-CN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3</a:t>
            </a:r>
            <a:r>
              <a:rPr lang="zh-CN" altLang="en-US" sz="24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个线程。</a:t>
            </a:r>
            <a:endParaRPr lang="en-US" altLang="zh-CN" sz="24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7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sz="4400"/>
              <a:t>运行多次，输出结果不同。</a:t>
            </a:r>
            <a:endParaRPr lang="zh-CN" altLang="en-US" sz="4400" dirty="0"/>
          </a:p>
        </p:txBody>
      </p:sp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6310314" y="1500174"/>
            <a:ext cx="4071966" cy="2000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2596" y="1428736"/>
            <a:ext cx="3966146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09720" y="4143380"/>
            <a:ext cx="4215943" cy="2090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63720"/>
          </a:xfrm>
        </p:spPr>
        <p:txBody>
          <a:bodyPr>
            <a:normAutofit/>
          </a:bodyPr>
          <a:lstStyle/>
          <a:p>
            <a:pPr algn="l"/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修改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Example15_2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，使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个线程不共享数据。</a:t>
            </a:r>
            <a:endParaRPr lang="zh-CN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71663" y="1124744"/>
            <a:ext cx="8406705" cy="5458618"/>
          </a:xfr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class Example15_2 {</a:t>
            </a:r>
            <a:endParaRPr lang="en-US" altLang="zh-C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 static void main(String </a:t>
            </a:r>
            <a:r>
              <a:rPr lang="en-US" altLang="zh-C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args</a:t>
            </a: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[]) {</a:t>
            </a:r>
            <a:endParaRPr lang="en-US" altLang="zh-C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US" altLang="zh-C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StringBuffer</a:t>
            </a: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str=new </a:t>
            </a:r>
            <a:r>
              <a:rPr lang="en-US" altLang="zh-CN" sz="2000" b="1" dirty="0" err="1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StringBuffer</a:t>
            </a:r>
            <a:r>
              <a:rPr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  <a:endParaRPr lang="en-US" altLang="zh-CN" sz="2000" b="1" dirty="0">
              <a:solidFill>
                <a:srgbClr val="0000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US" altLang="zh-C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StringBuffer</a:t>
            </a: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str1=new </a:t>
            </a:r>
            <a:r>
              <a:rPr lang="en-US" altLang="zh-CN" sz="2000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StringBuffer</a:t>
            </a:r>
            <a:r>
              <a:rPr lang="en-US" altLang="zh-CN" sz="20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  <a:endParaRPr lang="en-US" altLang="zh-CN" sz="2000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spcBef>
                <a:spcPts val="0"/>
              </a:spcBef>
              <a:buNone/>
            </a:pPr>
            <a:endParaRPr lang="zh-CN" altLang="en-US" sz="20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lang="zh-CN" altLang="en-US" sz="2000" b="1" dirty="0">
                <a:latin typeface="Tahoma" panose="020B0604030504040204" pitchFamily="34" charset="0"/>
                <a:cs typeface="Tahoma" panose="020B0604030504040204" pitchFamily="34" charset="0"/>
              </a:rPr>
              <a:t>声明线程</a:t>
            </a:r>
            <a:endParaRPr lang="zh-CN" altLang="en-US" sz="20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People </a:t>
            </a:r>
            <a:r>
              <a:rPr lang="en-US" altLang="zh-C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personOne</a:t>
            </a: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zh-C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personTwo</a:t>
            </a: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altLang="zh-C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zh-CN" altLang="en-US" sz="2000" b="1" dirty="0">
                <a:latin typeface="Tahoma" panose="020B0604030504040204" pitchFamily="34" charset="0"/>
                <a:cs typeface="Tahoma" panose="020B0604030504040204" pitchFamily="34" charset="0"/>
              </a:rPr>
              <a:t>     </a:t>
            </a:r>
            <a:endParaRPr lang="zh-CN" altLang="en-US" sz="20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zh-CN" altLang="en-US" sz="2000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lang="zh-CN" altLang="en-US" sz="2000" b="1" dirty="0">
                <a:latin typeface="Tahoma" panose="020B0604030504040204" pitchFamily="34" charset="0"/>
                <a:cs typeface="Tahoma" panose="020B0604030504040204" pitchFamily="34" charset="0"/>
              </a:rPr>
              <a:t>新建线程</a:t>
            </a:r>
            <a:endParaRPr lang="zh-CN" altLang="en-US" sz="20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personOne</a:t>
            </a: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=new People("</a:t>
            </a:r>
            <a:r>
              <a:rPr lang="zh-CN" altLang="en-US" sz="2000" b="1" dirty="0">
                <a:latin typeface="Tahoma" panose="020B0604030504040204" pitchFamily="34" charset="0"/>
                <a:cs typeface="Tahoma" panose="020B0604030504040204" pitchFamily="34" charset="0"/>
              </a:rPr>
              <a:t>张三</a:t>
            </a: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</a:t>
            </a:r>
            <a:r>
              <a:rPr lang="en-US" altLang="zh-CN" sz="2000" b="1" dirty="0" err="1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</a:t>
            </a: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 </a:t>
            </a:r>
            <a:endParaRPr lang="en-US" altLang="zh-C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personTwo</a:t>
            </a: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=new People("</a:t>
            </a:r>
            <a:r>
              <a:rPr lang="zh-CN" altLang="en-US" sz="2000" b="1" dirty="0">
                <a:latin typeface="Tahoma" panose="020B0604030504040204" pitchFamily="34" charset="0"/>
                <a:cs typeface="Tahoma" panose="020B0604030504040204" pitchFamily="34" charset="0"/>
              </a:rPr>
              <a:t>李四</a:t>
            </a: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", </a:t>
            </a:r>
            <a:r>
              <a:rPr lang="en-US" altLang="zh-CN" sz="20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str1</a:t>
            </a: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 </a:t>
            </a:r>
            <a:endParaRPr lang="en-US" altLang="zh-C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zh-CN" altLang="en-US" sz="2000" b="1" dirty="0">
                <a:latin typeface="Tahoma" panose="020B0604030504040204" pitchFamily="34" charset="0"/>
                <a:cs typeface="Tahoma" panose="020B0604030504040204" pitchFamily="34" charset="0"/>
              </a:rPr>
              <a:t>    </a:t>
            </a:r>
            <a:endParaRPr lang="zh-CN" altLang="en-US" sz="20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zh-CN" altLang="en-US" sz="2000" b="1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lang="zh-CN" altLang="en-US" sz="2000" b="1" dirty="0">
                <a:latin typeface="Tahoma" panose="020B0604030504040204" pitchFamily="34" charset="0"/>
                <a:cs typeface="Tahoma" panose="020B0604030504040204" pitchFamily="34" charset="0"/>
              </a:rPr>
              <a:t>启动线程</a:t>
            </a:r>
            <a:endParaRPr lang="zh-CN" altLang="en-US" sz="20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personOne.start</a:t>
            </a: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  </a:t>
            </a:r>
            <a:endParaRPr lang="en-US" altLang="zh-C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personTwo.start</a:t>
            </a: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  <a:endParaRPr lang="en-US" altLang="zh-C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C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zh-CN" altLang="en-US" sz="20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右大括号 4"/>
          <p:cNvSpPr/>
          <p:nvPr/>
        </p:nvSpPr>
        <p:spPr>
          <a:xfrm>
            <a:off x="8072412" y="4005064"/>
            <a:ext cx="288032" cy="49949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434387" y="3863315"/>
            <a:ext cx="1785950" cy="829945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两个线程不共享数据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951181" y="3883634"/>
            <a:ext cx="3714776" cy="2603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66956" y="1235353"/>
            <a:ext cx="3820488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52742" y="1257087"/>
            <a:ext cx="3643338" cy="2452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325549" y="5000860"/>
            <a:ext cx="3915270" cy="460375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/>
              <a:t>运行</a:t>
            </a:r>
            <a:r>
              <a:rPr lang="zh-CN" altLang="en-US" sz="2400" dirty="0"/>
              <a:t>多</a:t>
            </a:r>
            <a:r>
              <a:rPr lang="zh-CN" altLang="en-US" sz="2400"/>
              <a:t>次</a:t>
            </a:r>
            <a:r>
              <a:rPr lang="zh-CN" altLang="en-US" sz="2400" dirty="0"/>
              <a:t>，</a:t>
            </a:r>
            <a:r>
              <a:rPr lang="zh-CN" altLang="en-US" sz="2400"/>
              <a:t>输出结果也不同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zh-CN" altLang="en-US" sz="3200" b="1" dirty="0"/>
              <a:t>注意：</a:t>
            </a:r>
            <a:endParaRPr lang="zh-CN" altLang="en-US" sz="3200" b="1" dirty="0"/>
          </a:p>
          <a:p>
            <a:pPr lvl="1"/>
            <a:r>
              <a:rPr lang="zh-CN" altLang="en-US" dirty="0"/>
              <a:t>一个程序中，</a:t>
            </a:r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多个线程的运行具有不确定性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zh-CN" altLang="en-US" dirty="0"/>
          </a:p>
          <a:p>
            <a:pPr lvl="1"/>
            <a:r>
              <a:rPr lang="zh-CN" altLang="en-US" dirty="0"/>
              <a:t>线程一旦启动，</a:t>
            </a:r>
            <a:r>
              <a:rPr lang="zh-CN" altLang="en-US" dirty="0">
                <a:solidFill>
                  <a:srgbClr val="CC0066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线程的运行完全由</a:t>
            </a:r>
            <a:r>
              <a:rPr lang="en-US" altLang="zh-CN" dirty="0">
                <a:solidFill>
                  <a:srgbClr val="CC0066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JVM</a:t>
            </a:r>
            <a:r>
              <a:rPr lang="zh-CN" altLang="en-US" dirty="0">
                <a:solidFill>
                  <a:srgbClr val="CC0066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调度程序控制</a:t>
            </a:r>
            <a:r>
              <a:rPr lang="zh-CN" altLang="en-US" dirty="0"/>
              <a:t>，程序员无法控制它的执行顺序，持续时间也没有保障，运行结果不可预料。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541848" y="4752171"/>
            <a:ext cx="6983152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课后运行例子程序，观察运行结果，了解线程运行的不确定性！！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！</a:t>
            </a:r>
            <a:endParaRPr lang="zh-CN" altLang="en-US" sz="2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§15</a:t>
            </a:r>
            <a:r>
              <a:rPr lang="zh-CN" altLang="en-US">
                <a:latin typeface="Arial" panose="020B0604020202020204" pitchFamily="34" charset="0"/>
                <a:cs typeface="Arial" panose="020B0604020202020204" pitchFamily="34" charset="0"/>
              </a:rPr>
              <a:t>.3 使用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Runnable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接口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zh-CN" altLang="en-US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继承</a:t>
            </a:r>
            <a:r>
              <a:rPr lang="en-US" altLang="zh-CN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Thread</a:t>
            </a:r>
            <a:r>
              <a:rPr lang="zh-CN" altLang="en-US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类的子类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实现</a:t>
            </a:r>
            <a:r>
              <a:rPr lang="en-US" altLang="zh-CN" dirty="0" err="1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Runable</a:t>
            </a:r>
            <a:r>
              <a:rPr lang="zh-CN" altLang="en-US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接口的类</a:t>
            </a:r>
            <a:r>
              <a:rPr lang="zh-CN" altLang="en-US" dirty="0"/>
              <a:t>来创建线程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无本质区别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但由于</a:t>
            </a:r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Java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不支持多重继承</a:t>
            </a:r>
            <a:r>
              <a:rPr lang="zh-CN" altLang="en-US" dirty="0"/>
              <a:t>，所以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如果一个类必须继承另一个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</a:t>
            </a:r>
            <a:r>
              <a:rPr lang="en-US" altLang="zh-CN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Thread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类</a:t>
            </a:r>
            <a:r>
              <a:rPr lang="zh-CN" altLang="en-US" dirty="0"/>
              <a:t>，此时要实现多线程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只能通过实现</a:t>
            </a:r>
            <a:r>
              <a:rPr lang="en-US" altLang="zh-CN" dirty="0" err="1">
                <a:latin typeface="华文新魏" panose="02010800040101010101" pitchFamily="2" charset="-122"/>
                <a:ea typeface="华文新魏" panose="02010800040101010101" pitchFamily="2" charset="-122"/>
              </a:rPr>
              <a:t>Runnable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接口的方式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30287"/>
            <a:ext cx="8229600" cy="866465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§15.3.1</a:t>
            </a:r>
            <a:r>
              <a:rPr lang="zh-CN" alt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Runnable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接口与目标对象 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196752"/>
            <a:ext cx="8229600" cy="4772001"/>
          </a:xfrm>
        </p:spPr>
        <p:txBody>
          <a:bodyPr/>
          <a:lstStyle/>
          <a:p>
            <a:pPr marL="0" indent="0">
              <a:buNone/>
            </a:pPr>
            <a:r>
              <a:rPr lang="en-US" altLang="zh-CN">
                <a:latin typeface="Tahoma" panose="020B0604030504040204" pitchFamily="34" charset="0"/>
              </a:rPr>
              <a:t>2. </a:t>
            </a:r>
            <a:r>
              <a:rPr lang="zh-CN" altLang="en-US">
                <a:latin typeface="Tahoma" panose="020B0604030504040204" pitchFamily="34" charset="0"/>
              </a:rPr>
              <a:t>通过</a:t>
            </a:r>
            <a:r>
              <a:rPr lang="zh-CN" altLang="en-US" dirty="0">
                <a:latin typeface="Tahoma" panose="020B0604030504040204" pitchFamily="34" charset="0"/>
              </a:rPr>
              <a:t>接口创建多线程，步骤如下： </a:t>
            </a:r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700E5-06D6-4CDC-A166-B25FBE40AC45}" type="slidenum">
              <a:rPr lang="en-US" altLang="zh-CN"/>
            </a:fld>
            <a:endParaRPr lang="en-US" altLang="zh-CN"/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999257" y="1700808"/>
            <a:ext cx="8229600" cy="4892675"/>
          </a:xfrm>
          <a:prstGeom prst="rect">
            <a:avLst/>
          </a:prstGeom>
          <a:noFill/>
          <a:ln w="34925" cap="rnd">
            <a:solidFill>
              <a:schemeClr val="accent5">
                <a:lumMod val="50000"/>
              </a:schemeClr>
            </a:solidFill>
            <a:prstDash val="sysDot"/>
            <a:miter lim="800000"/>
          </a:ln>
          <a:effectLst/>
        </p:spPr>
        <p:txBody>
          <a:bodyPr wrap="square">
            <a:spAutoFit/>
          </a:bodyPr>
          <a:lstStyle/>
          <a:p>
            <a:pPr fontAlgn="t"/>
            <a:r>
              <a:rPr kumimoji="1" lang="en-US" altLang="zh-CN" sz="2400" b="1" dirty="0">
                <a:solidFill>
                  <a:srgbClr val="000099"/>
                </a:solidFill>
                <a:latin typeface="Tahoma" panose="020B0604030504040204" pitchFamily="34" charset="0"/>
              </a:rPr>
              <a:t>1)</a:t>
            </a:r>
            <a:r>
              <a:rPr kumimoji="1" lang="zh-CN" altLang="en-US" sz="2400" b="1" dirty="0">
                <a:solidFill>
                  <a:srgbClr val="000099"/>
                </a:solidFill>
                <a:latin typeface="Tahoma" panose="020B0604030504040204" pitchFamily="34" charset="0"/>
              </a:rPr>
              <a:t> 用户自定义线程类</a:t>
            </a:r>
            <a:endParaRPr kumimoji="1" lang="en-US" altLang="zh-CN" sz="2400" dirty="0">
              <a:latin typeface="Tahoma" panose="020B0604030504040204" pitchFamily="34" charset="0"/>
            </a:endParaRPr>
          </a:p>
          <a:p>
            <a:pPr marL="914400" lvl="1" indent="-457200" fontAlgn="t">
              <a:buFont typeface="+mj-ea"/>
              <a:buAutoNum type="circleNumDbPlain"/>
            </a:pPr>
            <a:r>
              <a:rPr kumimoji="1" lang="zh-CN" altLang="en-US" sz="2400" dirty="0">
                <a:latin typeface="Tahoma" panose="020B0604030504040204" pitchFamily="34" charset="0"/>
              </a:rPr>
              <a:t>定义一个实现</a:t>
            </a:r>
            <a:r>
              <a:rPr kumimoji="1" lang="en-US" altLang="zh-CN" sz="2400" b="1" dirty="0" err="1">
                <a:solidFill>
                  <a:srgbClr val="800080"/>
                </a:solidFill>
                <a:latin typeface="Tahoma" panose="020B0604030504040204" pitchFamily="34" charset="0"/>
              </a:rPr>
              <a:t>Runnable</a:t>
            </a:r>
            <a:r>
              <a:rPr kumimoji="1" lang="zh-CN" altLang="en-US" sz="2400" dirty="0">
                <a:solidFill>
                  <a:srgbClr val="800080"/>
                </a:solidFill>
                <a:latin typeface="Tahoma" panose="020B0604030504040204" pitchFamily="34" charset="0"/>
              </a:rPr>
              <a:t>接口</a:t>
            </a:r>
            <a:r>
              <a:rPr kumimoji="1" lang="zh-CN" altLang="en-US" sz="2400" dirty="0">
                <a:latin typeface="Tahoma" panose="020B0604030504040204" pitchFamily="34" charset="0"/>
              </a:rPr>
              <a:t>的类。 </a:t>
            </a:r>
            <a:endParaRPr kumimoji="1" lang="zh-CN" altLang="en-US" sz="2400" dirty="0">
              <a:latin typeface="Tahoma" panose="020B0604030504040204" pitchFamily="34" charset="0"/>
            </a:endParaRPr>
          </a:p>
          <a:p>
            <a:pPr marL="914400" lvl="1" indent="-457200" fontAlgn="t">
              <a:buFont typeface="+mj-ea"/>
              <a:buAutoNum type="circleNumDbPlain"/>
            </a:pPr>
            <a:r>
              <a:rPr kumimoji="1" lang="zh-CN" altLang="en-US" sz="2400" dirty="0">
                <a:latin typeface="Tahoma" panose="020B0604030504040204" pitchFamily="34" charset="0"/>
              </a:rPr>
              <a:t>在该类中定义方法</a:t>
            </a:r>
            <a:r>
              <a:rPr kumimoji="1" lang="en-US" altLang="zh-CN" sz="2400" b="1" dirty="0">
                <a:solidFill>
                  <a:srgbClr val="990000"/>
                </a:solidFill>
                <a:latin typeface="Tahoma" panose="020B0604030504040204" pitchFamily="34" charset="0"/>
              </a:rPr>
              <a:t>run( )</a:t>
            </a:r>
            <a:r>
              <a:rPr kumimoji="1" lang="zh-CN" altLang="en-US" sz="2400" b="1" dirty="0">
                <a:solidFill>
                  <a:srgbClr val="990000"/>
                </a:solidFill>
                <a:latin typeface="Tahoma" panose="020B0604030504040204" pitchFamily="34" charset="0"/>
              </a:rPr>
              <a:t>，实现</a:t>
            </a:r>
            <a:r>
              <a:rPr kumimoji="1" lang="en-US" altLang="zh-CN" sz="2400" dirty="0" err="1">
                <a:latin typeface="Tahoma" panose="020B0604030504040204" pitchFamily="34" charset="0"/>
              </a:rPr>
              <a:t>Runnable</a:t>
            </a:r>
            <a:r>
              <a:rPr kumimoji="1" lang="zh-CN" altLang="en-US" sz="2400" dirty="0">
                <a:latin typeface="Tahoma" panose="020B0604030504040204" pitchFamily="34" charset="0"/>
              </a:rPr>
              <a:t>接口中的抽象方法</a:t>
            </a:r>
            <a:r>
              <a:rPr kumimoji="1" lang="en-US" altLang="zh-CN" sz="2400" dirty="0">
                <a:latin typeface="Tahoma" panose="020B0604030504040204" pitchFamily="34" charset="0"/>
              </a:rPr>
              <a:t>run( )</a:t>
            </a:r>
            <a:r>
              <a:rPr kumimoji="1" lang="zh-CN" altLang="en-US" sz="2400" dirty="0">
                <a:latin typeface="Tahoma" panose="020B0604030504040204" pitchFamily="34" charset="0"/>
              </a:rPr>
              <a:t>。</a:t>
            </a:r>
            <a:endParaRPr kumimoji="1" lang="zh-CN" altLang="en-US" sz="2400" dirty="0">
              <a:latin typeface="Tahoma" panose="020B0604030504040204" pitchFamily="34" charset="0"/>
            </a:endParaRPr>
          </a:p>
          <a:p>
            <a:pPr fontAlgn="t"/>
            <a:endParaRPr kumimoji="1" lang="en-US" altLang="zh-CN" sz="2400" b="1" dirty="0">
              <a:solidFill>
                <a:srgbClr val="000099"/>
              </a:solidFill>
              <a:latin typeface="Tahoma" panose="020B0604030504040204" pitchFamily="34" charset="0"/>
            </a:endParaRPr>
          </a:p>
          <a:p>
            <a:pPr fontAlgn="t"/>
            <a:r>
              <a:rPr kumimoji="1" lang="en-US" altLang="zh-CN" sz="2400" b="1" dirty="0">
                <a:solidFill>
                  <a:srgbClr val="000099"/>
                </a:solidFill>
                <a:latin typeface="Tahoma" panose="020B0604030504040204" pitchFamily="34" charset="0"/>
              </a:rPr>
              <a:t>2) </a:t>
            </a:r>
            <a:r>
              <a:rPr kumimoji="1" lang="zh-CN" altLang="en-US" sz="2400" b="1" dirty="0">
                <a:solidFill>
                  <a:srgbClr val="000099"/>
                </a:solidFill>
                <a:latin typeface="Tahoma" panose="020B0604030504040204" pitchFamily="34" charset="0"/>
              </a:rPr>
              <a:t>使用线程</a:t>
            </a:r>
            <a:endParaRPr kumimoji="1" lang="zh-CN" altLang="en-US" sz="2400" dirty="0">
              <a:latin typeface="Tahoma" panose="020B0604030504040204" pitchFamily="34" charset="0"/>
            </a:endParaRPr>
          </a:p>
          <a:p>
            <a:pPr marL="914400" lvl="1" indent="-457200" fontAlgn="t">
              <a:buFont typeface="+mj-ea"/>
              <a:buAutoNum type="circleNumDbPlain"/>
            </a:pPr>
            <a:r>
              <a:rPr kumimoji="1" lang="zh-CN" altLang="en-US" sz="2400" dirty="0">
                <a:latin typeface="Tahoma" panose="020B0604030504040204" pitchFamily="34" charset="0"/>
              </a:rPr>
              <a:t>创建该类的一个对象，并将该对象作为</a:t>
            </a:r>
            <a:r>
              <a:rPr kumimoji="1" lang="en-US" altLang="zh-CN" sz="2400" dirty="0" err="1">
                <a:latin typeface="Tahoma" panose="020B0604030504040204" pitchFamily="34" charset="0"/>
              </a:rPr>
              <a:t>Runnable</a:t>
            </a:r>
            <a:r>
              <a:rPr kumimoji="1" lang="zh-CN" altLang="en-US" sz="2400" dirty="0">
                <a:latin typeface="Tahoma" panose="020B0604030504040204" pitchFamily="34" charset="0"/>
              </a:rPr>
              <a:t>接口对象，作为参数传递给</a:t>
            </a:r>
            <a:r>
              <a:rPr kumimoji="1" lang="en-US" altLang="zh-CN" sz="2400" dirty="0">
                <a:latin typeface="Tahoma" panose="020B0604030504040204" pitchFamily="34" charset="0"/>
              </a:rPr>
              <a:t>Thread</a:t>
            </a:r>
            <a:r>
              <a:rPr kumimoji="1" lang="zh-CN" altLang="en-US" sz="2400" dirty="0">
                <a:latin typeface="Tahoma" panose="020B0604030504040204" pitchFamily="34" charset="0"/>
              </a:rPr>
              <a:t>类的以下构造函数，从而生成</a:t>
            </a:r>
            <a:r>
              <a:rPr kumimoji="1"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</a:t>
            </a:r>
            <a:r>
              <a:rPr kumimoji="1"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类</a:t>
            </a:r>
            <a:r>
              <a:rPr kumimoji="1" lang="zh-CN" altLang="en-US" sz="2400" dirty="0">
                <a:latin typeface="Tahoma" panose="020B0604030504040204" pitchFamily="34" charset="0"/>
              </a:rPr>
              <a:t>的一个对象。 </a:t>
            </a:r>
            <a:endParaRPr kumimoji="1" lang="en-US" altLang="zh-CN" sz="2400" dirty="0">
              <a:latin typeface="Tahoma" panose="020B0604030504040204" pitchFamily="34" charset="0"/>
            </a:endParaRPr>
          </a:p>
          <a:p>
            <a:pPr marL="1025525" lvl="2" fontAlgn="t"/>
            <a:r>
              <a:rPr lang="el-GR" sz="2400" b="1" dirty="0">
                <a:solidFill>
                  <a:srgbClr val="006600"/>
                </a:solidFill>
                <a:latin typeface="Tahoma" panose="020B0604030504040204" pitchFamily="34" charset="0"/>
              </a:rPr>
              <a:t>Thread(</a:t>
            </a:r>
            <a:r>
              <a:rPr lang="el-GR" sz="2400" b="1" dirty="0">
                <a:solidFill>
                  <a:srgbClr val="000099"/>
                </a:solidFill>
                <a:latin typeface="Tahoma" panose="020B0604030504040204" pitchFamily="34" charset="0"/>
              </a:rPr>
              <a:t>Runnable</a:t>
            </a:r>
            <a:r>
              <a:rPr lang="el-GR" sz="2400" b="1" dirty="0">
                <a:solidFill>
                  <a:srgbClr val="006600"/>
                </a:solidFill>
                <a:latin typeface="Tahoma" panose="020B0604030504040204" pitchFamily="34" charset="0"/>
              </a:rPr>
              <a:t> target)</a:t>
            </a:r>
            <a:r>
              <a:rPr lang="en-US" sz="2400" b="1" dirty="0">
                <a:solidFill>
                  <a:srgbClr val="006600"/>
                </a:solidFill>
                <a:latin typeface="Tahoma" panose="020B0604030504040204" pitchFamily="34" charset="0"/>
              </a:rPr>
              <a:t>;</a:t>
            </a:r>
            <a:endParaRPr lang="en-US" altLang="zh-CN" sz="2400" b="1" dirty="0">
              <a:solidFill>
                <a:srgbClr val="006600"/>
              </a:solidFill>
              <a:latin typeface="Tahoma" panose="020B0604030504040204" pitchFamily="34" charset="0"/>
            </a:endParaRPr>
          </a:p>
          <a:p>
            <a:pPr marL="1025525" lvl="2" fontAlgn="t"/>
            <a:r>
              <a:rPr lang="el-GR" sz="2400" b="1" dirty="0">
                <a:solidFill>
                  <a:srgbClr val="006600"/>
                </a:solidFill>
                <a:latin typeface="Tahoma" panose="020B0604030504040204" pitchFamily="34" charset="0"/>
              </a:rPr>
              <a:t>Thread(</a:t>
            </a:r>
            <a:r>
              <a:rPr lang="el-GR" sz="2400" b="1" dirty="0">
                <a:solidFill>
                  <a:srgbClr val="000099"/>
                </a:solidFill>
                <a:latin typeface="Tahoma" panose="020B0604030504040204" pitchFamily="34" charset="0"/>
              </a:rPr>
              <a:t>Runnable</a:t>
            </a:r>
            <a:r>
              <a:rPr lang="el-GR" sz="2400" b="1" dirty="0">
                <a:solidFill>
                  <a:srgbClr val="006600"/>
                </a:solidFill>
                <a:latin typeface="Tahoma" panose="020B0604030504040204" pitchFamily="34" charset="0"/>
              </a:rPr>
              <a:t> target, String name)</a:t>
            </a:r>
            <a:r>
              <a:rPr lang="en-US" sz="2400" b="1" dirty="0">
                <a:solidFill>
                  <a:srgbClr val="006600"/>
                </a:solidFill>
                <a:latin typeface="Tahoma" panose="020B0604030504040204" pitchFamily="34" charset="0"/>
              </a:rPr>
              <a:t>;</a:t>
            </a:r>
            <a:endParaRPr lang="en-US" sz="2400" b="1" dirty="0">
              <a:solidFill>
                <a:srgbClr val="006600"/>
              </a:solidFill>
              <a:latin typeface="Tahoma" panose="020B0604030504040204" pitchFamily="34" charset="0"/>
            </a:endParaRPr>
          </a:p>
          <a:p>
            <a:pPr marL="1025525" lvl="2" fontAlgn="t"/>
            <a:endParaRPr kumimoji="1" lang="en-US" altLang="zh-CN" sz="2400" dirty="0">
              <a:latin typeface="Tahoma" panose="020B0604030504040204" pitchFamily="34" charset="0"/>
            </a:endParaRPr>
          </a:p>
          <a:p>
            <a:pPr marL="914400" lvl="1" indent="-457200" fontAlgn="t">
              <a:buFont typeface="+mj-ea"/>
              <a:buAutoNum type="circleNumDbPlain"/>
            </a:pPr>
            <a:r>
              <a:rPr kumimoji="1" lang="zh-CN" altLang="en-US" sz="2400" dirty="0">
                <a:latin typeface="Tahoma" panose="020B0604030504040204" pitchFamily="34" charset="0"/>
              </a:rPr>
              <a:t>通过</a:t>
            </a:r>
            <a:r>
              <a:rPr kumimoji="1" lang="en-US" altLang="zh-CN" sz="2400" b="1" dirty="0">
                <a:solidFill>
                  <a:srgbClr val="990000"/>
                </a:solidFill>
                <a:latin typeface="Tahoma" panose="020B0604030504040204" pitchFamily="34" charset="0"/>
              </a:rPr>
              <a:t>start( )</a:t>
            </a:r>
            <a:r>
              <a:rPr kumimoji="1" lang="zh-CN" altLang="en-US" sz="2400" dirty="0">
                <a:latin typeface="Tahoma" panose="020B0604030504040204" pitchFamily="34" charset="0"/>
              </a:rPr>
              <a:t>方法启动线程。</a:t>
            </a:r>
            <a:endParaRPr kumimoji="1" lang="zh-CN" altLang="en-US" sz="2400" dirty="0">
              <a:solidFill>
                <a:srgbClr val="0066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§15.</a:t>
            </a:r>
            <a:r>
              <a:rPr lang="zh-CN" altLang="en-US"/>
              <a:t>1 </a:t>
            </a:r>
            <a:r>
              <a:rPr lang="en-US" altLang="zh-CN"/>
              <a:t>Java</a:t>
            </a:r>
            <a:r>
              <a:rPr lang="zh-CN" altLang="en-US" dirty="0"/>
              <a:t>中的线程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多线程</a:t>
            </a:r>
            <a:r>
              <a:rPr lang="zh-CN" altLang="en-US" dirty="0"/>
              <a:t>是指在一个程序中</a:t>
            </a:r>
            <a:r>
              <a:rPr lang="zh-CN" altLang="en-US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同时存在几个执行体</a:t>
            </a:r>
            <a:r>
              <a:rPr lang="zh-CN" altLang="en-US" dirty="0"/>
              <a:t>，按几条不同的执行线索共同工作的情况。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多线程</a:t>
            </a:r>
            <a:r>
              <a:rPr lang="zh-CN" altLang="en-US" dirty="0"/>
              <a:t>使得编程人员可以很方便地开发出具有多线程功能、能</a:t>
            </a:r>
            <a:r>
              <a:rPr lang="zh-CN" altLang="en-US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同时处理多个任务</a:t>
            </a:r>
            <a:r>
              <a:rPr lang="zh-CN" altLang="en-US" dirty="0"/>
              <a:t>的功能强大的应用程序。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Java</a:t>
            </a:r>
            <a:r>
              <a:rPr lang="zh-CN" altLang="en-US" dirty="0"/>
              <a:t>虚拟机</a:t>
            </a:r>
            <a:r>
              <a:rPr lang="en-US" altLang="zh-CN" dirty="0"/>
              <a:t>(JVM)</a:t>
            </a:r>
            <a:r>
              <a:rPr lang="zh-CN" altLang="en-US" dirty="0"/>
              <a:t>负责管理这些线程，这些线程将被轮流执行，使得每个线程都有机会使用</a:t>
            </a:r>
            <a:r>
              <a:rPr lang="en-US" altLang="zh-CN" b="1" dirty="0">
                <a:solidFill>
                  <a:srgbClr val="FF0000"/>
                </a:solidFill>
              </a:rPr>
              <a:t>CPU</a:t>
            </a:r>
            <a:r>
              <a:rPr lang="zh-CN" altLang="en-US" b="1" dirty="0">
                <a:solidFill>
                  <a:srgbClr val="FF0000"/>
                </a:solidFill>
              </a:rPr>
              <a:t>资源</a:t>
            </a:r>
            <a:r>
              <a:rPr lang="zh-CN" altLang="en-US" dirty="0"/>
              <a:t>。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548680"/>
            <a:ext cx="7620000" cy="715962"/>
          </a:xfrm>
        </p:spPr>
        <p:txBody>
          <a:bodyPr>
            <a:normAutofit/>
          </a:bodyPr>
          <a:lstStyle/>
          <a:p>
            <a:r>
              <a:rPr lang="en-US" altLang="zh-CN" b="1" dirty="0">
                <a:solidFill>
                  <a:schemeClr val="tx1"/>
                </a:solidFill>
                <a:latin typeface="Tahoma" panose="020B0604030504040204" pitchFamily="34" charset="0"/>
              </a:rPr>
              <a:t>Thread</a:t>
            </a:r>
            <a:r>
              <a:rPr lang="zh-CN" altLang="en-US" b="1" dirty="0">
                <a:solidFill>
                  <a:schemeClr val="tx1"/>
                </a:solidFill>
                <a:latin typeface="Tahoma" panose="020B0604030504040204" pitchFamily="34" charset="0"/>
              </a:rPr>
              <a:t>类</a:t>
            </a:r>
            <a:endParaRPr lang="en-US" altLang="zh-CN" b="1" dirty="0">
              <a:solidFill>
                <a:schemeClr val="tx1"/>
              </a:solidFill>
            </a:endParaRPr>
          </a:p>
        </p:txBody>
      </p:sp>
      <p:sp>
        <p:nvSpPr>
          <p:cNvPr id="32771" name="Text Box 3"/>
          <p:cNvSpPr txBox="1">
            <a:spLocks noGrp="1" noChangeArrowheads="1"/>
          </p:cNvSpPr>
          <p:nvPr>
            <p:ph idx="1"/>
          </p:nvPr>
        </p:nvSpPr>
        <p:spPr>
          <a:xfrm>
            <a:off x="1752600" y="1484784"/>
            <a:ext cx="8448675" cy="468741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defTabSz="5715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public class </a:t>
            </a:r>
            <a:r>
              <a:rPr lang="en-US" altLang="zh-CN" sz="2200" b="1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Thread</a:t>
            </a:r>
            <a:r>
              <a:rPr lang="en-US" altLang="zh-CN" sz="2200" b="1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extends </a:t>
            </a:r>
            <a:r>
              <a:rPr lang="en-US" altLang="zh-CN" sz="2200" b="1" dirty="0" err="1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java.lang.Object</a:t>
            </a:r>
            <a:endParaRPr lang="en-US" altLang="zh-CN" sz="2200" b="1" dirty="0">
              <a:solidFill>
                <a:srgbClr val="0000F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defTabSz="5715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  implements </a:t>
            </a:r>
            <a:r>
              <a:rPr lang="en-US" altLang="zh-CN" sz="2200" b="1" dirty="0" err="1">
                <a:solidFill>
                  <a:srgbClr val="008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java.lang.Runnable</a:t>
            </a:r>
            <a:r>
              <a:rPr lang="en-US" altLang="zh-CN" sz="2200" b="1" dirty="0">
                <a:solidFill>
                  <a:srgbClr val="008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en-US" altLang="zh-CN" sz="2200" b="1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{</a:t>
            </a:r>
            <a:endParaRPr lang="en-US" altLang="zh-CN" sz="2200" b="1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defTabSz="5715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800" b="1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 defTabSz="5715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public Thread();</a:t>
            </a:r>
            <a:endParaRPr lang="en-US" altLang="zh-CN" sz="2200" b="1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 defTabSz="571500">
              <a:lnSpc>
                <a:spcPct val="80000"/>
              </a:lnSpc>
              <a:buNone/>
            </a:pPr>
            <a:r>
              <a:rPr lang="en-US" altLang="zh-CN" sz="2200" b="1" dirty="0">
                <a:solidFill>
                  <a:schemeClr val="bg1">
                    <a:lumMod val="85000"/>
                  </a:scheme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public Thread(String name);</a:t>
            </a:r>
            <a:endParaRPr lang="en-US" altLang="zh-CN" sz="2200" b="1" dirty="0">
              <a:solidFill>
                <a:schemeClr val="bg1">
                  <a:lumMod val="8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 defTabSz="5715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00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public Thread(</a:t>
            </a:r>
            <a:r>
              <a:rPr lang="en-US" altLang="zh-CN" sz="2200" b="1" dirty="0" err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Runnable</a:t>
            </a:r>
            <a:r>
              <a:rPr lang="en-US" altLang="zh-CN" sz="2200" b="1" dirty="0">
                <a:solidFill>
                  <a:srgbClr val="00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target);</a:t>
            </a:r>
            <a:endParaRPr lang="en-US" altLang="zh-CN" sz="2200" b="1" dirty="0">
              <a:solidFill>
                <a:srgbClr val="000099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 defTabSz="5715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00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public Thread(</a:t>
            </a:r>
            <a:r>
              <a:rPr lang="en-US" altLang="zh-CN" sz="2200" b="1" dirty="0" err="1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Runnable</a:t>
            </a:r>
            <a:r>
              <a:rPr lang="en-US" altLang="zh-CN" sz="2200" b="1" dirty="0">
                <a:solidFill>
                  <a:srgbClr val="00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target, String name);</a:t>
            </a:r>
            <a:endParaRPr lang="en-US" altLang="zh-CN" sz="2200" b="1" dirty="0">
              <a:solidFill>
                <a:srgbClr val="000099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defTabSz="5715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	...</a:t>
            </a:r>
            <a:endParaRPr lang="en-US" altLang="zh-CN" sz="2200" b="1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defTabSz="5715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0A01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en-US" altLang="zh-CN" sz="2200" b="1" dirty="0">
              <a:solidFill>
                <a:srgbClr val="0A017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defTabSz="5715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200" b="1" dirty="0">
              <a:solidFill>
                <a:srgbClr val="0A017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defTabSz="5715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200" b="1" dirty="0">
              <a:solidFill>
                <a:srgbClr val="0A017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defTabSz="571500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200" b="1" dirty="0">
              <a:solidFill>
                <a:srgbClr val="0A017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defTabSz="5715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0A01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	...</a:t>
            </a:r>
            <a:endParaRPr lang="en-US" altLang="zh-CN" sz="2200" b="1" dirty="0">
              <a:solidFill>
                <a:srgbClr val="0A017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defTabSz="571500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200" b="1" dirty="0">
                <a:solidFill>
                  <a:srgbClr val="0A01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CN" sz="2200" b="1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22882-D7CF-45E2-9C7C-C308980169A2}" type="slidenum">
              <a:rPr lang="en-US" altLang="zh-CN"/>
            </a:fld>
            <a:endParaRPr lang="en-US" altLang="zh-CN" dirty="0"/>
          </a:p>
        </p:txBody>
      </p:sp>
      <p:sp>
        <p:nvSpPr>
          <p:cNvPr id="5" name="线形标注 1 7"/>
          <p:cNvSpPr/>
          <p:nvPr/>
        </p:nvSpPr>
        <p:spPr bwMode="auto">
          <a:xfrm>
            <a:off x="3676190" y="4221088"/>
            <a:ext cx="4436034" cy="400049"/>
          </a:xfrm>
          <a:prstGeom prst="borderCallout1">
            <a:avLst>
              <a:gd name="adj1" fmla="val -784"/>
              <a:gd name="adj2" fmla="val 50780"/>
              <a:gd name="adj3" fmla="val -165663"/>
              <a:gd name="adj4" fmla="val 54169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rgbClr val="C00000"/>
                </a:solidFill>
                <a:latin typeface="Tahoma" panose="020B0604030504040204" pitchFamily="34" charset="0"/>
              </a:rPr>
              <a:t>目标对象：</a:t>
            </a:r>
            <a:r>
              <a:rPr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Runnable</a:t>
            </a:r>
            <a:r>
              <a:rPr lang="zh-CN" altLang="en-US" sz="2000" b="1" dirty="0">
                <a:solidFill>
                  <a:srgbClr val="00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接口实例</a:t>
            </a:r>
            <a:r>
              <a:rPr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zh-CN" altLang="en-US" sz="2000" b="1" dirty="0">
                <a:solidFill>
                  <a:srgbClr val="00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对象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§15.3.</a:t>
            </a:r>
            <a:r>
              <a:rPr lang="zh-CN" altLang="en-US"/>
              <a:t>1</a:t>
            </a:r>
            <a:r>
              <a:rPr lang="zh-CN" altLang="en-US" sz="3600"/>
              <a:t> </a:t>
            </a:r>
            <a:r>
              <a:rPr lang="en-US" altLang="zh-CN"/>
              <a:t>Runnable</a:t>
            </a:r>
            <a:r>
              <a:rPr lang="zh-CN" altLang="en-US" dirty="0"/>
              <a:t>接口与目标对象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在创建线程对象时，必须向构造方法的参数传递</a:t>
            </a:r>
            <a:r>
              <a:rPr lang="zh-CN" altLang="en-US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一个实现</a:t>
            </a:r>
            <a:r>
              <a:rPr lang="en-US" altLang="zh-CN" dirty="0" err="1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Runnable</a:t>
            </a:r>
            <a:r>
              <a:rPr lang="zh-CN" altLang="en-US" dirty="0">
                <a:solidFill>
                  <a:srgbClr val="0000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接口类的实例</a:t>
            </a:r>
            <a:r>
              <a:rPr lang="zh-CN" altLang="en-US" dirty="0"/>
              <a:t>，该实例对象称作所创线程的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目标对象</a:t>
            </a:r>
            <a:r>
              <a:rPr lang="zh-CN" altLang="en-US" dirty="0">
                <a:solidFill>
                  <a:srgbClr val="FF6600"/>
                </a:solidFill>
              </a:rPr>
              <a:t>。</a:t>
            </a:r>
            <a:endParaRPr lang="en-US" altLang="zh-CN" dirty="0">
              <a:solidFill>
                <a:srgbClr val="FF6600"/>
              </a:solidFill>
            </a:endParaRPr>
          </a:p>
          <a:p>
            <a:endParaRPr lang="en-US" altLang="zh-CN" dirty="0">
              <a:solidFill>
                <a:srgbClr val="FF6600"/>
              </a:solidFill>
            </a:endParaRPr>
          </a:p>
          <a:p>
            <a:r>
              <a:rPr lang="zh-CN" altLang="en-US" dirty="0"/>
              <a:t>当线程调用</a:t>
            </a:r>
            <a:r>
              <a:rPr lang="en-US" altLang="zh-CN" dirty="0"/>
              <a:t>start()</a:t>
            </a:r>
            <a:r>
              <a:rPr lang="zh-CN" altLang="en-US" dirty="0"/>
              <a:t>方法后，一旦轮到它来享用</a:t>
            </a:r>
            <a:r>
              <a:rPr lang="en-US" altLang="zh-CN" dirty="0"/>
              <a:t>CPU</a:t>
            </a:r>
            <a:r>
              <a:rPr lang="zh-CN" altLang="en-US" dirty="0"/>
              <a:t>资源，</a:t>
            </a:r>
            <a:r>
              <a:rPr lang="zh-CN" altLang="en-US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目标对象</a:t>
            </a:r>
            <a:r>
              <a:rPr lang="zh-CN" altLang="en-US" dirty="0"/>
              <a:t>就会自动调用</a:t>
            </a:r>
            <a:r>
              <a:rPr lang="zh-CN" altLang="en-US" b="1" dirty="0">
                <a:solidFill>
                  <a:srgbClr val="0000CC"/>
                </a:solidFill>
              </a:rPr>
              <a:t>接口中的</a:t>
            </a:r>
            <a:r>
              <a:rPr lang="en-US" altLang="zh-CN" b="1" dirty="0">
                <a:solidFill>
                  <a:srgbClr val="0000CC"/>
                </a:solidFill>
              </a:rPr>
              <a:t>run()</a:t>
            </a:r>
            <a:r>
              <a:rPr lang="zh-CN" altLang="en-US" dirty="0"/>
              <a:t>方法</a:t>
            </a:r>
            <a:r>
              <a:rPr lang="en-US" altLang="zh-CN" dirty="0"/>
              <a:t>(</a:t>
            </a:r>
            <a:r>
              <a:rPr lang="zh-CN" altLang="en-US" dirty="0"/>
              <a:t>接口回调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35000"/>
          </a:xfrm>
        </p:spPr>
        <p:txBody>
          <a:bodyPr>
            <a:noAutofit/>
          </a:bodyPr>
          <a:lstStyle/>
          <a:p>
            <a:pPr algn="l"/>
            <a:r>
              <a:rPr lang="zh-C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§15.3.</a:t>
            </a:r>
            <a:r>
              <a:rPr lang="zh-CN" altLang="en-US" sz="3600" b="1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US" altLang="zh-CN" sz="3600" b="1">
                <a:latin typeface="Arial" panose="020B0604020202020204" pitchFamily="34" charset="0"/>
                <a:cs typeface="Arial" panose="020B0604020202020204" pitchFamily="34" charset="0"/>
              </a:rPr>
              <a:t>Runnable</a:t>
            </a:r>
            <a:r>
              <a:rPr lang="zh-CN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接口与目标对象 </a:t>
            </a:r>
            <a:endParaRPr lang="zh-CN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1919536" y="3886200"/>
            <a:ext cx="8424936" cy="256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400">
                <a:latin typeface="Tahoma" panose="020B0604030504040204" pitchFamily="34" charset="0"/>
              </a:rPr>
              <a:t> </a:t>
            </a:r>
            <a:r>
              <a:rPr lang="zh-CN" altLang="en-US" sz="2800">
                <a:latin typeface="Tahoma" panose="020B0604030504040204" pitchFamily="34" charset="0"/>
              </a:rPr>
              <a:t>创建线程，并启动线程</a:t>
            </a:r>
            <a:r>
              <a:rPr lang="en-US" altLang="zh-CN" sz="2800">
                <a:latin typeface="Tahoma" panose="020B0604030504040204" pitchFamily="34" charset="0"/>
              </a:rPr>
              <a:t>:</a:t>
            </a:r>
            <a:endParaRPr lang="en-US" altLang="zh-CN" sz="2800">
              <a:latin typeface="Tahoma" panose="020B0604030504040204" pitchFamily="34" charset="0"/>
            </a:endParaRPr>
          </a:p>
          <a:p>
            <a:pPr marL="533400" indent="-533400">
              <a:lnSpc>
                <a:spcPct val="90000"/>
              </a:lnSpc>
              <a:buClr>
                <a:schemeClr val="tx1"/>
              </a:buClr>
              <a:buFontTx/>
              <a:buAutoNum type="arabicPeriod" startAt="2"/>
            </a:pPr>
            <a:endParaRPr lang="en-US" altLang="zh-CN" sz="2400">
              <a:latin typeface="Tahoma" panose="020B060403050404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753600" y="6245225"/>
            <a:ext cx="457200" cy="476250"/>
          </a:xfrm>
        </p:spPr>
        <p:txBody>
          <a:bodyPr/>
          <a:lstStyle/>
          <a:p>
            <a:fld id="{CBA31DDB-625D-4C4E-B1BC-E2E89ACD6D15}" type="slidenum">
              <a:rPr lang="en-US" altLang="zh-CN"/>
            </a:fld>
            <a:endParaRPr lang="en-US" altLang="zh-CN" dirty="0"/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1919536" y="1102923"/>
            <a:ext cx="8336660" cy="2376264"/>
          </a:xfrm>
          <a:prstGeom prst="rect">
            <a:avLst/>
          </a:prstGeom>
          <a:noFill/>
          <a:ln w="9525">
            <a:solidFill>
              <a:srgbClr val="800000"/>
            </a:solidFill>
            <a:miter lim="800000"/>
          </a:ln>
          <a:effectLst/>
        </p:spPr>
        <p:txBody>
          <a:bodyPr wrap="none" anchor="ctr"/>
          <a:lstStyle/>
          <a:p>
            <a:r>
              <a:rPr lang="en-US" altLang="zh-CN" sz="2400" b="1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class </a:t>
            </a:r>
            <a:r>
              <a:rPr lang="en-US" altLang="zh-CN" sz="2400" b="1" dirty="0" err="1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MyThread</a:t>
            </a:r>
            <a:r>
              <a:rPr lang="en-US" altLang="zh-CN" sz="2400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extends ABC</a:t>
            </a:r>
            <a:r>
              <a:rPr lang="en-US" altLang="zh-CN" sz="2400" b="1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implements </a:t>
            </a:r>
            <a:r>
              <a:rPr lang="en-US" altLang="zh-CN" sz="2400" b="1" dirty="0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Runnable </a:t>
            </a:r>
            <a:r>
              <a:rPr lang="en-US" altLang="zh-CN" sz="2400" b="1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{</a:t>
            </a:r>
            <a:endParaRPr lang="en-US" altLang="zh-CN" sz="2400" b="1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zh-CN" sz="2400" b="1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.....</a:t>
            </a:r>
            <a:endParaRPr lang="en-US" altLang="zh-CN" sz="2400" b="1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zh-CN" sz="2400" b="1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public void </a:t>
            </a:r>
            <a:r>
              <a:rPr lang="en-US" altLang="zh-CN" sz="2400" b="1" dirty="0">
                <a:solidFill>
                  <a:srgbClr val="008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run</a:t>
            </a:r>
            <a:r>
              <a:rPr lang="en-US" altLang="zh-CN" sz="2400" b="1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()  {</a:t>
            </a:r>
            <a:endParaRPr lang="en-US" altLang="zh-CN" sz="2400" b="1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zh-CN" sz="2400" b="1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//thread body of execution</a:t>
            </a:r>
            <a:endParaRPr lang="en-US" altLang="zh-CN" sz="2400" b="1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zh-CN" sz="2400" b="1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}</a:t>
            </a:r>
            <a:endParaRPr lang="en-US" altLang="zh-CN" sz="2400" b="1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CN" sz="24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线形标注 1 7"/>
          <p:cNvSpPr/>
          <p:nvPr/>
        </p:nvSpPr>
        <p:spPr bwMode="auto">
          <a:xfrm>
            <a:off x="5663952" y="5846831"/>
            <a:ext cx="3772820" cy="400049"/>
          </a:xfrm>
          <a:prstGeom prst="borderCallout1">
            <a:avLst>
              <a:gd name="adj1" fmla="val -784"/>
              <a:gd name="adj2" fmla="val 50780"/>
              <a:gd name="adj3" fmla="val -184605"/>
              <a:gd name="adj4" fmla="val 42593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rgbClr val="C00000"/>
                </a:solidFill>
                <a:latin typeface="Tahoma" panose="020B0604030504040204" pitchFamily="34" charset="0"/>
              </a:rPr>
              <a:t>目标对象：</a:t>
            </a:r>
            <a:r>
              <a:rPr lang="en-US" altLang="zh-CN" sz="2000" dirty="0">
                <a:solidFill>
                  <a:srgbClr val="00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Runnable</a:t>
            </a:r>
            <a:r>
              <a:rPr lang="zh-CN" altLang="en-US" sz="2000" dirty="0">
                <a:solidFill>
                  <a:srgbClr val="00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接口对象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783632" y="4403132"/>
            <a:ext cx="6969968" cy="1198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buClr>
                <a:schemeClr val="tx1"/>
              </a:buClr>
            </a:pPr>
            <a:r>
              <a:rPr lang="en-US" altLang="zh-CN" sz="2400" b="1" dirty="0" err="1">
                <a:solidFill>
                  <a:srgbClr val="000099"/>
                </a:solidFill>
                <a:latin typeface="Tahoma" panose="020B0604030504040204" pitchFamily="34" charset="0"/>
              </a:rPr>
              <a:t>MyThread</a:t>
            </a:r>
            <a:r>
              <a:rPr lang="en-US" altLang="zh-CN" sz="2400" b="1" dirty="0">
                <a:solidFill>
                  <a:srgbClr val="000099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400" b="1" dirty="0" err="1">
                <a:solidFill>
                  <a:srgbClr val="CC0000"/>
                </a:solidFill>
                <a:latin typeface="Tahoma" panose="020B0604030504040204" pitchFamily="34" charset="0"/>
              </a:rPr>
              <a:t>myObj</a:t>
            </a:r>
            <a:r>
              <a:rPr lang="en-US" altLang="zh-CN" sz="2400" b="1" dirty="0">
                <a:solidFill>
                  <a:srgbClr val="CC00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400" b="1" dirty="0">
                <a:solidFill>
                  <a:srgbClr val="000099"/>
                </a:solidFill>
                <a:latin typeface="Tahoma" panose="020B0604030504040204" pitchFamily="34" charset="0"/>
              </a:rPr>
              <a:t>= new </a:t>
            </a:r>
            <a:r>
              <a:rPr lang="en-US" altLang="zh-CN" sz="2400" b="1" dirty="0" err="1">
                <a:solidFill>
                  <a:srgbClr val="000099"/>
                </a:solidFill>
                <a:latin typeface="Tahoma" panose="020B0604030504040204" pitchFamily="34" charset="0"/>
              </a:rPr>
              <a:t>MyThread</a:t>
            </a:r>
            <a:r>
              <a:rPr lang="en-US" altLang="zh-CN" sz="2400" b="1" dirty="0">
                <a:solidFill>
                  <a:srgbClr val="000099"/>
                </a:solidFill>
                <a:latin typeface="Tahoma" panose="020B0604030504040204" pitchFamily="34" charset="0"/>
              </a:rPr>
              <a:t>();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r>
              <a:rPr lang="en-US" altLang="zh-CN" sz="2400" b="1" dirty="0">
                <a:solidFill>
                  <a:srgbClr val="000099"/>
                </a:solidFill>
                <a:latin typeface="Tahoma" panose="020B0604030504040204" pitchFamily="34" charset="0"/>
              </a:rPr>
              <a:t>Thread </a:t>
            </a:r>
            <a:r>
              <a:rPr lang="en-US" altLang="zh-CN" sz="2400" b="1" dirty="0">
                <a:solidFill>
                  <a:srgbClr val="006600"/>
                </a:solidFill>
                <a:latin typeface="Tahoma" panose="020B0604030504040204" pitchFamily="34" charset="0"/>
              </a:rPr>
              <a:t>t1</a:t>
            </a:r>
            <a:r>
              <a:rPr lang="en-US" altLang="zh-CN" sz="2400" b="1" dirty="0">
                <a:solidFill>
                  <a:srgbClr val="000099"/>
                </a:solidFill>
                <a:latin typeface="Tahoma" panose="020B0604030504040204" pitchFamily="34" charset="0"/>
              </a:rPr>
              <a:t> = new Thread(</a:t>
            </a:r>
            <a:r>
              <a:rPr lang="en-US" altLang="zh-CN" sz="2400" b="1" dirty="0" err="1">
                <a:solidFill>
                  <a:srgbClr val="CC0000"/>
                </a:solidFill>
                <a:latin typeface="Tahoma" panose="020B0604030504040204" pitchFamily="34" charset="0"/>
              </a:rPr>
              <a:t>myObj</a:t>
            </a:r>
            <a:r>
              <a:rPr lang="en-US" altLang="zh-CN" sz="2400" b="1" dirty="0">
                <a:solidFill>
                  <a:srgbClr val="000099"/>
                </a:solidFill>
                <a:latin typeface="Tahoma" panose="020B0604030504040204" pitchFamily="34" charset="0"/>
              </a:rPr>
              <a:t>);</a:t>
            </a:r>
            <a:endParaRPr lang="en-US" altLang="zh-CN" sz="2400" b="1" dirty="0">
              <a:solidFill>
                <a:srgbClr val="000099"/>
              </a:solidFill>
              <a:latin typeface="Tahoma" panose="020B0604030504040204" pitchFamily="34" charset="0"/>
            </a:endParaRPr>
          </a:p>
          <a:p>
            <a:pPr>
              <a:buClr>
                <a:schemeClr val="tx1"/>
              </a:buClr>
            </a:pPr>
            <a:r>
              <a:rPr lang="en-US" altLang="zh-CN" sz="2400" b="1" dirty="0">
                <a:solidFill>
                  <a:srgbClr val="006600"/>
                </a:solidFill>
                <a:latin typeface="Tahoma" panose="020B0604030504040204" pitchFamily="34" charset="0"/>
              </a:rPr>
              <a:t>t1</a:t>
            </a:r>
            <a:r>
              <a:rPr lang="en-US" altLang="zh-CN" sz="2400" b="1" dirty="0">
                <a:solidFill>
                  <a:srgbClr val="000099"/>
                </a:solidFill>
                <a:latin typeface="Tahoma" panose="020B0604030504040204" pitchFamily="34" charset="0"/>
              </a:rPr>
              <a:t>.start();</a:t>
            </a:r>
            <a:endParaRPr lang="en-US" altLang="zh-CN" sz="2400" b="1" dirty="0">
              <a:solidFill>
                <a:srgbClr val="000099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  <p:bldP spid="2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188913"/>
            <a:ext cx="8229600" cy="576262"/>
          </a:xfrm>
          <a:noFill/>
        </p:spPr>
        <p:txBody>
          <a:bodyPr lIns="92075" tIns="46038" rIns="92075" bIns="46038">
            <a:normAutofit fontScale="90000"/>
          </a:bodyPr>
          <a:lstStyle/>
          <a:p>
            <a:pPr algn="l"/>
            <a:r>
              <a:rPr lang="en-US" altLang="zh-CN" sz="3600" b="1" dirty="0"/>
              <a:t>Example </a:t>
            </a:r>
            <a:r>
              <a:rPr lang="zh-CN" altLang="en-US" sz="3600" b="1" dirty="0"/>
              <a:t>：</a:t>
            </a:r>
            <a:endParaRPr lang="en-US" altLang="zh-CN" sz="3600" b="1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1992313" y="2940362"/>
            <a:ext cx="8079432" cy="2582863"/>
          </a:xfrm>
          <a:noFill/>
          <a:ln>
            <a:solidFill>
              <a:srgbClr val="808080"/>
            </a:solidFill>
          </a:ln>
        </p:spPr>
        <p:txBody>
          <a:bodyPr anchor="ctr"/>
          <a:lstStyle/>
          <a:p>
            <a:pPr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class ThreadEx2 {</a:t>
            </a:r>
            <a:endParaRPr lang="en-US" altLang="zh-CN" sz="2400" b="1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public static void main(String[] </a:t>
            </a:r>
            <a:r>
              <a:rPr lang="en-US" altLang="zh-CN" sz="2400" b="1" dirty="0" err="1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args</a:t>
            </a:r>
            <a:r>
              <a:rPr lang="en-US" altLang="zh-CN" sz="2400" b="1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 {</a:t>
            </a:r>
            <a:endParaRPr lang="en-US" altLang="zh-CN" sz="2400" b="1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    </a:t>
            </a:r>
            <a:r>
              <a:rPr lang="en-US" altLang="zh-CN" sz="2400" b="1" dirty="0">
                <a:solidFill>
                  <a:srgbClr val="0066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Thread t = new Thread(                             );</a:t>
            </a:r>
            <a:endParaRPr lang="en-US" altLang="zh-CN" sz="2400" b="1" dirty="0">
              <a:solidFill>
                <a:srgbClr val="0066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    </a:t>
            </a:r>
            <a:r>
              <a:rPr lang="en-US" altLang="zh-CN" sz="2400" b="1" dirty="0" err="1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t.start</a:t>
            </a:r>
            <a:r>
              <a:rPr lang="en-US" altLang="zh-CN" sz="2400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();</a:t>
            </a:r>
            <a:endParaRPr lang="en-US" altLang="zh-CN" sz="2400" b="1" dirty="0">
              <a:solidFill>
                <a:srgbClr val="0000C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}</a:t>
            </a:r>
            <a:endParaRPr lang="en-US" altLang="zh-CN" sz="2400" b="1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GB" sz="2400" b="1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A0B4D-A2A7-4500-9CED-DA251F9F455C}" type="slidenum">
              <a:rPr lang="en-US" altLang="zh-CN"/>
            </a:fld>
            <a:endParaRPr lang="en-US" altLang="zh-CN" dirty="0"/>
          </a:p>
        </p:txBody>
      </p:sp>
      <p:sp>
        <p:nvSpPr>
          <p:cNvPr id="64516" name="Text Box 4"/>
          <p:cNvSpPr txBox="1">
            <a:spLocks noChangeArrowheads="1"/>
          </p:cNvSpPr>
          <p:nvPr/>
        </p:nvSpPr>
        <p:spPr bwMode="auto">
          <a:xfrm>
            <a:off x="1775520" y="836712"/>
            <a:ext cx="8568951" cy="1938020"/>
          </a:xfrm>
          <a:prstGeom prst="rect">
            <a:avLst/>
          </a:prstGeom>
          <a:noFill/>
          <a:ln w="9525">
            <a:solidFill>
              <a:srgbClr val="80808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class </a:t>
            </a:r>
            <a:r>
              <a:rPr lang="en-US" altLang="zh-CN" sz="2400" b="1" dirty="0" err="1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MyThread</a:t>
            </a:r>
            <a:r>
              <a:rPr lang="en-US" altLang="zh-CN" sz="2400" b="1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400" b="1" dirty="0">
                <a:solidFill>
                  <a:srgbClr val="CC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implements </a:t>
            </a:r>
            <a:r>
              <a:rPr lang="en-US" altLang="zh-CN" sz="2400" b="1" dirty="0" err="1">
                <a:solidFill>
                  <a:srgbClr val="CC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Runnable</a:t>
            </a:r>
            <a:r>
              <a:rPr lang="en-US" altLang="zh-CN" sz="2400" b="1" dirty="0">
                <a:solidFill>
                  <a:srgbClr val="CC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altLang="zh-CN" sz="2400" b="1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{</a:t>
            </a:r>
            <a:endParaRPr lang="en-US" altLang="zh-CN" sz="2400" b="1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zh-CN" sz="2400" b="1" dirty="0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public void run() </a:t>
            </a:r>
            <a:r>
              <a:rPr lang="en-US" altLang="zh-CN" sz="2400" b="1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{</a:t>
            </a:r>
            <a:endParaRPr lang="en-US" altLang="zh-CN" sz="2400" b="1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zh-CN" sz="2400" b="1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en-US" altLang="zh-CN" sz="2400" b="1" dirty="0" err="1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System.out.println</a:t>
            </a:r>
            <a:r>
              <a:rPr lang="en-US" altLang="zh-CN" sz="2400" b="1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("this thread is running ... ");</a:t>
            </a:r>
            <a:endParaRPr lang="en-US" altLang="zh-CN" sz="2400" b="1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zh-CN" sz="2400" b="1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}</a:t>
            </a:r>
            <a:endParaRPr lang="en-US" altLang="zh-CN" sz="2400" b="1" dirty="0">
              <a:solidFill>
                <a:schemeClr val="tx2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2400" b="1" dirty="0">
                <a:solidFill>
                  <a:schemeClr val="tx2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CN" sz="2400" b="1" dirty="0">
              <a:solidFill>
                <a:srgbClr val="000099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线形标注 1 7"/>
          <p:cNvSpPr/>
          <p:nvPr/>
        </p:nvSpPr>
        <p:spPr bwMode="auto">
          <a:xfrm>
            <a:off x="6312024" y="4797152"/>
            <a:ext cx="3672408" cy="400049"/>
          </a:xfrm>
          <a:prstGeom prst="borderCallout1">
            <a:avLst>
              <a:gd name="adj1" fmla="val -784"/>
              <a:gd name="adj2" fmla="val 50780"/>
              <a:gd name="adj3" fmla="val -157523"/>
              <a:gd name="adj4" fmla="val 41542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algn="ctr"/>
            <a:r>
              <a:rPr kumimoji="1" lang="zh-CN" altLang="en-US" sz="2000" b="1" dirty="0">
                <a:solidFill>
                  <a:srgbClr val="C00000"/>
                </a:solidFill>
                <a:latin typeface="Tahoma" panose="020B0604030504040204" pitchFamily="34" charset="0"/>
              </a:rPr>
              <a:t>目标对象：</a:t>
            </a:r>
            <a:r>
              <a:rPr lang="en-US" altLang="zh-CN" sz="2000" dirty="0">
                <a:solidFill>
                  <a:srgbClr val="00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Runnable</a:t>
            </a:r>
            <a:r>
              <a:rPr lang="zh-CN" altLang="en-US" sz="2000" dirty="0">
                <a:solidFill>
                  <a:srgbClr val="00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接口对象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56040" y="3847806"/>
            <a:ext cx="27127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new </a:t>
            </a:r>
            <a:r>
              <a:rPr lang="en-US" altLang="zh-CN" sz="2400" b="1" dirty="0" err="1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MyThread</a:t>
            </a:r>
            <a:r>
              <a:rPr lang="en-US" altLang="zh-CN" sz="2400" b="1" dirty="0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()</a:t>
            </a:r>
            <a:endParaRPr lang="zh-CN" altLang="en-US" sz="2400" dirty="0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animBg="1" uiExpand="1" build="p"/>
      <p:bldP spid="8" grpId="0" bldLvl="0" animBg="1"/>
      <p:bldP spid="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§15.3.</a:t>
            </a:r>
            <a:r>
              <a:rPr lang="zh-CN" altLang="en-US"/>
              <a:t>1</a:t>
            </a:r>
            <a:r>
              <a:rPr lang="zh-CN" altLang="en-US" sz="3600"/>
              <a:t> </a:t>
            </a:r>
            <a:r>
              <a:rPr lang="en-US" altLang="zh-CN"/>
              <a:t>Runnable</a:t>
            </a:r>
            <a:r>
              <a:rPr lang="zh-CN" altLang="en-US" dirty="0"/>
              <a:t>接口与目标对象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571613"/>
            <a:ext cx="8229600" cy="4559312"/>
          </a:xfrm>
        </p:spPr>
        <p:txBody>
          <a:bodyPr/>
          <a:lstStyle/>
          <a:p>
            <a:r>
              <a:rPr lang="zh-CN" altLang="en-US" dirty="0"/>
              <a:t> 线程之间可以</a:t>
            </a:r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共享相同的内存单元</a:t>
            </a:r>
            <a:r>
              <a:rPr lang="zh-CN" altLang="en-US" dirty="0"/>
              <a:t>，并利用这些共享单元来实现</a:t>
            </a:r>
            <a:r>
              <a:rPr lang="zh-CN" altLang="en-US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数据交换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实时通信</a:t>
            </a:r>
            <a:r>
              <a:rPr lang="zh-CN" altLang="en-US" dirty="0"/>
              <a:t>与</a:t>
            </a:r>
            <a:r>
              <a:rPr lang="zh-CN" altLang="en-US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必要的同步操作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对于</a:t>
            </a:r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使用同一目标对象</a:t>
            </a:r>
            <a:r>
              <a:rPr lang="zh-CN" altLang="en-US" dirty="0"/>
              <a:t>的线程，</a:t>
            </a:r>
            <a:r>
              <a:rPr lang="zh-CN" altLang="en-US" dirty="0">
                <a:solidFill>
                  <a:srgbClr val="CC00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目标对象的成员变量</a:t>
            </a:r>
            <a:r>
              <a:rPr lang="zh-CN" altLang="en-US" dirty="0"/>
              <a:t>就是这些线程共享的数据单元。</a:t>
            </a:r>
            <a:endParaRPr lang="en-US" altLang="zh-CN" dirty="0"/>
          </a:p>
          <a:p>
            <a:endParaRPr lang="en-US" altLang="zh-CN" sz="3200" b="1" dirty="0">
              <a:solidFill>
                <a:srgbClr val="FF0000"/>
              </a:solidFill>
            </a:endParaRPr>
          </a:p>
          <a:p>
            <a:r>
              <a:rPr lang="zh-CN" altLang="en-US" sz="3200" b="1" dirty="0">
                <a:solidFill>
                  <a:srgbClr val="000099"/>
                </a:solidFill>
              </a:rPr>
              <a:t>课后运行例15-3</a:t>
            </a:r>
            <a:r>
              <a:rPr lang="zh-CN" altLang="en-US" sz="3200" dirty="0"/>
              <a:t>，观察程序运行结果。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7543800" cy="806432"/>
          </a:xfrm>
        </p:spPr>
        <p:txBody>
          <a:bodyPr>
            <a:normAutofit/>
          </a:bodyPr>
          <a:lstStyle/>
          <a:p>
            <a:pPr algn="l"/>
            <a:r>
              <a:rPr lang="en-US" altLang="zh-CN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Example15_3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47528" y="836712"/>
            <a:ext cx="8363272" cy="5812128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altLang="zh-CN" sz="2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public class Example15_3 {</a:t>
            </a:r>
            <a:endParaRPr lang="zh-CN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2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public static void main(String </a:t>
            </a:r>
            <a:r>
              <a:rPr lang="en-US" altLang="zh-CN" sz="2200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args</a:t>
            </a:r>
            <a:r>
              <a:rPr lang="en-US" altLang="zh-CN" sz="2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[ ]) {</a:t>
            </a:r>
            <a:endParaRPr lang="en-US" altLang="zh-CN" sz="22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2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Bank </a:t>
            </a:r>
            <a:r>
              <a:rPr lang="en-US" altLang="zh-CN" sz="2200" b="1" dirty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bank</a:t>
            </a:r>
            <a:r>
              <a:rPr lang="en-US" altLang="zh-CN" sz="2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=new Bank();	</a:t>
            </a:r>
            <a:r>
              <a:rPr lang="en-US" altLang="zh-CN" sz="2200" b="1" dirty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	</a:t>
            </a:r>
            <a:endParaRPr lang="zh-CN" altLang="en-US" sz="2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2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2200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bank.setMoney</a:t>
            </a:r>
            <a:r>
              <a:rPr lang="en-US" altLang="zh-CN" sz="2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(300);</a:t>
            </a:r>
            <a:endParaRPr lang="en-US" altLang="zh-CN" sz="22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2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</a:t>
            </a:r>
            <a:endParaRPr lang="en-US" altLang="zh-CN" sz="22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2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Thread </a:t>
            </a:r>
            <a:r>
              <a:rPr lang="en-US" altLang="zh-CN" sz="2200" b="1" dirty="0" err="1">
                <a:solidFill>
                  <a:srgbClr val="C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threadOne</a:t>
            </a:r>
            <a:r>
              <a:rPr lang="en-US" altLang="zh-CN" sz="2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=new Thread(</a:t>
            </a:r>
            <a:r>
              <a:rPr lang="en-US" altLang="zh-CN" sz="2200" b="1" dirty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bank</a:t>
            </a:r>
            <a:r>
              <a:rPr lang="en-US" altLang="zh-CN" sz="2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); </a:t>
            </a:r>
            <a:r>
              <a:rPr lang="zh-CN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endParaRPr lang="zh-CN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2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Thread </a:t>
            </a:r>
            <a:r>
              <a:rPr lang="en-US" altLang="zh-CN" sz="2200" b="1" dirty="0" err="1">
                <a:solidFill>
                  <a:srgbClr val="0000CC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threadTwo</a:t>
            </a:r>
            <a:r>
              <a:rPr lang="en-US" altLang="zh-CN" sz="2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=new Thread(</a:t>
            </a:r>
            <a:r>
              <a:rPr lang="en-US" altLang="zh-CN" sz="2200" b="1" dirty="0">
                <a:solidFill>
                  <a:srgbClr val="FF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bank</a:t>
            </a:r>
            <a:r>
              <a:rPr lang="en-US" altLang="zh-CN" sz="2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); </a:t>
            </a:r>
            <a:endParaRPr lang="zh-CN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2200" b="1" dirty="0">
                <a:solidFill>
                  <a:srgbClr val="C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</a:t>
            </a:r>
            <a:endParaRPr lang="en-US" altLang="zh-CN" sz="2200" b="1" dirty="0">
              <a:solidFill>
                <a:srgbClr val="C00000"/>
              </a:solidFill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2200" b="1" dirty="0">
                <a:solidFill>
                  <a:srgbClr val="C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2200" b="1" dirty="0" err="1">
                <a:solidFill>
                  <a:srgbClr val="C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threadOne</a:t>
            </a:r>
            <a:r>
              <a:rPr lang="en-US" altLang="zh-CN" sz="2200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.setName</a:t>
            </a:r>
            <a:r>
              <a:rPr lang="en-US" altLang="zh-CN" sz="2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("One");      </a:t>
            </a:r>
            <a:endParaRPr lang="en-US" altLang="zh-CN" sz="22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2200" b="1" dirty="0">
                <a:solidFill>
                  <a:srgbClr val="0000CC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2200" b="1" dirty="0" err="1">
                <a:solidFill>
                  <a:srgbClr val="0000CC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threadTwo</a:t>
            </a:r>
            <a:r>
              <a:rPr lang="en-US" altLang="zh-CN" sz="2200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.setName</a:t>
            </a:r>
            <a:r>
              <a:rPr lang="en-US" altLang="zh-CN" sz="2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("Two");</a:t>
            </a:r>
            <a:endParaRPr lang="en-US" altLang="zh-CN" sz="22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endParaRPr lang="zh-CN" alt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2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2200" b="1" dirty="0" err="1">
                <a:solidFill>
                  <a:srgbClr val="C00000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threadOne</a:t>
            </a:r>
            <a:r>
              <a:rPr lang="en-US" altLang="zh-CN" sz="2200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.start</a:t>
            </a:r>
            <a:r>
              <a:rPr lang="en-US" altLang="zh-CN" sz="2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();</a:t>
            </a:r>
            <a:endParaRPr lang="en-US" altLang="zh-CN" sz="22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2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      </a:t>
            </a:r>
            <a:r>
              <a:rPr lang="en-US" altLang="zh-CN" sz="2200" b="1" dirty="0" err="1">
                <a:solidFill>
                  <a:srgbClr val="0000CC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threadTwo</a:t>
            </a:r>
            <a:r>
              <a:rPr lang="en-US" altLang="zh-CN" sz="2200" b="1" dirty="0" err="1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.start</a:t>
            </a:r>
            <a:r>
              <a:rPr lang="en-US" altLang="zh-CN" sz="2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();</a:t>
            </a:r>
            <a:endParaRPr lang="en-US" altLang="zh-CN" sz="22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zh-CN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2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}</a:t>
            </a:r>
            <a:endParaRPr lang="en-US" altLang="zh-CN" sz="22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altLang="zh-CN" sz="2200" b="1" dirty="0"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}</a:t>
            </a:r>
            <a:endParaRPr lang="en-US" altLang="zh-CN" sz="2200" b="1" dirty="0"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669523" y="2721774"/>
            <a:ext cx="2948954" cy="6451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threadTwo</a:t>
            </a:r>
            <a:r>
              <a:rPr lang="zh-CN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和 </a:t>
            </a:r>
            <a:r>
              <a:rPr lang="en-US" altLang="zh-C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threadOne</a:t>
            </a:r>
            <a:r>
              <a:rPr lang="zh-CN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的</a:t>
            </a:r>
            <a:r>
              <a:rPr lang="zh-CN" altLang="en-US" b="1" dirty="0">
                <a:solidFill>
                  <a:srgbClr val="CC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目标对象</a:t>
            </a:r>
            <a:r>
              <a:rPr lang="zh-CN" altLang="en-US" b="1" dirty="0">
                <a:latin typeface="Tahoma" panose="020B0604030504040204" pitchFamily="34" charset="0"/>
                <a:cs typeface="Tahoma" panose="020B0604030504040204" pitchFamily="34" charset="0"/>
              </a:rPr>
              <a:t>相同：</a:t>
            </a: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bank</a:t>
            </a:r>
            <a:endParaRPr lang="zh-CN" altLang="en-US" dirty="0"/>
          </a:p>
        </p:txBody>
      </p:sp>
      <p:sp>
        <p:nvSpPr>
          <p:cNvPr id="8" name="TextBox 4"/>
          <p:cNvSpPr txBox="1"/>
          <p:nvPr/>
        </p:nvSpPr>
        <p:spPr>
          <a:xfrm>
            <a:off x="6050966" y="5649505"/>
            <a:ext cx="3888432" cy="706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bank</a:t>
            </a:r>
            <a:r>
              <a:rPr lang="zh-CN" altLang="en-US" sz="2000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对象</a:t>
            </a:r>
            <a:r>
              <a:rPr lang="zh-CN" altLang="en-US" sz="2000" dirty="0">
                <a:latin typeface="+mj-lt"/>
                <a:ea typeface="+mj-ea"/>
                <a:cs typeface="Tahoma" panose="020B0604030504040204" pitchFamily="34" charset="0"/>
              </a:rPr>
              <a:t>的成员变量</a:t>
            </a:r>
            <a:r>
              <a:rPr lang="en-US" altLang="zh-CN" sz="2000" dirty="0" err="1">
                <a:latin typeface="+mj-lt"/>
                <a:ea typeface="+mj-ea"/>
                <a:cs typeface="Tahoma" panose="020B0604030504040204" pitchFamily="34" charset="0"/>
              </a:rPr>
              <a:t>threadTwo</a:t>
            </a:r>
            <a:r>
              <a:rPr lang="zh-CN" altLang="en-US" sz="2000" dirty="0">
                <a:latin typeface="+mj-lt"/>
                <a:ea typeface="+mj-ea"/>
                <a:cs typeface="Tahoma" panose="020B0604030504040204" pitchFamily="34" charset="0"/>
              </a:rPr>
              <a:t>和 </a:t>
            </a:r>
            <a:r>
              <a:rPr lang="en-US" altLang="zh-CN" sz="2000" dirty="0" err="1">
                <a:latin typeface="+mj-lt"/>
                <a:ea typeface="+mj-ea"/>
                <a:cs typeface="Tahoma" panose="020B0604030504040204" pitchFamily="34" charset="0"/>
              </a:rPr>
              <a:t>threadOne</a:t>
            </a:r>
            <a:r>
              <a:rPr lang="zh-CN" altLang="en-US" sz="2000" dirty="0">
                <a:latin typeface="+mj-lt"/>
                <a:ea typeface="+mj-ea"/>
              </a:rPr>
              <a:t>共享的数据单元</a:t>
            </a:r>
            <a:r>
              <a:rPr lang="zh-CN" altLang="en-US" dirty="0">
                <a:latin typeface="+mj-lt"/>
                <a:ea typeface="+mj-ea"/>
              </a:rPr>
              <a:t>。</a:t>
            </a:r>
            <a:endParaRPr lang="zh-CN" altLang="en-US" dirty="0">
              <a:latin typeface="+mj-lt"/>
              <a:ea typeface="+mj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881662" y="1607190"/>
            <a:ext cx="2156868" cy="3987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//</a:t>
            </a:r>
            <a:r>
              <a:rPr lang="zh-CN" altLang="en-US" sz="20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Arial" panose="020B0604020202020204" pitchFamily="34" charset="0"/>
              </a:rPr>
              <a:t>共享目标对象</a:t>
            </a:r>
            <a:endParaRPr lang="zh-CN" altLang="en-US" sz="20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8" grpId="0" bldLvl="0" animBg="1"/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836712"/>
            <a:ext cx="8229600" cy="5289451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zh-CN" altLang="en-US" sz="2800" dirty="0"/>
              <a:t>对于</a:t>
            </a: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使用同一目标对象</a:t>
            </a:r>
            <a:r>
              <a:rPr lang="zh-CN" altLang="en-US" sz="2800" dirty="0"/>
              <a:t>的线程，</a:t>
            </a:r>
            <a:r>
              <a:rPr lang="zh-CN" altLang="en-US" sz="28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目标对象的成员变量</a:t>
            </a:r>
            <a:r>
              <a:rPr lang="zh-CN" altLang="en-US" sz="2800" dirty="0"/>
              <a:t>就是这些线程共享的数据单元。</a:t>
            </a:r>
            <a:endParaRPr lang="en-US" altLang="zh-CN" sz="28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739872" y="3846213"/>
            <a:ext cx="1802130" cy="4603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threadOne</a:t>
            </a:r>
            <a:endParaRPr lang="zh-CN" altLang="en-US" sz="2400" b="1"/>
          </a:p>
        </p:txBody>
      </p:sp>
      <p:sp>
        <p:nvSpPr>
          <p:cNvPr id="6" name="矩形 5"/>
          <p:cNvSpPr/>
          <p:nvPr/>
        </p:nvSpPr>
        <p:spPr>
          <a:xfrm>
            <a:off x="2703003" y="2873970"/>
            <a:ext cx="1837055" cy="46037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CN" sz="24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threadTwo</a:t>
            </a:r>
            <a:endParaRPr lang="zh-CN" altLang="en-US" sz="2400" b="1"/>
          </a:p>
        </p:txBody>
      </p:sp>
      <p:sp>
        <p:nvSpPr>
          <p:cNvPr id="7" name="矩形 6"/>
          <p:cNvSpPr/>
          <p:nvPr/>
        </p:nvSpPr>
        <p:spPr>
          <a:xfrm>
            <a:off x="5576063" y="3050373"/>
            <a:ext cx="2176121" cy="119888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altLang="zh-CN" sz="2400" b="1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zh-CN" sz="2400" b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bank</a:t>
            </a:r>
            <a:endParaRPr lang="en-US" altLang="zh-CN" sz="2400" b="1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6459185" y="3476841"/>
            <a:ext cx="1220992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/>
              <a:t>number</a:t>
            </a:r>
            <a:endParaRPr lang="zh-CN" altLang="en-US" sz="2400" b="1" dirty="0"/>
          </a:p>
        </p:txBody>
      </p:sp>
      <p:cxnSp>
        <p:nvCxnSpPr>
          <p:cNvPr id="10" name="直接箭头连接符 9"/>
          <p:cNvCxnSpPr/>
          <p:nvPr/>
        </p:nvCxnSpPr>
        <p:spPr>
          <a:xfrm>
            <a:off x="4580645" y="3174057"/>
            <a:ext cx="995417" cy="46166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V="1">
            <a:off x="4561204" y="3753197"/>
            <a:ext cx="1014858" cy="32384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标注: 线形 17"/>
          <p:cNvSpPr/>
          <p:nvPr/>
        </p:nvSpPr>
        <p:spPr>
          <a:xfrm>
            <a:off x="6984309" y="5141612"/>
            <a:ext cx="1677843" cy="612648"/>
          </a:xfrm>
          <a:prstGeom prst="borderCallout1">
            <a:avLst>
              <a:gd name="adj1" fmla="val -4095"/>
              <a:gd name="adj2" fmla="val 52892"/>
              <a:gd name="adj3" fmla="val -214945"/>
              <a:gd name="adj4" fmla="val 698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共享目标对象的成员变量</a:t>
            </a:r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9" name="标注: 线形 18"/>
          <p:cNvSpPr/>
          <p:nvPr/>
        </p:nvSpPr>
        <p:spPr>
          <a:xfrm>
            <a:off x="4865051" y="4777755"/>
            <a:ext cx="1587321" cy="323849"/>
          </a:xfrm>
          <a:prstGeom prst="borderCallout1">
            <a:avLst>
              <a:gd name="adj1" fmla="val -4095"/>
              <a:gd name="adj2" fmla="val 52892"/>
              <a:gd name="adj3" fmla="val -299766"/>
              <a:gd name="adj4" fmla="val 6746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>
                <a:solidFill>
                  <a:srgbClr val="0000CC"/>
                </a:solidFill>
              </a:rPr>
              <a:t>共享目标对象</a:t>
            </a:r>
            <a:endParaRPr lang="zh-CN" altLang="en-US" b="1">
              <a:solidFill>
                <a:srgbClr val="0000CC"/>
              </a:solidFill>
            </a:endParaRPr>
          </a:p>
        </p:txBody>
      </p:sp>
      <p:sp>
        <p:nvSpPr>
          <p:cNvPr id="13" name="TextBox 4"/>
          <p:cNvSpPr txBox="1"/>
          <p:nvPr/>
        </p:nvSpPr>
        <p:spPr>
          <a:xfrm>
            <a:off x="2351584" y="1834707"/>
            <a:ext cx="7283152" cy="6756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000099"/>
                </a:solidFill>
              </a:rPr>
              <a:t>例15-3 ：</a:t>
            </a:r>
            <a:r>
              <a:rPr lang="en-US" altLang="zh-CN" sz="2000" dirty="0" err="1">
                <a:latin typeface="+mj-lt"/>
                <a:ea typeface="+mj-ea"/>
                <a:cs typeface="Tahoma" panose="020B0604030504040204" pitchFamily="34" charset="0"/>
              </a:rPr>
              <a:t>threadTwo</a:t>
            </a:r>
            <a:r>
              <a:rPr lang="zh-CN" altLang="en-US" sz="2000" dirty="0">
                <a:latin typeface="+mj-lt"/>
                <a:ea typeface="+mj-ea"/>
                <a:cs typeface="Tahoma" panose="020B0604030504040204" pitchFamily="34" charset="0"/>
              </a:rPr>
              <a:t>和 </a:t>
            </a:r>
            <a:r>
              <a:rPr lang="en-US" altLang="zh-CN" sz="2000" dirty="0" err="1">
                <a:latin typeface="+mj-lt"/>
                <a:ea typeface="+mj-ea"/>
                <a:cs typeface="Tahoma" panose="020B0604030504040204" pitchFamily="34" charset="0"/>
              </a:rPr>
              <a:t>threadOne</a:t>
            </a:r>
            <a:r>
              <a:rPr lang="zh-CN" altLang="en-US" sz="2000" dirty="0">
                <a:latin typeface="+mj-lt"/>
                <a:ea typeface="+mj-ea"/>
                <a:cs typeface="Tahoma" panose="020B0604030504040204" pitchFamily="34" charset="0"/>
              </a:rPr>
              <a:t>的</a:t>
            </a:r>
            <a:r>
              <a:rPr lang="zh-CN" altLang="en-US" sz="2000" dirty="0">
                <a:latin typeface="+mj-lt"/>
                <a:ea typeface="+mj-ea"/>
              </a:rPr>
              <a:t>共享数据单元是</a:t>
            </a: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bank</a:t>
            </a:r>
            <a:r>
              <a:rPr lang="zh-CN" altLang="en-US" b="1" dirty="0">
                <a:solidFill>
                  <a:srgbClr val="FF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对象</a:t>
            </a:r>
            <a:r>
              <a:rPr lang="zh-CN" altLang="en-US" dirty="0">
                <a:cs typeface="Tahoma" panose="020B0604030504040204" pitchFamily="34" charset="0"/>
              </a:rPr>
              <a:t>的成员变量</a:t>
            </a:r>
            <a:r>
              <a:rPr lang="zh-CN" altLang="en-US" dirty="0">
                <a:latin typeface="+mj-lt"/>
                <a:ea typeface="+mj-ea"/>
              </a:rPr>
              <a:t>。</a:t>
            </a:r>
            <a:endParaRPr lang="zh-CN" altLang="en-US" dirty="0">
              <a:latin typeface="+mj-lt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bldLvl="0" animBg="1"/>
      <p:bldP spid="7" grpId="0" bldLvl="0" animBg="1"/>
      <p:bldP spid="8" grpId="0" bldLvl="0" animBg="1"/>
      <p:bldP spid="18" grpId="0" bldLvl="0" animBg="1"/>
      <p:bldP spid="19" grpId="0" bldLvl="0" animBg="1"/>
      <p:bldP spid="13" grpId="0" bldLvl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51584" y="299151"/>
            <a:ext cx="2952750" cy="217170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048" y="454232"/>
            <a:ext cx="2809875" cy="2152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584" y="2855233"/>
            <a:ext cx="2686050" cy="2133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40" y="3140607"/>
            <a:ext cx="2476500" cy="1962150"/>
          </a:xfrm>
          <a:prstGeom prst="rect">
            <a:avLst/>
          </a:prstGeom>
        </p:spPr>
      </p:pic>
      <p:sp>
        <p:nvSpPr>
          <p:cNvPr id="11" name="TextBox 8"/>
          <p:cNvSpPr txBox="1"/>
          <p:nvPr/>
        </p:nvSpPr>
        <p:spPr>
          <a:xfrm>
            <a:off x="3694609" y="5498721"/>
            <a:ext cx="4508203" cy="460375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/>
              <a:t>运行程序得到的不同输出结果。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sz="3600" dirty="0">
                <a:solidFill>
                  <a:schemeClr val="tx1"/>
                </a:solidFill>
              </a:rPr>
              <a:t>§15.3.2 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</a:rPr>
              <a:t>关于</a:t>
            </a:r>
            <a:r>
              <a:rPr lang="en-US" altLang="zh-CN" sz="3600" dirty="0">
                <a:solidFill>
                  <a:schemeClr val="tx1"/>
                </a:solidFill>
                <a:latin typeface="宋体" panose="02010600030101010101" pitchFamily="2" charset="-122"/>
              </a:rPr>
              <a:t>run</a:t>
            </a:r>
            <a:r>
              <a:rPr lang="zh-CN" altLang="en-US" sz="3600" dirty="0">
                <a:solidFill>
                  <a:schemeClr val="tx1"/>
                </a:solidFill>
                <a:latin typeface="宋体" panose="02010600030101010101" pitchFamily="2" charset="-122"/>
              </a:rPr>
              <a:t>方法中的局部变量 </a:t>
            </a:r>
            <a:endParaRPr lang="zh-CN" altLang="en-US" sz="36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127972"/>
          </a:xfrm>
        </p:spPr>
        <p:txBody>
          <a:bodyPr>
            <a:normAutofit fontScale="92500"/>
          </a:bodyPr>
          <a:lstStyle/>
          <a:p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对于</a:t>
            </a:r>
            <a:r>
              <a:rPr lang="zh-CN" altLang="en-US" sz="2800" b="1" dirty="0">
                <a:solidFill>
                  <a:srgbClr val="000099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具有相同目标对象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的线程，当其中一个线程享用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资源时，</a:t>
            </a:r>
            <a:r>
              <a:rPr lang="zh-CN" altLang="en-US" sz="2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目标对象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自动调用接口中的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方法，这时，</a:t>
            </a:r>
            <a:r>
              <a:rPr lang="en-US" altLang="zh-CN" sz="2800" dirty="0">
                <a:solidFill>
                  <a:srgbClr val="C0000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run</a:t>
            </a:r>
            <a:r>
              <a:rPr lang="zh-CN" altLang="en-US" sz="2800" dirty="0">
                <a:solidFill>
                  <a:srgbClr val="C0000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方法中的局部变量被分配内存</a:t>
            </a:r>
            <a:r>
              <a:rPr lang="zh-CN" altLang="en-US" sz="2800">
                <a:solidFill>
                  <a:srgbClr val="C00000"/>
                </a:solidFill>
                <a:latin typeface="Arial" panose="020B0604020202020204" pitchFamily="34" charset="0"/>
                <a:ea typeface="隶书" panose="02010509060101010101" pitchFamily="49" charset="-122"/>
                <a:cs typeface="Arial" panose="020B0604020202020204" pitchFamily="34" charset="0"/>
              </a:rPr>
              <a:t>空间</a:t>
            </a:r>
            <a:r>
              <a:rPr lang="zh-CN" altLang="en-US" sz="280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；</a:t>
            </a:r>
            <a:endParaRPr lang="en-US" altLang="zh-CN" sz="280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8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当轮到另一个线程享用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资源时，</a:t>
            </a:r>
            <a:r>
              <a:rPr lang="zh-CN" altLang="en-US" sz="28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目标对象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会再次调用接口中的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方法，那么</a:t>
            </a:r>
            <a:r>
              <a:rPr lang="zh-CN" altLang="en-US" sz="2800"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lang="en-US" altLang="zh-CN" sz="28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run()</a:t>
            </a:r>
            <a:r>
              <a:rPr lang="zh-CN" altLang="en-US" sz="2800">
                <a:latin typeface="Arial" panose="020B0604020202020204" pitchFamily="34" charset="0"/>
                <a:cs typeface="Arial" panose="020B0604020202020204" pitchFamily="34" charset="0"/>
              </a:rPr>
              <a:t>方法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中的局部变量</a:t>
            </a:r>
            <a:r>
              <a:rPr lang="zh-CN" altLang="en-US" sz="2800" dirty="0">
                <a:solidFill>
                  <a:srgbClr val="C00000"/>
                </a:solidFill>
                <a:latin typeface="Arial" panose="020B0604020202020204" pitchFamily="34" charset="0"/>
                <a:ea typeface="华文行楷" panose="02010800040101010101" pitchFamily="2" charset="-122"/>
                <a:cs typeface="Arial" panose="020B0604020202020204" pitchFamily="34" charset="0"/>
              </a:rPr>
              <a:t>会再次分配内存空间</a:t>
            </a:r>
            <a:r>
              <a:rPr lang="zh-CN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。</a:t>
            </a:r>
            <a:endParaRPr lang="en-US" altLang="zh-CN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2800" dirty="0">
              <a:latin typeface="宋体" panose="02010600030101010101" pitchFamily="2" charset="-122"/>
            </a:endParaRPr>
          </a:p>
          <a:p>
            <a:r>
              <a:rPr lang="zh-CN" altLang="en-US" sz="2800" b="1" dirty="0"/>
              <a:t>课后阅读并运行例题15-4，观察运行结果。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zh-CN" altLang="en-US" dirty="0"/>
              <a:t>§15.3.3  </a:t>
            </a:r>
            <a:r>
              <a:rPr lang="zh-CN" altLang="en-US" dirty="0">
                <a:latin typeface="宋体" panose="02010600030101010101" pitchFamily="2" charset="-122"/>
              </a:rPr>
              <a:t>在线程中启动其它线程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zh-CN" altLang="en-US" dirty="0">
                <a:latin typeface="+mj-lt"/>
              </a:rPr>
              <a:t>线程调用</a:t>
            </a:r>
            <a:r>
              <a:rPr lang="en-US" altLang="zh-CN" dirty="0">
                <a:latin typeface="+mj-lt"/>
              </a:rPr>
              <a:t>start()</a:t>
            </a:r>
            <a:r>
              <a:rPr lang="zh-CN" altLang="en-US" dirty="0">
                <a:latin typeface="+mj-lt"/>
              </a:rPr>
              <a:t>方法将启动该线程，使之从</a:t>
            </a:r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新建状态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进入</a:t>
            </a:r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就绪</a:t>
            </a:r>
            <a:r>
              <a:rPr lang="zh-CN" altLang="en-US" dirty="0">
                <a:latin typeface="+mj-lt"/>
              </a:rPr>
              <a:t>队列</a:t>
            </a:r>
            <a:r>
              <a:rPr lang="zh-CN" altLang="en-US" dirty="0">
                <a:solidFill>
                  <a:srgbClr val="C00000"/>
                </a:solidFill>
                <a:latin typeface="+mj-lt"/>
              </a:rPr>
              <a:t>排队</a:t>
            </a:r>
            <a:r>
              <a:rPr lang="zh-CN" altLang="en-US" dirty="0">
                <a:latin typeface="+mj-lt"/>
              </a:rPr>
              <a:t>。</a:t>
            </a:r>
            <a:endParaRPr lang="en-US" altLang="zh-CN" dirty="0">
              <a:latin typeface="+mj-lt"/>
            </a:endParaRPr>
          </a:p>
          <a:p>
            <a:pPr algn="just">
              <a:spcBef>
                <a:spcPts val="0"/>
              </a:spcBef>
            </a:pPr>
            <a:endParaRPr lang="en-US" altLang="zh-CN" dirty="0">
              <a:latin typeface="+mj-lt"/>
            </a:endParaRPr>
          </a:p>
          <a:p>
            <a:pPr algn="just">
              <a:spcBef>
                <a:spcPts val="0"/>
              </a:spcBef>
            </a:pPr>
            <a:r>
              <a:rPr lang="zh-CN" altLang="en-US" dirty="0">
                <a:latin typeface="+mj-lt"/>
              </a:rPr>
              <a:t>一旦轮到它来享用</a:t>
            </a:r>
            <a:r>
              <a:rPr lang="en-US" altLang="zh-CN" dirty="0">
                <a:latin typeface="+mj-lt"/>
              </a:rPr>
              <a:t>CPU</a:t>
            </a:r>
            <a:r>
              <a:rPr lang="zh-CN" altLang="en-US" dirty="0">
                <a:latin typeface="+mj-lt"/>
              </a:rPr>
              <a:t>资源时，就可以脱离创建它的主线程独立开始自己的生命周期了。</a:t>
            </a:r>
            <a:endParaRPr lang="en-US" altLang="zh-CN" dirty="0">
              <a:latin typeface="+mj-lt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zh-CN" altLang="en-US" dirty="0">
                <a:latin typeface="+mj-lt"/>
              </a:rPr>
              <a:t> </a:t>
            </a:r>
            <a:endParaRPr lang="zh-CN" altLang="en-US" dirty="0">
              <a:latin typeface="+mj-lt"/>
            </a:endParaRPr>
          </a:p>
          <a:p>
            <a:pPr algn="just">
              <a:spcBef>
                <a:spcPts val="0"/>
              </a:spcBef>
            </a:pPr>
            <a:r>
              <a:rPr lang="zh-CN" altLang="en-US" dirty="0">
                <a:latin typeface="+mj-lt"/>
              </a:rPr>
              <a:t>可以在任何一个线程中启动另外一个线程。</a:t>
            </a:r>
            <a:endParaRPr lang="en-US" altLang="zh-CN" dirty="0">
              <a:latin typeface="+mj-lt"/>
            </a:endParaRPr>
          </a:p>
          <a:p>
            <a:pPr algn="just">
              <a:spcBef>
                <a:spcPts val="0"/>
              </a:spcBef>
              <a:buNone/>
            </a:pPr>
            <a:r>
              <a:rPr lang="zh-CN" altLang="en-US" dirty="0">
                <a:latin typeface="+mj-lt"/>
              </a:rPr>
              <a:t> </a:t>
            </a:r>
            <a:endParaRPr lang="zh-CN" altLang="en-US" dirty="0">
              <a:latin typeface="+mj-lt"/>
            </a:endParaRPr>
          </a:p>
          <a:p>
            <a:pPr>
              <a:spcBef>
                <a:spcPts val="0"/>
              </a:spcBef>
            </a:pPr>
            <a:r>
              <a:rPr lang="zh-CN" altLang="en-US" b="1" dirty="0">
                <a:latin typeface="+mj-lt"/>
              </a:rPr>
              <a:t>课后阅读并运行例15-</a:t>
            </a:r>
            <a:r>
              <a:rPr lang="en-US" altLang="zh-CN" b="1" dirty="0">
                <a:latin typeface="+mj-lt"/>
              </a:rPr>
              <a:t>5</a:t>
            </a:r>
            <a:r>
              <a:rPr lang="zh-CN" altLang="en-US" b="1" dirty="0">
                <a:latin typeface="+mj-lt"/>
              </a:rPr>
              <a:t>，观察运行结果。</a:t>
            </a:r>
            <a:endParaRPr lang="zh-CN" altLang="en-US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§15.1.1  </a:t>
            </a:r>
            <a:r>
              <a:rPr lang="zh-CN" altLang="en-US" sz="4400" dirty="0">
                <a:latin typeface="宋体" panose="02010600030101010101" pitchFamily="2" charset="-122"/>
              </a:rPr>
              <a:t>程序、进程与线程</a:t>
            </a:r>
            <a:r>
              <a:rPr lang="zh-CN" altLang="en-US" dirty="0">
                <a:latin typeface="宋体" panose="02010600030101010101" pitchFamily="2" charset="-122"/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24000"/>
            <a:ext cx="8229600" cy="51054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b="1" dirty="0"/>
              <a:t>3</a:t>
            </a:r>
            <a:r>
              <a:rPr lang="zh-CN" altLang="en-US" b="1" dirty="0"/>
              <a:t>个概念：程序、进程、线程</a:t>
            </a:r>
            <a:endParaRPr lang="zh-CN" altLang="en-US" b="1" dirty="0"/>
          </a:p>
          <a:p>
            <a:pPr marL="801370" lvl="1" indent="-457200">
              <a:spcBef>
                <a:spcPts val="0"/>
              </a:spcBef>
              <a:buFont typeface="+mj-ea"/>
              <a:buAutoNum type="circleNumDbPlain"/>
            </a:pPr>
            <a:r>
              <a:rPr lang="zh-CN" altLang="en-US" b="1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程序</a:t>
            </a:r>
            <a:r>
              <a:rPr lang="en-US" altLang="zh-CN" b="1" dirty="0">
                <a:solidFill>
                  <a:srgbClr val="990000"/>
                </a:solidFill>
              </a:rPr>
              <a:t>(Program)</a:t>
            </a:r>
            <a:r>
              <a:rPr lang="zh-CN" altLang="en-US" b="1" dirty="0"/>
              <a:t>是静态的一段代码。</a:t>
            </a:r>
            <a:endParaRPr lang="zh-CN" altLang="en-US" b="1" dirty="0"/>
          </a:p>
          <a:p>
            <a:pPr marL="801370" lvl="1" indent="-457200">
              <a:spcBef>
                <a:spcPts val="0"/>
              </a:spcBef>
              <a:buFont typeface="+mj-ea"/>
              <a:buAutoNum type="circleNumDbPlain"/>
            </a:pPr>
            <a:r>
              <a:rPr lang="zh-CN" altLang="en-US" b="1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一个进程</a:t>
            </a:r>
            <a:r>
              <a:rPr lang="en-US" altLang="zh-CN" b="1">
                <a:solidFill>
                  <a:srgbClr val="990000"/>
                </a:solidFill>
              </a:rPr>
              <a:t>(Process)</a:t>
            </a:r>
            <a:r>
              <a:rPr lang="zh-CN" altLang="en-US" b="1">
                <a:solidFill>
                  <a:srgbClr val="990000"/>
                </a:solidFill>
              </a:rPr>
              <a:t>：</a:t>
            </a:r>
            <a:r>
              <a:rPr lang="zh-CN" altLang="en-US" b="1"/>
              <a:t>一</a:t>
            </a:r>
            <a:r>
              <a:rPr lang="zh-CN" altLang="en-US" b="1" dirty="0"/>
              <a:t>个运行中</a:t>
            </a:r>
            <a:r>
              <a:rPr lang="zh-CN" altLang="en-US" b="1"/>
              <a:t>的程序</a:t>
            </a:r>
            <a:r>
              <a:rPr lang="zh-CN" altLang="en-US" b="1">
                <a:solidFill>
                  <a:srgbClr val="990000"/>
                </a:solidFill>
              </a:rPr>
              <a:t>。</a:t>
            </a:r>
            <a:endParaRPr lang="zh-CN" altLang="en-US" b="1" dirty="0">
              <a:solidFill>
                <a:srgbClr val="990000"/>
              </a:solidFill>
            </a:endParaRPr>
          </a:p>
          <a:p>
            <a:pPr lvl="2">
              <a:spcBef>
                <a:spcPts val="0"/>
              </a:spcBef>
            </a:pPr>
            <a:r>
              <a:rPr lang="zh-CN" altLang="en-US" sz="2400" b="1" dirty="0">
                <a:solidFill>
                  <a:srgbClr val="99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进程</a:t>
            </a:r>
            <a:r>
              <a:rPr lang="zh-CN" altLang="en-US" sz="2400" dirty="0">
                <a:latin typeface="黑体" panose="02010609060101010101" pitchFamily="2" charset="-122"/>
              </a:rPr>
              <a:t>是程序的一次动态执行过程，它对应了从代码加载、执行至执行完毕的一个完整过程，这个过程也是进程本身从产生、发展至消亡的</a:t>
            </a:r>
            <a:r>
              <a:rPr lang="zh-CN" altLang="en-US" sz="2400">
                <a:latin typeface="黑体" panose="02010609060101010101" pitchFamily="2" charset="-122"/>
              </a:rPr>
              <a:t>过程。</a:t>
            </a:r>
            <a:endParaRPr lang="en-US" altLang="zh-CN" sz="2400">
              <a:latin typeface="黑体" panose="02010609060101010101" pitchFamily="2" charset="-122"/>
            </a:endParaRPr>
          </a:p>
          <a:p>
            <a:pPr lvl="2">
              <a:spcBef>
                <a:spcPts val="0"/>
              </a:spcBef>
            </a:pPr>
            <a:endParaRPr lang="zh-CN" altLang="en-US" dirty="0">
              <a:latin typeface="黑体" panose="02010609060101010101" pitchFamily="2" charset="-122"/>
            </a:endParaRPr>
          </a:p>
          <a:p>
            <a:pPr marL="801370" lvl="1" indent="-457200">
              <a:spcBef>
                <a:spcPts val="0"/>
              </a:spcBef>
              <a:buFont typeface="+mj-ea"/>
              <a:buAutoNum type="circleNumDbPlain"/>
            </a:pPr>
            <a:r>
              <a:rPr lang="en-US" altLang="zh-CN" b="1" dirty="0">
                <a:solidFill>
                  <a:srgbClr val="990000"/>
                </a:solidFill>
              </a:rPr>
              <a:t>Thread(</a:t>
            </a:r>
            <a:r>
              <a:rPr lang="zh-CN" altLang="en-US" b="1" dirty="0">
                <a:solidFill>
                  <a:srgbClr val="990000"/>
                </a:solidFill>
              </a:rPr>
              <a:t>线程</a:t>
            </a:r>
            <a:r>
              <a:rPr lang="en-US" altLang="zh-CN" b="1" dirty="0">
                <a:solidFill>
                  <a:srgbClr val="990000"/>
                </a:solidFill>
              </a:rPr>
              <a:t>)</a:t>
            </a:r>
            <a:r>
              <a:rPr lang="zh-CN" altLang="en-US" b="1" dirty="0"/>
              <a:t>是程序中的一条执行路径。</a:t>
            </a:r>
            <a:endParaRPr lang="zh-CN" altLang="en-US" b="1" dirty="0"/>
          </a:p>
          <a:p>
            <a:pPr lvl="2">
              <a:spcBef>
                <a:spcPts val="0"/>
              </a:spcBef>
            </a:pPr>
            <a:r>
              <a:rPr lang="zh-CN" altLang="en-US" b="1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一个进程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在其执行过程中，可以产生</a:t>
            </a:r>
            <a:r>
              <a:rPr lang="zh-CN" altLang="en-US" b="1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多个线程</a:t>
            </a:r>
            <a:r>
              <a:rPr lang="zh-CN" altLang="en-US" dirty="0">
                <a:latin typeface="黑体" panose="02010609060101010101" pitchFamily="2" charset="-122"/>
              </a:rPr>
              <a:t>，形成多条</a:t>
            </a:r>
            <a:r>
              <a:rPr lang="zh-CN" altLang="en-US">
                <a:latin typeface="黑体" panose="02010609060101010101" pitchFamily="2" charset="-122"/>
              </a:rPr>
              <a:t>执行</a:t>
            </a:r>
            <a:r>
              <a:rPr lang="zh-CN" altLang="en-US">
                <a:latin typeface="宋体" panose="02010600030101010101" pitchFamily="2" charset="-122"/>
              </a:rPr>
              <a:t>路径</a:t>
            </a:r>
            <a:r>
              <a:rPr lang="zh-CN" altLang="en-US">
                <a:latin typeface="黑体" panose="02010609060101010101" pitchFamily="2" charset="-122"/>
              </a:rPr>
              <a:t>；</a:t>
            </a:r>
            <a:endParaRPr lang="en-US" altLang="zh-CN">
              <a:latin typeface="黑体" panose="02010609060101010101" pitchFamily="2" charset="-122"/>
            </a:endParaRPr>
          </a:p>
          <a:p>
            <a:pPr lvl="2">
              <a:spcBef>
                <a:spcPts val="0"/>
              </a:spcBef>
            </a:pPr>
            <a:r>
              <a:rPr lang="zh-CN" altLang="en-US">
                <a:latin typeface="黑体" panose="02010609060101010101" pitchFamily="2" charset="-122"/>
              </a:rPr>
              <a:t>每</a:t>
            </a:r>
            <a:r>
              <a:rPr lang="zh-CN" altLang="en-US" dirty="0">
                <a:latin typeface="黑体" panose="02010609060101010101" pitchFamily="2" charset="-122"/>
              </a:rPr>
              <a:t>条</a:t>
            </a:r>
            <a:r>
              <a:rPr lang="zh-CN" altLang="en-US" dirty="0">
                <a:latin typeface="宋体" panose="02010600030101010101" pitchFamily="2" charset="-122"/>
              </a:rPr>
              <a:t>路径</a:t>
            </a:r>
            <a:r>
              <a:rPr lang="zh-CN" altLang="en-US">
                <a:latin typeface="黑体" panose="02010609060101010101" pitchFamily="2" charset="-122"/>
              </a:rPr>
              <a:t>，即：每个线程，也</a:t>
            </a:r>
            <a:r>
              <a:rPr lang="zh-CN" altLang="en-US" dirty="0">
                <a:latin typeface="黑体" panose="02010609060101010101" pitchFamily="2" charset="-122"/>
              </a:rPr>
              <a:t>有它自身的产生、存在和消亡的过程，也是一个动态的概念。</a:t>
            </a:r>
            <a:endParaRPr lang="en-US" altLang="zh-CN" dirty="0">
              <a:latin typeface="黑体" panose="02010609060101010101" pitchFamily="2" charset="-122"/>
            </a:endParaRPr>
          </a:p>
          <a:p>
            <a:pPr lvl="2"/>
            <a:endParaRPr lang="en-US" altLang="zh-CN" sz="800" dirty="0">
              <a:latin typeface="黑体" panose="02010609060101010101" pitchFamily="2" charset="-122"/>
            </a:endParaRPr>
          </a:p>
          <a:p>
            <a:pPr lvl="2"/>
            <a:endParaRPr lang="zh-CN" altLang="en-US" sz="2100" b="1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1295C-5090-4DD9-9AF1-1DBD35B8DA2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§15.6   </a:t>
            </a:r>
            <a:r>
              <a:rPr lang="zh-CN" altLang="en-US" dirty="0">
                <a:latin typeface="宋体" panose="02010600030101010101" pitchFamily="2" charset="-122"/>
              </a:rPr>
              <a:t>线程同步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宋体" panose="02010600030101010101" pitchFamily="2" charset="-122"/>
              </a:rPr>
              <a:t>在处理多线程问题时，我们必须注意这样一个问题：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r>
              <a:rPr lang="zh-CN" altLang="en-US" dirty="0"/>
              <a:t>由于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同一进程</a:t>
            </a:r>
            <a:r>
              <a:rPr lang="zh-CN" altLang="en-US" dirty="0"/>
              <a:t>的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多个线程</a:t>
            </a:r>
            <a:r>
              <a:rPr lang="zh-CN" altLang="en-US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共享同一片存储空间</a:t>
            </a:r>
            <a:r>
              <a:rPr lang="zh-CN" altLang="en-US" dirty="0"/>
              <a:t>，在带来方便的同时，也带来了</a:t>
            </a:r>
            <a:r>
              <a:rPr lang="zh-CN" altLang="en-US" b="1" dirty="0">
                <a:solidFill>
                  <a:srgbClr val="CC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访问冲突</a:t>
            </a:r>
            <a:r>
              <a:rPr lang="zh-CN" altLang="en-US" dirty="0"/>
              <a:t>这个严重的问题；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zh-CN" altLang="en-US" sz="2200" dirty="0">
                <a:latin typeface="宋体" panose="02010600030101010101" pitchFamily="2" charset="-122"/>
              </a:rPr>
              <a:t>例如：</a:t>
            </a:r>
            <a:endParaRPr lang="en-US" altLang="zh-CN" sz="2200" dirty="0">
              <a:latin typeface="宋体" panose="02010600030101010101" pitchFamily="2" charset="-122"/>
            </a:endParaRPr>
          </a:p>
          <a:p>
            <a:pPr lvl="2"/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</a:rPr>
              <a:t>当两个</a:t>
            </a:r>
            <a:r>
              <a:rPr lang="zh-CN" altLang="en-US" dirty="0">
                <a:latin typeface="宋体" panose="02010600030101010101" pitchFamily="2" charset="-122"/>
              </a:rPr>
              <a:t>或</a:t>
            </a:r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</a:rPr>
              <a:t>多个线程</a:t>
            </a:r>
            <a:r>
              <a:rPr lang="zh-CN" altLang="en-US" dirty="0">
                <a:latin typeface="宋体" panose="02010600030101010101" pitchFamily="2" charset="-122"/>
              </a:rPr>
              <a:t>同时访问</a:t>
            </a:r>
            <a:r>
              <a:rPr lang="zh-CN" altLang="en-US" dirty="0">
                <a:solidFill>
                  <a:srgbClr val="C00000"/>
                </a:solidFill>
                <a:latin typeface="宋体" panose="02010600030101010101" pitchFamily="2" charset="-122"/>
              </a:rPr>
              <a:t>同一个变量</a:t>
            </a:r>
            <a:r>
              <a:rPr lang="zh-CN" altLang="en-US" dirty="0">
                <a:latin typeface="宋体" panose="02010600030101010101" pitchFamily="2" charset="-122"/>
              </a:rPr>
              <a:t>，并且一个线程需要</a:t>
            </a:r>
            <a:r>
              <a:rPr lang="zh-CN" altLang="en-US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修改</a:t>
            </a:r>
            <a:r>
              <a:rPr lang="zh-CN" altLang="en-US" dirty="0">
                <a:latin typeface="宋体" panose="02010600030101010101" pitchFamily="2" charset="-122"/>
              </a:rPr>
              <a:t>这个变量。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2"/>
            <a:endParaRPr lang="en-US" altLang="zh-CN" dirty="0">
              <a:latin typeface="宋体" panose="02010600030101010101" pitchFamily="2" charset="-122"/>
            </a:endParaRPr>
          </a:p>
          <a:p>
            <a:r>
              <a:rPr lang="en-US" altLang="zh-CN" sz="2400" dirty="0"/>
              <a:t>Java</a:t>
            </a:r>
            <a:r>
              <a:rPr lang="zh-CN" altLang="en-US" sz="2400" dirty="0"/>
              <a:t>制定的</a:t>
            </a:r>
            <a:r>
              <a:rPr lang="zh-CN" altLang="en-US" sz="2400" b="1" dirty="0">
                <a:solidFill>
                  <a:srgbClr val="80008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线程之间的</a:t>
            </a:r>
            <a:r>
              <a:rPr lang="zh-CN" altLang="en-US" sz="2400" b="1" dirty="0">
                <a:solidFill>
                  <a:srgbClr val="80008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同步控制机制</a:t>
            </a:r>
            <a:r>
              <a:rPr lang="zh-CN" altLang="en-US" sz="2400" dirty="0"/>
              <a:t>使多个线程之间能够协调工作，以解决这种冲突，有效避免了同一个数据对象被多个线程同时访问</a:t>
            </a:r>
            <a:r>
              <a:rPr lang="zh-CN" altLang="en-US" dirty="0"/>
              <a:t>。</a:t>
            </a:r>
            <a:endParaRPr lang="zh-CN" altLang="en-US" b="1" dirty="0">
              <a:solidFill>
                <a:srgbClr val="0000CC"/>
              </a:solidFill>
              <a:latin typeface="宋体" panose="02010600030101010101" pitchFamily="2" charset="-122"/>
            </a:endParaRPr>
          </a:p>
          <a:p>
            <a:pPr lvl="1"/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>
                <a:latin typeface="宋体" panose="02010600030101010101" pitchFamily="2" charset="-122"/>
              </a:rPr>
              <a:t>数据污染问题</a:t>
            </a:r>
            <a:endParaRPr lang="en-US" altLang="zh-CN" sz="4400" dirty="0">
              <a:latin typeface="宋体" panose="02010600030101010101" pitchFamily="2" charset="-122"/>
            </a:endParaRPr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由多个线程共享的资源称为</a:t>
            </a:r>
            <a:r>
              <a:rPr lang="zh-CN" altLang="en-US" b="1" dirty="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临界资源</a:t>
            </a:r>
            <a:r>
              <a:rPr lang="zh-CN" altLang="en-US" dirty="0">
                <a:solidFill>
                  <a:srgbClr val="CC0000"/>
                </a:solidFill>
              </a:rPr>
              <a:t>。</a:t>
            </a:r>
            <a:endParaRPr lang="en-US" altLang="zh-CN" dirty="0">
              <a:solidFill>
                <a:srgbClr val="CC0000"/>
              </a:solidFill>
            </a:endParaRPr>
          </a:p>
          <a:p>
            <a:r>
              <a:rPr lang="zh-CN" altLang="en-US" dirty="0"/>
              <a:t>每个线程中访问临界资源的那段代码称为</a:t>
            </a:r>
            <a:r>
              <a:rPr lang="zh-CN" altLang="en-US" b="1" dirty="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临界区代码</a:t>
            </a:r>
            <a:r>
              <a:rPr lang="en-US" altLang="zh-CN" dirty="0"/>
              <a:t>(Critical Section)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当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多个线程</a:t>
            </a:r>
            <a:r>
              <a:rPr lang="zh-CN" altLang="en-US" dirty="0"/>
              <a:t>交替访问并</a:t>
            </a:r>
            <a:r>
              <a:rPr lang="zh-CN" altLang="en-US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修改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同一个</a:t>
            </a:r>
            <a:r>
              <a:rPr lang="zh-CN" altLang="en-US" dirty="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临界区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数据对象</a:t>
            </a:r>
            <a:r>
              <a:rPr lang="zh-CN" altLang="en-US" dirty="0"/>
              <a:t>时，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可能会破坏数据的一致性</a:t>
            </a:r>
            <a:r>
              <a:rPr lang="zh-CN" altLang="en-US" dirty="0"/>
              <a:t>，或称为</a:t>
            </a:r>
            <a:r>
              <a:rPr lang="zh-CN" altLang="en-US" dirty="0">
                <a:solidFill>
                  <a:srgbClr val="CC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污染数据</a:t>
            </a:r>
            <a:r>
              <a:rPr lang="en-US" altLang="zh-CN" dirty="0"/>
              <a:t>(corrupt data) </a:t>
            </a:r>
            <a:r>
              <a:rPr lang="zh-CN" altLang="en-US" dirty="0"/>
              <a:t>。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AD613-A5C0-4C02-9283-9D2B0184779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§15.6   </a:t>
            </a:r>
            <a:r>
              <a:rPr lang="zh-CN" altLang="en-US" dirty="0">
                <a:latin typeface="宋体" panose="02010600030101010101" pitchFamily="2" charset="-122"/>
              </a:rPr>
              <a:t>线程同步 </a:t>
            </a:r>
            <a:endParaRPr lang="en-GB" dirty="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1752600"/>
            <a:ext cx="8382000" cy="4700588"/>
          </a:xfrm>
        </p:spPr>
        <p:txBody>
          <a:bodyPr/>
          <a:lstStyle/>
          <a:p>
            <a:pPr marL="533400" indent="-533400"/>
            <a:r>
              <a:rPr lang="zh-CN" altLang="en-US" dirty="0">
                <a:solidFill>
                  <a:schemeClr val="tx2"/>
                </a:solidFill>
                <a:latin typeface="Tahoma" panose="020B0604030504040204" pitchFamily="34" charset="0"/>
              </a:rPr>
              <a:t>例如</a:t>
            </a:r>
            <a:r>
              <a:rPr lang="en-GB" altLang="zh-CN" dirty="0">
                <a:solidFill>
                  <a:schemeClr val="tx2"/>
                </a:solidFill>
                <a:latin typeface="Tahoma" panose="020B0604030504040204" pitchFamily="34" charset="0"/>
              </a:rPr>
              <a:t>:</a:t>
            </a:r>
            <a:endParaRPr lang="en-GB" dirty="0">
              <a:solidFill>
                <a:schemeClr val="tx2"/>
              </a:solidFill>
              <a:latin typeface="Tahoma" panose="020B0604030504040204" pitchFamily="34" charset="0"/>
            </a:endParaRPr>
          </a:p>
          <a:p>
            <a:pPr marL="914400" lvl="1" indent="-457200"/>
            <a:r>
              <a:rPr lang="zh-CN" altLang="en-GB" sz="2800" b="1" dirty="0">
                <a:latin typeface="Tahoma" panose="020B0604030504040204" pitchFamily="34" charset="0"/>
              </a:rPr>
              <a:t>自动柜员机：</a:t>
            </a:r>
            <a:r>
              <a:rPr lang="zh-CN" altLang="en-US" sz="2800" dirty="0">
                <a:latin typeface="Tahoma" panose="020B0604030504040204" pitchFamily="34" charset="0"/>
              </a:rPr>
              <a:t>对于同一个银行帐号</a:t>
            </a:r>
            <a:r>
              <a:rPr lang="en-US" altLang="zh-CN" sz="2800" dirty="0">
                <a:latin typeface="Tahoma" panose="020B0604030504040204" pitchFamily="34" charset="0"/>
              </a:rPr>
              <a:t>(</a:t>
            </a:r>
            <a:r>
              <a:rPr lang="zh-CN" altLang="en-US" sz="2800" dirty="0">
                <a:latin typeface="Tahoma" panose="020B0604030504040204" pitchFamily="34" charset="0"/>
              </a:rPr>
              <a:t>如：学校的公共账号</a:t>
            </a:r>
            <a:r>
              <a:rPr lang="en-US" altLang="zh-CN" sz="2800" dirty="0">
                <a:latin typeface="Tahoma" panose="020B0604030504040204" pitchFamily="34" charset="0"/>
              </a:rPr>
              <a:t>)</a:t>
            </a:r>
            <a:r>
              <a:rPr lang="zh-CN" altLang="en-US" sz="2800" dirty="0">
                <a:latin typeface="Tahoma" panose="020B0604030504040204" pitchFamily="34" charset="0"/>
              </a:rPr>
              <a:t>，以下操作是否可以在</a:t>
            </a:r>
            <a:r>
              <a:rPr lang="zh-CN" altLang="en-US" sz="2800" dirty="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同一时间</a:t>
            </a:r>
            <a:r>
              <a:rPr lang="zh-CN" altLang="en-US" sz="2800" dirty="0">
                <a:latin typeface="Tahoma" panose="020B0604030504040204" pitchFamily="34" charset="0"/>
              </a:rPr>
              <a:t>进行？</a:t>
            </a:r>
            <a:endParaRPr lang="en-GB" sz="2800" dirty="0">
              <a:latin typeface="Tahoma" panose="020B0604030504040204" pitchFamily="34" charset="0"/>
            </a:endParaRPr>
          </a:p>
          <a:p>
            <a:pPr marL="1352550" lvl="2" indent="-438150"/>
            <a:r>
              <a:rPr lang="zh-CN" altLang="en-US" sz="2400" b="1" dirty="0">
                <a:solidFill>
                  <a:srgbClr val="008000"/>
                </a:solidFill>
                <a:latin typeface="Tahoma" panose="020B0604030504040204" pitchFamily="34" charset="0"/>
              </a:rPr>
              <a:t>存款：</a:t>
            </a:r>
            <a:r>
              <a:rPr lang="en-GB" sz="2400" b="1" dirty="0">
                <a:solidFill>
                  <a:srgbClr val="008000"/>
                </a:solidFill>
                <a:latin typeface="Tahoma" panose="020B0604030504040204" pitchFamily="34" charset="0"/>
              </a:rPr>
              <a:t>Deposit()</a:t>
            </a:r>
            <a:endParaRPr lang="en-GB" sz="2400" b="1" dirty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marL="1352550" lvl="2" indent="-438150"/>
            <a:r>
              <a:rPr lang="zh-CN" altLang="en-US" sz="2400" b="1" dirty="0">
                <a:solidFill>
                  <a:srgbClr val="008000"/>
                </a:solidFill>
                <a:latin typeface="Tahoma" panose="020B0604030504040204" pitchFamily="34" charset="0"/>
              </a:rPr>
              <a:t>取款：</a:t>
            </a:r>
            <a:r>
              <a:rPr lang="en-GB" sz="2400" b="1" dirty="0">
                <a:solidFill>
                  <a:srgbClr val="008000"/>
                </a:solidFill>
                <a:latin typeface="Tahoma" panose="020B0604030504040204" pitchFamily="34" charset="0"/>
              </a:rPr>
              <a:t>Withdraw()</a:t>
            </a:r>
            <a:endParaRPr lang="en-GB" sz="2400" b="1" dirty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marL="1352550" lvl="2" indent="-438150"/>
            <a:r>
              <a:rPr lang="zh-CN" altLang="en-US" sz="2400" b="1" dirty="0">
                <a:latin typeface="Tahoma" panose="020B0604030504040204" pitchFamily="34" charset="0"/>
              </a:rPr>
              <a:t>存款和取款两个方法操作同一个变量：</a:t>
            </a:r>
            <a:r>
              <a:rPr lang="zh-CN" altLang="en-US" sz="2400" b="1" dirty="0">
                <a:solidFill>
                  <a:srgbClr val="008000"/>
                </a:solidFill>
                <a:latin typeface="Tahoma" panose="020B0604030504040204" pitchFamily="34" charset="0"/>
              </a:rPr>
              <a:t>余额。</a:t>
            </a:r>
            <a:endParaRPr lang="en-GB" sz="2400" b="1" dirty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marL="1352550" lvl="2" indent="-438150"/>
            <a:endParaRPr lang="en-GB" sz="2400" b="1" dirty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marL="1352550" lvl="2" indent="-438150">
              <a:buNone/>
            </a:pPr>
            <a:br>
              <a:rPr lang="zh-CN" altLang="en-US" sz="2400" dirty="0"/>
            </a:br>
            <a:endParaRPr lang="en-GB" altLang="zh-CN" sz="2400" b="1" dirty="0">
              <a:solidFill>
                <a:srgbClr val="008000"/>
              </a:solidFill>
              <a:latin typeface="Tahoma" panose="020B0604030504040204" pitchFamily="34" charset="0"/>
            </a:endParaRPr>
          </a:p>
          <a:p>
            <a:pPr marL="1352550" lvl="2" indent="-438150"/>
            <a:endParaRPr lang="en-GB" b="1" dirty="0">
              <a:solidFill>
                <a:srgbClr val="008000"/>
              </a:solidFill>
              <a:latin typeface="Tahoma" panose="020B0604030504040204" pitchFamily="34" charset="0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23618D-5902-4711-A340-217D15DBBD4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advTm="10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1020762"/>
          </a:xfrm>
        </p:spPr>
        <p:txBody>
          <a:bodyPr/>
          <a:lstStyle/>
          <a:p>
            <a:pPr algn="l"/>
            <a:r>
              <a:rPr lang="zh-CN" altLang="en-US" sz="4300" b="0" dirty="0">
                <a:solidFill>
                  <a:schemeClr val="tx1"/>
                </a:solidFill>
              </a:rPr>
              <a:t>数据污染问题</a:t>
            </a:r>
            <a:endParaRPr lang="en-US" altLang="zh-CN" sz="4300" b="0" i="1" dirty="0">
              <a:solidFill>
                <a:schemeClr val="tx1"/>
              </a:solidFill>
            </a:endParaRPr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829800" y="6248400"/>
            <a:ext cx="381000" cy="457200"/>
          </a:xfrm>
        </p:spPr>
        <p:txBody>
          <a:bodyPr/>
          <a:lstStyle/>
          <a:p>
            <a:fld id="{1D61AD7A-7CA6-49FF-AA8A-4D6541289755}" type="slidenum">
              <a:rPr lang="en-US" altLang="zh-CN"/>
            </a:fld>
            <a:endParaRPr lang="en-US" altLang="zh-CN"/>
          </a:p>
        </p:txBody>
      </p:sp>
      <p:sp>
        <p:nvSpPr>
          <p:cNvPr id="153606" name="Text Box 6"/>
          <p:cNvSpPr txBox="1">
            <a:spLocks noChangeArrowheads="1"/>
          </p:cNvSpPr>
          <p:nvPr/>
        </p:nvSpPr>
        <p:spPr bwMode="auto">
          <a:xfrm>
            <a:off x="2947508" y="1557552"/>
            <a:ext cx="936537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T1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609" name="Rectangle 9"/>
          <p:cNvSpPr>
            <a:spLocks noChangeArrowheads="1"/>
          </p:cNvSpPr>
          <p:nvPr/>
        </p:nvSpPr>
        <p:spPr bwMode="auto">
          <a:xfrm>
            <a:off x="5002848" y="1599337"/>
            <a:ext cx="1049389" cy="41329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=100</a:t>
            </a:r>
            <a:endParaRPr lang="en-US" altLang="zh-CN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53610" name="Rectangle 10"/>
          <p:cNvSpPr>
            <a:spLocks noChangeArrowheads="1"/>
          </p:cNvSpPr>
          <p:nvPr/>
        </p:nvSpPr>
        <p:spPr bwMode="auto">
          <a:xfrm>
            <a:off x="5034017" y="4397408"/>
            <a:ext cx="792361" cy="431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300</a:t>
            </a:r>
            <a:endParaRPr lang="en-US" altLang="zh-CN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53611" name="Rectangle 11"/>
          <p:cNvSpPr>
            <a:spLocks noChangeArrowheads="1"/>
          </p:cNvSpPr>
          <p:nvPr/>
        </p:nvSpPr>
        <p:spPr bwMode="auto">
          <a:xfrm>
            <a:off x="5034017" y="5139479"/>
            <a:ext cx="792360" cy="431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0</a:t>
            </a:r>
            <a:endParaRPr lang="en-US" altLang="zh-CN" sz="36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3" name="Group 12"/>
          <p:cNvGrpSpPr/>
          <p:nvPr/>
        </p:nvGrpSpPr>
        <p:grpSpPr bwMode="auto">
          <a:xfrm>
            <a:off x="2822575" y="3907617"/>
            <a:ext cx="1439863" cy="863600"/>
            <a:chOff x="1202" y="2750"/>
            <a:chExt cx="907" cy="544"/>
          </a:xfrm>
        </p:grpSpPr>
        <p:sp>
          <p:nvSpPr>
            <p:cNvPr id="153613" name="Rectangle 13"/>
            <p:cNvSpPr>
              <a:spLocks noChangeArrowheads="1"/>
            </p:cNvSpPr>
            <p:nvPr/>
          </p:nvSpPr>
          <p:spPr bwMode="auto">
            <a:xfrm>
              <a:off x="1202" y="3022"/>
              <a:ext cx="907" cy="272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X=a;</a:t>
              </a:r>
              <a:endPara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53614" name="Line 14"/>
            <p:cNvSpPr>
              <a:spLocks noChangeShapeType="1"/>
            </p:cNvSpPr>
            <p:nvPr/>
          </p:nvSpPr>
          <p:spPr bwMode="auto">
            <a:xfrm>
              <a:off x="1610" y="2750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5"/>
          <p:cNvGrpSpPr/>
          <p:nvPr/>
        </p:nvGrpSpPr>
        <p:grpSpPr bwMode="auto">
          <a:xfrm>
            <a:off x="2822575" y="2002632"/>
            <a:ext cx="5256213" cy="1009650"/>
            <a:chOff x="1202" y="1570"/>
            <a:chExt cx="3311" cy="636"/>
          </a:xfrm>
        </p:grpSpPr>
        <p:sp>
          <p:nvSpPr>
            <p:cNvPr id="153616" name="Rectangle 16"/>
            <p:cNvSpPr>
              <a:spLocks noChangeArrowheads="1"/>
            </p:cNvSpPr>
            <p:nvPr/>
          </p:nvSpPr>
          <p:spPr bwMode="auto">
            <a:xfrm>
              <a:off x="1202" y="1933"/>
              <a:ext cx="907" cy="272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a=X;</a:t>
              </a:r>
              <a:endPara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53617" name="Rectangle 17"/>
            <p:cNvSpPr>
              <a:spLocks noChangeArrowheads="1"/>
            </p:cNvSpPr>
            <p:nvPr/>
          </p:nvSpPr>
          <p:spPr bwMode="auto">
            <a:xfrm>
              <a:off x="3651" y="1934"/>
              <a:ext cx="862" cy="272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b=X;</a:t>
              </a:r>
              <a:endPara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53618" name="Line 18"/>
            <p:cNvSpPr>
              <a:spLocks noChangeShapeType="1"/>
            </p:cNvSpPr>
            <p:nvPr/>
          </p:nvSpPr>
          <p:spPr bwMode="auto">
            <a:xfrm>
              <a:off x="1610" y="1570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19" name="Line 19"/>
            <p:cNvSpPr>
              <a:spLocks noChangeShapeType="1"/>
            </p:cNvSpPr>
            <p:nvPr/>
          </p:nvSpPr>
          <p:spPr bwMode="auto">
            <a:xfrm>
              <a:off x="4059" y="1570"/>
              <a:ext cx="0" cy="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20"/>
          <p:cNvGrpSpPr/>
          <p:nvPr/>
        </p:nvGrpSpPr>
        <p:grpSpPr bwMode="auto">
          <a:xfrm>
            <a:off x="2822575" y="3012913"/>
            <a:ext cx="5327650" cy="865187"/>
            <a:chOff x="1202" y="2205"/>
            <a:chExt cx="3356" cy="545"/>
          </a:xfrm>
        </p:grpSpPr>
        <p:sp>
          <p:nvSpPr>
            <p:cNvPr id="153621" name="Rectangle 21"/>
            <p:cNvSpPr>
              <a:spLocks noChangeArrowheads="1"/>
            </p:cNvSpPr>
            <p:nvPr/>
          </p:nvSpPr>
          <p:spPr bwMode="auto">
            <a:xfrm>
              <a:off x="1202" y="2478"/>
              <a:ext cx="907" cy="272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a=a+200;</a:t>
              </a:r>
              <a:endPara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53622" name="Rectangle 22"/>
            <p:cNvSpPr>
              <a:spLocks noChangeArrowheads="1"/>
            </p:cNvSpPr>
            <p:nvPr/>
          </p:nvSpPr>
          <p:spPr bwMode="auto">
            <a:xfrm>
              <a:off x="3651" y="2478"/>
              <a:ext cx="907" cy="272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b=b-100;</a:t>
              </a:r>
              <a:endParaRPr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53623" name="Line 23"/>
            <p:cNvSpPr>
              <a:spLocks noChangeShapeType="1"/>
            </p:cNvSpPr>
            <p:nvPr/>
          </p:nvSpPr>
          <p:spPr bwMode="auto">
            <a:xfrm>
              <a:off x="1610" y="2205"/>
              <a:ext cx="0" cy="2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624" name="Line 24"/>
            <p:cNvSpPr>
              <a:spLocks noChangeShapeType="1"/>
            </p:cNvSpPr>
            <p:nvPr/>
          </p:nvSpPr>
          <p:spPr bwMode="auto">
            <a:xfrm>
              <a:off x="4059" y="2206"/>
              <a:ext cx="0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25"/>
          <p:cNvGrpSpPr/>
          <p:nvPr/>
        </p:nvGrpSpPr>
        <p:grpSpPr bwMode="auto">
          <a:xfrm>
            <a:off x="6710364" y="3907617"/>
            <a:ext cx="1439862" cy="1655763"/>
            <a:chOff x="3651" y="2750"/>
            <a:chExt cx="907" cy="1043"/>
          </a:xfrm>
        </p:grpSpPr>
        <p:sp>
          <p:nvSpPr>
            <p:cNvPr id="153626" name="Rectangle 26"/>
            <p:cNvSpPr>
              <a:spLocks noChangeArrowheads="1"/>
            </p:cNvSpPr>
            <p:nvPr/>
          </p:nvSpPr>
          <p:spPr bwMode="auto">
            <a:xfrm>
              <a:off x="3651" y="3521"/>
              <a:ext cx="907" cy="272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X=b;</a:t>
              </a:r>
              <a:endPara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53627" name="Line 27"/>
            <p:cNvSpPr>
              <a:spLocks noChangeShapeType="1"/>
            </p:cNvSpPr>
            <p:nvPr/>
          </p:nvSpPr>
          <p:spPr bwMode="auto">
            <a:xfrm>
              <a:off x="4059" y="2750"/>
              <a:ext cx="0" cy="7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" name="线形标注 1 29"/>
          <p:cNvSpPr/>
          <p:nvPr/>
        </p:nvSpPr>
        <p:spPr bwMode="auto">
          <a:xfrm>
            <a:off x="4544954" y="6021288"/>
            <a:ext cx="1965176" cy="369569"/>
          </a:xfrm>
          <a:prstGeom prst="borderCallout1">
            <a:avLst>
              <a:gd name="adj1" fmla="val -966"/>
              <a:gd name="adj2" fmla="val 49092"/>
              <a:gd name="adj3" fmla="val -113899"/>
              <a:gd name="adj4" fmla="val 45817"/>
            </a:avLst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正确值：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X==200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77995" y="1179704"/>
            <a:ext cx="117691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/>
              <a:t>余额</a:t>
            </a:r>
            <a:endParaRPr lang="zh-CN" altLang="en-US" sz="2400" b="1" dirty="0"/>
          </a:p>
        </p:txBody>
      </p:sp>
      <p:sp>
        <p:nvSpPr>
          <p:cNvPr id="31" name="文本框 30"/>
          <p:cNvSpPr txBox="1"/>
          <p:nvPr/>
        </p:nvSpPr>
        <p:spPr>
          <a:xfrm>
            <a:off x="2495600" y="1235158"/>
            <a:ext cx="167801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存钱线程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6482143" y="1220129"/>
            <a:ext cx="177409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</a:rPr>
              <a:t>取钱线程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6962815" y="1557552"/>
            <a:ext cx="863519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T2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3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53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0" grpId="0" bldLvl="0" animBg="1"/>
      <p:bldP spid="153611" grpId="0" bldLvl="0" animBg="1"/>
      <p:bldP spid="30" grpId="0" bldLvl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/>
                </a:solidFill>
              </a:rPr>
              <a:t>线程同步</a:t>
            </a:r>
            <a:r>
              <a:rPr lang="en-US" altLang="zh-CN" dirty="0">
                <a:solidFill>
                  <a:schemeClr val="tx1"/>
                </a:solidFill>
              </a:rPr>
              <a:t>(Synchronization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b="1" dirty="0">
                <a:solidFill>
                  <a:srgbClr val="0000CC"/>
                </a:solidFill>
              </a:rPr>
              <a:t>共享资源</a:t>
            </a:r>
            <a:r>
              <a:rPr lang="en-US" altLang="zh-CN" sz="2400" dirty="0"/>
              <a:t>(shared resource)</a:t>
            </a:r>
            <a:endParaRPr lang="en-US" altLang="zh-CN" sz="2400" b="1" dirty="0">
              <a:solidFill>
                <a:srgbClr val="0000CC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dirty="0"/>
              <a:t>指在程序中并发运行的被若干个线程所操作的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同一数据资源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zh-CN" altLang="en-US" sz="2400" b="1" dirty="0">
                <a:solidFill>
                  <a:srgbClr val="0000CC"/>
                </a:solidFill>
              </a:rPr>
              <a:t>互斥关系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线程之间通过对资源的竞争，包括：共享的数据和硬件资源，所产生的</a:t>
            </a:r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相互制约</a:t>
            </a:r>
            <a:r>
              <a:rPr lang="zh-CN" altLang="en-US" dirty="0"/>
              <a:t>关系。</a:t>
            </a:r>
            <a:endParaRPr lang="en-US" altLang="zh-CN" dirty="0"/>
          </a:p>
          <a:p>
            <a:pPr>
              <a:spcBef>
                <a:spcPts val="0"/>
              </a:spcBef>
            </a:pPr>
            <a:endParaRPr lang="en-US" altLang="zh-CN" sz="2400" dirty="0"/>
          </a:p>
          <a:p>
            <a:pPr>
              <a:spcBef>
                <a:spcPts val="0"/>
              </a:spcBef>
            </a:pPr>
            <a:r>
              <a:rPr lang="zh-CN" altLang="en-US" sz="2400" b="1" dirty="0">
                <a:solidFill>
                  <a:srgbClr val="0000CC"/>
                </a:solidFill>
              </a:rPr>
              <a:t>同步关系</a:t>
            </a:r>
            <a:endParaRPr lang="en-US" altLang="zh-CN" sz="2400" dirty="0"/>
          </a:p>
          <a:p>
            <a:pPr lvl="1">
              <a:spcBef>
                <a:spcPts val="0"/>
              </a:spcBef>
            </a:pPr>
            <a:r>
              <a:rPr lang="zh-CN" altLang="en-US" dirty="0"/>
              <a:t>线程之间的相互协同合作，彼此之间直接知道对方的存在，并了解对方的名字，这类线程常常需要通过“</a:t>
            </a:r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线程间通信</a:t>
            </a:r>
            <a:r>
              <a:rPr lang="zh-CN" altLang="en-US" dirty="0"/>
              <a:t>”方法来协同工作。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A5D8-A228-40D9-902F-930CAD65FD1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多线程编程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编程实例：使用多线程实现银行账号的存取款功能。</a:t>
            </a:r>
            <a:endParaRPr lang="en-US" altLang="zh-CN" dirty="0"/>
          </a:p>
          <a:p>
            <a:pPr lvl="2"/>
            <a:r>
              <a:rPr lang="zh-CN" altLang="en-US" sz="2400" dirty="0"/>
              <a:t>存钱线程每次存入</a:t>
            </a:r>
            <a:r>
              <a:rPr lang="en-US" altLang="zh-CN" sz="2400" dirty="0"/>
              <a:t>100</a:t>
            </a:r>
            <a:r>
              <a:rPr lang="zh-CN" altLang="en-US" sz="2400" dirty="0"/>
              <a:t>，</a:t>
            </a:r>
            <a:endParaRPr lang="en-US" altLang="zh-CN" sz="2400" dirty="0"/>
          </a:p>
          <a:p>
            <a:pPr lvl="2"/>
            <a:r>
              <a:rPr lang="zh-CN" altLang="en-US" sz="2400" dirty="0"/>
              <a:t>取钱线程每次取出</a:t>
            </a:r>
            <a:r>
              <a:rPr lang="en-US" altLang="zh-CN" sz="2400" dirty="0"/>
              <a:t>100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lvl="2"/>
            <a:r>
              <a:rPr lang="zh-CN" altLang="en-US" sz="2400" dirty="0"/>
              <a:t>如此循环</a:t>
            </a:r>
            <a:r>
              <a:rPr lang="zh-CN" altLang="en-US" sz="24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存</a:t>
            </a:r>
            <a:r>
              <a:rPr lang="en-US" altLang="zh-CN" sz="24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100</a:t>
            </a:r>
            <a:r>
              <a:rPr lang="zh-CN" altLang="en-US" sz="24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后取</a:t>
            </a:r>
            <a:r>
              <a:rPr lang="en-US" altLang="zh-CN" sz="24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100</a:t>
            </a:r>
            <a:r>
              <a:rPr lang="zh-CN" altLang="en-US" sz="2400" dirty="0"/>
              <a:t>的操作多次。</a:t>
            </a:r>
            <a:endParaRPr lang="en-US" altLang="zh-CN" sz="2400" dirty="0"/>
          </a:p>
          <a:p>
            <a:pPr lvl="2"/>
            <a:endParaRPr lang="en-US" altLang="zh-CN" dirty="0"/>
          </a:p>
          <a:p>
            <a:pPr lvl="1"/>
            <a:r>
              <a:rPr lang="zh-CN" altLang="en-US" sz="2800" dirty="0"/>
              <a:t>如何使用</a:t>
            </a:r>
            <a:r>
              <a:rPr lang="zh-CN" altLang="en-US" sz="2800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多线程编程实现，</a:t>
            </a:r>
            <a:r>
              <a:rPr lang="zh-CN" altLang="en-US" sz="2800" dirty="0"/>
              <a:t>并保证余额正确？ </a:t>
            </a:r>
            <a:endParaRPr lang="en-US" altLang="zh-CN" sz="2800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</a:rPr>
              <a:t>多线程程序的编程步骤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>
                <a:latin typeface="Tahoma" panose="020B0604030504040204" pitchFamily="34" charset="0"/>
              </a:rPr>
              <a:t>第一步：定义 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多线程的</a:t>
            </a:r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共享对象类</a:t>
            </a:r>
            <a:endParaRPr lang="en-US" altLang="zh-CN" b="1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zh-CN" altLang="en-US" dirty="0">
                <a:latin typeface="Tahoma" panose="020B0604030504040204" pitchFamily="34" charset="0"/>
              </a:rPr>
              <a:t>把</a:t>
            </a:r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共享变量</a:t>
            </a:r>
            <a:r>
              <a:rPr lang="zh-CN" altLang="en-US" dirty="0">
                <a:latin typeface="Tahoma" panose="020B0604030504040204" pitchFamily="34" charset="0"/>
              </a:rPr>
              <a:t>和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操作共享变量的</a:t>
            </a:r>
            <a:r>
              <a:rPr kumimoji="1" lang="zh-CN" altLang="en-US" kern="1200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ahoma" panose="020B0604030504040204" pitchFamily="34" charset="0"/>
              </a:rPr>
              <a:t>冲</a:t>
            </a:r>
            <a:r>
              <a:rPr kumimoji="1" lang="zh-CN" altLang="en-US" kern="1200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ahoma" panose="020B0604030504040204" pitchFamily="34" charset="0"/>
              </a:rPr>
              <a:t>突</a:t>
            </a:r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方法</a:t>
            </a:r>
            <a:r>
              <a:rPr lang="zh-CN" altLang="en-US" dirty="0">
                <a:latin typeface="Tahoma" panose="020B0604030504040204" pitchFamily="34" charset="0"/>
              </a:rPr>
              <a:t>封装在</a:t>
            </a:r>
            <a:r>
              <a:rPr lang="zh-CN" altLang="en-US" b="1" dirty="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一个类</a:t>
            </a:r>
            <a:r>
              <a:rPr lang="zh-CN" altLang="en-US" dirty="0">
                <a:latin typeface="Tahoma" panose="020B0604030504040204" pitchFamily="34" charset="0"/>
              </a:rPr>
              <a:t>中，而该类的对象既是由多个线程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共享的对象</a:t>
            </a:r>
            <a:r>
              <a:rPr lang="zh-CN" altLang="en-US" dirty="0">
                <a:latin typeface="Tahoma" panose="020B0604030504040204" pitchFamily="34" charset="0"/>
              </a:rPr>
              <a:t>；</a:t>
            </a:r>
            <a:endParaRPr lang="en-US" altLang="zh-CN" dirty="0">
              <a:latin typeface="Tahoma" panose="020B0604030504040204" pitchFamily="34" charset="0"/>
            </a:endParaRPr>
          </a:p>
          <a:p>
            <a:pPr lvl="1"/>
            <a:endParaRPr lang="en-US" altLang="zh-CN" dirty="0">
              <a:latin typeface="Tahoma" panose="020B0604030504040204" pitchFamily="34" charset="0"/>
            </a:endParaRPr>
          </a:p>
          <a:p>
            <a:pPr marL="0" indent="0">
              <a:buNone/>
            </a:pPr>
            <a:r>
              <a:rPr lang="zh-CN" altLang="en-US" dirty="0">
                <a:latin typeface="Tahoma" panose="020B0604030504040204" pitchFamily="34" charset="0"/>
              </a:rPr>
              <a:t>第二步：定义 </a:t>
            </a:r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线程类</a:t>
            </a:r>
            <a:endParaRPr lang="en-US" altLang="zh-CN" b="1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zh-CN" altLang="en-US" dirty="0">
                <a:latin typeface="Tahoma" panose="020B0604030504040204" pitchFamily="34" charset="0"/>
              </a:rPr>
              <a:t>通过继承</a:t>
            </a:r>
            <a:r>
              <a:rPr lang="en-US" altLang="zh-CN" dirty="0">
                <a:latin typeface="Tahoma" panose="020B0604030504040204" pitchFamily="34" charset="0"/>
              </a:rPr>
              <a:t>Thread</a:t>
            </a:r>
            <a:r>
              <a:rPr lang="zh-CN" altLang="en-US" dirty="0">
                <a:latin typeface="Tahoma" panose="020B0604030504040204" pitchFamily="34" charset="0"/>
              </a:rPr>
              <a:t>类或实现</a:t>
            </a:r>
            <a:r>
              <a:rPr lang="en-US" altLang="zh-CN" dirty="0">
                <a:latin typeface="Tahoma" panose="020B0604030504040204" pitchFamily="34" charset="0"/>
              </a:rPr>
              <a:t>Runnable</a:t>
            </a:r>
            <a:r>
              <a:rPr lang="zh-CN" altLang="en-US" dirty="0">
                <a:latin typeface="Tahoma" panose="020B0604030504040204" pitchFamily="34" charset="0"/>
              </a:rPr>
              <a:t>接口实现所有</a:t>
            </a:r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共享对象的线程类</a:t>
            </a:r>
            <a:r>
              <a:rPr lang="zh-CN" altLang="en-US" dirty="0">
                <a:latin typeface="Tahoma" panose="020B0604030504040204" pitchFamily="34" charset="0"/>
              </a:rPr>
              <a:t>；</a:t>
            </a:r>
            <a:endParaRPr lang="en-US" altLang="zh-CN" dirty="0">
              <a:latin typeface="Tahoma" panose="020B0604030504040204" pitchFamily="34" charset="0"/>
            </a:endParaRPr>
          </a:p>
          <a:p>
            <a:pPr lvl="1"/>
            <a:endParaRPr lang="en-US" altLang="zh-CN" dirty="0">
              <a:latin typeface="Tahoma" panose="020B0604030504040204" pitchFamily="34" charset="0"/>
            </a:endParaRPr>
          </a:p>
          <a:p>
            <a:pPr marL="0" indent="0">
              <a:buNone/>
            </a:pPr>
            <a:r>
              <a:rPr lang="zh-CN" altLang="en-US" dirty="0">
                <a:latin typeface="Tahoma" panose="020B0604030504040204" pitchFamily="34" charset="0"/>
              </a:rPr>
              <a:t>第三步：编写 </a:t>
            </a:r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多线程应用程序</a:t>
            </a:r>
            <a:endParaRPr lang="en-US" altLang="zh-CN" dirty="0">
              <a:latin typeface="Tahoma" panose="020B0604030504040204" pitchFamily="34" charset="0"/>
            </a:endParaRPr>
          </a:p>
          <a:p>
            <a:pPr lvl="1"/>
            <a:endParaRPr lang="en-US" altLang="zh-CN" dirty="0">
              <a:latin typeface="Tahoma" panose="020B060403050404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000" dirty="0"/>
              <a:t>多线程编程</a:t>
            </a:r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实例</a:t>
            </a:r>
            <a:endParaRPr lang="zh-CN" altLang="en-US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7091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latin typeface="Tahoma" panose="020B0604030504040204" pitchFamily="34" charset="0"/>
              </a:rPr>
              <a:t>第一步：</a:t>
            </a:r>
            <a:r>
              <a:rPr lang="zh-CN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定义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线程的</a:t>
            </a:r>
            <a:r>
              <a:rPr lang="zh-CN" altLang="en-US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共享对象类</a:t>
            </a:r>
            <a:r>
              <a:rPr lang="zh-CN" altLang="en-US" sz="2800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：</a:t>
            </a:r>
            <a:endParaRPr lang="en-US" altLang="zh-CN" sz="2800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ea"/>
              <a:buAutoNum type="circleNumDbPlain"/>
            </a:pP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zh-CN" altLang="en-US" sz="2800" dirty="0">
                <a:latin typeface="Tahoma" panose="020B0604030504040204" pitchFamily="34" charset="0"/>
              </a:rPr>
              <a:t>第二步：</a:t>
            </a:r>
            <a:r>
              <a:rPr lang="zh-CN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定义所有</a:t>
            </a:r>
            <a:r>
              <a:rPr lang="zh-CN" altLang="en-US" sz="2800" dirty="0">
                <a:solidFill>
                  <a:srgbClr val="CC0099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ahoma" panose="020B0604030504040204" pitchFamily="34" charset="0"/>
              </a:rPr>
              <a:t>共享数据对象</a:t>
            </a:r>
            <a:r>
              <a:rPr lang="zh-CN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的</a:t>
            </a:r>
            <a:r>
              <a:rPr lang="zh-CN" altLang="en-US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线程类</a:t>
            </a:r>
            <a:r>
              <a:rPr lang="zh-CN" alt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：</a:t>
            </a:r>
            <a:endParaRPr lang="en-US" altLang="zh-CN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存款的线程类</a:t>
            </a:r>
            <a:endParaRPr lang="en-US" altLang="zh-CN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取款的线程类</a:t>
            </a:r>
            <a:endParaRPr lang="en-US" altLang="zh-CN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457200" lvl="1" indent="0">
              <a:buNone/>
            </a:pP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zh-CN" altLang="en-US" sz="2800" dirty="0">
                <a:latin typeface="Tahoma" panose="020B0604030504040204" pitchFamily="34" charset="0"/>
              </a:rPr>
              <a:t>第三步：编写</a:t>
            </a:r>
            <a:r>
              <a:rPr lang="zh-CN" altLang="en-US" sz="2800" b="1" dirty="0">
                <a:solidFill>
                  <a:srgbClr val="C00000"/>
                </a:solidFill>
                <a:latin typeface="Tahoma" panose="020B0604030504040204" pitchFamily="34" charset="0"/>
              </a:rPr>
              <a:t>多线程应用程序：</a:t>
            </a:r>
            <a:endParaRPr lang="en-US" altLang="zh-CN" sz="2800" b="1" dirty="0">
              <a:solidFill>
                <a:srgbClr val="C00000"/>
              </a:solidFill>
              <a:latin typeface="Tahoma" panose="020B0604030504040204" pitchFamily="34" charset="0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C00000"/>
              </a:solidFill>
              <a:latin typeface="Tahoma" panose="020B0604030504040204" pitchFamily="34" charset="0"/>
            </a:endParaRPr>
          </a:p>
          <a:p>
            <a:pPr marL="0" indent="0">
              <a:buNone/>
            </a:pPr>
            <a:endParaRPr lang="en-US" altLang="zh-CN" b="1" dirty="0">
              <a:solidFill>
                <a:srgbClr val="C00000"/>
              </a:solidFill>
              <a:latin typeface="Tahoma" panose="020B060403050404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7378578" y="1658346"/>
            <a:ext cx="2832222" cy="1328414"/>
            <a:chOff x="4214311" y="1344156"/>
            <a:chExt cx="2407148" cy="1710950"/>
          </a:xfrm>
        </p:grpSpPr>
        <p:sp>
          <p:nvSpPr>
            <p:cNvPr id="7" name="文本框 6"/>
            <p:cNvSpPr txBox="1"/>
            <p:nvPr/>
          </p:nvSpPr>
          <p:spPr>
            <a:xfrm>
              <a:off x="4214311" y="1748169"/>
              <a:ext cx="2407147" cy="130693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余额</a:t>
              </a:r>
              <a:r>
                <a:rPr lang="en-US" altLang="zh-CN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2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balance)</a:t>
              </a:r>
              <a:endPara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zh-CN" altLang="en-US" sz="2000" b="1" dirty="0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存钱</a:t>
              </a:r>
              <a:r>
                <a:rPr lang="en-US" altLang="zh-CN" sz="2000" b="1" dirty="0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(deposit)</a:t>
              </a:r>
              <a:r>
                <a:rPr lang="zh-CN" altLang="en-US" sz="2000" b="1" dirty="0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方法</a:t>
              </a:r>
              <a:endParaRPr lang="en-US" altLang="zh-CN" sz="2000" b="1" dirty="0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zh-CN" altLang="en-US" sz="2000" b="1" dirty="0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取钱</a:t>
              </a:r>
              <a:r>
                <a:rPr lang="en-US" altLang="zh-CN" sz="2000" b="1" dirty="0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zh-CN" sz="2000" b="1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withdraw)</a:t>
              </a:r>
              <a:r>
                <a:rPr lang="zh-CN" altLang="en-US" sz="2000" b="1" dirty="0">
                  <a:solidFill>
                    <a:srgbClr val="0066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方法</a:t>
              </a:r>
              <a:endParaRPr lang="zh-CN" altLang="en-US" sz="2000" b="1" dirty="0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214311" y="1344156"/>
              <a:ext cx="2407148" cy="51361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b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BankAccount</a:t>
              </a:r>
              <a:r>
                <a:rPr lang="zh-CN" altLang="en-US" sz="2000" b="1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类</a:t>
              </a:r>
              <a:endParaRPr lang="en-US" altLang="zh-CN" sz="2000" b="1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448570" y="2218867"/>
            <a:ext cx="247523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BankAccount.java</a:t>
            </a:r>
            <a:endParaRPr lang="en-US" altLang="zh-CN" sz="2000" b="1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015880" y="3873839"/>
            <a:ext cx="24225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DepositThread.java</a:t>
            </a:r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5015880" y="4410508"/>
            <a:ext cx="2675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WithdrawThread.java</a:t>
            </a:r>
            <a:endParaRPr lang="en-US" altLang="zh-CN" b="1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961278" y="5409880"/>
            <a:ext cx="12992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Test .java</a:t>
            </a:r>
            <a:endParaRPr lang="en-US" altLang="zh-CN" b="1">
              <a:solidFill>
                <a:srgbClr val="0000C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8768" y="1556792"/>
            <a:ext cx="8229600" cy="4525963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112312" y="1916832"/>
            <a:ext cx="7704856" cy="5835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Example1</a:t>
            </a:r>
            <a:r>
              <a:rPr lang="en-US" altLang="zh-CN" sz="3200" dirty="0"/>
              <a:t>. 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未实现同步控制</a:t>
            </a:r>
            <a:r>
              <a:rPr lang="zh-CN" altLang="en-US" sz="3200" b="1" dirty="0"/>
              <a:t>的</a:t>
            </a:r>
            <a:r>
              <a:rPr lang="zh-CN" altLang="en-US" sz="3200" dirty="0"/>
              <a:t>多线程程序</a:t>
            </a:r>
            <a:endParaRPr lang="en-US" altLang="zh-CN" sz="3200" dirty="0"/>
          </a:p>
        </p:txBody>
      </p:sp>
      <p:sp>
        <p:nvSpPr>
          <p:cNvPr id="6" name="文本框 5"/>
          <p:cNvSpPr txBox="1"/>
          <p:nvPr/>
        </p:nvSpPr>
        <p:spPr>
          <a:xfrm>
            <a:off x="1978640" y="3037421"/>
            <a:ext cx="7838528" cy="5219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</a:rPr>
              <a:t>Example2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线程之间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实现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同步控制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的多线程程序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93632" y="4149080"/>
            <a:ext cx="7838528" cy="9531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</a:rPr>
              <a:t>Example3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线程之间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实现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同步控制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且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实现通信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的多线程程序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67508" y="298443"/>
            <a:ext cx="8856984" cy="449811"/>
          </a:xfrm>
        </p:spPr>
        <p:txBody>
          <a:bodyPr>
            <a:noAutofit/>
          </a:bodyPr>
          <a:lstStyle/>
          <a:p>
            <a:pPr algn="l"/>
            <a:r>
              <a:rPr lang="en-US" altLang="zh-CN" sz="2800" dirty="0"/>
              <a:t>Example1</a:t>
            </a:r>
            <a:r>
              <a:rPr lang="zh-CN" altLang="en-US" sz="2800" dirty="0"/>
              <a:t>：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未使用同步控制</a:t>
            </a:r>
            <a:r>
              <a:rPr lang="zh-CN" altLang="en-US" sz="2800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共享对象类</a:t>
            </a:r>
            <a:r>
              <a:rPr lang="en-US" altLang="zh-CN" sz="2800" b="1" dirty="0">
                <a:solidFill>
                  <a:srgbClr val="C00000"/>
                </a:solidFill>
              </a:rPr>
              <a:t>BankAccoun.java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09720" y="908720"/>
            <a:ext cx="8606760" cy="5378459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class </a:t>
            </a:r>
            <a:r>
              <a:rPr lang="en-US" altLang="zh-CN" sz="1800" b="1" dirty="0" err="1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BankAccount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</a:t>
            </a:r>
            <a:endParaRPr lang="en-US" altLang="zh-CN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private int </a:t>
            </a:r>
            <a:r>
              <a:rPr lang="en-US" altLang="zh-CN" sz="1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balance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		</a:t>
            </a:r>
            <a:endParaRPr lang="zh-CN" altLang="en-US" sz="1800" b="1" dirty="0">
              <a:solidFill>
                <a:srgbClr val="CC0099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0"/>
              </a:spcBef>
              <a:buNone/>
            </a:pPr>
            <a:endParaRPr lang="zh-CN" altLang="en-US" sz="18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 deposit(int money){	</a:t>
            </a:r>
            <a:endParaRPr lang="zh-CN" altLang="en-US" sz="1800" b="1" dirty="0">
              <a:solidFill>
                <a:srgbClr val="CC0099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balance</a:t>
            </a:r>
            <a:r>
              <a:rPr lang="en-US" altLang="zh-CN" sz="18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altLang="zh-CN" sz="1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balance</a:t>
            </a:r>
            <a:r>
              <a:rPr lang="en-US" altLang="zh-CN" sz="18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money;</a:t>
            </a:r>
            <a:endParaRPr lang="en-US" altLang="zh-CN" sz="1800" b="1" dirty="0">
              <a:solidFill>
                <a:srgbClr val="0000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US" altLang="zh-CN" sz="1800" b="1" dirty="0" err="1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System.out.println</a:t>
            </a:r>
            <a:r>
              <a:rPr lang="en-US" altLang="zh-CN" sz="18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("</a:t>
            </a:r>
            <a:r>
              <a:rPr lang="zh-CN" altLang="en-US" sz="1800" b="1" dirty="0">
                <a:solidFill>
                  <a:srgbClr val="00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存入</a:t>
            </a:r>
            <a:r>
              <a:rPr lang="en-US" altLang="zh-CN" sz="18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"+money+"</a:t>
            </a:r>
            <a:r>
              <a:rPr lang="zh-CN" altLang="en-US" sz="1800" b="1" dirty="0">
                <a:solidFill>
                  <a:srgbClr val="00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元，账上余额为：</a:t>
            </a:r>
            <a:r>
              <a:rPr lang="en-US" altLang="zh-CN" sz="18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"+balance);</a:t>
            </a:r>
            <a:endParaRPr lang="en-US" altLang="zh-CN" sz="1800" b="1" dirty="0">
              <a:solidFill>
                <a:srgbClr val="0000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CN" sz="1800" b="1" dirty="0">
              <a:solidFill>
                <a:srgbClr val="0000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0"/>
              </a:spcBef>
              <a:buNone/>
            </a:pPr>
            <a:endParaRPr lang="zh-CN" altLang="en-US" sz="18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 withdraw(int money){	</a:t>
            </a:r>
            <a:endParaRPr lang="zh-CN" altLang="en-US" sz="1800" b="1" dirty="0">
              <a:solidFill>
                <a:srgbClr val="CC0099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if(balance &gt; money){</a:t>
            </a:r>
            <a:endParaRPr lang="en-US" altLang="zh-CN" sz="1800" b="1" dirty="0">
              <a:solidFill>
                <a:srgbClr val="0066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balance</a:t>
            </a:r>
            <a:r>
              <a:rPr lang="en-US" altLang="zh-CN" sz="18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altLang="zh-CN" sz="1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balance</a:t>
            </a:r>
            <a:r>
              <a:rPr lang="en-US" altLang="zh-CN" sz="18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money;</a:t>
            </a:r>
            <a:endParaRPr lang="en-US" altLang="zh-CN" sz="1800" b="1" dirty="0">
              <a:solidFill>
                <a:srgbClr val="0066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}else {</a:t>
            </a:r>
            <a:endParaRPr lang="en-US" altLang="zh-CN" sz="1800" b="1" dirty="0">
              <a:solidFill>
                <a:srgbClr val="0066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money = balance;   //</a:t>
            </a:r>
            <a:r>
              <a:rPr lang="zh-CN" altLang="en-US" sz="1800" b="1" dirty="0">
                <a:solidFill>
                  <a:srgbClr val="0066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余额不够时，取走余额。</a:t>
            </a:r>
            <a:endParaRPr lang="zh-CN" altLang="en-US" sz="1800" b="1" dirty="0">
              <a:solidFill>
                <a:srgbClr val="0066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3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balance</a:t>
            </a:r>
            <a:r>
              <a:rPr lang="en-US" altLang="zh-CN" sz="18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0;</a:t>
            </a:r>
            <a:endParaRPr lang="en-US" altLang="zh-CN" sz="1800" b="1" dirty="0">
              <a:solidFill>
                <a:srgbClr val="0066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CN" sz="1800" b="1" dirty="0">
              <a:solidFill>
                <a:srgbClr val="0066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US" altLang="zh-CN" sz="1800" b="1" dirty="0" err="1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System.out.println</a:t>
            </a:r>
            <a:r>
              <a:rPr lang="en-US" altLang="zh-CN" sz="18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("</a:t>
            </a:r>
            <a:r>
              <a:rPr lang="zh-CN" altLang="en-US" sz="1800" b="1" dirty="0">
                <a:solidFill>
                  <a:srgbClr val="0066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取出</a:t>
            </a:r>
            <a:r>
              <a:rPr lang="en-US" altLang="zh-CN" sz="18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"+money+"</a:t>
            </a:r>
            <a:r>
              <a:rPr lang="zh-CN" altLang="en-US" sz="1800" b="1" dirty="0">
                <a:solidFill>
                  <a:srgbClr val="0066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元，账上余额为：</a:t>
            </a:r>
            <a:r>
              <a:rPr lang="en-US" altLang="zh-CN" sz="18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"+</a:t>
            </a:r>
            <a:r>
              <a:rPr lang="en-US" altLang="zh-CN" sz="1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balance</a:t>
            </a:r>
            <a:r>
              <a:rPr lang="en-US" altLang="zh-CN" sz="18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zh-CN" altLang="en-US" sz="1800" b="1" dirty="0">
              <a:solidFill>
                <a:srgbClr val="0066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money;</a:t>
            </a:r>
            <a:endParaRPr lang="en-US" altLang="zh-CN" sz="1800" b="1" dirty="0">
              <a:solidFill>
                <a:srgbClr val="0066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CN" sz="1800" b="1" dirty="0">
              <a:solidFill>
                <a:srgbClr val="0066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CN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236314" y="1195740"/>
            <a:ext cx="2515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rgbClr val="CC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lang="zh-CN" altLang="en-US" sz="1800" b="1" dirty="0">
                <a:solidFill>
                  <a:srgbClr val="CC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余额，共享数据变量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276651" y="1700808"/>
            <a:ext cx="2515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rgbClr val="CC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lang="zh-CN" altLang="en-US" sz="1800" b="1" dirty="0">
                <a:solidFill>
                  <a:srgbClr val="CC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冲突方法：存款方法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80330" y="3132708"/>
            <a:ext cx="25158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 dirty="0">
                <a:solidFill>
                  <a:srgbClr val="CC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lang="zh-CN" altLang="en-US" sz="1800" b="1" dirty="0">
                <a:solidFill>
                  <a:srgbClr val="CC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冲突方法：取款方法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线程与进程的区别</a:t>
            </a:r>
            <a:endParaRPr lang="en-US" altLang="zh-CN" dirty="0"/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52599"/>
            <a:ext cx="8229600" cy="4378325"/>
          </a:xfrm>
        </p:spPr>
        <p:txBody>
          <a:bodyPr/>
          <a:lstStyle/>
          <a:p>
            <a:r>
              <a:rPr lang="zh-CN" altLang="en-US" b="1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多线程程序</a:t>
            </a:r>
            <a:r>
              <a:rPr lang="zh-CN" altLang="en-US" dirty="0">
                <a:solidFill>
                  <a:srgbClr val="0000CC"/>
                </a:solidFill>
              </a:rPr>
              <a:t>：</a:t>
            </a:r>
            <a:r>
              <a:rPr lang="zh-CN" altLang="en-US" dirty="0"/>
              <a:t>一个可以同时运行多个相对独立的线程的程序</a:t>
            </a:r>
            <a:r>
              <a:rPr lang="zh-CN" altLang="en-US" dirty="0">
                <a:solidFill>
                  <a:schemeClr val="bg2"/>
                </a:solidFill>
              </a:rPr>
              <a:t>。</a:t>
            </a:r>
            <a:endParaRPr lang="zh-CN" altLang="en-US" b="1" dirty="0"/>
          </a:p>
          <a:p>
            <a:endParaRPr lang="en-US" altLang="zh-CN" sz="2400" dirty="0"/>
          </a:p>
          <a:p>
            <a:r>
              <a:rPr lang="zh-CN" altLang="en-US" sz="2400" dirty="0"/>
              <a:t>多个</a:t>
            </a: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进程</a:t>
            </a:r>
            <a:r>
              <a:rPr lang="zh-CN" altLang="en-US" sz="2400" dirty="0"/>
              <a:t>的内部数据和状态都是完全独立的；</a:t>
            </a:r>
            <a:endParaRPr lang="en-US" altLang="zh-CN" sz="2400" dirty="0"/>
          </a:p>
          <a:p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但是，多线程是</a:t>
            </a:r>
            <a:r>
              <a:rPr lang="zh-CN" altLang="en-US" sz="2400" b="1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共享一块内存空间和一组系统资源</a:t>
            </a:r>
            <a:r>
              <a:rPr lang="zh-CN" altLang="en-US" sz="2400" b="1" dirty="0">
                <a:solidFill>
                  <a:srgbClr val="0000CC"/>
                </a:solidFill>
              </a:rPr>
              <a:t>，</a:t>
            </a:r>
            <a:r>
              <a:rPr lang="zh-CN" altLang="en-US" sz="2400" dirty="0"/>
              <a:t>有可能互相影响。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每个进程都有一段专用的内存区域，而</a:t>
            </a:r>
            <a:r>
              <a:rPr lang="zh-CN" altLang="en-US" sz="24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线程间可以共享属于同一进程的相同的内存单元</a:t>
            </a:r>
            <a:r>
              <a:rPr lang="en-US" altLang="zh-CN" sz="2400" dirty="0"/>
              <a:t>(</a:t>
            </a:r>
            <a:r>
              <a:rPr lang="zh-CN" altLang="en-US" sz="2400" dirty="0"/>
              <a:t>包括代码与数据</a:t>
            </a:r>
            <a:r>
              <a:rPr lang="en-US" altLang="zh-CN" sz="2400" dirty="0"/>
              <a:t>)</a:t>
            </a:r>
            <a:r>
              <a:rPr lang="zh-CN" altLang="en-US" sz="2400" dirty="0"/>
              <a:t>，并利用这些共享单元来实现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数据交换</a:t>
            </a:r>
            <a:r>
              <a:rPr lang="zh-CN" altLang="en-US" sz="2400" dirty="0"/>
              <a:t>、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实时通信</a:t>
            </a:r>
            <a:r>
              <a:rPr lang="zh-CN" altLang="en-US" sz="2400" dirty="0"/>
              <a:t>与必要的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同步操作</a:t>
            </a:r>
            <a:r>
              <a:rPr lang="zh-CN" altLang="en-US" sz="2400" dirty="0"/>
              <a:t>。</a:t>
            </a:r>
            <a:endParaRPr lang="zh-CN" altLang="en-US" sz="2400" dirty="0"/>
          </a:p>
          <a:p>
            <a:endParaRPr lang="en-US" altLang="zh-CN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0AB8-AAFF-44DA-B4D4-8247CC502E4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7122" y="332656"/>
            <a:ext cx="7543800" cy="306366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DepositThread</a:t>
            </a:r>
            <a:r>
              <a:rPr lang="en-US" altLang="zh-CN" sz="3200" b="1" dirty="0"/>
              <a:t>.java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99374" y="764704"/>
            <a:ext cx="8102704" cy="472972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C00000"/>
                </a:solidFill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</a:rPr>
              <a:t>存款线程</a:t>
            </a:r>
            <a:endParaRPr lang="zh-CN" altLang="en-US" sz="2000" b="1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class </a:t>
            </a:r>
            <a:r>
              <a:rPr lang="en-US" altLang="zh-CN" sz="2000" b="1" dirty="0" err="1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DepositThread</a:t>
            </a: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implements </a:t>
            </a:r>
            <a:r>
              <a:rPr lang="en-US" altLang="zh-CN" sz="2000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Runnable</a:t>
            </a:r>
            <a:r>
              <a:rPr lang="en-US" altLang="zh-CN" sz="20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{</a:t>
            </a:r>
            <a:endParaRPr lang="en-US" altLang="zh-C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private </a:t>
            </a:r>
            <a:r>
              <a:rPr lang="en-US" altLang="zh-C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BankAccount</a:t>
            </a: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000" b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account</a:t>
            </a:r>
            <a:r>
              <a:rPr lang="en-US" altLang="zh-CN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 </a:t>
            </a:r>
            <a:endParaRPr lang="zh-CN" altLang="en-US" sz="2000" b="1" dirty="0">
              <a:solidFill>
                <a:srgbClr val="CC0099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0"/>
              </a:spcBef>
              <a:buNone/>
            </a:pPr>
            <a:endParaRPr lang="zh-CN" altLang="en-US" sz="20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</a:t>
            </a:r>
            <a:r>
              <a:rPr lang="en-US" altLang="zh-C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DepositThread</a:t>
            </a: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BankAccount</a:t>
            </a: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account) {</a:t>
            </a:r>
            <a:endParaRPr lang="en-US" altLang="zh-C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US" altLang="zh-CN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super();</a:t>
            </a:r>
            <a:endParaRPr lang="en-US" altLang="zh-C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US" altLang="zh-C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this.account</a:t>
            </a: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account;</a:t>
            </a:r>
            <a:endParaRPr lang="en-US" altLang="zh-C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C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0"/>
              </a:spcBef>
              <a:buNone/>
            </a:pPr>
            <a:endParaRPr lang="zh-CN" altLang="en-US" sz="20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</a:t>
            </a:r>
            <a:r>
              <a:rPr lang="en-US" altLang="zh-CN" sz="2000" b="1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 run(){</a:t>
            </a:r>
            <a:endParaRPr lang="en-US" altLang="zh-CN" sz="2000" b="1" dirty="0">
              <a:solidFill>
                <a:srgbClr val="0000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for(</a:t>
            </a:r>
            <a:r>
              <a:rPr lang="en-US" altLang="zh-CN" sz="2000" b="1" dirty="0" err="1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000" b="1" dirty="0" err="1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=0; </a:t>
            </a:r>
            <a:r>
              <a:rPr lang="en-US" altLang="zh-CN" sz="2000" b="1" dirty="0" err="1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&lt;5; </a:t>
            </a:r>
            <a:r>
              <a:rPr lang="en-US" altLang="zh-CN" sz="2000" b="1" dirty="0" err="1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++){</a:t>
            </a:r>
            <a:endParaRPr lang="en-US" altLang="zh-CN" sz="2000" b="1" dirty="0">
              <a:solidFill>
                <a:srgbClr val="0000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>
              <a:spcBef>
                <a:spcPts val="0"/>
              </a:spcBef>
              <a:buNone/>
            </a:pPr>
            <a:r>
              <a:rPr lang="en-US" altLang="zh-CN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account</a:t>
            </a:r>
            <a:r>
              <a:rPr lang="en-US" altLang="zh-CN" b="1" dirty="0" err="1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.deposit</a:t>
            </a:r>
            <a:r>
              <a:rPr lang="en-US" altLang="zh-CN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b="1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100);	//</a:t>
            </a:r>
            <a:r>
              <a:rPr lang="zh-CN" altLang="en-US" b="1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存款</a:t>
            </a:r>
            <a:endParaRPr lang="en-US" altLang="zh-CN" b="1" dirty="0">
              <a:solidFill>
                <a:srgbClr val="0000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CN" sz="2000" b="1" dirty="0">
              <a:solidFill>
                <a:srgbClr val="0000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CN" sz="2000" b="1" dirty="0">
              <a:solidFill>
                <a:srgbClr val="0000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C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510905" y="1375679"/>
            <a:ext cx="3789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>
                <a:solidFill>
                  <a:srgbClr val="CC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lang="zh-CN" altLang="en-US" sz="1800" b="1">
                <a:solidFill>
                  <a:srgbClr val="CC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多线程</a:t>
            </a:r>
            <a:r>
              <a:rPr lang="zh-CN" altLang="en-US" sz="1800" b="1">
                <a:solidFill>
                  <a:srgbClr val="CC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共享的</a:t>
            </a:r>
            <a:r>
              <a:rPr lang="en-US" altLang="zh-CN" sz="1800" b="1">
                <a:solidFill>
                  <a:srgbClr val="CC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BankAccount</a:t>
            </a:r>
            <a:r>
              <a:rPr lang="zh-CN" altLang="en-US" sz="1800" b="1">
                <a:solidFill>
                  <a:srgbClr val="CC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对象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9536" y="310286"/>
            <a:ext cx="7543800" cy="449242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WithdrawThread</a:t>
            </a:r>
            <a:r>
              <a:rPr lang="en-US" altLang="zh-CN" sz="3200" b="1" dirty="0"/>
              <a:t>.java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95460" y="836712"/>
            <a:ext cx="8401080" cy="473200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lang="zh-CN" altLang="en-US" sz="20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取款线程</a:t>
            </a:r>
            <a:endParaRPr lang="en-US" altLang="zh-CN" sz="2000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class </a:t>
            </a:r>
            <a:r>
              <a:rPr lang="en-US" altLang="zh-CN" sz="2000" b="1" dirty="0" err="1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WithdrawThread</a:t>
            </a: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implements </a:t>
            </a:r>
            <a:r>
              <a:rPr lang="en-US" altLang="zh-C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Runnable</a:t>
            </a: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</a:t>
            </a:r>
            <a:endParaRPr lang="en-US" altLang="zh-C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private </a:t>
            </a:r>
            <a:r>
              <a:rPr lang="en-US" altLang="zh-C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BankAccount</a:t>
            </a: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account</a:t>
            </a: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</a:t>
            </a:r>
            <a:r>
              <a:rPr lang="en-US" altLang="zh-CN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endParaRPr lang="zh-CN" altLang="en-US" sz="2000" b="1" dirty="0">
              <a:solidFill>
                <a:srgbClr val="CC0099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0"/>
              </a:spcBef>
              <a:buNone/>
            </a:pPr>
            <a:endParaRPr lang="zh-CN" altLang="en-US" sz="20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</a:t>
            </a:r>
            <a:r>
              <a:rPr lang="en-US" altLang="zh-C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WithdrawThread</a:t>
            </a: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BankAccount</a:t>
            </a: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account) {</a:t>
            </a:r>
            <a:endParaRPr lang="en-US" altLang="zh-C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US" altLang="zh-CN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super();</a:t>
            </a:r>
            <a:endParaRPr lang="en-US" altLang="zh-C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US" altLang="zh-C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this.account</a:t>
            </a: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account;</a:t>
            </a:r>
            <a:endParaRPr lang="en-US" altLang="zh-C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C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0"/>
              </a:spcBef>
              <a:buNone/>
            </a:pPr>
            <a:endParaRPr lang="zh-CN" altLang="en-US" sz="20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</a:t>
            </a:r>
            <a:r>
              <a:rPr lang="en-US" altLang="zh-CN" sz="2000" b="1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 run(){</a:t>
            </a:r>
            <a:endParaRPr lang="en-US" altLang="zh-CN" sz="2000" b="1" dirty="0">
              <a:solidFill>
                <a:srgbClr val="0000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for(</a:t>
            </a:r>
            <a:r>
              <a:rPr lang="en-US" altLang="zh-CN" sz="2000" b="1" dirty="0" err="1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</a:t>
            </a:r>
            <a:r>
              <a:rPr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000" b="1" dirty="0" err="1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=0; </a:t>
            </a:r>
            <a:r>
              <a:rPr lang="en-US" altLang="zh-CN" sz="2000" b="1" dirty="0" err="1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&lt;4; </a:t>
            </a:r>
            <a:r>
              <a:rPr lang="en-US" altLang="zh-CN" sz="2000" b="1" dirty="0" err="1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++){</a:t>
            </a:r>
            <a:endParaRPr lang="en-US" altLang="zh-CN" sz="2000" b="1" dirty="0">
              <a:solidFill>
                <a:srgbClr val="0000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>
              <a:spcBef>
                <a:spcPts val="0"/>
              </a:spcBef>
              <a:buNone/>
            </a:pPr>
            <a:r>
              <a:rPr lang="en-US" altLang="zh-CN" b="1" dirty="0" err="1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account</a:t>
            </a:r>
            <a:r>
              <a:rPr lang="en-US" altLang="zh-CN" b="1" dirty="0" err="1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.withdraw</a:t>
            </a:r>
            <a:r>
              <a:rPr lang="en-US" altLang="zh-CN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b="1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100);	//</a:t>
            </a:r>
            <a:r>
              <a:rPr lang="zh-CN" altLang="en-US" b="1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取款</a:t>
            </a:r>
            <a:endParaRPr lang="en-US" altLang="zh-CN" b="1" dirty="0">
              <a:solidFill>
                <a:srgbClr val="0000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CN" sz="2000" b="1" dirty="0">
              <a:solidFill>
                <a:srgbClr val="0000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CN" sz="2000" b="1" dirty="0">
              <a:solidFill>
                <a:srgbClr val="0000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C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384032" y="1484784"/>
            <a:ext cx="3789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>
                <a:solidFill>
                  <a:srgbClr val="CC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lang="zh-CN" altLang="en-US" sz="1800" b="1">
                <a:solidFill>
                  <a:srgbClr val="CC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多线程</a:t>
            </a:r>
            <a:r>
              <a:rPr lang="zh-CN" altLang="en-US" sz="1800" b="1">
                <a:solidFill>
                  <a:srgbClr val="CC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共享的</a:t>
            </a:r>
            <a:r>
              <a:rPr lang="en-US" altLang="zh-CN" sz="1800" b="1">
                <a:solidFill>
                  <a:srgbClr val="CC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BankAccount</a:t>
            </a:r>
            <a:r>
              <a:rPr lang="zh-CN" altLang="en-US" sz="1800" b="1">
                <a:solidFill>
                  <a:srgbClr val="CC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对象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620688"/>
            <a:ext cx="7543800" cy="449242"/>
          </a:xfrm>
        </p:spPr>
        <p:txBody>
          <a:bodyPr>
            <a:noAutofit/>
          </a:bodyPr>
          <a:lstStyle/>
          <a:p>
            <a:pPr algn="l"/>
            <a:r>
              <a:rPr lang="en-US" altLang="zh-CN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.</a:t>
            </a:r>
            <a:r>
              <a:rPr lang="en-US" altLang="zh-CN" sz="3200" b="1" dirty="0"/>
              <a:t>java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199" y="1258834"/>
            <a:ext cx="8413639" cy="374441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class </a:t>
            </a:r>
            <a:r>
              <a:rPr lang="en-US" altLang="zh-CN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{</a:t>
            </a:r>
            <a:endParaRPr lang="zh-CN" altLang="en-US" sz="20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static void main(String[] </a:t>
            </a:r>
            <a:r>
              <a:rPr lang="en-US" altLang="zh-C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args</a:t>
            </a: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{</a:t>
            </a:r>
            <a:endParaRPr lang="en-US" altLang="zh-C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altLang="zh-C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BankAccount</a:t>
            </a: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0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account</a:t>
            </a: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altLang="zh-CN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 BankAccount();  </a:t>
            </a:r>
            <a:endParaRPr lang="en-US" altLang="zh-CN" sz="2000" b="1" dirty="0">
              <a:solidFill>
                <a:srgbClr val="CC00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0"/>
              </a:spcBef>
              <a:buNone/>
            </a:pPr>
            <a:endParaRPr lang="zh-CN" altLang="en-US" sz="20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Thread </a:t>
            </a:r>
            <a:r>
              <a:rPr lang="en-US" altLang="zh-C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dt</a:t>
            </a: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new Thread(new </a:t>
            </a:r>
            <a:r>
              <a:rPr lang="en-US" altLang="zh-C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DepositThread</a:t>
            </a: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sz="20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account</a:t>
            </a: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));</a:t>
            </a:r>
            <a:endParaRPr lang="en-US" altLang="zh-C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Thread wt = new Thread(new </a:t>
            </a:r>
            <a:r>
              <a:rPr lang="en-US" altLang="zh-C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WithdrawThread</a:t>
            </a: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sz="20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account</a:t>
            </a: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));</a:t>
            </a:r>
            <a:endParaRPr lang="en-US" altLang="zh-C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0"/>
              </a:spcBef>
              <a:buNone/>
            </a:pPr>
            <a:endParaRPr lang="zh-CN" altLang="en-US" sz="20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altLang="zh-C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dt</a:t>
            </a:r>
            <a:r>
              <a:rPr lang="en-US" altLang="zh-CN" sz="2000" b="1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altLang="zh-CN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start();</a:t>
            </a:r>
            <a:endParaRPr lang="en-US" altLang="zh-C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altLang="zh-CN" sz="20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wt</a:t>
            </a:r>
            <a:r>
              <a:rPr lang="en-US" altLang="zh-CN" sz="2000" b="1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  <a:r>
              <a:rPr lang="en-US" altLang="zh-CN" sz="2000" b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start();</a:t>
            </a:r>
            <a:endParaRPr lang="en-US" altLang="zh-C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C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C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328248" y="1844824"/>
            <a:ext cx="2056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b="1">
                <a:solidFill>
                  <a:srgbClr val="CC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lang="zh-CN" altLang="en-US" sz="1800" b="1">
                <a:solidFill>
                  <a:srgbClr val="CC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多线程共享对象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dirty="0"/>
              <a:t>程序输出：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35560" y="1511300"/>
            <a:ext cx="2730367" cy="2536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3952" y="548680"/>
            <a:ext cx="2928958" cy="254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46420" y="3862203"/>
            <a:ext cx="2714644" cy="234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4"/>
          <p:cNvSpPr txBox="1"/>
          <p:nvPr/>
        </p:nvSpPr>
        <p:spPr>
          <a:xfrm>
            <a:off x="2538383" y="5232634"/>
            <a:ext cx="2717903" cy="7067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/>
              <a:t>结果存在不确定性，且出现污染数据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§15.6   </a:t>
            </a:r>
            <a:r>
              <a:rPr lang="zh-CN" altLang="en-US">
                <a:latin typeface="宋体" panose="02010600030101010101" pitchFamily="2" charset="-122"/>
              </a:rPr>
              <a:t>线程同步 </a:t>
            </a:r>
            <a:endParaRPr lang="zh-CN" altLang="en-US" dirty="0">
              <a:solidFill>
                <a:srgbClr val="800080"/>
              </a:solidFill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19263"/>
            <a:ext cx="8229600" cy="4605337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宋体" panose="02010600030101010101" pitchFamily="2" charset="-122"/>
              </a:rPr>
              <a:t>线程同步的</a:t>
            </a:r>
            <a:r>
              <a:rPr lang="zh-CN" altLang="en-US" b="1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加锁机制</a:t>
            </a:r>
            <a:endParaRPr lang="en-US" altLang="zh-CN" dirty="0">
              <a:solidFill>
                <a:srgbClr val="0000CC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zh-CN" altLang="en-US" dirty="0"/>
              <a:t>线程在操作某个对象前，必须获得该对象上的锁</a:t>
            </a:r>
            <a:r>
              <a:rPr lang="en-US" altLang="zh-CN" dirty="0"/>
              <a:t>(</a:t>
            </a:r>
            <a:r>
              <a:rPr lang="en-US" altLang="zh-CN" b="1" dirty="0"/>
              <a:t>lock</a:t>
            </a:r>
            <a:r>
              <a:rPr lang="en-US" altLang="zh-CN" dirty="0"/>
              <a:t>)</a:t>
            </a:r>
            <a:r>
              <a:rPr lang="zh-CN" altLang="en-US" dirty="0"/>
              <a:t>，完成操作后释放对象上的锁；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没有得到锁的线程必须等待锁的释放；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如果线程在操作对象的过程中发生了异常，则自动释放对象上的锁。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>
                <a:latin typeface="宋体" panose="02010600030101010101" pitchFamily="2" charset="-122"/>
              </a:rPr>
              <a:t>保证</a:t>
            </a:r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每一时刻只能有一个线程对共享资源进行读写</a:t>
            </a:r>
            <a:r>
              <a:rPr lang="zh-CN" altLang="en-US" dirty="0">
                <a:latin typeface="宋体" panose="02010600030101010101" pitchFamily="2" charset="-122"/>
              </a:rPr>
              <a:t>。</a:t>
            </a:r>
            <a:endParaRPr lang="en-US" altLang="zh-CN" dirty="0">
              <a:latin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ClrTx/>
              <a:buSzTx/>
              <a:buFontTx/>
              <a:buChar char="•"/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marL="533400" indent="-533400">
              <a:spcBef>
                <a:spcPct val="0"/>
              </a:spcBef>
              <a:buClrTx/>
              <a:buSzTx/>
              <a:buFontTx/>
              <a:buChar char="•"/>
            </a:pPr>
            <a:endParaRPr lang="zh-CN" altLang="en-US" dirty="0">
              <a:solidFill>
                <a:srgbClr val="000099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68739-B878-41D7-9838-6E49D977AB7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8B599-95B2-4225-ABED-EB8033797330}" type="slidenum">
              <a:rPr lang="en-US" altLang="zh-CN"/>
            </a:fld>
            <a:endParaRPr lang="en-US" altLang="zh-CN"/>
          </a:p>
        </p:txBody>
      </p:sp>
      <p:grpSp>
        <p:nvGrpSpPr>
          <p:cNvPr id="2" name="Group 2"/>
          <p:cNvGrpSpPr/>
          <p:nvPr/>
        </p:nvGrpSpPr>
        <p:grpSpPr bwMode="auto">
          <a:xfrm>
            <a:off x="2423592" y="136525"/>
            <a:ext cx="7129462" cy="6480175"/>
            <a:chOff x="657" y="28"/>
            <a:chExt cx="4491" cy="4173"/>
          </a:xfrm>
        </p:grpSpPr>
        <p:sp>
          <p:nvSpPr>
            <p:cNvPr id="149507" name="Rectangle 3"/>
            <p:cNvSpPr>
              <a:spLocks noChangeArrowheads="1"/>
            </p:cNvSpPr>
            <p:nvPr/>
          </p:nvSpPr>
          <p:spPr bwMode="auto">
            <a:xfrm>
              <a:off x="657" y="28"/>
              <a:ext cx="4491" cy="4173"/>
            </a:xfrm>
            <a:prstGeom prst="rect">
              <a:avLst/>
            </a:prstGeom>
            <a:solidFill>
              <a:schemeClr val="bg1">
                <a:alpha val="92000"/>
              </a:scheme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endParaRPr lang="zh-CN" altLang="zh-CN">
                <a:solidFill>
                  <a:srgbClr val="000000"/>
                </a:solidFill>
              </a:endParaRPr>
            </a:p>
          </p:txBody>
        </p:sp>
        <p:sp>
          <p:nvSpPr>
            <p:cNvPr id="149508" name="Text Box 4"/>
            <p:cNvSpPr txBox="1">
              <a:spLocks noChangeArrowheads="1"/>
            </p:cNvSpPr>
            <p:nvPr/>
          </p:nvSpPr>
          <p:spPr bwMode="auto">
            <a:xfrm>
              <a:off x="1429" y="73"/>
              <a:ext cx="590" cy="336"/>
            </a:xfrm>
            <a:prstGeom prst="rect">
              <a:avLst/>
            </a:prstGeom>
            <a:solidFill>
              <a:srgbClr val="3366FF">
                <a:alpha val="86000"/>
              </a:srgbClr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T1</a:t>
              </a:r>
              <a:endPara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9509" name="Text Box 5"/>
            <p:cNvSpPr txBox="1">
              <a:spLocks noChangeArrowheads="1"/>
            </p:cNvSpPr>
            <p:nvPr/>
          </p:nvSpPr>
          <p:spPr bwMode="auto">
            <a:xfrm>
              <a:off x="3922" y="79"/>
              <a:ext cx="544" cy="336"/>
            </a:xfrm>
            <a:prstGeom prst="rect">
              <a:avLst/>
            </a:prstGeom>
            <a:solidFill>
              <a:srgbClr val="3366FF">
                <a:alpha val="86000"/>
              </a:srgbClr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T2</a:t>
              </a:r>
              <a:endPara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9510" name="Text Box 6"/>
            <p:cNvSpPr txBox="1">
              <a:spLocks noChangeArrowheads="1"/>
            </p:cNvSpPr>
            <p:nvPr/>
          </p:nvSpPr>
          <p:spPr bwMode="auto">
            <a:xfrm>
              <a:off x="2721" y="73"/>
              <a:ext cx="363" cy="336"/>
            </a:xfrm>
            <a:prstGeom prst="rect">
              <a:avLst/>
            </a:prstGeom>
            <a:solidFill>
              <a:srgbClr val="3366FF">
                <a:alpha val="86000"/>
              </a:srgbClr>
            </a:solidFill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2800" b="1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9511" name="Rectangle 7"/>
            <p:cNvSpPr>
              <a:spLocks noChangeArrowheads="1"/>
            </p:cNvSpPr>
            <p:nvPr/>
          </p:nvSpPr>
          <p:spPr bwMode="auto">
            <a:xfrm>
              <a:off x="2517" y="482"/>
              <a:ext cx="726" cy="272"/>
            </a:xfrm>
            <a:prstGeom prst="rect">
              <a:avLst/>
            </a:prstGeom>
            <a:solidFill>
              <a:srgbClr val="3366FF">
                <a:alpha val="86000"/>
              </a:srgbClr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100</a:t>
              </a:r>
              <a:endPara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149512" name="Rectangle 8"/>
          <p:cNvSpPr>
            <a:spLocks noChangeArrowheads="1"/>
          </p:cNvSpPr>
          <p:nvPr/>
        </p:nvSpPr>
        <p:spPr bwMode="auto">
          <a:xfrm>
            <a:off x="5412060" y="2638558"/>
            <a:ext cx="1152525" cy="4318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300</a:t>
            </a:r>
            <a:endParaRPr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49513" name="Rectangle 9"/>
          <p:cNvSpPr>
            <a:spLocks noChangeArrowheads="1"/>
          </p:cNvSpPr>
          <p:nvPr/>
        </p:nvSpPr>
        <p:spPr bwMode="auto">
          <a:xfrm>
            <a:off x="5487194" y="5555470"/>
            <a:ext cx="1152525" cy="43180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200</a:t>
            </a:r>
            <a:endParaRPr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3" name="Group 10"/>
          <p:cNvGrpSpPr/>
          <p:nvPr/>
        </p:nvGrpSpPr>
        <p:grpSpPr bwMode="auto">
          <a:xfrm>
            <a:off x="3432175" y="1339850"/>
            <a:ext cx="1439863" cy="1725613"/>
            <a:chOff x="1202" y="844"/>
            <a:chExt cx="907" cy="1087"/>
          </a:xfrm>
        </p:grpSpPr>
        <p:sp>
          <p:nvSpPr>
            <p:cNvPr id="149515" name="Rectangle 11"/>
            <p:cNvSpPr>
              <a:spLocks noChangeArrowheads="1"/>
            </p:cNvSpPr>
            <p:nvPr/>
          </p:nvSpPr>
          <p:spPr bwMode="auto">
            <a:xfrm>
              <a:off x="1202" y="1705"/>
              <a:ext cx="907" cy="226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X=a;</a:t>
              </a:r>
              <a:endPara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49516" name="Line 12"/>
            <p:cNvSpPr>
              <a:spLocks noChangeShapeType="1"/>
            </p:cNvSpPr>
            <p:nvPr/>
          </p:nvSpPr>
          <p:spPr bwMode="auto">
            <a:xfrm>
              <a:off x="1610" y="156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17" name="Rectangle 13"/>
            <p:cNvSpPr>
              <a:spLocks noChangeArrowheads="1"/>
            </p:cNvSpPr>
            <p:nvPr/>
          </p:nvSpPr>
          <p:spPr bwMode="auto">
            <a:xfrm>
              <a:off x="1202" y="980"/>
              <a:ext cx="907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a=X;</a:t>
              </a:r>
              <a:endPara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49518" name="Line 14"/>
            <p:cNvSpPr>
              <a:spLocks noChangeShapeType="1"/>
            </p:cNvSpPr>
            <p:nvPr/>
          </p:nvSpPr>
          <p:spPr bwMode="auto">
            <a:xfrm>
              <a:off x="1610" y="84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19" name="Rectangle 15"/>
            <p:cNvSpPr>
              <a:spLocks noChangeArrowheads="1"/>
            </p:cNvSpPr>
            <p:nvPr/>
          </p:nvSpPr>
          <p:spPr bwMode="auto">
            <a:xfrm>
              <a:off x="1202" y="1343"/>
              <a:ext cx="907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a=a+200;</a:t>
              </a:r>
              <a:endPara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49520" name="Line 16"/>
            <p:cNvSpPr>
              <a:spLocks noChangeShapeType="1"/>
            </p:cNvSpPr>
            <p:nvPr/>
          </p:nvSpPr>
          <p:spPr bwMode="auto">
            <a:xfrm>
              <a:off x="1610" y="120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7"/>
          <p:cNvGrpSpPr/>
          <p:nvPr/>
        </p:nvGrpSpPr>
        <p:grpSpPr bwMode="auto">
          <a:xfrm>
            <a:off x="2819400" y="758601"/>
            <a:ext cx="2376487" cy="601663"/>
            <a:chOff x="1066" y="523"/>
            <a:chExt cx="1089" cy="379"/>
          </a:xfrm>
        </p:grpSpPr>
        <p:sp>
          <p:nvSpPr>
            <p:cNvPr id="149522" name="Rectangle 18"/>
            <p:cNvSpPr>
              <a:spLocks noChangeArrowheads="1"/>
            </p:cNvSpPr>
            <p:nvPr/>
          </p:nvSpPr>
          <p:spPr bwMode="auto">
            <a:xfrm>
              <a:off x="1066" y="675"/>
              <a:ext cx="1089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获得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(acquire)</a:t>
              </a: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X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上的锁</a:t>
              </a:r>
              <a:endPara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49523" name="Line 19"/>
            <p:cNvSpPr>
              <a:spLocks noChangeShapeType="1"/>
            </p:cNvSpPr>
            <p:nvPr/>
          </p:nvSpPr>
          <p:spPr bwMode="auto">
            <a:xfrm flipH="1">
              <a:off x="1644" y="523"/>
              <a:ext cx="0" cy="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" name="Group 42"/>
          <p:cNvGrpSpPr/>
          <p:nvPr/>
        </p:nvGrpSpPr>
        <p:grpSpPr bwMode="auto">
          <a:xfrm>
            <a:off x="2782888" y="3067050"/>
            <a:ext cx="2449512" cy="577850"/>
            <a:chOff x="793" y="1932"/>
            <a:chExt cx="1543" cy="364"/>
          </a:xfrm>
        </p:grpSpPr>
        <p:sp>
          <p:nvSpPr>
            <p:cNvPr id="149524" name="Rectangle 20"/>
            <p:cNvSpPr>
              <a:spLocks noChangeArrowheads="1"/>
            </p:cNvSpPr>
            <p:nvPr/>
          </p:nvSpPr>
          <p:spPr bwMode="auto">
            <a:xfrm>
              <a:off x="793" y="2068"/>
              <a:ext cx="1543" cy="228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释放</a:t>
              </a:r>
              <a:r>
                <a:rPr lang="en-US" altLang="zh-CN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(release)</a:t>
              </a:r>
              <a:r>
                <a:rPr lang="en-US" altLang="zh-CN" sz="20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X</a:t>
              </a:r>
              <a:r>
                <a:rPr lang="zh-CN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上的锁</a:t>
              </a:r>
              <a:endPara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49525" name="Line 21"/>
            <p:cNvSpPr>
              <a:spLocks noChangeShapeType="1"/>
            </p:cNvSpPr>
            <p:nvPr/>
          </p:nvSpPr>
          <p:spPr bwMode="auto">
            <a:xfrm>
              <a:off x="1610" y="1932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22"/>
          <p:cNvGrpSpPr/>
          <p:nvPr/>
        </p:nvGrpSpPr>
        <p:grpSpPr bwMode="auto">
          <a:xfrm>
            <a:off x="7175500" y="5948363"/>
            <a:ext cx="1728788" cy="576262"/>
            <a:chOff x="3560" y="3747"/>
            <a:chExt cx="1089" cy="363"/>
          </a:xfrm>
        </p:grpSpPr>
        <p:sp>
          <p:nvSpPr>
            <p:cNvPr id="149527" name="Rectangle 23"/>
            <p:cNvSpPr>
              <a:spLocks noChangeArrowheads="1"/>
            </p:cNvSpPr>
            <p:nvPr/>
          </p:nvSpPr>
          <p:spPr bwMode="auto">
            <a:xfrm>
              <a:off x="3560" y="3883"/>
              <a:ext cx="1089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释放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X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上的锁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49528" name="Line 24"/>
            <p:cNvSpPr>
              <a:spLocks noChangeShapeType="1"/>
            </p:cNvSpPr>
            <p:nvPr/>
          </p:nvSpPr>
          <p:spPr bwMode="auto">
            <a:xfrm>
              <a:off x="4104" y="3747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25"/>
          <p:cNvGrpSpPr/>
          <p:nvPr/>
        </p:nvGrpSpPr>
        <p:grpSpPr bwMode="auto">
          <a:xfrm>
            <a:off x="7175500" y="1989138"/>
            <a:ext cx="1728788" cy="1655762"/>
            <a:chOff x="3560" y="1253"/>
            <a:chExt cx="1089" cy="1043"/>
          </a:xfrm>
        </p:grpSpPr>
        <p:sp>
          <p:nvSpPr>
            <p:cNvPr id="149530" name="Rectangle 26"/>
            <p:cNvSpPr>
              <a:spLocks noChangeArrowheads="1"/>
            </p:cNvSpPr>
            <p:nvPr/>
          </p:nvSpPr>
          <p:spPr bwMode="auto">
            <a:xfrm>
              <a:off x="3560" y="2069"/>
              <a:ext cx="1089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获得</a:t>
              </a:r>
              <a:r>
                <a:rPr lang="en-US" altLang="zh-CN" sz="2000" b="1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X</a:t>
              </a:r>
              <a:r>
                <a:rPr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上的锁</a:t>
              </a:r>
              <a:endPara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149531" name="Line 27"/>
            <p:cNvSpPr>
              <a:spLocks noChangeShapeType="1"/>
            </p:cNvSpPr>
            <p:nvPr/>
          </p:nvSpPr>
          <p:spPr bwMode="auto">
            <a:xfrm flipH="1">
              <a:off x="4105" y="1253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" name="Group 28"/>
          <p:cNvGrpSpPr/>
          <p:nvPr/>
        </p:nvGrpSpPr>
        <p:grpSpPr bwMode="auto">
          <a:xfrm>
            <a:off x="7319963" y="3644900"/>
            <a:ext cx="1439862" cy="2303463"/>
            <a:chOff x="3651" y="2296"/>
            <a:chExt cx="907" cy="1451"/>
          </a:xfrm>
        </p:grpSpPr>
        <p:sp>
          <p:nvSpPr>
            <p:cNvPr id="149533" name="Rectangle 29"/>
            <p:cNvSpPr>
              <a:spLocks noChangeArrowheads="1"/>
            </p:cNvSpPr>
            <p:nvPr/>
          </p:nvSpPr>
          <p:spPr bwMode="auto">
            <a:xfrm>
              <a:off x="3651" y="2795"/>
              <a:ext cx="907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b=X;</a:t>
              </a:r>
              <a:endPara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49534" name="Line 30"/>
            <p:cNvSpPr>
              <a:spLocks noChangeShapeType="1"/>
            </p:cNvSpPr>
            <p:nvPr/>
          </p:nvSpPr>
          <p:spPr bwMode="auto">
            <a:xfrm>
              <a:off x="4105" y="2659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35" name="Rectangle 31"/>
            <p:cNvSpPr>
              <a:spLocks noChangeArrowheads="1"/>
            </p:cNvSpPr>
            <p:nvPr/>
          </p:nvSpPr>
          <p:spPr bwMode="auto">
            <a:xfrm>
              <a:off x="3651" y="3158"/>
              <a:ext cx="907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b=b-100;</a:t>
              </a:r>
              <a:endPara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49536" name="Line 32"/>
            <p:cNvSpPr>
              <a:spLocks noChangeShapeType="1"/>
            </p:cNvSpPr>
            <p:nvPr/>
          </p:nvSpPr>
          <p:spPr bwMode="auto">
            <a:xfrm>
              <a:off x="4105" y="3021"/>
              <a:ext cx="0" cy="1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37" name="Rectangle 33"/>
            <p:cNvSpPr>
              <a:spLocks noChangeArrowheads="1"/>
            </p:cNvSpPr>
            <p:nvPr/>
          </p:nvSpPr>
          <p:spPr bwMode="auto">
            <a:xfrm>
              <a:off x="3651" y="3520"/>
              <a:ext cx="907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X=b;</a:t>
              </a:r>
              <a:endPara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49538" name="Line 34"/>
            <p:cNvSpPr>
              <a:spLocks noChangeShapeType="1"/>
            </p:cNvSpPr>
            <p:nvPr/>
          </p:nvSpPr>
          <p:spPr bwMode="auto">
            <a:xfrm>
              <a:off x="4105" y="3384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539" name="Rectangle 35"/>
            <p:cNvSpPr>
              <a:spLocks noChangeArrowheads="1"/>
            </p:cNvSpPr>
            <p:nvPr/>
          </p:nvSpPr>
          <p:spPr bwMode="auto">
            <a:xfrm>
              <a:off x="3651" y="2432"/>
              <a:ext cx="907" cy="22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altLang="zh-CN" sz="24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b=X;</a:t>
              </a:r>
              <a:endPara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49540" name="Line 36"/>
            <p:cNvSpPr>
              <a:spLocks noChangeShapeType="1"/>
            </p:cNvSpPr>
            <p:nvPr/>
          </p:nvSpPr>
          <p:spPr bwMode="auto">
            <a:xfrm>
              <a:off x="4105" y="2296"/>
              <a:ext cx="0" cy="1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49542" name="Line 38"/>
          <p:cNvSpPr>
            <a:spLocks noChangeShapeType="1"/>
          </p:cNvSpPr>
          <p:nvPr/>
        </p:nvSpPr>
        <p:spPr bwMode="auto">
          <a:xfrm flipH="1">
            <a:off x="8024826" y="758601"/>
            <a:ext cx="0" cy="8844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149543" name="Rectangle 39"/>
          <p:cNvSpPr>
            <a:spLocks noChangeArrowheads="1"/>
          </p:cNvSpPr>
          <p:nvPr/>
        </p:nvSpPr>
        <p:spPr bwMode="auto">
          <a:xfrm>
            <a:off x="7212806" y="1663992"/>
            <a:ext cx="1728788" cy="316890"/>
          </a:xfrm>
          <a:prstGeom prst="rect">
            <a:avLst/>
          </a:prstGeom>
          <a:solidFill>
            <a:srgbClr val="F8F8F8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 eaLnBrk="0" hangingPunct="0"/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等待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X</a:t>
            </a:r>
            <a:r>
              <a:rPr lang="zh-CN" altLang="en-US" sz="2000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上的锁</a:t>
            </a:r>
            <a:endParaRPr lang="zh-CN" altLang="en-US" sz="2000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49544" name="AutoShape 40"/>
          <p:cNvSpPr/>
          <p:nvPr/>
        </p:nvSpPr>
        <p:spPr bwMode="auto">
          <a:xfrm>
            <a:off x="3200400" y="1600200"/>
            <a:ext cx="152400" cy="1371600"/>
          </a:xfrm>
          <a:prstGeom prst="leftBrace">
            <a:avLst>
              <a:gd name="adj1" fmla="val 80637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9545" name="Text Box 41"/>
          <p:cNvSpPr txBox="1">
            <a:spLocks noChangeArrowheads="1"/>
          </p:cNvSpPr>
          <p:nvPr/>
        </p:nvSpPr>
        <p:spPr bwMode="auto">
          <a:xfrm>
            <a:off x="4343400" y="4876800"/>
            <a:ext cx="2701925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CC0000"/>
                </a:solidFill>
                <a:latin typeface="Tahoma" panose="020B0604030504040204" pitchFamily="34" charset="0"/>
              </a:rPr>
              <a:t>synchronized method</a:t>
            </a:r>
            <a:endParaRPr lang="en-US" altLang="zh-CN" b="1" dirty="0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  <p:sp>
        <p:nvSpPr>
          <p:cNvPr id="45" name="AutoShape 40"/>
          <p:cNvSpPr/>
          <p:nvPr/>
        </p:nvSpPr>
        <p:spPr bwMode="auto">
          <a:xfrm>
            <a:off x="7040563" y="4013200"/>
            <a:ext cx="198437" cy="1854200"/>
          </a:xfrm>
          <a:prstGeom prst="leftBrace">
            <a:avLst>
              <a:gd name="adj1" fmla="val 80637"/>
              <a:gd name="adj2" fmla="val 50000"/>
            </a:avLst>
          </a:prstGeom>
          <a:noFill/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Text Box 41"/>
          <p:cNvSpPr txBox="1">
            <a:spLocks noChangeArrowheads="1"/>
          </p:cNvSpPr>
          <p:nvPr/>
        </p:nvSpPr>
        <p:spPr bwMode="auto">
          <a:xfrm>
            <a:off x="1524000" y="2057400"/>
            <a:ext cx="1828800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CC0000"/>
                </a:solidFill>
                <a:latin typeface="Tahoma" panose="020B0604030504040204" pitchFamily="34" charset="0"/>
              </a:rPr>
              <a:t>synchronized method</a:t>
            </a:r>
            <a:endParaRPr lang="en-US" altLang="zh-CN" b="1" dirty="0">
              <a:solidFill>
                <a:srgbClr val="CC000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49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49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12" grpId="0" bldLvl="0" animBg="1"/>
      <p:bldP spid="149513" grpId="0" bldLvl="0" animBg="1"/>
      <p:bldP spid="149542" grpId="0" bldLvl="0" animBg="1"/>
      <p:bldP spid="149543" grpId="0" bldLvl="0" animBg="1"/>
      <p:bldP spid="149544" grpId="0" bldLvl="0" animBg="1"/>
      <p:bldP spid="149545" grpId="0" bldLvl="0" animBg="1"/>
      <p:bldP spid="45" grpId="0" bldLvl="0" animBg="1"/>
      <p:bldP spid="46" grpId="0" bldLvl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4400" dirty="0"/>
              <a:t>§15.6   </a:t>
            </a:r>
            <a:r>
              <a:rPr lang="zh-CN" altLang="en-US" sz="4400" dirty="0">
                <a:latin typeface="宋体" panose="02010600030101010101" pitchFamily="2" charset="-122"/>
              </a:rPr>
              <a:t>线程同步</a:t>
            </a:r>
            <a:endParaRPr lang="en-US" altLang="zh-CN" sz="3100" dirty="0">
              <a:solidFill>
                <a:schemeClr val="tx1"/>
              </a:solidFill>
            </a:endParaRPr>
          </a:p>
        </p:txBody>
      </p:sp>
      <p:sp>
        <p:nvSpPr>
          <p:cNvPr id="24576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j-lt"/>
              </a:rPr>
              <a:t>Java</a:t>
            </a:r>
            <a:r>
              <a:rPr lang="zh-CN" altLang="en-US" dirty="0">
                <a:latin typeface="+mj-lt"/>
              </a:rPr>
              <a:t>通过关键字</a:t>
            </a:r>
            <a:r>
              <a:rPr lang="en-US" altLang="zh-CN" b="1" dirty="0">
                <a:solidFill>
                  <a:srgbClr val="CC0000"/>
                </a:solidFill>
                <a:latin typeface="+mj-lt"/>
                <a:cs typeface="Tahoma" panose="020B0604030504040204" pitchFamily="34" charset="0"/>
              </a:rPr>
              <a:t>synchronized</a:t>
            </a:r>
            <a:r>
              <a:rPr lang="zh-CN" altLang="en-US" dirty="0">
                <a:latin typeface="+mj-lt"/>
              </a:rPr>
              <a:t>实现同步。</a:t>
            </a:r>
            <a:endParaRPr lang="en-US" altLang="zh-CN" dirty="0">
              <a:latin typeface="+mj-lt"/>
            </a:endParaRPr>
          </a:p>
          <a:p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包含在</a:t>
            </a:r>
            <a:r>
              <a:rPr lang="en-US" altLang="zh-CN" b="1" dirty="0">
                <a:solidFill>
                  <a:srgbClr val="CC0000"/>
                </a:solidFill>
                <a:latin typeface="+mj-lt"/>
                <a:cs typeface="Tahoma" panose="020B0604030504040204" pitchFamily="34" charset="0"/>
              </a:rPr>
              <a:t>synchronized</a:t>
            </a:r>
            <a:r>
              <a:rPr lang="zh-CN" altLang="en-US" dirty="0">
                <a:latin typeface="+mj-lt"/>
              </a:rPr>
              <a:t>方法或语句块中的代码称为</a:t>
            </a:r>
            <a:r>
              <a:rPr lang="zh-CN" altLang="en-US" b="1" dirty="0">
                <a:solidFill>
                  <a:srgbClr val="C00000"/>
                </a:solidFill>
                <a:latin typeface="+mj-lt"/>
                <a:ea typeface="华文行楷" panose="02010800040101010101" pitchFamily="2" charset="-122"/>
              </a:rPr>
              <a:t>被同步的代码</a:t>
            </a:r>
            <a:r>
              <a:rPr lang="en-US" altLang="zh-CN" dirty="0">
                <a:latin typeface="+mj-lt"/>
              </a:rPr>
              <a:t>(</a:t>
            </a:r>
            <a:r>
              <a:rPr lang="en-US" altLang="zh-CN" b="1" dirty="0">
                <a:latin typeface="+mj-lt"/>
              </a:rPr>
              <a:t>Synchronized Code</a:t>
            </a:r>
            <a:r>
              <a:rPr lang="en-US" altLang="zh-CN" dirty="0">
                <a:latin typeface="+mj-lt"/>
              </a:rPr>
              <a:t>)</a:t>
            </a:r>
            <a:r>
              <a:rPr lang="zh-CN" altLang="en-US" dirty="0">
                <a:latin typeface="+mj-lt"/>
              </a:rPr>
              <a:t>。</a:t>
            </a:r>
            <a:endParaRPr lang="en-US" altLang="zh-CN" dirty="0">
              <a:latin typeface="+mj-lt"/>
            </a:endParaRPr>
          </a:p>
          <a:p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当线程执行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被同步的代码</a:t>
            </a:r>
            <a:r>
              <a:rPr lang="zh-CN" altLang="en-US" dirty="0">
                <a:latin typeface="+mj-lt"/>
              </a:rPr>
              <a:t>时，必须首先竞争代码所属的类的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对象上的锁</a:t>
            </a:r>
            <a:r>
              <a:rPr lang="zh-CN" altLang="en-US" dirty="0">
                <a:latin typeface="+mj-lt"/>
              </a:rPr>
              <a:t>，否则线程将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等待</a:t>
            </a:r>
            <a:r>
              <a:rPr lang="en-US" altLang="zh-CN" dirty="0">
                <a:latin typeface="+mj-lt"/>
              </a:rPr>
              <a:t>(</a:t>
            </a:r>
            <a:r>
              <a:rPr lang="zh-CN" altLang="en-US" dirty="0">
                <a:latin typeface="+mj-lt"/>
              </a:rPr>
              <a:t>阻塞</a:t>
            </a:r>
            <a:r>
              <a:rPr lang="en-US" altLang="zh-CN" dirty="0">
                <a:latin typeface="+mj-lt"/>
              </a:rPr>
              <a:t>)</a:t>
            </a:r>
            <a:r>
              <a:rPr lang="zh-CN" altLang="en-US" dirty="0">
                <a:latin typeface="+mj-lt"/>
              </a:rPr>
              <a:t>，直到锁被释放。</a:t>
            </a:r>
            <a:endParaRPr lang="zh-CN" altLang="en-US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A5D8-A228-40D9-902F-930CAD65FD14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§15.6   </a:t>
            </a:r>
            <a:r>
              <a:rPr lang="zh-CN" altLang="en-US" dirty="0">
                <a:latin typeface="宋体" panose="02010600030101010101" pitchFamily="2" charset="-122"/>
              </a:rPr>
              <a:t>线程同步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28775"/>
            <a:ext cx="8363272" cy="4502150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latin typeface="+mj-lt"/>
              </a:rPr>
              <a:t>在处理线程同步时：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en-US" dirty="0">
                <a:latin typeface="+mj-lt"/>
              </a:rPr>
              <a:t>第一件事就是把</a:t>
            </a:r>
            <a:r>
              <a:rPr lang="zh-CN" altLang="en-US" b="1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修改数据的方法</a:t>
            </a:r>
            <a:r>
              <a:rPr lang="zh-CN" altLang="en-US" dirty="0">
                <a:latin typeface="+mj-lt"/>
              </a:rPr>
              <a:t>用关键字</a:t>
            </a:r>
            <a:r>
              <a:rPr lang="en-US" altLang="zh-CN" b="1" dirty="0">
                <a:solidFill>
                  <a:srgbClr val="C00000"/>
                </a:solidFill>
                <a:latin typeface="+mj-lt"/>
              </a:rPr>
              <a:t>synchronized</a:t>
            </a:r>
            <a:r>
              <a:rPr lang="zh-CN" altLang="en-US" dirty="0">
                <a:latin typeface="+mj-lt"/>
              </a:rPr>
              <a:t>来修饰。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一个方法</a:t>
            </a:r>
            <a:r>
              <a:rPr lang="zh-CN" altLang="en-US" dirty="0">
                <a:latin typeface="+mj-lt"/>
              </a:rPr>
              <a:t>使用关键字</a:t>
            </a:r>
            <a:r>
              <a:rPr lang="en-US" altLang="zh-CN" b="1" dirty="0">
                <a:solidFill>
                  <a:srgbClr val="C00000"/>
                </a:solidFill>
                <a:latin typeface="+mj-lt"/>
              </a:rPr>
              <a:t>synchronized</a:t>
            </a:r>
            <a:r>
              <a:rPr lang="zh-CN" altLang="en-US" dirty="0">
                <a:latin typeface="+mj-lt"/>
              </a:rPr>
              <a:t>修饰后，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当一个线程</a:t>
            </a:r>
            <a:r>
              <a:rPr lang="en-US" altLang="zh-CN" dirty="0">
                <a:latin typeface="华文新魏" panose="02010800040101010101" pitchFamily="2" charset="-122"/>
                <a:ea typeface="华文新魏" panose="02010800040101010101" pitchFamily="2" charset="-122"/>
              </a:rPr>
              <a:t>A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使用这个方法时，其它线程想使用这个方法就必须等待</a:t>
            </a:r>
            <a:r>
              <a:rPr lang="zh-CN" altLang="en-US" dirty="0">
                <a:latin typeface="+mj-lt"/>
              </a:rPr>
              <a:t>，直到线程</a:t>
            </a:r>
            <a:r>
              <a:rPr lang="en-US" altLang="zh-CN" dirty="0">
                <a:latin typeface="+mj-lt"/>
              </a:rPr>
              <a:t>A</a:t>
            </a:r>
            <a:r>
              <a:rPr lang="zh-CN" altLang="en-US" dirty="0">
                <a:latin typeface="+mj-lt"/>
              </a:rPr>
              <a:t>使用完该方法。</a:t>
            </a:r>
            <a:endParaRPr lang="en-US" altLang="zh-CN" dirty="0">
              <a:latin typeface="+mj-lt"/>
            </a:endParaRPr>
          </a:p>
          <a:p>
            <a:pPr lvl="1"/>
            <a:endParaRPr lang="en-US" altLang="zh-CN" dirty="0">
              <a:latin typeface="+mj-lt"/>
            </a:endParaRPr>
          </a:p>
          <a:p>
            <a:r>
              <a:rPr lang="zh-CN" altLang="en-US" dirty="0">
                <a:latin typeface="+mj-lt"/>
              </a:rPr>
              <a:t>线程同步</a:t>
            </a:r>
            <a:endParaRPr lang="en-US" altLang="zh-CN" dirty="0">
              <a:latin typeface="+mj-lt"/>
            </a:endParaRPr>
          </a:p>
          <a:p>
            <a:pPr marL="863600" lvl="1" indent="-514350"/>
            <a:r>
              <a:rPr lang="zh-CN" altLang="en-US" dirty="0">
                <a:latin typeface="+mj-lt"/>
              </a:rPr>
              <a:t>若干个线程调用的方法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共享同一个</a:t>
            </a:r>
            <a:r>
              <a:rPr lang="zh-CN" altLang="en-US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数据资源</a:t>
            </a:r>
            <a:r>
              <a:rPr lang="zh-CN" altLang="en-US" dirty="0">
                <a:solidFill>
                  <a:srgbClr val="0000CC"/>
                </a:solidFill>
                <a:latin typeface="+mj-lt"/>
              </a:rPr>
              <a:t>，则</a:t>
            </a:r>
            <a:r>
              <a:rPr lang="zh-CN" altLang="en-US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这些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共享同一个</a:t>
            </a:r>
            <a:r>
              <a:rPr lang="zh-CN" altLang="en-US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数据资源的方法都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需要</a:t>
            </a:r>
            <a:r>
              <a:rPr lang="zh-CN" altLang="en-US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被同步</a:t>
            </a:r>
            <a:r>
              <a:rPr lang="zh-CN" altLang="en-US" dirty="0">
                <a:solidFill>
                  <a:srgbClr val="0000CC"/>
                </a:solidFill>
                <a:latin typeface="+mj-lt"/>
              </a:rPr>
              <a:t>，即：由</a:t>
            </a:r>
            <a:r>
              <a:rPr lang="en-US" altLang="zh-CN" b="1" dirty="0">
                <a:solidFill>
                  <a:srgbClr val="C00000"/>
                </a:solidFill>
                <a:latin typeface="+mj-lt"/>
              </a:rPr>
              <a:t>synchronized</a:t>
            </a:r>
            <a:r>
              <a:rPr lang="zh-CN" altLang="en-US" dirty="0">
                <a:latin typeface="+mj-lt"/>
              </a:rPr>
              <a:t>修饰。</a:t>
            </a:r>
            <a:endParaRPr lang="en-US" altLang="zh-CN" dirty="0">
              <a:latin typeface="+mj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596" y="428604"/>
            <a:ext cx="7543800" cy="792162"/>
          </a:xfrm>
        </p:spPr>
        <p:txBody>
          <a:bodyPr/>
          <a:lstStyle/>
          <a:p>
            <a:r>
              <a:rPr lang="zh-CN" altLang="en-US" dirty="0"/>
              <a:t>§15.6   </a:t>
            </a:r>
            <a:r>
              <a:rPr lang="zh-CN" altLang="en-US" dirty="0">
                <a:latin typeface="宋体" panose="02010600030101010101" pitchFamily="2" charset="-122"/>
              </a:rPr>
              <a:t>线程同步 </a:t>
            </a:r>
            <a:endParaRPr lang="en-US" altLang="zh-CN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>
          <a:xfrm>
            <a:off x="2095499" y="1052736"/>
            <a:ext cx="8001000" cy="4387850"/>
          </a:xfrm>
        </p:spPr>
        <p:txBody>
          <a:bodyPr/>
          <a:lstStyle/>
          <a:p>
            <a:pPr>
              <a:buNone/>
            </a:pPr>
            <a:endParaRPr lang="zh-CN" altLang="en-US" dirty="0"/>
          </a:p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062B6-A795-44A4-BD1A-570751FB326B}" type="slidenum">
              <a:rPr lang="en-US" altLang="zh-CN"/>
            </a:fld>
            <a:endParaRPr lang="en-US" altLang="zh-CN"/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2243065" y="1484784"/>
            <a:ext cx="7741367" cy="5047615"/>
          </a:xfrm>
          <a:prstGeom prst="rect">
            <a:avLst/>
          </a:prstGeom>
          <a:noFill/>
          <a:ln w="34925" cap="rnd">
            <a:noFill/>
            <a:prstDash val="sysDot"/>
            <a:miter lim="800000"/>
          </a:ln>
          <a:effectLst/>
        </p:spPr>
        <p:txBody>
          <a:bodyPr wrap="square" lIns="90000" tIns="46800" rIns="90000" bIns="46800">
            <a:spAutoFit/>
          </a:bodyPr>
          <a:lstStyle/>
          <a:p>
            <a:pPr fontAlgn="t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共享同一个</a:t>
            </a:r>
            <a:r>
              <a:rPr lang="zh-CN" altLang="en-US" sz="28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数据资源的方法</a:t>
            </a:r>
            <a:r>
              <a:rPr kumimoji="1" lang="zh-CN" altLang="en-US" sz="2800" dirty="0">
                <a:solidFill>
                  <a:srgbClr val="000099"/>
                </a:solidFill>
                <a:latin typeface="Times New Roman" panose="02020603050405020304" pitchFamily="18" charset="0"/>
              </a:rPr>
              <a:t>前面加关键字</a:t>
            </a:r>
            <a:r>
              <a:rPr kumimoji="1" lang="en-US" altLang="zh-CN" sz="2800" b="1" dirty="0">
                <a:solidFill>
                  <a:srgbClr val="990000"/>
                </a:solidFill>
                <a:latin typeface="Times New Roman" panose="02020603050405020304" pitchFamily="18" charset="0"/>
              </a:rPr>
              <a:t>synchronized</a:t>
            </a:r>
            <a:r>
              <a:rPr kumimoji="1" lang="zh-CN" altLang="en-US" sz="2800" dirty="0">
                <a:solidFill>
                  <a:srgbClr val="000099"/>
                </a:solidFill>
                <a:latin typeface="Times New Roman" panose="02020603050405020304" pitchFamily="18" charset="0"/>
              </a:rPr>
              <a:t>。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   </a:t>
            </a:r>
            <a:endParaRPr kumimoji="1" lang="en-US" altLang="zh-CN" sz="2800" dirty="0">
              <a:latin typeface="Times New Roman" panose="02020603050405020304" pitchFamily="18" charset="0"/>
            </a:endParaRPr>
          </a:p>
          <a:p>
            <a:pPr algn="just" fontAlgn="t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Times New Roman" panose="02020603050405020304" pitchFamily="18" charset="0"/>
              </a:rPr>
              <a:t>  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例如：</a:t>
            </a:r>
            <a:endParaRPr kumimoji="1" lang="en-US" altLang="zh-CN" sz="2800" dirty="0">
              <a:latin typeface="Times New Roman" panose="02020603050405020304" pitchFamily="18" charset="0"/>
            </a:endParaRPr>
          </a:p>
          <a:p>
            <a:pPr algn="just" fontAlgn="t">
              <a:buFont typeface="Arial" panose="020B0604020202020204" pitchFamily="34" charset="0"/>
              <a:buChar char="•"/>
            </a:pPr>
            <a:endParaRPr kumimoji="1" lang="en-US" altLang="zh-CN" sz="2800" dirty="0">
              <a:latin typeface="Times New Roman" panose="02020603050405020304" pitchFamily="18" charset="0"/>
            </a:endParaRPr>
          </a:p>
          <a:p>
            <a:pPr algn="just" fontAlgn="t">
              <a:buFont typeface="Arial" panose="020B0604020202020204" pitchFamily="34" charset="0"/>
              <a:buChar char="•"/>
            </a:pPr>
            <a:endParaRPr kumimoji="1" lang="en-US" altLang="zh-CN" sz="2800" dirty="0">
              <a:latin typeface="Times New Roman" panose="02020603050405020304" pitchFamily="18" charset="0"/>
            </a:endParaRPr>
          </a:p>
          <a:p>
            <a:pPr algn="just" fontAlgn="t">
              <a:buFont typeface="Arial" panose="020B0604020202020204" pitchFamily="34" charset="0"/>
              <a:buChar char="•"/>
            </a:pPr>
            <a:endParaRPr kumimoji="1" lang="en-US" altLang="zh-CN" sz="2800" dirty="0">
              <a:latin typeface="Times New Roman" panose="02020603050405020304" pitchFamily="18" charset="0"/>
            </a:endParaRPr>
          </a:p>
          <a:p>
            <a:pPr algn="just" fontAlgn="t">
              <a:buFont typeface="Arial" panose="020B0604020202020204" pitchFamily="34" charset="0"/>
              <a:buChar char="•"/>
            </a:pPr>
            <a:endParaRPr kumimoji="1" lang="zh-CN" altLang="en-US" sz="1000" dirty="0">
              <a:latin typeface="Times New Roman" panose="02020603050405020304" pitchFamily="18" charset="0"/>
            </a:endParaRPr>
          </a:p>
          <a:p>
            <a:pPr lvl="1" fontAlgn="t"/>
            <a:endParaRPr kumimoji="1" lang="en-US" altLang="zh-CN" sz="2800" b="1" dirty="0">
              <a:latin typeface="Courier New" panose="02070309020205020404" pitchFamily="49" charset="0"/>
            </a:endParaRPr>
          </a:p>
          <a:p>
            <a:pPr lvl="1" fontAlgn="t"/>
            <a:endParaRPr kumimoji="1" lang="en-US" altLang="zh-CN" sz="2800" dirty="0">
              <a:latin typeface="Times New Roman" panose="02020603050405020304" pitchFamily="18" charset="0"/>
            </a:endParaRPr>
          </a:p>
          <a:p>
            <a:pPr marL="457200" indent="-457200" fontAlgn="t">
              <a:buFont typeface="Arial" panose="020B0604020202020204" pitchFamily="34" charset="0"/>
              <a:buChar char="•"/>
            </a:pPr>
            <a:endParaRPr kumimoji="1" lang="en-US" altLang="zh-CN" sz="1200" dirty="0">
              <a:latin typeface="Times New Roman" panose="02020603050405020304" pitchFamily="18" charset="0"/>
            </a:endParaRPr>
          </a:p>
          <a:p>
            <a:pPr marL="457200" indent="-457200" fontAlgn="t">
              <a:buFont typeface="Arial" panose="020B0604020202020204" pitchFamily="34" charset="0"/>
              <a:buChar char="•"/>
            </a:pPr>
            <a:r>
              <a:rPr kumimoji="1" lang="zh-CN" altLang="en-US" sz="2800" dirty="0">
                <a:latin typeface="Times New Roman" panose="02020603050405020304" pitchFamily="18" charset="0"/>
              </a:rPr>
              <a:t>注意：</a:t>
            </a:r>
            <a:endParaRPr kumimoji="1" lang="zh-CN" altLang="en-US" sz="2800" dirty="0">
              <a:latin typeface="Times New Roman" panose="02020603050405020304" pitchFamily="18" charset="0"/>
            </a:endParaRPr>
          </a:p>
          <a:p>
            <a:pPr lvl="1" fontAlgn="t"/>
            <a:r>
              <a:rPr kumimoji="1" lang="en-US" altLang="zh-CN" sz="2400" dirty="0">
                <a:latin typeface="Times New Roman" panose="02020603050405020304" pitchFamily="18" charset="0"/>
              </a:rPr>
              <a:t>1. </a:t>
            </a:r>
            <a:r>
              <a:rPr kumimoji="1" lang="zh-CN" altLang="en-US" sz="2400" dirty="0">
                <a:latin typeface="宋体" panose="02010600030101010101" pitchFamily="2" charset="-122"/>
              </a:rPr>
              <a:t>对方法</a:t>
            </a:r>
            <a:r>
              <a:rPr kumimoji="1" lang="en-US" altLang="zh-CN" sz="2400" b="1" dirty="0">
                <a:solidFill>
                  <a:srgbClr val="800080"/>
                </a:solidFill>
                <a:latin typeface="Tahoma" panose="020B0604030504040204" pitchFamily="34" charset="0"/>
              </a:rPr>
              <a:t>run( )</a:t>
            </a:r>
            <a:r>
              <a:rPr kumimoji="1" lang="zh-CN" altLang="en-US" sz="2400" dirty="0">
                <a:latin typeface="宋体" panose="02010600030101010101" pitchFamily="2" charset="-122"/>
              </a:rPr>
              <a:t>无法加锁，不可避免冲突；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 </a:t>
            </a:r>
            <a:endParaRPr kumimoji="1" lang="zh-CN" altLang="en-US" sz="2400" dirty="0">
              <a:latin typeface="Times New Roman" panose="02020603050405020304" pitchFamily="18" charset="0"/>
            </a:endParaRPr>
          </a:p>
          <a:p>
            <a:pPr lvl="1" fontAlgn="t"/>
            <a:r>
              <a:rPr kumimoji="1" lang="en-US" altLang="zh-CN" sz="2400" dirty="0">
                <a:latin typeface="Times New Roman" panose="02020603050405020304" pitchFamily="18" charset="0"/>
              </a:rPr>
              <a:t>2. </a:t>
            </a:r>
            <a:r>
              <a:rPr kumimoji="1" lang="zh-CN" altLang="en-US" sz="2400" dirty="0">
                <a:latin typeface="宋体" panose="02010600030101010101" pitchFamily="2" charset="-122"/>
              </a:rPr>
              <a:t>对</a:t>
            </a:r>
            <a:r>
              <a:rPr kumimoji="1" lang="zh-CN" altLang="en-US" sz="2400" b="1" dirty="0">
                <a:solidFill>
                  <a:srgbClr val="800080"/>
                </a:solidFill>
                <a:latin typeface="宋体" panose="02010600030101010101" pitchFamily="2" charset="-122"/>
              </a:rPr>
              <a:t>构造方法</a:t>
            </a:r>
            <a:r>
              <a:rPr kumimoji="1" lang="zh-CN" altLang="en-US" sz="2400" dirty="0">
                <a:latin typeface="宋体" panose="02010600030101010101" pitchFamily="2" charset="-122"/>
              </a:rPr>
              <a:t>不能加锁，否则出现语法错误。</a:t>
            </a:r>
            <a:r>
              <a:rPr kumimoji="1" lang="zh-CN" altLang="en-US" sz="2400" b="1" dirty="0">
                <a:solidFill>
                  <a:srgbClr val="FFFFFF"/>
                </a:solidFill>
                <a:latin typeface="Times New Roman" panose="02020603050405020304" pitchFamily="18" charset="0"/>
              </a:rPr>
              <a:t>  </a:t>
            </a:r>
            <a:endParaRPr kumimoji="1" lang="zh-CN" altLang="en-US" sz="2400" b="1" dirty="0">
              <a:solidFill>
                <a:srgbClr val="FF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93122" y="2780928"/>
            <a:ext cx="5950878" cy="22453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just" fontAlgn="t"/>
            <a:r>
              <a:rPr lang="en-US" altLang="zh-CN" sz="20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synchronized</a:t>
            </a:r>
            <a:r>
              <a:rPr lang="en-US" altLang="zh-CN" sz="20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int withdraw(int money){</a:t>
            </a:r>
            <a:endParaRPr kumimoji="1" lang="en-US" altLang="zh-CN" sz="20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just" fontAlgn="t"/>
            <a:r>
              <a:rPr kumimoji="1" lang="en-US" altLang="zh-CN" sz="2000" b="1" dirty="0">
                <a:latin typeface="Tahoma" panose="020B0604030504040204" pitchFamily="34" charset="0"/>
                <a:cs typeface="Tahoma" panose="020B0604030504040204" pitchFamily="34" charset="0"/>
              </a:rPr>
              <a:t>	    ……</a:t>
            </a:r>
            <a:endParaRPr kumimoji="1" lang="en-US" altLang="zh-CN" sz="20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just" fontAlgn="t"/>
            <a:r>
              <a:rPr kumimoji="1" lang="en-US" altLang="zh-CN" sz="2000" b="1" dirty="0">
                <a:latin typeface="Tahoma" panose="020B0604030504040204" pitchFamily="34" charset="0"/>
                <a:cs typeface="Tahoma" panose="020B0604030504040204" pitchFamily="34" charset="0"/>
              </a:rPr>
              <a:t>}</a:t>
            </a:r>
            <a:endParaRPr kumimoji="1" lang="en-US" altLang="zh-CN" sz="20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just" fontAlgn="t"/>
            <a:endParaRPr kumimoji="1" lang="en-US" altLang="zh-CN" sz="20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fontAlgn="t"/>
            <a:r>
              <a:rPr lang="en-US" altLang="zh-CN" sz="20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synchronized</a:t>
            </a:r>
            <a:r>
              <a:rPr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void deposit(int money){</a:t>
            </a:r>
            <a:endParaRPr lang="en-US" altLang="zh-CN" sz="2000" b="1" dirty="0">
              <a:solidFill>
                <a:srgbClr val="0000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 fontAlgn="t"/>
            <a:r>
              <a:rPr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... ...</a:t>
            </a:r>
            <a:endParaRPr lang="en-US" altLang="zh-CN" sz="2000" b="1" dirty="0">
              <a:solidFill>
                <a:srgbClr val="0000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fontAlgn="t"/>
            <a:r>
              <a:rPr lang="en-US" altLang="zh-CN" sz="20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kumimoji="1" lang="en-US" altLang="zh-CN" sz="20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8768" y="1556792"/>
            <a:ext cx="8229600" cy="4525963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75376" y="2006077"/>
            <a:ext cx="7288976" cy="5219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</a:rPr>
              <a:t>Example1</a:t>
            </a: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未实现同步控制</a:t>
            </a:r>
            <a:r>
              <a:rPr lang="zh-CN" altLang="en-US" sz="2800" b="1" dirty="0">
                <a:solidFill>
                  <a:schemeClr val="bg1">
                    <a:lumMod val="85000"/>
                  </a:schemeClr>
                </a:solidFill>
              </a:rPr>
              <a:t>的</a:t>
            </a: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</a:rPr>
              <a:t>多线程程序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78640" y="3037421"/>
            <a:ext cx="7838528" cy="5219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Example2</a:t>
            </a:r>
            <a:r>
              <a:rPr lang="en-US" altLang="zh-CN" sz="2800" dirty="0"/>
              <a:t>. 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线程之间</a:t>
            </a:r>
            <a:r>
              <a:rPr lang="zh-CN" altLang="en-US" sz="2800" dirty="0"/>
              <a:t>实现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同步控制</a:t>
            </a:r>
            <a:r>
              <a:rPr lang="zh-CN" altLang="en-US" sz="2800" dirty="0"/>
              <a:t>的多线程程序</a:t>
            </a:r>
            <a:endParaRPr lang="en-US" altLang="zh-CN" sz="2800" dirty="0"/>
          </a:p>
        </p:txBody>
      </p:sp>
      <p:sp>
        <p:nvSpPr>
          <p:cNvPr id="7" name="文本框 6"/>
          <p:cNvSpPr txBox="1"/>
          <p:nvPr/>
        </p:nvSpPr>
        <p:spPr>
          <a:xfrm>
            <a:off x="1993632" y="4149080"/>
            <a:ext cx="7838528" cy="9531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</a:rPr>
              <a:t>Example3</a:t>
            </a:r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</a:rPr>
              <a:t>. 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线程之间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实现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同步控制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且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实现通信</a:t>
            </a:r>
            <a:r>
              <a:rPr lang="zh-CN" altLang="en-US" sz="2800" dirty="0">
                <a:solidFill>
                  <a:schemeClr val="bg1">
                    <a:lumMod val="75000"/>
                  </a:schemeClr>
                </a:solidFill>
              </a:rPr>
              <a:t>的多线程程序</a:t>
            </a:r>
            <a:endParaRPr lang="en-US" altLang="zh-CN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§15.1.1  </a:t>
            </a:r>
            <a:r>
              <a:rPr lang="zh-CN" altLang="en-US" sz="4400" dirty="0">
                <a:latin typeface="宋体" panose="02010600030101010101" pitchFamily="2" charset="-122"/>
              </a:rPr>
              <a:t>程序、进程与线程</a:t>
            </a:r>
            <a:r>
              <a:rPr lang="zh-CN" altLang="en-US" dirty="0">
                <a:latin typeface="宋体" panose="02010600030101010101" pitchFamily="2" charset="-122"/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719263"/>
            <a:ext cx="8229600" cy="4757737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sz="2400" b="1" dirty="0">
                <a:solidFill>
                  <a:srgbClr val="0000FF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多线程</a:t>
            </a:r>
            <a:r>
              <a:rPr lang="en-US" altLang="zh-CN" sz="2400" b="1" dirty="0">
                <a:solidFill>
                  <a:srgbClr val="000000"/>
                </a:solidFill>
              </a:rPr>
              <a:t>(Multithreading)</a:t>
            </a:r>
            <a:r>
              <a:rPr lang="zh-CN" altLang="en-US" sz="2400" dirty="0">
                <a:solidFill>
                  <a:srgbClr val="000000"/>
                </a:solidFill>
              </a:rPr>
              <a:t>是</a:t>
            </a:r>
            <a:r>
              <a:rPr lang="zh-CN" altLang="en-US" sz="2400" b="1" dirty="0">
                <a:solidFill>
                  <a:srgbClr val="CC0000"/>
                </a:solidFill>
              </a:rPr>
              <a:t>一个程序</a:t>
            </a:r>
            <a:r>
              <a:rPr lang="zh-CN" altLang="en-US" sz="2400" dirty="0">
                <a:solidFill>
                  <a:srgbClr val="000000"/>
                </a:solidFill>
              </a:rPr>
              <a:t>实现多任务的能力。</a:t>
            </a:r>
            <a:endParaRPr lang="zh-CN" altLang="en-US" sz="2400" dirty="0">
              <a:solidFill>
                <a:srgbClr val="000000"/>
              </a:solidFill>
            </a:endParaRPr>
          </a:p>
          <a:p>
            <a:pPr lvl="1">
              <a:spcBef>
                <a:spcPts val="0"/>
              </a:spcBef>
            </a:pPr>
            <a:r>
              <a:rPr lang="zh-CN" altLang="en-US" dirty="0"/>
              <a:t>多线程是针对</a:t>
            </a:r>
            <a:r>
              <a:rPr lang="zh-CN" altLang="en-US" b="1" dirty="0">
                <a:solidFill>
                  <a:srgbClr val="CC0000"/>
                </a:solidFill>
              </a:rPr>
              <a:t>一个程序</a:t>
            </a:r>
            <a:r>
              <a:rPr lang="zh-CN" altLang="en-US" dirty="0"/>
              <a:t>而言的，代表着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一个程序内部可以同时执行多个线程</a:t>
            </a:r>
            <a:r>
              <a:rPr lang="zh-CN" altLang="en-US" dirty="0"/>
              <a:t>，而每个线程可以完成不同的任务。</a:t>
            </a:r>
            <a:r>
              <a:rPr lang="zh-CN" altLang="en-US" dirty="0">
                <a:latin typeface="宋体" panose="02010600030101010101" pitchFamily="2" charset="-122"/>
              </a:rPr>
              <a:t>即：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2">
              <a:spcBef>
                <a:spcPts val="0"/>
              </a:spcBef>
            </a:pPr>
            <a:r>
              <a:rPr lang="zh-CN" altLang="en-US" sz="2000" dirty="0">
                <a:latin typeface="宋体" panose="02010600030101010101" pitchFamily="2" charset="-122"/>
              </a:rPr>
              <a:t>允许单个程序创建</a:t>
            </a:r>
            <a:r>
              <a:rPr lang="zh-CN" altLang="en-US" sz="2000" dirty="0">
                <a:solidFill>
                  <a:srgbClr val="990000"/>
                </a:solidFill>
                <a:latin typeface="宋体" panose="02010600030101010101" pitchFamily="2" charset="-122"/>
              </a:rPr>
              <a:t>多个并行执行的线程</a:t>
            </a:r>
            <a:r>
              <a:rPr lang="zh-CN" altLang="en-US" sz="2000" dirty="0">
                <a:latin typeface="宋体" panose="02010600030101010101" pitchFamily="2" charset="-122"/>
              </a:rPr>
              <a:t>来完成各自的任务。</a:t>
            </a:r>
            <a:endParaRPr lang="zh-CN" altLang="en-US" sz="2000" dirty="0">
              <a:latin typeface="宋体" panose="02010600030101010101" pitchFamily="2" charset="-122"/>
            </a:endParaRPr>
          </a:p>
          <a:p>
            <a:pPr lvl="1">
              <a:spcBef>
                <a:spcPts val="0"/>
              </a:spcBef>
            </a:pPr>
            <a:endParaRPr lang="zh-CN" altLang="en-US" sz="2000" dirty="0">
              <a:latin typeface="宋体" panose="02010600030101010101" pitchFamily="2" charset="-122"/>
            </a:endParaRPr>
          </a:p>
          <a:p>
            <a:pPr algn="just">
              <a:spcBef>
                <a:spcPts val="0"/>
              </a:spcBef>
            </a:pPr>
            <a:r>
              <a:rPr lang="zh-CN" altLang="en-US" sz="2400" dirty="0">
                <a:latin typeface="宋体" panose="02010600030101010101" pitchFamily="2" charset="-122"/>
              </a:rPr>
              <a:t>例如：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 algn="just">
              <a:spcBef>
                <a:spcPts val="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浏览器程序</a:t>
            </a:r>
            <a:r>
              <a:rPr lang="zh-CN" altLang="en-US" sz="2000" dirty="0">
                <a:latin typeface="宋体" panose="02010600030101010101" pitchFamily="2" charset="-122"/>
              </a:rPr>
              <a:t>就是一个多线程的例子</a:t>
            </a:r>
            <a:r>
              <a:rPr lang="en-US" altLang="zh-CN" sz="2000" dirty="0">
                <a:latin typeface="宋体" panose="02010600030101010101" pitchFamily="2" charset="-122"/>
              </a:rPr>
              <a:t>,</a:t>
            </a:r>
            <a:r>
              <a:rPr lang="zh-CN" altLang="en-US" sz="2000" dirty="0">
                <a:latin typeface="宋体" panose="02010600030101010101" pitchFamily="2" charset="-122"/>
              </a:rPr>
              <a:t>在浏览器中可以在下载</a:t>
            </a:r>
            <a:r>
              <a:rPr lang="en-US" altLang="zh-CN" sz="2000" dirty="0">
                <a:latin typeface="宋体" panose="02010600030101010101" pitchFamily="2" charset="-122"/>
              </a:rPr>
              <a:t>Java</a:t>
            </a:r>
            <a:r>
              <a:rPr lang="zh-CN" altLang="en-US" sz="2000" dirty="0">
                <a:latin typeface="宋体" panose="02010600030101010101" pitchFamily="2" charset="-122"/>
              </a:rPr>
              <a:t>小程序或图像的同时滚动页面，在访问新页面时，播放动画和声音，打印文件等。</a:t>
            </a:r>
            <a:endParaRPr lang="en-US" altLang="zh-CN" sz="2000" dirty="0">
              <a:latin typeface="宋体" panose="02010600030101010101" pitchFamily="2" charset="-122"/>
            </a:endParaRPr>
          </a:p>
          <a:p>
            <a:pPr lvl="1">
              <a:spcBef>
                <a:spcPts val="0"/>
              </a:spcBef>
            </a:pPr>
            <a:r>
              <a:rPr lang="zh-CN" altLang="en-US" sz="2000" b="1" dirty="0">
                <a:solidFill>
                  <a:srgbClr val="0000FF"/>
                </a:solidFill>
                <a:cs typeface="+mn-cs"/>
              </a:rPr>
              <a:t>迅雷等多线程下载工具</a:t>
            </a:r>
            <a:r>
              <a:rPr lang="zh-CN" altLang="en-US" sz="2000" dirty="0"/>
              <a:t>就是典型的多线程。一个下载任务进来，迅雷把文件平分成</a:t>
            </a:r>
            <a:r>
              <a:rPr lang="en-US" altLang="zh-CN" sz="2000" dirty="0"/>
              <a:t>10</a:t>
            </a:r>
            <a:r>
              <a:rPr lang="zh-CN" altLang="en-US" sz="2000" dirty="0"/>
              <a:t>份，然后开</a:t>
            </a:r>
            <a:r>
              <a:rPr lang="en-US" altLang="zh-CN" sz="2000" dirty="0"/>
              <a:t>10</a:t>
            </a:r>
            <a:r>
              <a:rPr lang="zh-CN" altLang="en-US" sz="2000" dirty="0"/>
              <a:t>个线程分别下载。</a:t>
            </a:r>
            <a:endParaRPr lang="en-US" altLang="zh-CN" sz="2000" dirty="0"/>
          </a:p>
          <a:p>
            <a:pPr lvl="1">
              <a:spcBef>
                <a:spcPts val="0"/>
              </a:spcBef>
            </a:pP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服务器</a:t>
            </a:r>
            <a:r>
              <a:rPr lang="en-US" altLang="zh-CN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(Server)</a:t>
            </a:r>
            <a:r>
              <a:rPr lang="zh-CN" altLang="en-US" sz="2000" b="1" dirty="0">
                <a:solidFill>
                  <a:srgbClr val="0000FF"/>
                </a:solidFill>
                <a:latin typeface="宋体" panose="02010600030101010101" pitchFamily="2" charset="-122"/>
              </a:rPr>
              <a:t>程序</a:t>
            </a:r>
            <a:r>
              <a:rPr lang="zh-CN" altLang="en-US" sz="2000" dirty="0"/>
              <a:t>。</a:t>
            </a:r>
            <a:endParaRPr lang="zh-CN" altLang="en-US" sz="2000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A3075-6C8A-4D0E-83CC-66687E64AE3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5824" y="185456"/>
            <a:ext cx="7543800" cy="377804"/>
          </a:xfrm>
        </p:spPr>
        <p:txBody>
          <a:bodyPr>
            <a:noAutofit/>
          </a:bodyPr>
          <a:lstStyle/>
          <a:p>
            <a:pPr algn="l"/>
            <a:r>
              <a:rPr lang="en-US" altLang="zh-CN" sz="2800"/>
              <a:t>Example2</a:t>
            </a:r>
            <a:r>
              <a:rPr lang="zh-CN" altLang="en-US" sz="2800"/>
              <a:t>：</a:t>
            </a:r>
            <a:r>
              <a:rPr lang="zh-CN" altLang="en-US" sz="2800" b="1"/>
              <a:t>实现同步控制的</a:t>
            </a:r>
            <a:r>
              <a:rPr lang="en-US" altLang="zh-CN" sz="2800" b="1"/>
              <a:t>BankAccoun.java</a:t>
            </a:r>
            <a:endParaRPr lang="zh-CN" altLang="en-US" sz="28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39516" y="836712"/>
            <a:ext cx="8712968" cy="551475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class </a:t>
            </a:r>
            <a:r>
              <a:rPr lang="en-US" altLang="zh-CN" sz="1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BankAccount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</a:t>
            </a:r>
            <a:endParaRPr lang="en-US" altLang="zh-CN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private int </a:t>
            </a:r>
            <a:r>
              <a:rPr lang="en-US" altLang="zh-CN" sz="1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balance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		</a:t>
            </a:r>
            <a:r>
              <a:rPr lang="en-US" altLang="zh-CN" sz="1800" b="1" dirty="0">
                <a:solidFill>
                  <a:srgbClr val="CC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//</a:t>
            </a:r>
            <a:r>
              <a:rPr lang="zh-CN" altLang="en-US" sz="1800" b="1" dirty="0">
                <a:solidFill>
                  <a:srgbClr val="CC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余额为线程共享数据</a:t>
            </a:r>
            <a:endParaRPr lang="en-US" altLang="zh-CN" sz="1800" b="1" dirty="0">
              <a:solidFill>
                <a:srgbClr val="CC0099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0"/>
              </a:spcBef>
              <a:buNone/>
            </a:pPr>
            <a:endParaRPr lang="zh-CN" altLang="en-US" sz="18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synchronized </a:t>
            </a:r>
            <a:r>
              <a:rPr lang="en-US" altLang="zh-CN" sz="18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void deposit(int money){  //</a:t>
            </a:r>
            <a:r>
              <a:rPr lang="zh-CN" altLang="en-US" sz="1800" b="1" dirty="0">
                <a:solidFill>
                  <a:srgbClr val="00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存款方法</a:t>
            </a:r>
            <a:endParaRPr lang="zh-CN" altLang="en-US" sz="1800" b="1" dirty="0">
              <a:solidFill>
                <a:srgbClr val="000099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balance</a:t>
            </a:r>
            <a:r>
              <a:rPr lang="en-US" altLang="zh-CN" sz="18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altLang="zh-CN" sz="1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balance</a:t>
            </a:r>
            <a:r>
              <a:rPr lang="en-US" altLang="zh-CN" sz="18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+ money;</a:t>
            </a:r>
            <a:endParaRPr lang="en-US" altLang="zh-CN" sz="1800" b="1" dirty="0">
              <a:solidFill>
                <a:srgbClr val="0000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US" altLang="zh-CN" sz="1800" b="1" dirty="0" err="1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System.out.println</a:t>
            </a:r>
            <a:r>
              <a:rPr lang="en-US" altLang="zh-CN" sz="18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("</a:t>
            </a:r>
            <a:r>
              <a:rPr lang="zh-CN" altLang="en-US" sz="1800" b="1" dirty="0">
                <a:solidFill>
                  <a:srgbClr val="00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存入</a:t>
            </a:r>
            <a:r>
              <a:rPr lang="en-US" altLang="zh-CN" sz="18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"+money+"</a:t>
            </a:r>
            <a:r>
              <a:rPr lang="zh-CN" altLang="en-US" sz="1800" b="1" dirty="0">
                <a:solidFill>
                  <a:srgbClr val="00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元，账上余额为：</a:t>
            </a:r>
            <a:r>
              <a:rPr lang="en-US" altLang="zh-CN" sz="18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"+balance);</a:t>
            </a:r>
            <a:endParaRPr lang="en-US" altLang="zh-CN" sz="1800" b="1" dirty="0">
              <a:solidFill>
                <a:srgbClr val="0000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CN" sz="1800" b="1" dirty="0">
              <a:solidFill>
                <a:srgbClr val="000099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0"/>
              </a:spcBef>
              <a:buNone/>
            </a:pPr>
            <a:endParaRPr lang="zh-CN" altLang="en-US" sz="18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synchronized </a:t>
            </a:r>
            <a:r>
              <a:rPr lang="en-US" altLang="zh-CN" sz="18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 withdraw(int money){ //</a:t>
            </a:r>
            <a:r>
              <a:rPr lang="zh-CN" altLang="en-US" sz="18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取款方法</a:t>
            </a:r>
            <a:endParaRPr lang="zh-CN" altLang="en-US" sz="1800" b="1" dirty="0">
              <a:solidFill>
                <a:srgbClr val="0066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if(balance &gt; money){</a:t>
            </a:r>
            <a:endParaRPr lang="en-US" altLang="zh-CN" sz="1800" b="1" dirty="0">
              <a:solidFill>
                <a:srgbClr val="0066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balance</a:t>
            </a:r>
            <a:r>
              <a:rPr lang="en-US" altLang="zh-CN" sz="18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altLang="zh-CN" sz="1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balance</a:t>
            </a:r>
            <a:r>
              <a:rPr lang="en-US" altLang="zh-CN" sz="18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money;</a:t>
            </a:r>
            <a:endParaRPr lang="en-US" altLang="zh-CN" sz="1800" b="1" dirty="0">
              <a:solidFill>
                <a:srgbClr val="0066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}else {</a:t>
            </a:r>
            <a:endParaRPr lang="en-US" altLang="zh-CN" sz="1800" b="1" dirty="0">
              <a:solidFill>
                <a:srgbClr val="0066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money = balance;     //</a:t>
            </a:r>
            <a:r>
              <a:rPr lang="zh-CN" altLang="en-US" sz="1800" b="1" dirty="0">
                <a:solidFill>
                  <a:srgbClr val="0066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余额不够时，取走余额。</a:t>
            </a:r>
            <a:endParaRPr lang="zh-CN" altLang="en-US" sz="1800" b="1" dirty="0">
              <a:solidFill>
                <a:srgbClr val="0066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3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balance</a:t>
            </a:r>
            <a:r>
              <a:rPr lang="en-US" altLang="zh-CN" sz="18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0;</a:t>
            </a:r>
            <a:endParaRPr lang="en-US" altLang="zh-CN" sz="1800" b="1" dirty="0">
              <a:solidFill>
                <a:srgbClr val="0066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CN" sz="1800" b="1" dirty="0">
              <a:solidFill>
                <a:srgbClr val="0066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US" altLang="zh-CN" sz="1800" b="1" dirty="0" err="1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System.out.println</a:t>
            </a:r>
            <a:r>
              <a:rPr lang="en-US" altLang="zh-CN" sz="18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("</a:t>
            </a:r>
            <a:r>
              <a:rPr lang="zh-CN" altLang="en-US" sz="1800" b="1" dirty="0">
                <a:solidFill>
                  <a:srgbClr val="0066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取出</a:t>
            </a:r>
            <a:r>
              <a:rPr lang="en-US" altLang="zh-CN" sz="18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"+money+"</a:t>
            </a:r>
            <a:r>
              <a:rPr lang="zh-CN" altLang="en-US" sz="1800" b="1" dirty="0">
                <a:solidFill>
                  <a:srgbClr val="0066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元，账上余额为：</a:t>
            </a:r>
            <a:r>
              <a:rPr lang="en-US" altLang="zh-CN" sz="18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"+</a:t>
            </a:r>
            <a:r>
              <a:rPr lang="en-US" altLang="zh-CN" sz="1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balance</a:t>
            </a:r>
            <a:r>
              <a:rPr lang="en-US" altLang="zh-CN" sz="18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zh-CN" altLang="en-US" sz="1800" b="1" dirty="0">
              <a:solidFill>
                <a:srgbClr val="0066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2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money;</a:t>
            </a:r>
            <a:endParaRPr lang="en-US" altLang="zh-CN" sz="1800" b="1" dirty="0">
              <a:solidFill>
                <a:srgbClr val="0066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CN" sz="1800" b="1" dirty="0">
              <a:solidFill>
                <a:srgbClr val="0066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CN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47528" y="76205"/>
            <a:ext cx="7543800" cy="1295400"/>
          </a:xfrm>
        </p:spPr>
        <p:txBody>
          <a:bodyPr/>
          <a:lstStyle/>
          <a:p>
            <a:r>
              <a:rPr lang="en-US" altLang="zh-C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BankAccount</a:t>
            </a:r>
            <a:r>
              <a:rPr lang="en-US" altLang="zh-CN" sz="3200" dirty="0"/>
              <a:t>.java</a:t>
            </a:r>
            <a:r>
              <a:rPr lang="zh-CN" altLang="en-US" sz="3200" dirty="0"/>
              <a:t>，</a:t>
            </a:r>
            <a:r>
              <a:rPr lang="zh-CN" alt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实现同步后的输出：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1847528" y="1381126"/>
            <a:ext cx="3049183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8048" y="1403407"/>
            <a:ext cx="2714644" cy="2519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2057400" y="4218992"/>
            <a:ext cx="8077200" cy="1939290"/>
          </a:xfrm>
          <a:prstGeom prst="rect">
            <a:avLst/>
          </a:prstGeom>
          <a:noFill/>
          <a:ln w="12700">
            <a:solidFill>
              <a:schemeClr val="bg2"/>
            </a:solidFill>
            <a:miter lim="800000"/>
          </a:ln>
          <a:effectLst/>
        </p:spPr>
        <p:txBody>
          <a:bodyPr wrap="square" lIns="90000" tIns="46800" rIns="90000" bIns="4680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/>
              <a:t>注意：</a:t>
            </a:r>
            <a:endParaRPr lang="zh-CN" altLang="en-US" sz="2400" dirty="0"/>
          </a:p>
          <a:p>
            <a:pPr>
              <a:buFontTx/>
              <a:buChar char="•"/>
            </a:pPr>
            <a:r>
              <a:rPr lang="zh-CN" altLang="en-US" sz="2400" dirty="0"/>
              <a:t>  输出结果有可能不同。</a:t>
            </a:r>
            <a:endParaRPr lang="zh-CN" altLang="en-US" sz="2400" dirty="0"/>
          </a:p>
          <a:p>
            <a:pPr>
              <a:buFontTx/>
              <a:buChar char="•"/>
            </a:pPr>
            <a:r>
              <a:rPr lang="zh-CN" altLang="en-US" sz="2400" dirty="0"/>
              <a:t>  线程同步控制的作用是</a:t>
            </a:r>
            <a:r>
              <a:rPr lang="zh-CN" altLang="en-US" sz="2400" b="1" dirty="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保证在同一个时刻只能有一个线程可以访问被锁定的对象</a:t>
            </a:r>
            <a:r>
              <a:rPr lang="zh-CN" altLang="en-US" sz="2400" dirty="0"/>
              <a:t>，即：共享数据。</a:t>
            </a:r>
            <a:endParaRPr lang="zh-CN" altLang="en-US" sz="2400" dirty="0"/>
          </a:p>
          <a:p>
            <a:pPr>
              <a:buFontTx/>
              <a:buChar char="•"/>
            </a:pPr>
            <a:r>
              <a:rPr lang="zh-CN" altLang="en-US" sz="2400" dirty="0">
                <a:solidFill>
                  <a:srgbClr val="0000CC"/>
                </a:solidFill>
              </a:rPr>
              <a:t>  </a:t>
            </a:r>
            <a:r>
              <a:rPr lang="zh-CN" altLang="en-US" sz="24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不能控制线程执行的顺序</a:t>
            </a:r>
            <a:r>
              <a:rPr lang="zh-CN" altLang="en-US" sz="2400" dirty="0">
                <a:solidFill>
                  <a:srgbClr val="0000CC"/>
                </a:solidFill>
              </a:rPr>
              <a:t>。</a:t>
            </a:r>
            <a:endParaRPr lang="zh-CN" altLang="en-US" sz="24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说明：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synchronized</a:t>
            </a:r>
            <a:r>
              <a:rPr lang="zh-CN" altLang="en-US" dirty="0"/>
              <a:t>只能保证同一时刻只能有一个线程正在使用冲突的同步方法。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曾</a:t>
            </a:r>
            <a:r>
              <a:rPr lang="zh-CN" altLang="en-US" dirty="0">
                <a:latin typeface="华文新魏" panose="02010800040101010101" pitchFamily="2" charset="-122"/>
                <a:ea typeface="华文新魏" panose="02010800040101010101" pitchFamily="2" charset="-122"/>
              </a:rPr>
              <a:t>中断的线程</a:t>
            </a:r>
            <a:r>
              <a:rPr lang="zh-CN" altLang="en-US" dirty="0"/>
              <a:t>会从其</a:t>
            </a:r>
            <a:r>
              <a:rPr lang="zh-CN" altLang="en-US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之前中断处</a:t>
            </a:r>
            <a:r>
              <a:rPr lang="zh-CN" altLang="en-US" dirty="0"/>
              <a:t>执行同步方法。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760" y="122555"/>
            <a:ext cx="10253980" cy="1295400"/>
          </a:xfrm>
        </p:spPr>
        <p:txBody>
          <a:bodyPr/>
          <a:lstStyle/>
          <a:p>
            <a:r>
              <a:rPr lang="zh-CN" altLang="en-US" sz="3600" dirty="0"/>
              <a:t>§15.7 在同步方法中</a:t>
            </a:r>
            <a:r>
              <a:rPr lang="zh-CN" altLang="en-US" sz="3600"/>
              <a:t>使用</a:t>
            </a:r>
            <a:r>
              <a:rPr lang="en-US" altLang="zh-CN" sz="3600"/>
              <a:t>wait()、</a:t>
            </a:r>
            <a:r>
              <a:rPr lang="en-US" altLang="zh-CN" sz="3600" dirty="0"/>
              <a:t>notify </a:t>
            </a:r>
            <a:r>
              <a:rPr lang="zh-CN" altLang="en-US" sz="3600"/>
              <a:t>和</a:t>
            </a:r>
            <a:r>
              <a:rPr lang="en-US" altLang="zh-CN" sz="3600"/>
              <a:t>notifyAll()</a:t>
            </a:r>
            <a:r>
              <a:rPr lang="zh-CN" altLang="en-US" sz="3600"/>
              <a:t>方法 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28774"/>
            <a:ext cx="8229600" cy="4752553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400" dirty="0"/>
              <a:t>当多个线程的同步方法共享数据，而这个共享数据必须是一个线程操作完成后，其它线程才能访问该共享数据，从而保证数据的正确性。</a:t>
            </a:r>
            <a:endParaRPr lang="en-US" altLang="zh-CN" sz="2400" dirty="0"/>
          </a:p>
          <a:p>
            <a:r>
              <a:rPr lang="zh-CN" altLang="en-US" sz="2400" dirty="0"/>
              <a:t>以上情况下需要使用以下</a:t>
            </a:r>
            <a:r>
              <a:rPr lang="zh-CN" altLang="en-US" sz="2400" dirty="0">
                <a:latin typeface="Tahoma" panose="020B0604030504040204" pitchFamily="34" charset="0"/>
              </a:rPr>
              <a:t>方法</a:t>
            </a:r>
            <a:r>
              <a:rPr lang="zh-CN" altLang="en-US" sz="2400" dirty="0">
                <a:solidFill>
                  <a:srgbClr val="CC00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实现多线程之间的通信</a:t>
            </a:r>
            <a:r>
              <a:rPr lang="zh-CN" altLang="en-US" sz="2400" dirty="0">
                <a:latin typeface="Tahoma" panose="020B0604030504040204" pitchFamily="34" charset="0"/>
              </a:rPr>
              <a:t>。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endParaRPr lang="en-US" altLang="zh-CN" sz="2400" dirty="0">
              <a:latin typeface="Tahoma" panose="020B0604030504040204" pitchFamily="34" charset="0"/>
            </a:endParaRPr>
          </a:p>
          <a:p>
            <a:r>
              <a:rPr lang="zh-CN" altLang="en-US" sz="2400" dirty="0">
                <a:latin typeface="Tahoma" panose="020B0604030504040204" pitchFamily="34" charset="0"/>
              </a:rPr>
              <a:t>在由</a:t>
            </a:r>
            <a:r>
              <a:rPr kumimoji="1" lang="en-US" altLang="zh-CN" sz="2400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synchronized</a:t>
            </a:r>
            <a:r>
              <a:rPr kumimoji="1" lang="zh-CN" altLang="en-US" sz="2400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锁定的可能冲突的方法</a:t>
            </a:r>
            <a:r>
              <a:rPr kumimoji="1" lang="zh-CN" altLang="en-US" sz="2400" dirty="0">
                <a:latin typeface="Tahoma" panose="020B0604030504040204" pitchFamily="34" charset="0"/>
                <a:cs typeface="Tahoma" panose="020B0604030504040204" pitchFamily="34" charset="0"/>
              </a:rPr>
              <a:t>中，使用以下方法：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pPr lvl="1"/>
            <a:r>
              <a:rPr lang="en-US" altLang="zh-CN" b="1" dirty="0">
                <a:solidFill>
                  <a:srgbClr val="0000CC"/>
                </a:solidFill>
                <a:latin typeface="Tahoma" panose="020B0604030504040204" pitchFamily="34" charset="0"/>
              </a:rPr>
              <a:t>wait( )</a:t>
            </a:r>
            <a:endParaRPr lang="en-US" altLang="zh-CN" b="1" dirty="0">
              <a:solidFill>
                <a:srgbClr val="0000CC"/>
              </a:solidFill>
              <a:latin typeface="Tahoma" panose="020B0604030504040204" pitchFamily="34" charset="0"/>
            </a:endParaRPr>
          </a:p>
          <a:p>
            <a:pPr lvl="1"/>
            <a:r>
              <a:rPr lang="en-US" altLang="zh-CN" b="1" dirty="0">
                <a:solidFill>
                  <a:srgbClr val="0000CC"/>
                </a:solidFill>
                <a:latin typeface="Tahoma" panose="020B0604030504040204" pitchFamily="34" charset="0"/>
              </a:rPr>
              <a:t>notify( )/</a:t>
            </a:r>
            <a:r>
              <a:rPr lang="en-US" altLang="zh-CN" b="1" dirty="0" err="1">
                <a:solidFill>
                  <a:srgbClr val="00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notifyAll</a:t>
            </a:r>
            <a:r>
              <a:rPr lang="en-US" altLang="zh-CN" b="1" dirty="0">
                <a:solidFill>
                  <a:srgbClr val="00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()</a:t>
            </a:r>
            <a:endParaRPr lang="en-US" altLang="zh-CN" b="1" dirty="0">
              <a:solidFill>
                <a:srgbClr val="000099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zh-CN" altLang="en-US" b="1" dirty="0">
                <a:latin typeface="Tahoma" panose="020B0604030504040204" pitchFamily="34" charset="0"/>
              </a:rPr>
              <a:t>编程时，</a:t>
            </a:r>
            <a:r>
              <a:rPr lang="en-US" altLang="zh-CN" b="1" dirty="0">
                <a:latin typeface="Tahoma" panose="020B0604030504040204" pitchFamily="34" charset="0"/>
              </a:rPr>
              <a:t>wait()</a:t>
            </a:r>
            <a:r>
              <a:rPr lang="zh-CN" altLang="en-US" b="1" dirty="0">
                <a:latin typeface="Tahoma" panose="020B0604030504040204" pitchFamily="34" charset="0"/>
              </a:rPr>
              <a:t>和</a:t>
            </a:r>
            <a:r>
              <a:rPr lang="en-US" altLang="zh-CN" b="1" dirty="0">
                <a:latin typeface="Tahoma" panose="020B0604030504040204" pitchFamily="34" charset="0"/>
              </a:rPr>
              <a:t>notify()</a:t>
            </a:r>
            <a:r>
              <a:rPr lang="zh-CN" altLang="en-US" b="1" dirty="0">
                <a:latin typeface="Tahoma" panose="020B0604030504040204" pitchFamily="34" charset="0"/>
              </a:rPr>
              <a:t>，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二者必须出现在</a:t>
            </a:r>
            <a:r>
              <a:rPr lang="zh-CN" altLang="en-US" dirty="0">
                <a:solidFill>
                  <a:srgbClr val="00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共享对象</a:t>
            </a:r>
            <a:r>
              <a:rPr lang="zh-CN" altLang="en-US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类的同一个方法内</a:t>
            </a:r>
            <a:r>
              <a:rPr lang="zh-CN" altLang="en-US" b="1" i="1" dirty="0">
                <a:solidFill>
                  <a:srgbClr val="C00000"/>
                </a:solidFill>
              </a:rPr>
              <a:t>。 </a:t>
            </a:r>
            <a:endParaRPr lang="en-US" altLang="zh-CN" b="1" i="1" dirty="0">
              <a:solidFill>
                <a:srgbClr val="C00000"/>
              </a:solidFill>
            </a:endParaRPr>
          </a:p>
          <a:p>
            <a:pPr lvl="1"/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也就是：</a:t>
            </a:r>
            <a:r>
              <a:rPr lang="en-US" altLang="zh-CN" dirty="0"/>
              <a:t>wait/notify</a:t>
            </a:r>
            <a:r>
              <a:rPr lang="zh-CN" altLang="en-US" dirty="0"/>
              <a:t>要在</a:t>
            </a:r>
            <a:r>
              <a:rPr kumimoji="1" lang="en-US" altLang="zh-CN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synchronized</a:t>
            </a:r>
            <a:r>
              <a:rPr kumimoji="1" lang="zh-CN" altLang="en-US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的</a:t>
            </a:r>
            <a:r>
              <a:rPr lang="zh-CN" altLang="en-US" dirty="0"/>
              <a:t>同步块内，才能保证</a:t>
            </a:r>
            <a:r>
              <a:rPr lang="en-US" altLang="zh-CN" dirty="0"/>
              <a:t>wait</a:t>
            </a:r>
            <a:r>
              <a:rPr lang="zh-CN" altLang="en-US" dirty="0"/>
              <a:t>的线程一定能被</a:t>
            </a:r>
            <a:r>
              <a:rPr lang="en-US" altLang="zh-CN" dirty="0"/>
              <a:t>notify</a:t>
            </a:r>
            <a:r>
              <a:rPr lang="zh-CN" altLang="en-US" dirty="0"/>
              <a:t>唤醒。</a:t>
            </a:r>
            <a:endParaRPr lang="zh-CN" altLang="en-US" dirty="0"/>
          </a:p>
          <a:p>
            <a:pPr lvl="1"/>
            <a:endParaRPr lang="zh-CN" altLang="en-US" b="1" i="1" dirty="0">
              <a:solidFill>
                <a:srgbClr val="C00000"/>
              </a:solidFill>
              <a:latin typeface="Tahoma" panose="020B0604030504040204" pitchFamily="34" charset="0"/>
            </a:endParaRPr>
          </a:p>
          <a:p>
            <a:pPr lvl="1"/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275" y="122555"/>
            <a:ext cx="10194290" cy="1295400"/>
          </a:xfrm>
        </p:spPr>
        <p:txBody>
          <a:bodyPr/>
          <a:lstStyle/>
          <a:p>
            <a:r>
              <a:rPr lang="zh-CN" altLang="en-US" sz="3600" dirty="0"/>
              <a:t>§15.7 在同步方法中</a:t>
            </a:r>
            <a:r>
              <a:rPr lang="zh-CN" altLang="en-US" sz="3600"/>
              <a:t>使用</a:t>
            </a:r>
            <a:r>
              <a:rPr lang="en-US" altLang="zh-CN" sz="3600"/>
              <a:t>wait()、</a:t>
            </a:r>
            <a:r>
              <a:rPr lang="en-US" altLang="zh-CN" sz="3600" dirty="0"/>
              <a:t>notify </a:t>
            </a:r>
            <a:r>
              <a:rPr lang="zh-CN" altLang="en-US" sz="3600"/>
              <a:t>和</a:t>
            </a:r>
            <a:r>
              <a:rPr lang="en-US" altLang="zh-CN" sz="3600"/>
              <a:t>notifyAll()</a:t>
            </a:r>
            <a:r>
              <a:rPr lang="zh-CN" altLang="en-US" sz="3600"/>
              <a:t>方法 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zh-CN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wait()</a:t>
            </a:r>
            <a:r>
              <a:rPr lang="zh-CN" altLang="en-US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方法</a:t>
            </a:r>
            <a:endParaRPr lang="en-US" altLang="zh-CN" b="1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可以中断方法的执行，使本线程等待，暂时让出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CPU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的使用权，并允许其它线程使用这个同步方法。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altLang="zh-CN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notify()</a:t>
            </a:r>
            <a:r>
              <a:rPr lang="zh-CN" altLang="en-US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方法</a:t>
            </a:r>
            <a:endParaRPr lang="en-US" altLang="zh-CN" b="1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只是通知处于等待中的线程的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Tahoma" panose="020B0604030504040204" pitchFamily="34" charset="0"/>
              </a:rPr>
              <a:t>某一个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结束等待。</a:t>
            </a:r>
            <a:r>
              <a:rPr lang="zh-CN" altLang="en-US" sz="32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zh-CN" altLang="en-US" sz="32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r>
              <a:rPr lang="en-US" altLang="zh-CN" b="1" dirty="0" err="1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notifyAll</a:t>
            </a:r>
            <a:r>
              <a:rPr lang="en-US" altLang="zh-CN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</a:t>
            </a:r>
            <a:r>
              <a:rPr lang="zh-CN" altLang="en-US" b="1" dirty="0">
                <a:solidFill>
                  <a:srgbClr val="0000F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方法</a:t>
            </a:r>
            <a:endParaRPr lang="en-US" altLang="zh-CN" b="1" dirty="0">
              <a:solidFill>
                <a:srgbClr val="0000FF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 algn="just"/>
            <a:r>
              <a:rPr lang="zh-CN" altLang="en-US" dirty="0">
                <a:latin typeface="Tahoma" panose="020B0604030504040204" pitchFamily="34" charset="0"/>
              </a:rPr>
              <a:t>唤醒从同一个监视器中用</a:t>
            </a:r>
            <a:r>
              <a:rPr lang="en-US" altLang="zh-CN" b="1" dirty="0">
                <a:solidFill>
                  <a:srgbClr val="800080"/>
                </a:solidFill>
                <a:latin typeface="Tahoma" panose="020B0604030504040204" pitchFamily="34" charset="0"/>
              </a:rPr>
              <a:t>wait( )</a:t>
            </a:r>
            <a:r>
              <a:rPr lang="zh-CN" altLang="en-US" dirty="0">
                <a:latin typeface="Tahoma" panose="020B0604030504040204" pitchFamily="34" charset="0"/>
              </a:rPr>
              <a:t>方法退出的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所有线程</a:t>
            </a:r>
            <a:r>
              <a:rPr lang="zh-CN" altLang="en-US" dirty="0">
                <a:latin typeface="Tahoma" panose="020B0604030504040204" pitchFamily="34" charset="0"/>
              </a:rPr>
              <a:t>，使它们按照优先级的顺序</a:t>
            </a:r>
            <a:r>
              <a:rPr lang="zh-CN" altLang="en-US" b="1" dirty="0">
                <a:solidFill>
                  <a:srgbClr val="C00000"/>
                </a:solidFill>
                <a:latin typeface="Tahoma" panose="020B0604030504040204" pitchFamily="34" charset="0"/>
              </a:rPr>
              <a:t>重新排队</a:t>
            </a:r>
            <a:r>
              <a:rPr lang="zh-CN" altLang="en-US" dirty="0">
                <a:latin typeface="Tahoma" panose="020B0604030504040204" pitchFamily="34" charset="0"/>
              </a:rPr>
              <a:t>。</a:t>
            </a:r>
            <a:endParaRPr lang="en-US" altLang="zh-CN" dirty="0">
              <a:latin typeface="Tahoma" panose="020B0604030504040204" pitchFamily="34" charset="0"/>
            </a:endParaRPr>
          </a:p>
          <a:p>
            <a:pPr lvl="1" algn="just"/>
            <a:r>
              <a:rPr lang="zh-CN" altLang="en-US" dirty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Tahoma" panose="020B0604030504040204" pitchFamily="34" charset="0"/>
              </a:rPr>
              <a:t>曾中断的线程就会从刚才的中断处继续执行这个同步方法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，并遵循“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  <a:cs typeface="Tahoma" panose="020B0604030504040204" pitchFamily="34" charset="0"/>
              </a:rPr>
              <a:t>先中断先继续</a:t>
            </a:r>
            <a:r>
              <a:rPr lang="zh-CN" altLang="en-US" dirty="0">
                <a:latin typeface="Tahoma" panose="020B0604030504040204" pitchFamily="34" charset="0"/>
                <a:cs typeface="Tahoma" panose="020B0604030504040204" pitchFamily="34" charset="0"/>
              </a:rPr>
              <a:t>”的原则。</a:t>
            </a:r>
            <a:endParaRPr lang="zh-CN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</a:t>
            </a:r>
            <a:r>
              <a:rPr lang="zh-CN" altLang="en-US" dirty="0"/>
              <a:t>类</a:t>
            </a:r>
            <a:endParaRPr lang="en-US" altLang="zh-CN" dirty="0"/>
          </a:p>
        </p:txBody>
      </p:sp>
      <p:sp>
        <p:nvSpPr>
          <p:cNvPr id="110595" name="Rectangle 3"/>
          <p:cNvSpPr>
            <a:spLocks noGrp="1" noChangeArrowheads="1"/>
          </p:cNvSpPr>
          <p:nvPr>
            <p:ph idx="1"/>
          </p:nvPr>
        </p:nvSpPr>
        <p:spPr>
          <a:xfrm>
            <a:off x="1739106" y="1750219"/>
            <a:ext cx="8785225" cy="431800"/>
          </a:xfrm>
        </p:spPr>
        <p:txBody>
          <a:bodyPr>
            <a:normAutofit fontScale="82500"/>
          </a:bodyPr>
          <a:lstStyle/>
          <a:p>
            <a:pPr marL="0" indent="0" defTabSz="37465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b="1" dirty="0"/>
              <a:t>注意</a:t>
            </a:r>
            <a:r>
              <a:rPr lang="en-US" altLang="zh-CN" b="1"/>
              <a:t>: </a:t>
            </a:r>
            <a:r>
              <a:rPr lang="en-US" altLang="zh-CN" b="1">
                <a:solidFill>
                  <a:srgbClr val="008000"/>
                </a:solidFill>
              </a:rPr>
              <a:t>wait()</a:t>
            </a:r>
            <a:r>
              <a:rPr lang="en-US" altLang="zh-CN"/>
              <a:t> and </a:t>
            </a:r>
            <a:r>
              <a:rPr lang="en-US" altLang="zh-CN" b="1">
                <a:solidFill>
                  <a:srgbClr val="008000"/>
                </a:solidFill>
              </a:rPr>
              <a:t>notify()</a:t>
            </a:r>
            <a:r>
              <a:rPr lang="en-US" altLang="zh-CN"/>
              <a:t> </a:t>
            </a:r>
            <a:r>
              <a:rPr lang="en-US" altLang="zh-CN" dirty="0"/>
              <a:t>are methods in </a:t>
            </a:r>
            <a:r>
              <a:rPr lang="en-US" altLang="zh-CN"/>
              <a:t>class </a:t>
            </a:r>
            <a:r>
              <a:rPr lang="en-US" altLang="zh-CN">
                <a:solidFill>
                  <a:srgbClr val="CC0000"/>
                </a:solidFill>
              </a:rPr>
              <a:t>Object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CA9B0-7868-47FC-A6C9-36DB68C3AC72}" type="slidenum">
              <a:rPr lang="en-US" altLang="zh-CN"/>
            </a:fld>
            <a:endParaRPr lang="en-US" altLang="zh-CN"/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>
            <a:off x="2207568" y="2314357"/>
            <a:ext cx="7543800" cy="2399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tx1"/>
            </a:outerShdw>
          </a:effectLst>
        </p:spPr>
        <p:txBody>
          <a:bodyPr wrap="square">
            <a:spAutoFit/>
          </a:bodyPr>
          <a:lstStyle/>
          <a:p>
            <a:pPr defTabSz="5715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Helvetica CE" pitchFamily="-76" charset="-18"/>
              <a:buNone/>
            </a:pPr>
            <a:r>
              <a:rPr lang="en-US" altLang="zh-CN" sz="2000" b="1" dirty="0">
                <a:solidFill>
                  <a:srgbClr val="0A01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public class </a:t>
            </a:r>
            <a:r>
              <a:rPr lang="en-US" altLang="zh-CN" sz="2000" b="1" dirty="0" err="1">
                <a:solidFill>
                  <a:srgbClr val="008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java.lang.Object</a:t>
            </a:r>
            <a:r>
              <a:rPr lang="en-US" altLang="zh-CN" sz="2000" b="1" dirty="0">
                <a:solidFill>
                  <a:srgbClr val="008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2000" b="1" dirty="0">
                <a:solidFill>
                  <a:srgbClr val="0A01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{</a:t>
            </a:r>
            <a:endParaRPr lang="en-US" altLang="zh-CN" sz="2000" b="1" dirty="0">
              <a:solidFill>
                <a:srgbClr val="0A017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defTabSz="5715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Helvetica CE" pitchFamily="-76" charset="-18"/>
              <a:buNone/>
            </a:pPr>
            <a:r>
              <a:rPr lang="en-US" altLang="zh-CN" sz="2000" b="1" dirty="0">
                <a:solidFill>
                  <a:srgbClr val="0A01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...</a:t>
            </a:r>
            <a:endParaRPr lang="en-US" altLang="zh-CN" sz="2000" b="1" dirty="0">
              <a:solidFill>
                <a:srgbClr val="0A017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defTabSz="5715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Helvetica CE" pitchFamily="-76" charset="-18"/>
              <a:buNone/>
            </a:pPr>
            <a:r>
              <a:rPr lang="en-US" altLang="zh-CN" sz="2000" b="1" dirty="0">
                <a:solidFill>
                  <a:srgbClr val="0A01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public final </a:t>
            </a:r>
            <a:r>
              <a:rPr lang="en-US" altLang="zh-CN" sz="2000" b="1">
                <a:solidFill>
                  <a:srgbClr val="0A01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void </a:t>
            </a:r>
            <a:r>
              <a:rPr lang="en-US" altLang="zh-CN" sz="2000" b="1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wait</a:t>
            </a:r>
            <a:r>
              <a:rPr lang="en-US" altLang="zh-CN" sz="2000" b="1">
                <a:solidFill>
                  <a:srgbClr val="0A01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() </a:t>
            </a:r>
            <a:r>
              <a:rPr lang="en-US" altLang="zh-CN" sz="2000" b="1" dirty="0">
                <a:solidFill>
                  <a:srgbClr val="0A01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throws </a:t>
            </a:r>
            <a:r>
              <a:rPr lang="en-US" altLang="zh-CN" sz="2000" b="1" dirty="0" err="1">
                <a:solidFill>
                  <a:srgbClr val="0A01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InterruptedException</a:t>
            </a:r>
            <a:r>
              <a:rPr lang="en-US" altLang="zh-CN" sz="2000" b="1" dirty="0">
                <a:solidFill>
                  <a:srgbClr val="0A01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;</a:t>
            </a:r>
            <a:endParaRPr lang="en-US" altLang="zh-CN" sz="2000" b="1" dirty="0">
              <a:solidFill>
                <a:srgbClr val="0A017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defTabSz="5715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Helvetica CE" pitchFamily="-76" charset="-18"/>
              <a:buNone/>
            </a:pPr>
            <a:r>
              <a:rPr lang="en-US" altLang="zh-CN" sz="2000" b="1" dirty="0">
                <a:solidFill>
                  <a:srgbClr val="0A01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public final </a:t>
            </a:r>
            <a:r>
              <a:rPr lang="en-US" altLang="zh-CN" sz="2000" b="1">
                <a:solidFill>
                  <a:srgbClr val="0A01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void </a:t>
            </a:r>
            <a:r>
              <a:rPr lang="en-US" altLang="zh-CN" sz="2000" b="1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notify</a:t>
            </a:r>
            <a:r>
              <a:rPr lang="en-US" altLang="zh-CN" sz="2000" b="1">
                <a:solidFill>
                  <a:srgbClr val="0A01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();</a:t>
            </a:r>
            <a:endParaRPr lang="en-US" altLang="zh-CN" sz="2000" b="1" dirty="0">
              <a:solidFill>
                <a:srgbClr val="0A017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defTabSz="5715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Helvetica CE" pitchFamily="-76" charset="-18"/>
              <a:buNone/>
            </a:pPr>
            <a:r>
              <a:rPr lang="en-US" altLang="zh-CN" sz="2000" b="1" dirty="0">
                <a:solidFill>
                  <a:srgbClr val="0A01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  public final </a:t>
            </a:r>
            <a:r>
              <a:rPr lang="en-US" altLang="zh-CN" sz="2000" b="1">
                <a:solidFill>
                  <a:srgbClr val="0A01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void </a:t>
            </a:r>
            <a:r>
              <a:rPr lang="en-US" altLang="zh-CN" sz="2000" b="1">
                <a:solidFill>
                  <a:srgbClr val="CC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notifyAl</a:t>
            </a:r>
            <a:r>
              <a:rPr lang="en-US" altLang="zh-CN" sz="2000" b="1">
                <a:solidFill>
                  <a:srgbClr val="0A01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l();</a:t>
            </a:r>
            <a:endParaRPr lang="en-US" altLang="zh-CN" sz="2000" b="1" dirty="0">
              <a:solidFill>
                <a:srgbClr val="0A017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defTabSz="5715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Helvetica CE" pitchFamily="-76" charset="-18"/>
              <a:buNone/>
            </a:pPr>
            <a:r>
              <a:rPr lang="en-US" altLang="zh-CN" sz="2000" b="1" dirty="0">
                <a:solidFill>
                  <a:srgbClr val="0A01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	...</a:t>
            </a:r>
            <a:endParaRPr lang="en-US" altLang="zh-CN" sz="2000" b="1" dirty="0">
              <a:solidFill>
                <a:srgbClr val="0A017F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defTabSz="5715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85000"/>
              <a:buFont typeface="Helvetica CE" pitchFamily="-76" charset="-18"/>
              <a:buNone/>
            </a:pPr>
            <a:r>
              <a:rPr lang="en-US" altLang="zh-CN" sz="2000" b="1" dirty="0">
                <a:solidFill>
                  <a:srgbClr val="0A017F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CN" sz="2000" b="1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52596" y="5214950"/>
            <a:ext cx="835824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任何一个</a:t>
            </a:r>
            <a:r>
              <a:rPr lang="en-US" altLang="zh-CN" sz="2800" dirty="0"/>
              <a:t>Java</a:t>
            </a:r>
            <a:r>
              <a:rPr lang="zh-CN" altLang="en-US" sz="2800" dirty="0"/>
              <a:t>类都自动继承了</a:t>
            </a:r>
            <a:r>
              <a:rPr lang="en-US" altLang="zh-CN" sz="2800" dirty="0"/>
              <a:t>Object</a:t>
            </a:r>
            <a:r>
              <a:rPr lang="zh-CN" altLang="en-US" sz="2800" dirty="0"/>
              <a:t>类的这</a:t>
            </a:r>
            <a:r>
              <a:rPr lang="en-US" altLang="zh-CN" sz="2800" dirty="0"/>
              <a:t>3</a:t>
            </a:r>
            <a:r>
              <a:rPr lang="zh-CN" altLang="en-US" sz="2800" dirty="0"/>
              <a:t>个方法。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8768" y="1556792"/>
            <a:ext cx="8229600" cy="4525963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75376" y="2006077"/>
            <a:ext cx="7288976" cy="5219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</a:rPr>
              <a:t>Example1</a:t>
            </a: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未实现同步控制</a:t>
            </a:r>
            <a:r>
              <a:rPr lang="zh-CN" altLang="en-US" sz="2800" b="1" dirty="0">
                <a:solidFill>
                  <a:schemeClr val="bg1">
                    <a:lumMod val="85000"/>
                  </a:schemeClr>
                </a:solidFill>
              </a:rPr>
              <a:t>的</a:t>
            </a: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</a:rPr>
              <a:t>多线程程序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78640" y="3037421"/>
            <a:ext cx="7838528" cy="5219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</a:rPr>
              <a:t>Example2</a:t>
            </a:r>
            <a:r>
              <a:rPr lang="en-US" altLang="zh-CN" sz="2800" dirty="0">
                <a:solidFill>
                  <a:schemeClr val="bg1">
                    <a:lumMod val="85000"/>
                  </a:schemeClr>
                </a:solidFill>
              </a:rPr>
              <a:t>. </a:t>
            </a: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线程之间</a:t>
            </a: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</a:rPr>
              <a:t>实现</a:t>
            </a: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同步控制</a:t>
            </a:r>
            <a:r>
              <a:rPr lang="zh-CN" altLang="en-US" sz="2800" dirty="0">
                <a:solidFill>
                  <a:schemeClr val="bg1">
                    <a:lumMod val="85000"/>
                  </a:schemeClr>
                </a:solidFill>
              </a:rPr>
              <a:t>的多线程程序</a:t>
            </a:r>
            <a:endParaRPr lang="en-US" altLang="zh-CN" sz="28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993632" y="4149080"/>
            <a:ext cx="7838528" cy="9531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Example3</a:t>
            </a:r>
            <a:r>
              <a:rPr lang="en-US" altLang="zh-CN" sz="2800" dirty="0"/>
              <a:t>. 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线程之间</a:t>
            </a:r>
            <a:r>
              <a:rPr lang="zh-CN" altLang="en-US" sz="2800" dirty="0"/>
              <a:t>实现</a:t>
            </a:r>
            <a:r>
              <a:rPr lang="zh-CN" altLang="en-US" sz="2800" dirty="0">
                <a:latin typeface="隶书" panose="02010509060101010101" pitchFamily="49" charset="-122"/>
                <a:ea typeface="隶书" panose="02010509060101010101" pitchFamily="49" charset="-122"/>
              </a:rPr>
              <a:t>同步控制</a:t>
            </a:r>
            <a:r>
              <a:rPr lang="zh-CN" altLang="en-US" sz="2800" dirty="0"/>
              <a:t>且</a:t>
            </a:r>
            <a:r>
              <a:rPr lang="zh-CN" altLang="en-US" sz="2800" dirty="0">
                <a:latin typeface="华文行楷" panose="02010800040101010101" pitchFamily="2" charset="-122"/>
                <a:ea typeface="华文行楷" panose="02010800040101010101" pitchFamily="2" charset="-122"/>
              </a:rPr>
              <a:t>实现通信</a:t>
            </a:r>
            <a:r>
              <a:rPr lang="zh-CN" altLang="en-US" sz="2800" dirty="0"/>
              <a:t>的多线程程序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59741" y="319920"/>
            <a:ext cx="7543800" cy="449242"/>
          </a:xfrm>
        </p:spPr>
        <p:txBody>
          <a:bodyPr>
            <a:noAutofit/>
          </a:bodyPr>
          <a:lstStyle/>
          <a:p>
            <a:pPr algn="l"/>
            <a:r>
              <a:rPr lang="zh-CN" alt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实现线程通信的</a:t>
            </a:r>
            <a:r>
              <a:rPr lang="en-US" altLang="zh-CN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BankAccount</a:t>
            </a:r>
            <a:r>
              <a:rPr lang="en-US" altLang="zh-CN" sz="3200" b="1" dirty="0"/>
              <a:t>.java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9741" y="908720"/>
            <a:ext cx="8472518" cy="5308072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 class </a:t>
            </a:r>
            <a:r>
              <a:rPr lang="en-US" altLang="zh-CN" sz="1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BankAccount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</a:t>
            </a:r>
            <a:endParaRPr lang="en-US" altLang="zh-CN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private int </a:t>
            </a:r>
            <a:r>
              <a:rPr lang="en-US" altLang="zh-CN" sz="1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balance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0;	</a:t>
            </a:r>
            <a:r>
              <a:rPr lang="en-US" altLang="zh-CN" sz="1800" b="1" dirty="0">
                <a:solidFill>
                  <a:srgbClr val="CC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//</a:t>
            </a:r>
            <a:r>
              <a:rPr lang="zh-CN" altLang="en-US" sz="1800" b="1" dirty="0">
                <a:solidFill>
                  <a:srgbClr val="CC0099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银行余额，共享数据</a:t>
            </a:r>
            <a:endParaRPr lang="en-US" altLang="zh-CN" sz="1800" b="1" dirty="0">
              <a:solidFill>
                <a:srgbClr val="CC0099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spcBef>
                <a:spcPts val="0"/>
              </a:spcBef>
              <a:buNone/>
            </a:pPr>
            <a:endParaRPr lang="zh-CN" altLang="en-US" sz="18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synchronized void </a:t>
            </a:r>
            <a:r>
              <a:rPr lang="en-US" altLang="zh-CN" sz="18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deposit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(int money){    //</a:t>
            </a:r>
            <a:r>
              <a:rPr lang="zh-CN" altLang="en-US" sz="1800" b="1" dirty="0">
                <a:latin typeface="Tahoma" panose="020B0604030504040204" pitchFamily="34" charset="0"/>
                <a:cs typeface="Tahoma" panose="020B0604030504040204" pitchFamily="34" charset="0"/>
              </a:rPr>
              <a:t>存款方法</a:t>
            </a:r>
            <a:endParaRPr lang="zh-CN" altLang="en-US" sz="18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sz="1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balance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&gt;0){	</a:t>
            </a:r>
            <a:r>
              <a:rPr lang="en-US" altLang="zh-CN" sz="18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lang="zh-CN" altLang="en-US" sz="1800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如果账号有钱，则等待。</a:t>
            </a:r>
            <a:endParaRPr lang="en-US" altLang="zh-CN" sz="1800" b="1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3" indent="0">
              <a:spcBef>
                <a:spcPts val="0"/>
              </a:spcBef>
              <a:buNone/>
            </a:pP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try{</a:t>
            </a:r>
            <a:endParaRPr lang="en-US" altLang="zh-CN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0" lvl="4" indent="0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wait();</a:t>
            </a:r>
            <a:endParaRPr lang="en-US" altLang="zh-CN" sz="24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3" indent="0">
              <a:spcBef>
                <a:spcPts val="0"/>
              </a:spcBef>
              <a:buNone/>
            </a:pP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}catch(</a:t>
            </a:r>
            <a:r>
              <a:rPr lang="en-US" altLang="zh-CN" sz="1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InterruptedException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e){}</a:t>
            </a:r>
            <a:endParaRPr lang="en-US" altLang="zh-CN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CN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2" indent="0">
              <a:spcBef>
                <a:spcPts val="0"/>
              </a:spcBef>
              <a:buNone/>
            </a:pPr>
            <a:endParaRPr lang="zh-CN" altLang="en-US" sz="18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balance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altLang="zh-CN" sz="1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balance 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+ money; </a:t>
            </a:r>
            <a:r>
              <a:rPr lang="en-US" altLang="zh-CN" sz="18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lang="zh-CN" altLang="en-US" sz="1800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如果账号没有钱，则存款。</a:t>
            </a:r>
            <a:endParaRPr lang="en-US" altLang="zh-CN" sz="1800" b="1" dirty="0">
              <a:solidFill>
                <a:srgbClr val="0000CC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sz="1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System.out.println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("</a:t>
            </a:r>
            <a:r>
              <a:rPr lang="zh-CN" altLang="en-US" sz="1800" b="1" dirty="0">
                <a:latin typeface="Tahoma" panose="020B0604030504040204" pitchFamily="34" charset="0"/>
                <a:cs typeface="Tahoma" panose="020B0604030504040204" pitchFamily="34" charset="0"/>
              </a:rPr>
              <a:t>存入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"+money+"</a:t>
            </a:r>
            <a:r>
              <a:rPr lang="zh-CN" altLang="en-US" sz="1800" b="1" dirty="0">
                <a:latin typeface="Tahoma" panose="020B0604030504040204" pitchFamily="34" charset="0"/>
                <a:cs typeface="Tahoma" panose="020B0604030504040204" pitchFamily="34" charset="0"/>
              </a:rPr>
              <a:t>元，账上余额为：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"+</a:t>
            </a:r>
            <a:r>
              <a:rPr lang="en-US" altLang="zh-CN" sz="1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balance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en-US" altLang="zh-CN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2" indent="0">
              <a:spcBef>
                <a:spcPts val="0"/>
              </a:spcBef>
              <a:buNone/>
            </a:pPr>
            <a:r>
              <a:rPr lang="en-US" altLang="zh-CN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notifyAll</a:t>
            </a: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    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lang="zh-CN" altLang="en-US" sz="1800" b="1" dirty="0">
                <a:latin typeface="Tahoma" panose="020B0604030504040204" pitchFamily="34" charset="0"/>
                <a:cs typeface="Tahoma" panose="020B0604030504040204" pitchFamily="34" charset="0"/>
              </a:rPr>
              <a:t>释放数据锁，唤醒其它等待操作共享数据的线程</a:t>
            </a:r>
            <a:endParaRPr lang="zh-CN" altLang="en-US" sz="18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400050" lvl="1" indent="0">
              <a:spcBef>
                <a:spcPts val="0"/>
              </a:spcBef>
              <a:buNone/>
            </a:pP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CN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02332" y="5570461"/>
            <a:ext cx="4022060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</a:rPr>
              <a:t>wait()</a:t>
            </a:r>
            <a:r>
              <a:rPr lang="zh-CN" altLang="en-US" b="1" dirty="0">
                <a:latin typeface="Tahoma" panose="020B0604030504040204" pitchFamily="34" charset="0"/>
              </a:rPr>
              <a:t>和</a:t>
            </a: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</a:rPr>
              <a:t>notify()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必须出现在共享对象类的</a:t>
            </a:r>
            <a:r>
              <a:rPr lang="zh-CN" altLang="en-US" dirty="0">
                <a:solidFill>
                  <a:srgbClr val="CC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同一个</a:t>
            </a:r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synchronized</a:t>
            </a:r>
            <a:r>
              <a:rPr lang="zh-CN" altLang="en-US" dirty="0">
                <a:solidFill>
                  <a:srgbClr val="CC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方法</a:t>
            </a:r>
            <a:r>
              <a:rPr lang="zh-CN" altLang="en-US" dirty="0">
                <a:latin typeface="华文行楷" panose="02010800040101010101" pitchFamily="2" charset="-122"/>
                <a:ea typeface="华文行楷" panose="02010800040101010101" pitchFamily="2" charset="-122"/>
              </a:rPr>
              <a:t>内</a:t>
            </a:r>
            <a:r>
              <a:rPr lang="zh-CN" altLang="en-US" b="1" i="1" dirty="0">
                <a:solidFill>
                  <a:srgbClr val="C00000"/>
                </a:solidFill>
              </a:rPr>
              <a:t>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122238"/>
            <a:ext cx="7543800" cy="449242"/>
          </a:xfrm>
        </p:spPr>
        <p:txBody>
          <a:bodyPr>
            <a:noAutofit/>
          </a:bodyPr>
          <a:lstStyle/>
          <a:p>
            <a:pPr algn="l"/>
            <a:r>
              <a:rPr lang="zh-CN" altLang="en-US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实现线程通信的</a:t>
            </a:r>
            <a:r>
              <a:rPr lang="en-US" altLang="zh-CN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BankAccount</a:t>
            </a:r>
            <a:r>
              <a:rPr lang="en-US" altLang="zh-CN" sz="3200" b="1" dirty="0"/>
              <a:t>.java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81126" y="764704"/>
            <a:ext cx="8607362" cy="559164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742950" lvl="2" indent="-342900">
              <a:spcBef>
                <a:spcPts val="0"/>
              </a:spcBef>
              <a:buNone/>
            </a:pP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synchronized int </a:t>
            </a:r>
            <a:r>
              <a:rPr lang="en-US" altLang="zh-CN" sz="18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withdraw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(int money){ //</a:t>
            </a:r>
            <a:r>
              <a:rPr lang="zh-CN" altLang="en-US" sz="1800" b="1" dirty="0">
                <a:latin typeface="Tahoma" panose="020B0604030504040204" pitchFamily="34" charset="0"/>
                <a:cs typeface="Tahoma" panose="020B0604030504040204" pitchFamily="34" charset="0"/>
              </a:rPr>
              <a:t>取款方法返回实际取走的金额</a:t>
            </a:r>
            <a:endParaRPr lang="zh-CN" altLang="en-US" sz="18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1257300" lvl="4" indent="-342900"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66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en-US" altLang="zh-CN" sz="1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balance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==0){	</a:t>
            </a:r>
            <a:r>
              <a:rPr lang="en-US" altLang="zh-CN" sz="18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lang="zh-CN" altLang="en-US" sz="1800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如果账号没有余额，则等待。</a:t>
            </a:r>
            <a:endParaRPr lang="zh-CN" altLang="en-US" sz="1800" b="1" dirty="0">
              <a:solidFill>
                <a:srgbClr val="0000C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1257300" lvl="4" indent="-342900">
              <a:spcBef>
                <a:spcPts val="0"/>
              </a:spcBef>
              <a:buNone/>
            </a:pP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try{</a:t>
            </a:r>
            <a:endParaRPr lang="en-US" altLang="zh-CN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5" indent="-342900">
              <a:spcBef>
                <a:spcPts val="0"/>
              </a:spcBef>
              <a:buNone/>
            </a:pP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wait();</a:t>
            </a:r>
            <a:endParaRPr lang="en-US" altLang="zh-CN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4" indent="-342900">
              <a:spcBef>
                <a:spcPts val="0"/>
              </a:spcBef>
              <a:buNone/>
            </a:pP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}catch(</a:t>
            </a:r>
            <a:r>
              <a:rPr lang="en-US" altLang="zh-CN" sz="1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InterruptedException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e){}</a:t>
            </a:r>
            <a:endParaRPr lang="en-US" altLang="zh-CN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4" indent="-342900">
              <a:spcBef>
                <a:spcPts val="0"/>
              </a:spcBef>
              <a:buNone/>
            </a:pP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CN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4" indent="-342900">
              <a:spcBef>
                <a:spcPts val="0"/>
              </a:spcBef>
              <a:buNone/>
            </a:pPr>
            <a:endParaRPr lang="zh-CN" altLang="en-US" sz="18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1257300" lvl="4" indent="-342900">
              <a:spcBef>
                <a:spcPts val="0"/>
              </a:spcBef>
              <a:buNone/>
            </a:pP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if(</a:t>
            </a:r>
            <a:r>
              <a:rPr lang="en-US" altLang="zh-CN" sz="1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balance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&gt; money){	</a:t>
            </a:r>
            <a:r>
              <a:rPr lang="en-US" altLang="zh-CN" sz="18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lang="zh-CN" altLang="en-US" sz="1800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如果账号有余额，则取款</a:t>
            </a:r>
            <a:endParaRPr lang="zh-CN" altLang="en-US" sz="1800" b="1" dirty="0">
              <a:solidFill>
                <a:srgbClr val="0000CC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1257300" lvl="5" indent="-342900">
              <a:spcBef>
                <a:spcPts val="0"/>
              </a:spcBef>
              <a:buNone/>
            </a:pP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altLang="zh-CN" sz="1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balance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balance - money;</a:t>
            </a:r>
            <a:endParaRPr lang="en-US" altLang="zh-CN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4" indent="-342900">
              <a:spcBef>
                <a:spcPts val="0"/>
              </a:spcBef>
              <a:buNone/>
            </a:pP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}else {</a:t>
            </a:r>
            <a:endParaRPr lang="en-US" altLang="zh-CN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5" indent="-342900">
              <a:spcBef>
                <a:spcPts val="0"/>
              </a:spcBef>
              <a:buNone/>
            </a:pP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money = </a:t>
            </a:r>
            <a:r>
              <a:rPr lang="en-US" altLang="zh-CN" sz="1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balance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	</a:t>
            </a:r>
            <a:r>
              <a:rPr lang="en-US" altLang="zh-CN" sz="1800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</a:t>
            </a:r>
            <a:r>
              <a:rPr lang="zh-CN" altLang="en-US" sz="1800" b="1" dirty="0">
                <a:solidFill>
                  <a:srgbClr val="0000CC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余额不够时，取走余额</a:t>
            </a:r>
            <a:r>
              <a:rPr lang="zh-CN" altLang="en-US" sz="1800" b="1" dirty="0">
                <a:latin typeface="Tahoma" panose="020B0604030504040204" pitchFamily="34" charset="0"/>
                <a:cs typeface="Tahoma" panose="020B0604030504040204" pitchFamily="34" charset="0"/>
              </a:rPr>
              <a:t>。</a:t>
            </a:r>
            <a:endParaRPr lang="zh-CN" altLang="en-US" sz="18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1257300" lvl="5" indent="-342900">
              <a:spcBef>
                <a:spcPts val="0"/>
              </a:spcBef>
              <a:buNone/>
            </a:pP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balance = 0;</a:t>
            </a:r>
            <a:endParaRPr lang="en-US" altLang="zh-CN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4" indent="-342900">
              <a:spcBef>
                <a:spcPts val="0"/>
              </a:spcBef>
              <a:buNone/>
            </a:pP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CN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4" indent="-342900">
              <a:spcBef>
                <a:spcPts val="0"/>
              </a:spcBef>
              <a:buNone/>
            </a:pPr>
            <a:r>
              <a:rPr lang="en-US" altLang="zh-CN" sz="18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System.out.println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("</a:t>
            </a:r>
            <a:r>
              <a:rPr lang="zh-CN" altLang="en-US" sz="1800" b="1" dirty="0">
                <a:latin typeface="Tahoma" panose="020B0604030504040204" pitchFamily="34" charset="0"/>
                <a:cs typeface="Tahoma" panose="020B0604030504040204" pitchFamily="34" charset="0"/>
              </a:rPr>
              <a:t>取出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"+money+"</a:t>
            </a:r>
            <a:r>
              <a:rPr lang="zh-CN" altLang="en-US" sz="1800" b="1" dirty="0">
                <a:latin typeface="Tahoma" panose="020B0604030504040204" pitchFamily="34" charset="0"/>
                <a:cs typeface="Tahoma" panose="020B0604030504040204" pitchFamily="34" charset="0"/>
              </a:rPr>
              <a:t>元，账上余额为：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"+</a:t>
            </a:r>
            <a:r>
              <a:rPr lang="en-US" altLang="zh-CN" sz="18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balance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);</a:t>
            </a:r>
            <a:endParaRPr lang="en-US" altLang="zh-CN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4" indent="-342900">
              <a:spcBef>
                <a:spcPts val="0"/>
              </a:spcBef>
              <a:buNone/>
            </a:pPr>
            <a:r>
              <a:rPr lang="en-US" altLang="zh-CN" b="1" dirty="0" err="1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notifyAll</a:t>
            </a:r>
            <a:r>
              <a:rPr lang="en-US" altLang="zh-CN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();</a:t>
            </a: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//</a:t>
            </a:r>
            <a:r>
              <a:rPr lang="zh-CN" altLang="en-US" sz="1800" b="1" dirty="0">
                <a:latin typeface="Tahoma" panose="020B0604030504040204" pitchFamily="34" charset="0"/>
                <a:cs typeface="Tahoma" panose="020B0604030504040204" pitchFamily="34" charset="0"/>
              </a:rPr>
              <a:t>释放数据锁，唤醒其它等待操作共享数据的线程</a:t>
            </a:r>
            <a:endParaRPr lang="zh-CN" altLang="en-US" sz="18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1257300" lvl="4" indent="-342900">
              <a:spcBef>
                <a:spcPts val="0"/>
              </a:spcBef>
              <a:buNone/>
            </a:pPr>
            <a:endParaRPr lang="zh-CN" altLang="en-US" sz="1800" b="1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1257300" lvl="4" indent="-342900">
              <a:spcBef>
                <a:spcPts val="0"/>
              </a:spcBef>
              <a:buNone/>
            </a:pP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money;</a:t>
            </a:r>
            <a:endParaRPr lang="en-US" altLang="zh-CN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2" indent="-342900">
              <a:spcBef>
                <a:spcPts val="0"/>
              </a:spcBef>
              <a:buNone/>
            </a:pPr>
            <a:r>
              <a:rPr lang="en-US" altLang="zh-CN" sz="18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CN" sz="1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altLang="zh-CN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endParaRPr lang="en-US" altLang="zh-CN" sz="16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buNone/>
            </a:pPr>
            <a:endParaRPr lang="en-US" altLang="zh-CN" sz="14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BankAccount</a:t>
            </a:r>
            <a:r>
              <a:rPr lang="en-US" altLang="zh-CN" dirty="0"/>
              <a:t>.java</a:t>
            </a:r>
            <a:r>
              <a:rPr lang="zh-CN" altLang="en-US" dirty="0"/>
              <a:t>，</a:t>
            </a:r>
            <a:r>
              <a:rPr lang="zh-CN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实现线程通信后的输出：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2181206" y="1988840"/>
            <a:ext cx="3914794" cy="33244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4"/>
          <p:cNvSpPr txBox="1"/>
          <p:nvPr/>
        </p:nvSpPr>
        <p:spPr>
          <a:xfrm>
            <a:off x="6600056" y="3167390"/>
            <a:ext cx="2717903" cy="5219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/>
              <a:t>结果确定！！！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2238"/>
            <a:ext cx="7543800" cy="1109662"/>
          </a:xfrm>
        </p:spPr>
        <p:txBody>
          <a:bodyPr/>
          <a:lstStyle/>
          <a:p>
            <a:r>
              <a:rPr lang="zh-CN" altLang="en-US" dirty="0"/>
              <a:t>§15.1.1  </a:t>
            </a:r>
            <a:r>
              <a:rPr lang="zh-CN" altLang="en-US" sz="4400" dirty="0">
                <a:latin typeface="宋体" panose="02010600030101010101" pitchFamily="2" charset="-122"/>
              </a:rPr>
              <a:t>程序、进程与线程</a:t>
            </a:r>
            <a:r>
              <a:rPr lang="zh-CN" altLang="en-US" dirty="0">
                <a:latin typeface="宋体" panose="02010600030101010101" pitchFamily="2" charset="-122"/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2054225" y="1571612"/>
            <a:ext cx="8110538" cy="4559313"/>
          </a:xfrm>
        </p:spPr>
        <p:txBody>
          <a:bodyPr>
            <a:normAutofit lnSpcReduction="10000"/>
          </a:bodyPr>
          <a:lstStyle/>
          <a:p>
            <a:pPr marL="533400" indent="-533400">
              <a:lnSpc>
                <a:spcPct val="90000"/>
              </a:lnSpc>
            </a:pPr>
            <a:r>
              <a:rPr lang="zh-CN" altLang="en-US" b="1" dirty="0"/>
              <a:t>多线程的优势</a:t>
            </a:r>
            <a:r>
              <a:rPr lang="en-US" altLang="zh-CN" b="1" dirty="0"/>
              <a:t>:</a:t>
            </a:r>
            <a:endParaRPr lang="en-US" altLang="zh-CN" b="1" dirty="0"/>
          </a:p>
          <a:p>
            <a:pPr marL="802005" lvl="1" indent="-4572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200" dirty="0">
                <a:latin typeface="宋体" panose="02010600030101010101" pitchFamily="2" charset="-122"/>
              </a:rPr>
              <a:t>在多线程模型中，</a:t>
            </a:r>
            <a:r>
              <a:rPr lang="zh-CN" altLang="en-US" sz="2200" b="1" dirty="0">
                <a:solidFill>
                  <a:srgbClr val="0000CC"/>
                </a:solidFill>
                <a:latin typeface="宋体" panose="02010600030101010101" pitchFamily="2" charset="-122"/>
              </a:rPr>
              <a:t>多个线程共存于</a:t>
            </a:r>
            <a:r>
              <a:rPr lang="zh-CN" altLang="en-US" sz="2200" b="1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同个进程</a:t>
            </a:r>
            <a:r>
              <a:rPr lang="zh-CN" altLang="en-US" sz="2200" b="1" dirty="0">
                <a:latin typeface="宋体" panose="02010600030101010101" pitchFamily="2" charset="-122"/>
              </a:rPr>
              <a:t>的</a:t>
            </a:r>
            <a:r>
              <a:rPr lang="zh-CN" altLang="en-US" sz="2200" b="1" dirty="0">
                <a:solidFill>
                  <a:srgbClr val="0000CC"/>
                </a:solidFill>
                <a:latin typeface="宋体" panose="02010600030101010101" pitchFamily="2" charset="-122"/>
              </a:rPr>
              <a:t>同一块内存</a:t>
            </a:r>
            <a:r>
              <a:rPr lang="zh-CN" altLang="en-US" sz="2200" dirty="0">
                <a:latin typeface="宋体" panose="02010600030101010101" pitchFamily="2" charset="-122"/>
              </a:rPr>
              <a:t>中，且共享资源。</a:t>
            </a:r>
            <a:endParaRPr lang="en-US" altLang="zh-CN" sz="2200" dirty="0">
              <a:latin typeface="宋体" panose="02010600030101010101" pitchFamily="2" charset="-122"/>
            </a:endParaRPr>
          </a:p>
          <a:p>
            <a:pPr marL="802005" lvl="1" indent="-4572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en-US" altLang="zh-CN" sz="2200" dirty="0">
              <a:latin typeface="宋体" panose="02010600030101010101" pitchFamily="2" charset="-122"/>
            </a:endParaRPr>
          </a:p>
          <a:p>
            <a:pPr marL="802005" lvl="1" indent="-4572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2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多个线程之间的通信</a:t>
            </a:r>
            <a:r>
              <a:rPr lang="zh-CN" altLang="en-US" sz="2200" dirty="0"/>
              <a:t>通过</a:t>
            </a:r>
            <a:r>
              <a:rPr lang="zh-CN" altLang="en-US" sz="22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共享变量</a:t>
            </a:r>
            <a:r>
              <a:rPr lang="zh-CN" altLang="en-US" sz="2200" dirty="0"/>
              <a:t>来实现，线程之间通信非常容易。</a:t>
            </a:r>
            <a:endParaRPr lang="en-US" altLang="zh-CN" sz="2200" dirty="0"/>
          </a:p>
          <a:p>
            <a:pPr marL="802005" lvl="1" indent="-4572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 marL="802005" lvl="1" indent="-4572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sz="2200" dirty="0"/>
              <a:t>JVM</a:t>
            </a:r>
            <a:r>
              <a:rPr lang="zh-CN" altLang="en-US" sz="2200" dirty="0"/>
              <a:t>将</a:t>
            </a:r>
            <a:r>
              <a:rPr lang="en-US" altLang="zh-CN" sz="2200" b="1" dirty="0">
                <a:solidFill>
                  <a:srgbClr val="0000CC"/>
                </a:solidFill>
              </a:rPr>
              <a:t>CPU</a:t>
            </a:r>
            <a:r>
              <a:rPr lang="zh-CN" altLang="en-US" sz="2200" b="1" dirty="0">
                <a:solidFill>
                  <a:srgbClr val="0000CC"/>
                </a:solidFill>
              </a:rPr>
              <a:t>的执行</a:t>
            </a:r>
            <a:r>
              <a:rPr lang="zh-CN" altLang="en-US" sz="2200" dirty="0"/>
              <a:t>划分为非常小的</a:t>
            </a:r>
            <a:r>
              <a:rPr lang="zh-CN" altLang="en-US" sz="2200" b="1" dirty="0">
                <a:solidFill>
                  <a:srgbClr val="990000"/>
                </a:solidFill>
                <a:latin typeface="宋体" panose="02010600030101010101" pitchFamily="2" charset="-122"/>
              </a:rPr>
              <a:t>时间片</a:t>
            </a:r>
            <a:r>
              <a:rPr lang="en-US" altLang="zh-CN" sz="2200" b="1" dirty="0">
                <a:solidFill>
                  <a:srgbClr val="990000"/>
                </a:solidFill>
                <a:latin typeface="+mj-lt"/>
              </a:rPr>
              <a:t>(time slot)</a:t>
            </a:r>
            <a:r>
              <a:rPr lang="zh-CN" altLang="en-US" sz="2200" dirty="0">
                <a:latin typeface="+mj-lt"/>
              </a:rPr>
              <a:t>，</a:t>
            </a:r>
            <a:r>
              <a:rPr lang="zh-CN" altLang="en-US" sz="2200" dirty="0"/>
              <a:t>根据一定的规则在不同的线程之间分配，使每个线程都得到执行的机会</a:t>
            </a:r>
            <a:r>
              <a:rPr lang="zh-CN" altLang="en-US" sz="2200" dirty="0">
                <a:latin typeface="宋体" panose="02010600030101010101" pitchFamily="2" charset="-122"/>
              </a:rPr>
              <a:t>来处理任务。</a:t>
            </a:r>
            <a:endParaRPr lang="en-US" altLang="zh-CN" sz="2200" dirty="0">
              <a:latin typeface="宋体" panose="02010600030101010101" pitchFamily="2" charset="-122"/>
            </a:endParaRPr>
          </a:p>
          <a:p>
            <a:pPr marL="802005" lvl="1" indent="-4572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endParaRPr lang="zh-CN" altLang="en-US" sz="2200" dirty="0"/>
          </a:p>
          <a:p>
            <a:pPr marL="802005" lvl="1" indent="-4572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 sz="2200" dirty="0"/>
              <a:t>多个线程在运行时，系统</a:t>
            </a:r>
            <a:r>
              <a:rPr lang="zh-CN" altLang="en-US" sz="2200" dirty="0">
                <a:solidFill>
                  <a:srgbClr val="0000CC"/>
                </a:solidFill>
              </a:rPr>
              <a:t>自动</a:t>
            </a:r>
            <a:r>
              <a:rPr lang="zh-CN" altLang="en-US" sz="2200" dirty="0"/>
              <a:t>在线程之间进行切换。</a:t>
            </a:r>
            <a:r>
              <a:rPr lang="zh-CN" altLang="en-US" sz="2200" dirty="0">
                <a:latin typeface="宋体" panose="02010600030101010101" pitchFamily="2" charset="-122"/>
              </a:rPr>
              <a:t>由于</a:t>
            </a:r>
            <a:r>
              <a:rPr lang="en-US" altLang="zh-CN" sz="2200" dirty="0"/>
              <a:t>CPU</a:t>
            </a:r>
            <a:r>
              <a:rPr lang="zh-CN" altLang="en-US" sz="2200" dirty="0">
                <a:latin typeface="宋体" panose="02010600030101010101" pitchFamily="2" charset="-122"/>
              </a:rPr>
              <a:t>在各个线程之间的切换速度非常快，用户感觉不到，从而认为多个线程</a:t>
            </a:r>
            <a:r>
              <a:rPr lang="zh-CN" altLang="en-US" sz="2200" b="1" dirty="0">
                <a:solidFill>
                  <a:srgbClr val="CC0000"/>
                </a:solidFill>
                <a:latin typeface="宋体" panose="02010600030101010101" pitchFamily="2" charset="-122"/>
              </a:rPr>
              <a:t>并行</a:t>
            </a:r>
            <a:r>
              <a:rPr lang="zh-CN" altLang="en-US" sz="2200" dirty="0">
                <a:latin typeface="宋体" panose="02010600030101010101" pitchFamily="2" charset="-122"/>
              </a:rPr>
              <a:t>运行。</a:t>
            </a:r>
            <a:endParaRPr lang="en-US" altLang="zh-CN" sz="2200" dirty="0">
              <a:latin typeface="宋体" panose="02010600030101010101" pitchFamily="2" charset="-122"/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67C06-7CC7-4B6A-B31F-534A8EB63E0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8768" y="1556792"/>
            <a:ext cx="8229600" cy="4525963"/>
          </a:xfrm>
        </p:spPr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009209" y="1184668"/>
            <a:ext cx="8229600" cy="1383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1. 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未实现同步控制</a:t>
            </a:r>
            <a:r>
              <a:rPr lang="zh-CN" altLang="en-US" sz="2800" b="1" dirty="0">
                <a:solidFill>
                  <a:schemeClr val="bg1">
                    <a:lumMod val="50000"/>
                  </a:schemeClr>
                </a:solidFill>
              </a:rPr>
              <a:t>的</a:t>
            </a:r>
            <a:r>
              <a:rPr lang="zh-CN" altLang="en-US" sz="2800" dirty="0"/>
              <a:t>多线程程序：</a:t>
            </a:r>
            <a:endParaRPr lang="en-US" altLang="zh-CN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可能出现污染数据，导致数据的不一致性。</a:t>
            </a:r>
            <a:endParaRPr lang="en-US" altLang="zh-CN" sz="28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实际编程时不能使用！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58588" y="2909704"/>
            <a:ext cx="8249960" cy="163004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2.</a:t>
            </a:r>
            <a:r>
              <a:rPr lang="en-US" altLang="zh-CN" sz="2800" dirty="0">
                <a:solidFill>
                  <a:srgbClr val="CC00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  <a:r>
              <a:rPr lang="zh-CN" altLang="en-US" sz="2800" dirty="0">
                <a:solidFill>
                  <a:srgbClr val="CC00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线程之间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使用同步控制</a:t>
            </a:r>
            <a:r>
              <a:rPr lang="zh-CN" altLang="en-US" sz="2800" dirty="0"/>
              <a:t>的多线程程序：</a:t>
            </a:r>
            <a:endParaRPr lang="en-US" altLang="zh-CN" sz="2800" dirty="0"/>
          </a:p>
          <a:p>
            <a:pPr lvl="1">
              <a:buFontTx/>
              <a:buChar char="•"/>
            </a:pPr>
            <a:r>
              <a:rPr lang="zh-CN" altLang="en-US" sz="2400" dirty="0">
                <a:solidFill>
                  <a:srgbClr val="CC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2400" dirty="0">
                <a:solidFill>
                  <a:srgbClr val="CC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保证在同一个时刻只能有一个线程可以访问被锁定的对象</a:t>
            </a:r>
            <a:r>
              <a:rPr lang="zh-CN" altLang="en-US" sz="2400" dirty="0"/>
              <a:t>，即：共享数据。</a:t>
            </a:r>
            <a:endParaRPr lang="zh-CN" altLang="en-US" sz="2400" dirty="0"/>
          </a:p>
          <a:p>
            <a:pPr lvl="1">
              <a:buFontTx/>
              <a:buChar char="•"/>
            </a:pPr>
            <a:r>
              <a:rPr lang="zh-CN" altLang="en-US" sz="2400" dirty="0">
                <a:solidFill>
                  <a:srgbClr val="0000CC"/>
                </a:solidFill>
              </a:rPr>
              <a:t>  </a:t>
            </a:r>
            <a:r>
              <a:rPr lang="zh-CN" altLang="en-US" sz="24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不能控制线程执行的顺序</a:t>
            </a:r>
            <a:r>
              <a:rPr lang="zh-CN" altLang="en-US" sz="2400" dirty="0">
                <a:solidFill>
                  <a:srgbClr val="0000CC"/>
                </a:solidFill>
              </a:rPr>
              <a:t>。</a:t>
            </a:r>
            <a:endParaRPr lang="en-US" altLang="zh-CN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1958588" y="5085184"/>
            <a:ext cx="8249960" cy="89154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3. </a:t>
            </a:r>
            <a:r>
              <a:rPr lang="zh-CN" altLang="en-US" sz="2800" dirty="0">
                <a:solidFill>
                  <a:srgbClr val="CC0099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线程之间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实现</a:t>
            </a:r>
            <a:r>
              <a:rPr lang="zh-CN" altLang="en-US" sz="28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同步控制</a:t>
            </a:r>
            <a:r>
              <a:rPr lang="zh-CN" altLang="en-US" sz="2800" dirty="0"/>
              <a:t>且</a:t>
            </a:r>
            <a:r>
              <a:rPr lang="zh-CN" altLang="en-US" sz="2800" dirty="0">
                <a:solidFill>
                  <a:srgbClr val="0000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实现通信</a:t>
            </a:r>
            <a:r>
              <a:rPr lang="zh-CN" altLang="en-US" sz="2800" dirty="0"/>
              <a:t>的多线程程序：</a:t>
            </a:r>
            <a:endParaRPr lang="en-US" altLang="zh-CN" sz="28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华文行楷" panose="02010800040101010101" pitchFamily="2" charset="-122"/>
                <a:ea typeface="华文行楷" panose="02010800040101010101" pitchFamily="2" charset="-122"/>
              </a:rPr>
              <a:t>实现多线程之间的通信，使得线程之间能协同工作。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§15. 11  </a:t>
            </a:r>
            <a:r>
              <a:rPr lang="zh-CN" altLang="en-US" dirty="0">
                <a:latin typeface="宋体" panose="02010600030101010101" pitchFamily="2" charset="-122"/>
              </a:rPr>
              <a:t>小结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1．</a:t>
            </a:r>
            <a:r>
              <a:rPr lang="zh-CN" altLang="en-US" sz="2400" dirty="0"/>
              <a:t>线程是比进程更小的执行单位。一个进程在其执行过程中，可以产生多个线程，形成多条执行线索，每条线索，即每个线程也有它自身的产生、存在和消亡的过程，也是一个动态的概念。</a:t>
            </a:r>
            <a:endParaRPr lang="zh-CN" altLang="en-US" sz="2400" dirty="0"/>
          </a:p>
          <a:p>
            <a:pPr algn="just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2．</a:t>
            </a:r>
            <a:r>
              <a:rPr lang="en-US" altLang="zh-CN" sz="2400" dirty="0"/>
              <a:t>Java</a:t>
            </a:r>
            <a:r>
              <a:rPr lang="zh-CN" altLang="en-US" sz="2400" dirty="0"/>
              <a:t>虚拟机（</a:t>
            </a:r>
            <a:r>
              <a:rPr lang="en-US" altLang="zh-CN" sz="2400" dirty="0"/>
              <a:t>JVM）</a:t>
            </a:r>
            <a:r>
              <a:rPr lang="zh-CN" altLang="en-US" sz="2400" dirty="0"/>
              <a:t>中的线程调度器负责管理线程，在采用时间片的系统中，每个线程都有机会获得</a:t>
            </a:r>
            <a:r>
              <a:rPr lang="en-US" altLang="zh-CN" sz="2400" dirty="0"/>
              <a:t>CUP</a:t>
            </a:r>
            <a:r>
              <a:rPr lang="zh-CN" altLang="en-US" sz="2400" dirty="0"/>
              <a:t>的使用权。当线程使用</a:t>
            </a:r>
            <a:r>
              <a:rPr lang="en-US" altLang="zh-CN" sz="2400" dirty="0"/>
              <a:t>CUP</a:t>
            </a:r>
            <a:r>
              <a:rPr lang="zh-CN" altLang="en-US" sz="2400" dirty="0"/>
              <a:t>资源的时间到时后，即使线程没有完成自己的全部操作，</a:t>
            </a:r>
            <a:r>
              <a:rPr lang="en-US" altLang="zh-CN" sz="2400" dirty="0"/>
              <a:t>Java</a:t>
            </a:r>
            <a:r>
              <a:rPr lang="zh-CN" altLang="en-US" sz="2400" dirty="0"/>
              <a:t>调度器也会中断当前线程的执行，把</a:t>
            </a:r>
            <a:r>
              <a:rPr lang="en-US" altLang="zh-CN" sz="2400" dirty="0"/>
              <a:t>CUP</a:t>
            </a:r>
            <a:r>
              <a:rPr lang="zh-CN" altLang="en-US" sz="2400" dirty="0"/>
              <a:t>的使用权切换给下一个排队等待的线程，当前线程将等待</a:t>
            </a:r>
            <a:r>
              <a:rPr lang="en-US" altLang="zh-CN" sz="2400" dirty="0"/>
              <a:t>CUP</a:t>
            </a:r>
            <a:r>
              <a:rPr lang="zh-CN" altLang="en-US" sz="2400" dirty="0"/>
              <a:t>资源的下一次轮回，然后从中断处继续执行。</a:t>
            </a:r>
            <a:endParaRPr lang="zh-CN" altLang="en-US" sz="24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3．</a:t>
            </a:r>
            <a:r>
              <a:rPr lang="zh-CN" altLang="en-US" sz="2400" dirty="0"/>
              <a:t>线程创建后仅仅是占有了内存资源，在</a:t>
            </a:r>
            <a:r>
              <a:rPr lang="en-US" altLang="zh-CN" sz="2400" dirty="0"/>
              <a:t>JVM</a:t>
            </a:r>
            <a:r>
              <a:rPr lang="zh-CN" altLang="en-US" sz="2400" dirty="0"/>
              <a:t>管理的线程中还没有这个线程，此线程必须</a:t>
            </a:r>
            <a:r>
              <a:rPr lang="zh-CN" altLang="en-US" sz="2400"/>
              <a:t>调用</a:t>
            </a:r>
            <a:r>
              <a:rPr lang="en-US" altLang="zh-CN" sz="2400"/>
              <a:t>start()</a:t>
            </a:r>
            <a:r>
              <a:rPr lang="zh-CN" altLang="en-US" sz="2400"/>
              <a:t>方法</a:t>
            </a:r>
            <a:r>
              <a:rPr lang="en-US" altLang="zh-CN" sz="2400" dirty="0"/>
              <a:t>(</a:t>
            </a:r>
            <a:r>
              <a:rPr lang="zh-CN" altLang="en-US" sz="2400" dirty="0"/>
              <a:t>从父类继承的方法</a:t>
            </a:r>
            <a:r>
              <a:rPr lang="en-US" altLang="zh-CN" sz="2400" dirty="0"/>
              <a:t>)</a:t>
            </a:r>
            <a:r>
              <a:rPr lang="zh-CN" altLang="en-US" sz="2400" dirty="0"/>
              <a:t>通知</a:t>
            </a:r>
            <a:r>
              <a:rPr lang="en-US" altLang="zh-CN" sz="2400" dirty="0"/>
              <a:t>JVM，</a:t>
            </a:r>
            <a:r>
              <a:rPr lang="zh-CN" altLang="en-US" sz="2400" dirty="0"/>
              <a:t>这样</a:t>
            </a:r>
            <a:r>
              <a:rPr lang="en-US" altLang="zh-CN" sz="2400" dirty="0"/>
              <a:t>JVM</a:t>
            </a:r>
            <a:r>
              <a:rPr lang="zh-CN" altLang="en-US" sz="2400" dirty="0"/>
              <a:t>就会知道又有一个新一个线程排队等候切换了。</a:t>
            </a:r>
            <a:endParaRPr lang="zh-CN" altLang="en-US" sz="2400" dirty="0"/>
          </a:p>
          <a:p>
            <a:pPr algn="just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4.</a:t>
            </a:r>
            <a:r>
              <a:rPr lang="zh-CN" altLang="en-US" sz="2400" dirty="0"/>
              <a:t> 线程同步是指几个线程都需要调用同一个同步方法</a:t>
            </a:r>
            <a:r>
              <a:rPr lang="en-US" altLang="zh-CN" sz="2400" dirty="0"/>
              <a:t>(</a:t>
            </a:r>
            <a:r>
              <a:rPr lang="zh-CN" altLang="en-US" sz="2400" dirty="0"/>
              <a:t>用</a:t>
            </a:r>
            <a:r>
              <a:rPr lang="en-US" altLang="zh-CN" sz="2400" dirty="0"/>
              <a:t>synchronized</a:t>
            </a:r>
            <a:r>
              <a:rPr lang="zh-CN" altLang="en-US" sz="2400" dirty="0"/>
              <a:t>修饰的方法</a:t>
            </a:r>
            <a:r>
              <a:rPr lang="en-US" altLang="zh-CN" sz="2400" dirty="0"/>
              <a:t>)</a:t>
            </a:r>
            <a:r>
              <a:rPr lang="zh-CN" altLang="en-US" sz="2400" dirty="0"/>
              <a:t>。一个线程在使用的同步方法中时，可能根据问题的需要，必须</a:t>
            </a:r>
            <a:r>
              <a:rPr lang="zh-CN" altLang="en-US" sz="2400"/>
              <a:t>使用</a:t>
            </a:r>
            <a:r>
              <a:rPr lang="en-US" altLang="zh-CN" sz="2400"/>
              <a:t>wait()</a:t>
            </a:r>
            <a:r>
              <a:rPr lang="zh-CN" altLang="en-US" sz="2400"/>
              <a:t>方法</a:t>
            </a:r>
            <a:r>
              <a:rPr lang="zh-CN" altLang="en-US" sz="2400" dirty="0"/>
              <a:t>暂时让出</a:t>
            </a:r>
            <a:r>
              <a:rPr lang="en-US" altLang="zh-CN" sz="2400" dirty="0"/>
              <a:t>CPU</a:t>
            </a:r>
            <a:r>
              <a:rPr lang="zh-CN" altLang="en-US" sz="2400" dirty="0"/>
              <a:t>的使用权，以便其它线程使用这个同步方法。其它线程如果在使用这个同步方法时如果不需要等待，那么它用完这个同步方法的同时，应当</a:t>
            </a:r>
            <a:r>
              <a:rPr lang="zh-CN" altLang="en-US" sz="2400"/>
              <a:t>执行</a:t>
            </a:r>
            <a:r>
              <a:rPr lang="en-US" altLang="zh-CN" sz="2400"/>
              <a:t>notifyAll()</a:t>
            </a:r>
            <a:r>
              <a:rPr lang="zh-CN" altLang="en-US" sz="2400"/>
              <a:t>方法</a:t>
            </a:r>
            <a:r>
              <a:rPr lang="zh-CN" altLang="en-US" sz="2400" dirty="0"/>
              <a:t>通知所有的由于使用这个同步方法而处于等待的线程结束等待。</a:t>
            </a:r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605111"/>
            <a:ext cx="8229600" cy="450215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167577" y="3068960"/>
            <a:ext cx="1200229" cy="12961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10833" y="3431733"/>
            <a:ext cx="10407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CPU</a:t>
            </a:r>
            <a:endParaRPr lang="zh-CN" altLang="en-US" sz="3200" dirty="0"/>
          </a:p>
        </p:txBody>
      </p:sp>
      <p:sp>
        <p:nvSpPr>
          <p:cNvPr id="7" name="文本框 6"/>
          <p:cNvSpPr txBox="1"/>
          <p:nvPr/>
        </p:nvSpPr>
        <p:spPr>
          <a:xfrm>
            <a:off x="3215680" y="4365104"/>
            <a:ext cx="10801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990000"/>
                </a:solidFill>
                <a:latin typeface="宋体" panose="02010600030101010101" pitchFamily="2" charset="-122"/>
              </a:rPr>
              <a:t>时间片</a:t>
            </a:r>
            <a:r>
              <a:rPr lang="en-US" altLang="zh-CN" sz="2000" b="1" dirty="0">
                <a:solidFill>
                  <a:srgbClr val="990000"/>
                </a:solidFill>
                <a:latin typeface="宋体" panose="02010600030101010101" pitchFamily="2" charset="-122"/>
              </a:rPr>
              <a:t>1</a:t>
            </a:r>
            <a:endParaRPr lang="en-US" altLang="zh-CN" sz="2000" b="1" dirty="0">
              <a:solidFill>
                <a:srgbClr val="990000"/>
              </a:solidFill>
              <a:latin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67808" y="3068960"/>
            <a:ext cx="1728192" cy="12961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691843" y="4365104"/>
            <a:ext cx="1080121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990000"/>
                </a:solidFill>
                <a:latin typeface="宋体" panose="02010600030101010101" pitchFamily="2" charset="-122"/>
              </a:rPr>
              <a:t>时间片</a:t>
            </a:r>
            <a:r>
              <a:rPr lang="en-US" altLang="zh-CN" sz="2000" b="1" dirty="0">
                <a:solidFill>
                  <a:srgbClr val="990000"/>
                </a:solidFill>
                <a:latin typeface="宋体" panose="02010600030101010101" pitchFamily="2" charset="-122"/>
              </a:rPr>
              <a:t>2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3407103" y="3095247"/>
            <a:ext cx="8343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进程</a:t>
            </a:r>
            <a:r>
              <a:rPr lang="en-US" altLang="zh-CN" sz="2000" b="1" dirty="0">
                <a:solidFill>
                  <a:schemeClr val="tx1"/>
                </a:solidFill>
              </a:rPr>
              <a:t>1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81216" y="3103061"/>
            <a:ext cx="8343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进程</a:t>
            </a:r>
            <a:r>
              <a:rPr lang="en-US" altLang="zh-CN" sz="2000" b="1" dirty="0">
                <a:solidFill>
                  <a:schemeClr val="tx1"/>
                </a:solidFill>
              </a:rPr>
              <a:t>2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394247" y="3506893"/>
            <a:ext cx="432048" cy="84835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</a:rPr>
              <a:t>线程</a:t>
            </a:r>
            <a:r>
              <a:rPr lang="en-US" altLang="zh-CN" sz="1800" b="1" dirty="0">
                <a:solidFill>
                  <a:schemeClr val="tx1"/>
                </a:solidFill>
              </a:rPr>
              <a:t>1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841389" y="3506893"/>
            <a:ext cx="432048" cy="8409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</a:rPr>
              <a:t>线程</a:t>
            </a:r>
            <a:r>
              <a:rPr lang="en-US" altLang="zh-CN" b="1" dirty="0">
                <a:solidFill>
                  <a:schemeClr val="tx1"/>
                </a:solidFill>
              </a:rPr>
              <a:t>2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273438" y="3506894"/>
            <a:ext cx="432048" cy="8557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>
                <a:solidFill>
                  <a:schemeClr val="tx1"/>
                </a:solidFill>
              </a:rPr>
              <a:t>线程</a:t>
            </a:r>
            <a:r>
              <a:rPr lang="en-US" altLang="zh-CN" b="1" dirty="0">
                <a:solidFill>
                  <a:schemeClr val="tx1"/>
                </a:solidFill>
              </a:rPr>
              <a:t>3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715192" y="3506893"/>
            <a:ext cx="380808" cy="8483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…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091755" y="3071633"/>
            <a:ext cx="1200229" cy="12961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168007" y="4344133"/>
            <a:ext cx="10801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990000"/>
                </a:solidFill>
                <a:latin typeface="宋体" panose="02010600030101010101" pitchFamily="2" charset="-122"/>
              </a:rPr>
              <a:t>时间片</a:t>
            </a:r>
            <a:r>
              <a:rPr lang="en-US" altLang="zh-CN" sz="2000" b="1" dirty="0">
                <a:solidFill>
                  <a:srgbClr val="990000"/>
                </a:solidFill>
                <a:latin typeface="宋体" panose="02010600030101010101" pitchFamily="2" charset="-122"/>
              </a:rPr>
              <a:t>3</a:t>
            </a:r>
            <a:endParaRPr lang="en-US" altLang="zh-CN" sz="2000" b="1" dirty="0">
              <a:solidFill>
                <a:srgbClr val="990000"/>
              </a:solidFill>
              <a:latin typeface="宋体" panose="02010600030101010101" pitchFamily="2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31281" y="3097920"/>
            <a:ext cx="8343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进程</a:t>
            </a:r>
            <a:r>
              <a:rPr lang="en-US" altLang="zh-CN" sz="2000" b="1" dirty="0">
                <a:solidFill>
                  <a:schemeClr val="tx1"/>
                </a:solidFill>
              </a:rPr>
              <a:t>3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495921" y="3071633"/>
            <a:ext cx="1200229" cy="12961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352083" y="4399205"/>
            <a:ext cx="10801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990000"/>
                </a:solidFill>
                <a:latin typeface="宋体" panose="02010600030101010101" pitchFamily="2" charset="-122"/>
              </a:rPr>
              <a:t>……</a:t>
            </a:r>
            <a:endParaRPr lang="en-US" altLang="zh-CN" sz="2000" b="1" dirty="0">
              <a:solidFill>
                <a:srgbClr val="990000"/>
              </a:solidFill>
              <a:latin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667073" y="3103061"/>
            <a:ext cx="8483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tx1"/>
                </a:solidFill>
              </a:rPr>
              <a:t>进程</a:t>
            </a:r>
            <a:r>
              <a:rPr lang="en-US" altLang="zh-CN" sz="2000" b="1" dirty="0">
                <a:solidFill>
                  <a:schemeClr val="tx1"/>
                </a:solidFill>
              </a:rPr>
              <a:t>n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92028" y="3069741"/>
            <a:ext cx="1200229" cy="12961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523976" y="4399205"/>
            <a:ext cx="10801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rgbClr val="990000"/>
                </a:solidFill>
                <a:latin typeface="宋体" panose="02010600030101010101" pitchFamily="2" charset="-122"/>
              </a:rPr>
              <a:t>时间片</a:t>
            </a:r>
            <a:r>
              <a:rPr lang="en-US" altLang="zh-CN" sz="2000" b="1" dirty="0">
                <a:solidFill>
                  <a:srgbClr val="990000"/>
                </a:solidFill>
                <a:latin typeface="宋体" panose="02010600030101010101" pitchFamily="2" charset="-122"/>
              </a:rPr>
              <a:t>n</a:t>
            </a:r>
            <a:endParaRPr lang="en-US" altLang="zh-CN" sz="2000" b="1" dirty="0">
              <a:solidFill>
                <a:srgbClr val="990000"/>
              </a:solidFill>
              <a:latin typeface="宋体" panose="02010600030101010101" pitchFamily="2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489844" y="3107475"/>
            <a:ext cx="69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……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364144" y="2645118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多线程程序</a:t>
            </a: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 bldLvl="0" animBg="1"/>
      <p:bldP spid="14" grpId="0" bldLvl="0" animBg="1"/>
      <p:bldP spid="15" grpId="0" bldLvl="0" animBg="1"/>
      <p:bldP spid="16" grpId="0" bldLvl="0" animBg="1"/>
      <p:bldP spid="19" grpId="0"/>
      <p:bldP spid="22" grpId="0"/>
      <p:bldP spid="25" grpId="0"/>
      <p:bldP spid="26" grpId="0"/>
    </p:bldLst>
  </p:timing>
</p:sld>
</file>

<file path=ppt/tags/tag1.xml><?xml version="1.0" encoding="utf-8"?>
<p:tagLst xmlns:p="http://schemas.openxmlformats.org/presentationml/2006/main">
  <p:tag name="COMMONDATA" val="eyJoZGlkIjoiZTQ4ODQwNThiYTg4YTBlNDhkZDRmNGNiNWM5NWE1YzAifQ=="/>
</p:tagLst>
</file>

<file path=ppt/theme/theme1.xml><?xml version="1.0" encoding="utf-8"?>
<a:theme xmlns:a="http://schemas.openxmlformats.org/drawingml/2006/main" name="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主题1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15561</Words>
  <Application>WPS 演示</Application>
  <PresentationFormat>宽屏</PresentationFormat>
  <Paragraphs>1263</Paragraphs>
  <Slides>82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82</vt:i4>
      </vt:variant>
    </vt:vector>
  </HeadingPairs>
  <TitlesOfParts>
    <vt:vector size="102" baseType="lpstr">
      <vt:lpstr>Arial</vt:lpstr>
      <vt:lpstr>宋体</vt:lpstr>
      <vt:lpstr>Wingdings</vt:lpstr>
      <vt:lpstr>华文楷体</vt:lpstr>
      <vt:lpstr>Tahoma</vt:lpstr>
      <vt:lpstr>华文行楷</vt:lpstr>
      <vt:lpstr>华文新魏</vt:lpstr>
      <vt:lpstr>黑体</vt:lpstr>
      <vt:lpstr>隶书</vt:lpstr>
      <vt:lpstr>微软雅黑</vt:lpstr>
      <vt:lpstr>Arial Unicode MS</vt:lpstr>
      <vt:lpstr>Calibri</vt:lpstr>
      <vt:lpstr>Times New Roman</vt:lpstr>
      <vt:lpstr>Courier New</vt:lpstr>
      <vt:lpstr>Helvetica CE</vt:lpstr>
      <vt:lpstr>Segoe Print</vt:lpstr>
      <vt:lpstr>主题1</vt:lpstr>
      <vt:lpstr>1_Office 主题</vt:lpstr>
      <vt:lpstr>1_主题1</vt:lpstr>
      <vt:lpstr>Office 主题</vt:lpstr>
      <vt:lpstr>面向对象程序设计(Java)</vt:lpstr>
      <vt:lpstr>第15章 Java多线程机制 </vt:lpstr>
      <vt:lpstr>主要内容</vt:lpstr>
      <vt:lpstr>§15.1 Java中的线程 </vt:lpstr>
      <vt:lpstr>§15.1.1  程序、进程与线程 </vt:lpstr>
      <vt:lpstr>线程与进程的区别</vt:lpstr>
      <vt:lpstr>§15.1.1  程序、进程与线程 </vt:lpstr>
      <vt:lpstr>§15.1.1  程序、进程与线程 </vt:lpstr>
      <vt:lpstr>PowerPoint 演示文稿</vt:lpstr>
      <vt:lpstr>main(主)线程</vt:lpstr>
      <vt:lpstr>main(主)线程</vt:lpstr>
      <vt:lpstr>§15.1.2 线程的状态与生命周期 </vt:lpstr>
      <vt:lpstr>线程的生命周期</vt:lpstr>
      <vt:lpstr>§15.1.2    线程的状态与生命周期 </vt:lpstr>
      <vt:lpstr>PowerPoint 演示文稿</vt:lpstr>
      <vt:lpstr>§15.1.2  线程的状态与生命周期 </vt:lpstr>
      <vt:lpstr>线程的生命周期</vt:lpstr>
      <vt:lpstr>§15.1.3    线程调度与优先级 </vt:lpstr>
      <vt:lpstr>线程的Priority(优先级) </vt:lpstr>
      <vt:lpstr>§15.1.3    线程调度与优先级 </vt:lpstr>
      <vt:lpstr>PowerPoint 演示文稿</vt:lpstr>
      <vt:lpstr>PowerPoint 演示文稿</vt:lpstr>
      <vt:lpstr>§15.1.4 Thread(线程)的创建</vt:lpstr>
      <vt:lpstr>接口Runnable</vt:lpstr>
      <vt:lpstr>线程类Thread</vt:lpstr>
      <vt:lpstr>Thread类的方法</vt:lpstr>
      <vt:lpstr>Thread类的方法</vt:lpstr>
      <vt:lpstr>Thread类的方法</vt:lpstr>
      <vt:lpstr>§15.2 Thread的子类创建线程 </vt:lpstr>
      <vt:lpstr>§15.2 Thread的子类创建线程 </vt:lpstr>
      <vt:lpstr>§15.2   Thread的子类创建线程 </vt:lpstr>
      <vt:lpstr>Example15_2</vt:lpstr>
      <vt:lpstr>PowerPoint 演示文稿</vt:lpstr>
      <vt:lpstr>运行多次，输出结果不同。</vt:lpstr>
      <vt:lpstr>修改Example15_2，使2个线程不共享数据。</vt:lpstr>
      <vt:lpstr>输出</vt:lpstr>
      <vt:lpstr>PowerPoint 演示文稿</vt:lpstr>
      <vt:lpstr>§15.3 使用Runnable接口 </vt:lpstr>
      <vt:lpstr>§15.3.1  Runnable接口与目标对象 </vt:lpstr>
      <vt:lpstr>Thread类</vt:lpstr>
      <vt:lpstr>§15.3.1 Runnable接口与目标对象 </vt:lpstr>
      <vt:lpstr>§15.3.1 Runnable接口与目标对象 </vt:lpstr>
      <vt:lpstr>Example ：</vt:lpstr>
      <vt:lpstr>§15.3.1 Runnable接口与目标对象 </vt:lpstr>
      <vt:lpstr>Example15_3</vt:lpstr>
      <vt:lpstr>PowerPoint 演示文稿</vt:lpstr>
      <vt:lpstr>PowerPoint 演示文稿</vt:lpstr>
      <vt:lpstr>§15.3.2 关于run方法中的局部变量 </vt:lpstr>
      <vt:lpstr>§15.3.3  在线程中启动其它线程 </vt:lpstr>
      <vt:lpstr>§15.6   线程同步 </vt:lpstr>
      <vt:lpstr>数据污染问题</vt:lpstr>
      <vt:lpstr>§15.6   线程同步 </vt:lpstr>
      <vt:lpstr>数据污染问题</vt:lpstr>
      <vt:lpstr>线程同步(Synchronization)</vt:lpstr>
      <vt:lpstr>多线程编程</vt:lpstr>
      <vt:lpstr>多线程程序的编程步骤</vt:lpstr>
      <vt:lpstr>多线程编程实例</vt:lpstr>
      <vt:lpstr>PowerPoint 演示文稿</vt:lpstr>
      <vt:lpstr>Example1：未使用同步控制共享对象类BankAccoun.java</vt:lpstr>
      <vt:lpstr>DepositThread.java</vt:lpstr>
      <vt:lpstr>WithdrawThread.java</vt:lpstr>
      <vt:lpstr>Test .java</vt:lpstr>
      <vt:lpstr>程序输出：</vt:lpstr>
      <vt:lpstr>§15.6   线程同步 </vt:lpstr>
      <vt:lpstr>PowerPoint 演示文稿</vt:lpstr>
      <vt:lpstr>§15.6   线程同步</vt:lpstr>
      <vt:lpstr>§15.6   线程同步 </vt:lpstr>
      <vt:lpstr>§15.6   线程同步 </vt:lpstr>
      <vt:lpstr>PowerPoint 演示文稿</vt:lpstr>
      <vt:lpstr>Example2：实现同步控制的BankAccoun.java</vt:lpstr>
      <vt:lpstr>BankAccount.java，实现同步后的输出：</vt:lpstr>
      <vt:lpstr>说明：</vt:lpstr>
      <vt:lpstr>§15.7 在同步方法中使用wait()、notify 和notifyAll()方法 </vt:lpstr>
      <vt:lpstr>§15.7 在同步方法中使用wait()、notify 和notifyAll()方法 </vt:lpstr>
      <vt:lpstr>Object类</vt:lpstr>
      <vt:lpstr>PowerPoint 演示文稿</vt:lpstr>
      <vt:lpstr>实现线程通信的BankAccount.java</vt:lpstr>
      <vt:lpstr>实现线程通信的BankAccount.java</vt:lpstr>
      <vt:lpstr>BankAccount.java，实现线程通信后的输出：</vt:lpstr>
      <vt:lpstr>总结</vt:lpstr>
      <vt:lpstr>§15. 11  小结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王老师</cp:lastModifiedBy>
  <cp:revision>406</cp:revision>
  <dcterms:created xsi:type="dcterms:W3CDTF">2017-11-02T04:11:00Z</dcterms:created>
  <dcterms:modified xsi:type="dcterms:W3CDTF">2025-09-11T00:34:26Z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988BBBEADCB642EABEA13920441398D3_12</vt:lpwstr>
  </property>
  <property fmtid="{D5CDD505-2E9C-101B-9397-08002B2CF9AE}" pid="3" name="KSOProductBuildVer">
    <vt:lpwstr>2052-12.1.0.22529</vt:lpwstr>
  </property>
</Properties>
</file>