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0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3DB8634D-6861-4123-B33E-4A69BC3594D0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r="http://schemas.openxmlformats.org/officeDocument/2006/relationships" xmlns:xhtml="http://www.w3.org/1999/xhtml" xmlns:p="http://schemas.openxmlformats.org/presentationml/2006/main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E78A471-D789-41F3-8A64-F8CE717DD838}" type="slidenum">
              <a:rPr lang="en-GB"/>
              <a:t>1</a:t>
            </a:fld>
            <a:endParaRPr lang="en-GB"/>
          </a:p>
        </p:txBody>
      </p:sp>
      <p:sp>
        <p:nvSpPr>
          <p:cNvPr id="409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Text Box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tIns="10584"/>
          <a:lstStyle/>
          <a:p>
            <a:pPr algn="just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/>
              <a:t>Locations of the two boundary arrays. The names of each site are indicated by bold letters, while the type of instrument is noted in the legend. Bottom topography from </a:t>
            </a:r>
            <a:r>
              <a:rPr i="1"/>
              <a:t>Smith and Sandwell</a:t>
            </a:r>
            <a:r>
              <a:rPr/>
              <a:t> [</a:t>
            </a:r>
            <a:r>
              <a:rPr/>
              <a:t>] is denoted by gray shading with the 2000 and 4000 dbar isobaths highlighted as black contours.</a:t>
            </a:r>
          </a:p>
          <a:p>
            <a:endParaRPr/>
          </a:p>
          <a:p>
            <a:r>
              <a:rPr lang="en-GB"/>
              <a:t>IF THIS IMAGE HAS BEEN PROVIDED BY OR IS OWNED BY A THIRD PARTY, AS INDICATED IN THE CAPTION LINE, THEN FURTHER PERMISSION MAY BE NEEDED BEFORE ANY FURTHER USE. PLEASE CONTACT WILEY'S PERMISSIONS DEPARTMENT ON PERMISSIONS@WILEY.COM OR USE THE RIGHTSLINK SERVICE BY CLICKING ON THE 'REQUEST PERMISSIONS' LINK ACCOMPANYING THIS ARTICLE. WILEY OR AUTHOR OWNED IMAGES MAY BE USED FOR NON-COMMERCIAL PURPOSES, SUBJECT TO PROPER CITATION OF THE ARTICLE, AUTHOR, AND PUBLISHER.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66835F-EAB0-4ED2-A968-0980A81755B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19A307-86D9-4069-899A-C1B09C8DFED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4B7843-4E17-42A9-8FE3-5E47CE8316B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9069387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4338638"/>
            <a:ext cx="9069387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65E9B0-7DA8-466E-963D-86F25D5E43B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102DDB-C13F-473E-AACA-21864AE54F4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D227DA-043B-4C48-91A2-32B39C53C32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22E44-FC5C-4E3E-8CAB-290F97FD3C1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FD631-3533-49BF-8675-298A6C14A22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3DBE94-DEC4-4881-8D14-AF6CCDF9C6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11BC93-EF5F-4F33-8BFB-4A24491F25A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49EE62-BC28-4A7F-B1F5-B6ACB6EE66B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5FF142-1807-4DC6-9742-35132D50543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AB055419-CB8B-4279-962F-1AC4AB6A6D26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Mode="External" Target="http://onlinelibrary.wiley.com/doi/10.1002/jgrc.v118.12/issuetoc"/><Relationship Id="rId6" Type="http://schemas.openxmlformats.org/officeDocument/2006/relationships/hyperlink" TargetMode="External" Target="http://onlinelibrary.wiley.com/doi/10.1002/2013JC009228/full#jgrc20464-fig-0001"/></Relationships>
</file>

<file path=ppt/slides/slide1.xml><?xml version="1.0" encoding="utf-8"?>
<p:sld xmlns:r="http://schemas.openxmlformats.org/officeDocument/2006/relationships" xmlns:xhtml="http://www.w3.org/1999/xhtml"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461963"/>
            <a:ext cx="9070975" cy="798512"/>
          </a:xfrm>
        </p:spPr>
        <p:txBody>
          <a:bodyPr tIns="14112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600" b="1" smtClean="0"/>
              <a:t>Temporal variability of the meridional overturning circulation at 34.5°S: Results from two pilot boundary arrays in the South Atlantic</a:t>
            </a: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5286" y="2930506"/>
            <a:ext cx="4733428" cy="17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127000" y="6840538"/>
            <a:ext cx="6892925" cy="557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54702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100" b="1">
                <a:solidFill>
                  <a:srgbClr val="000000"/>
                </a:solidFill>
              </a:rPr>
              <a:t>Journal of Geophysical Research: Oceans</a:t>
            </a:r>
            <a:r>
              <a:rPr lang="en-GB" sz="1100">
                <a:solidFill>
                  <a:srgbClr val="000000"/>
                </a:solidFill>
              </a:rPr>
              <a:t/>
            </a:r>
            <a:br>
              <a:rPr lang="en-GB" sz="1100">
                <a:solidFill>
                  <a:srgbClr val="000000"/>
                </a:solidFill>
              </a:rPr>
            </a:br>
            <a:r>
              <a:rPr lang="en-GB" sz="1100">
                <a:solidFill>
                  <a:srgbClr val="000000"/>
                </a:solidFill>
                <a:hlinkClick r:id="rId5"/>
              </a:rPr>
              <a:t>Volume 118, Issue 12, </a:t>
            </a:r>
            <a:r>
              <a:rPr lang="en-GB" sz="1100">
                <a:solidFill>
                  <a:srgbClr val="000000"/>
                </a:solidFill>
              </a:rPr>
              <a:t>pages 6461-6478, 3 DEC 2013 DOI: 10.1002/2013JC009228</a:t>
            </a:r>
            <a:br>
              <a:rPr lang="en-GB" sz="1100">
                <a:solidFill>
                  <a:srgbClr val="000000"/>
                </a:solidFill>
              </a:rPr>
            </a:br>
            <a:r>
              <a:rPr lang="en-GB" sz="1100">
                <a:solidFill>
                  <a:srgbClr val="000000"/>
                </a:solidFill>
                <a:hlinkClick r:id="rId6"/>
              </a:rPr>
              <a:t>http://onlinelibrary.wiley.com/doi/10.1002/2013JC009228/full#jgrc20464-fig-0001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DejaVu Sans</vt:lpstr>
      <vt:lpstr>Times New Roman</vt:lpstr>
      <vt:lpstr>Office Theme</vt:lpstr>
      <vt:lpstr>RNA interference as a resistance mechanism against crop parasites in Africa: a ‘Trojan horse’ approach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 interference as a resistance mechanism against crop parasites in Africa: a ‘Trojan horse’ approach</dc:title>
  <dc:creator>Agile User</dc:creator>
  <cp:lastModifiedBy>WileyService</cp:lastModifiedBy>
  <cp:revision>1</cp:revision>
  <cp:lastPrinted>1601-01-01T00:00:00Z</cp:lastPrinted>
  <dcterms:created xsi:type="dcterms:W3CDTF">2011-01-20T16:54:28Z</dcterms:created>
  <dcterms:modified xsi:type="dcterms:W3CDTF">2011-03-25T10:19:16Z</dcterms:modified>
</cp:coreProperties>
</file>