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302" r:id="rId22"/>
    <p:sldId id="304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303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51"/>
      <p:bold r:id="rId52"/>
      <p:italic r:id="rId53"/>
      <p:bold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  <p:embeddedFont>
      <p:font typeface="Roboto Light" panose="020F0302020204030204" pitchFamily="34" charset="0"/>
      <p:regular r:id="rId59"/>
      <p:bold r:id="rId60"/>
      <p:italic r:id="rId61"/>
      <p:boldItalic r:id="rId62"/>
    </p:embeddedFont>
    <p:embeddedFont>
      <p:font typeface="Roboto Medium" panose="020F050202020403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80000"/>
  </p:normalViewPr>
  <p:slideViewPr>
    <p:cSldViewPr snapToGrid="0">
      <p:cViewPr varScale="1">
        <p:scale>
          <a:sx n="135" d="100"/>
          <a:sy n="135" d="100"/>
        </p:scale>
        <p:origin x="155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font" Target="fonts/font16.fntdata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85fd60d5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85fd60d5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5fd60d55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5fd60d55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average value of y a good measure? Well, we just showed in the last lecture that the mean minimizes MSE!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85fd60d55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85fd60d55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Look at slope and intercept function in lab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5fd60d555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5fd60d555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880504090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880504090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85fd60d55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85fd60d55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5fd60d555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5fd60d555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85fd60d55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85fd60d55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85fd60d555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85fd60d555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80504090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80504090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75a713a88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75a713a88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805040908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8805040908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/math/statistics-probability/describing-relationships-quantitative-data/more-on-regression/v/regression-line-example</a:t>
            </a:r>
          </a:p>
          <a:p>
            <a:r>
              <a:rPr lang="en-US" dirty="0"/>
              <a:t>https://</a:t>
            </a:r>
            <a:r>
              <a:rPr lang="en-US" dirty="0" err="1"/>
              <a:t>www.khanacademy.org</a:t>
            </a:r>
            <a:r>
              <a:rPr lang="en-US" dirty="0"/>
              <a:t>/math/statistics-probability/describing-relationships-quantitative-data/more-on-regression/v/squared-error-of-regression-line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85fd60d55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85fd60d555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5fd60d555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5fd60d555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5fd60d55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5fd60d555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didn’t watch the lecture (sad!) you really should take a look at the supplementary notebook and play around with this plot. When you hover over a certain point, it tells you precisely what the loss for that (theta0, theta1) combination is.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5fd60d55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5fd60d55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5fd60d555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5fd60d555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85fd60d555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85fd60d555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30e532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30e532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model is completely made up, by the way.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5fd60d55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5fd60d55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82e84709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82e84709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 step modelling process: defining a model, defining a loss function, minimizing avg loss to fit our model to the data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Looked at constant model: theta as single scalar value, parameters defines predictions our model makes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Loss functions tell us how good or bad a single prediction was for one observation in our dataset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y-hat is close to the true value our loss will be low, otherwise it will be high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Want model that best fits entire dataset NOT just a single observation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Minimize avg loss across entire dataset to find the model the best fits the data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85fd60d5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85fd60d5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b44e2c115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b44e2c115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85fd60d5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85fd60d555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=dQNpSa-bq4M</a:t>
            </a:r>
            <a:endParaRPr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85fd60d55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85fd60d55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882e84709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882e84709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5fd60d55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5fd60d55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30e532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30e5322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bcc36e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bcc36e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82e84709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82e84709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8630e532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8630e532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new terminology.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5fd60d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5fd60d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249552cc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249552cc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82e8470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82e8470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5fd60d555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5fd60d555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5fd60d55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5fd60d555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8630e5322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8630e5322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8b44e2c11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8b44e2c11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b44e2c11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b44e2c11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fd60d5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fd60d5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fd60d55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fd60d55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care a lot about linear relationships, because we understand linear models so well.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5fd60d555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5fd60d555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should have seen this quantity in Data 8. That’s why this slide is quite dense.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Sometimes called Pearson’s coefficient 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input variable into an event that has no bearing on the output ?  No causation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0504090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0504090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happens if </a:t>
            </a:r>
            <a:r>
              <a:rPr lang="en" dirty="0" err="1"/>
              <a:t>x_i</a:t>
            </a:r>
            <a:r>
              <a:rPr lang="en" dirty="0"/>
              <a:t> = </a:t>
            </a:r>
            <a:r>
              <a:rPr lang="en" dirty="0" err="1"/>
              <a:t>y_i</a:t>
            </a:r>
            <a:r>
              <a:rPr lang="en" dirty="0"/>
              <a:t>? Then, the left hand side evaluates to the variance of the </a:t>
            </a:r>
            <a:r>
              <a:rPr lang="en" dirty="0" err="1"/>
              <a:t>xs</a:t>
            </a:r>
            <a:r>
              <a:rPr lang="en" dirty="0"/>
              <a:t>, and the right hand side evaluates to 1 * (</a:t>
            </a:r>
            <a:r>
              <a:rPr lang="en" dirty="0" err="1"/>
              <a:t>sigmax</a:t>
            </a:r>
            <a:r>
              <a:rPr lang="en" dirty="0"/>
              <a:t>)^2 – which is also the variance of the </a:t>
            </a:r>
            <a:r>
              <a:rPr lang="en" dirty="0" err="1"/>
              <a:t>xs</a:t>
            </a:r>
            <a:r>
              <a:rPr lang="en" dirty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050409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050409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Revisiting our example plots from before.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6D9EEB"/>
              </a:buClr>
              <a:buSzPts val="3600"/>
              <a:buNone/>
              <a:defRPr sz="3600">
                <a:solidFill>
                  <a:srgbClr val="6D9EE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600"/>
              <a:buFont typeface="Roboto"/>
              <a:buChar char="•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35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anacademy.org/math/statistics-probability/describing-relationships-quantitative-data/more-on-regression/v/squared-error-of-regression-line" TargetMode="External"/><Relationship Id="rId2" Type="http://schemas.openxmlformats.org/officeDocument/2006/relationships/hyperlink" Target="https://www.khanacademy.org/math/statistics-probability/describing-relationships-quantitative-data/more-on-regression/v/regression-line-exampl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9.pn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Linear Regression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311700" y="2797175"/>
            <a:ext cx="85206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</a:rPr>
              <a:t>Introducing a more nuanced model.</a:t>
            </a:r>
            <a:endParaRPr sz="1800" dirty="0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5775" y="1820225"/>
            <a:ext cx="11502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D9EEB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15</a:t>
            </a:r>
            <a:endParaRPr sz="1200" dirty="0">
              <a:solidFill>
                <a:srgbClr val="6D9EEB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311700" y="3854350"/>
            <a:ext cx="85206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>
                <a:latin typeface="Roboto"/>
                <a:ea typeface="Roboto"/>
                <a:cs typeface="Roboto"/>
                <a:sym typeface="Roboto"/>
              </a:rPr>
              <a:t>Sean Kang</a:t>
            </a:r>
            <a:endParaRPr sz="16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linear regression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of averages</a:t>
            </a: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now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predict </a:t>
            </a:r>
            <a:r>
              <a:rPr lang="en"/>
              <a:t>the value of y, for any given x. One reasonable thing to do might be to compute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average value of y</a:t>
            </a:r>
            <a:r>
              <a:rPr lang="en"/>
              <a:t>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for each x</a:t>
            </a:r>
            <a:r>
              <a:rPr lang="en"/>
              <a:t>, and predict that.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Doing this yields predictions that look like a line. So, let’s model this relationship with a line!</a:t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388" y="2019050"/>
            <a:ext cx="2351225" cy="213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8163" y="2019050"/>
            <a:ext cx="3019440" cy="21304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/>
          <p:nvPr/>
        </p:nvSpPr>
        <p:spPr>
          <a:xfrm>
            <a:off x="75600" y="2917000"/>
            <a:ext cx="1700400" cy="528900"/>
          </a:xfrm>
          <a:prstGeom prst="wedgeRoundRectCallout">
            <a:avLst>
              <a:gd name="adj1" fmla="val 79361"/>
              <a:gd name="adj2" fmla="val -25202"/>
              <a:gd name="adj3" fmla="val 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Bucket the x-axis into bins.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55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simple linear model (with a slope and intercept)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Note, we have two parameters now. For simplicity’s sake, we will instead say (for now): (lab)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call this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simple linear regression </a:t>
            </a:r>
            <a:r>
              <a:rPr lang="en" dirty="0"/>
              <a:t>model.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To determine the optimal model parameters     and    , we need to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loss function. </a:t>
            </a:r>
            <a:r>
              <a:rPr lang="en" dirty="0"/>
              <a:t>Choosing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 dirty="0"/>
              <a:t> (and hence MSE) gives the following optimal parameters: 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dirty="0"/>
              <a:t>Note: these are defined in terms of the correlation coefficient,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!</a:t>
            </a:r>
            <a:endParaRPr dirty="0"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350" y="1556700"/>
            <a:ext cx="1479300" cy="33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0075" y="2302625"/>
            <a:ext cx="1443850" cy="37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625" y="3158525"/>
            <a:ext cx="163766" cy="2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9275" y="3127248"/>
            <a:ext cx="118454" cy="25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660288" y="3766200"/>
            <a:ext cx="1172050" cy="72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69263" y="3797250"/>
            <a:ext cx="1620299" cy="493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the regression line</a:t>
            </a:r>
            <a:endParaRPr/>
          </a:p>
        </p:txBody>
      </p:sp>
      <p:sp>
        <p:nvSpPr>
          <p:cNvPr id="173" name="Google Shape;17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at a </a:t>
            </a:r>
            <a:r>
              <a:rPr lang="en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 dirty="0"/>
              <a:t>. Specifically, we’ll: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Create the graph of averages you saw before.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Implement the optimal parameters by hand.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In the future, we will resort to in-built packages to do this for us.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>
            <a:spLocks noGrp="1"/>
          </p:cNvSpPr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linear model matches the predicted means quite well.</a:t>
            </a:r>
            <a:endParaRPr sz="1600"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38" y="357550"/>
            <a:ext cx="7745124" cy="34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will now walk through the calculus of determining the optimal parameters for the SLR model, using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squared loss</a:t>
            </a:r>
            <a:r>
              <a:rPr lang="en" dirty="0"/>
              <a:t>. Recall, mean squared error is of the form                   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Since our model (for a given observation) is                          , the quantity we want to minimize is: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Note, there are now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two</a:t>
            </a:r>
            <a:r>
              <a:rPr lang="en" dirty="0"/>
              <a:t> parameters we need to optimize over. We want the best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combination </a:t>
            </a:r>
            <a:r>
              <a:rPr lang="en" dirty="0"/>
              <a:t>of a and b such that average loss is minimized.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This gives us a model that fits the data as best as possible.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refer to this combination of model and loss as “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least</a:t>
            </a:r>
            <a:r>
              <a:rPr lang="en" dirty="0"/>
              <a:t>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squares</a:t>
            </a:r>
            <a:r>
              <a:rPr lang="en" dirty="0"/>
              <a:t> linear regression.”</a:t>
            </a:r>
            <a:endParaRPr dirty="0"/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200" y="1453168"/>
            <a:ext cx="2096751" cy="4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8125" y="2273125"/>
            <a:ext cx="1187450" cy="26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9688" y="2781100"/>
            <a:ext cx="3364623" cy="71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slight simplification we can make: the pair (a, b) that minimizes                                                   is also the same pair (a, b) that minimizes 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value of the objective function will be different, but what we’re looking for are the optimal parameters. Those won’t change when we multiply the function by a constant.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determine the pair (a, b) that minimizes our objective function, we need to take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partial derivatives </a:t>
            </a:r>
            <a:r>
              <a:rPr lang="en"/>
              <a:t>with respect to both parameters (a, b), set them equal to 0, and solve both equations. 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Remember, our data points                                                          are constants here – they are not variables!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video for this lecture walks through all of the steps in the next slide(s) in depth.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3050" y="1152473"/>
            <a:ext cx="2412362" cy="51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9625" y="1848800"/>
            <a:ext cx="3024751" cy="685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1375" y="4034844"/>
            <a:ext cx="2700898" cy="2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59494"/>
          <a:stretch/>
        </p:blipFill>
        <p:spPr>
          <a:xfrm>
            <a:off x="331625" y="1923225"/>
            <a:ext cx="4049450" cy="154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1"/>
          <p:cNvPicPr preferRelativeResize="0"/>
          <p:nvPr/>
        </p:nvPicPr>
        <p:blipFill rotWithShape="1">
          <a:blip r:embed="rId3">
            <a:alphaModFix/>
          </a:blip>
          <a:srcRect t="27209" r="31782"/>
          <a:stretch/>
        </p:blipFill>
        <p:spPr>
          <a:xfrm>
            <a:off x="4932226" y="1923225"/>
            <a:ext cx="2906849" cy="2926551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1"/>
          <p:cNvSpPr txBox="1"/>
          <p:nvPr/>
        </p:nvSpPr>
        <p:spPr>
          <a:xfrm>
            <a:off x="311700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rearrange our objective function to be slightly more convenient. We then take the derivative with respect to a, and set it equal to 0.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5083088" y="973225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Then, using the properties of summations, we rearrange to solve for     . Note, this is in terms of our choice of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p31"/>
          <p:cNvSpPr/>
          <p:nvPr/>
        </p:nvSpPr>
        <p:spPr>
          <a:xfrm>
            <a:off x="2127125" y="4046500"/>
            <a:ext cx="2861700" cy="880500"/>
          </a:xfrm>
          <a:prstGeom prst="wedgeRoundRectCallout">
            <a:avLst>
              <a:gd name="adj1" fmla="val 57989"/>
              <a:gd name="adj2" fmla="val 30772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We now need to substitute this value into the objective function when we solve for the optimal b.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1400" y="1262700"/>
            <a:ext cx="152400" cy="19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MSE for the SLR model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311700" y="1017250"/>
            <a:ext cx="4089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First, we substitute our expression for     into the objective function:       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125" y="1107050"/>
            <a:ext cx="152400" cy="19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425" y="1603300"/>
            <a:ext cx="2582350" cy="159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00" y="3569775"/>
            <a:ext cx="3374250" cy="143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8925" y="1603300"/>
            <a:ext cx="3326575" cy="216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2"/>
          <p:cNvSpPr txBox="1"/>
          <p:nvPr/>
        </p:nvSpPr>
        <p:spPr>
          <a:xfrm>
            <a:off x="311700" y="3195075"/>
            <a:ext cx="4662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Then, we take the partial derivative w.r.t. b and set it to 0: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5548925" y="1017250"/>
            <a:ext cx="36798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And finally, we rearrange and solve for     :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3850" y="1054373"/>
            <a:ext cx="118454" cy="2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/>
          <p:nvPr/>
        </p:nvSpPr>
        <p:spPr>
          <a:xfrm>
            <a:off x="6282925" y="3961600"/>
            <a:ext cx="1471200" cy="488400"/>
          </a:xfrm>
          <a:prstGeom prst="wedgeRoundRectCallout">
            <a:avLst>
              <a:gd name="adj1" fmla="val -10"/>
              <a:gd name="adj2" fmla="val -87587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familiar!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Modeling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Minimizing MSE for the SLR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We’ve now shown that when using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squared loss </a:t>
            </a:r>
            <a:r>
              <a:rPr lang="en"/>
              <a:t>as our loss function, the optimal parameters for the model                    are given by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If we used a loss function other than squared loss, we’d end up with different optimal parameters!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This process of determining optimal model parameters by hand is something you should be able to do on your own.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Change the model, change the loss, and try it yourself!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We can also rewrite our model as follows, showing that r is the slope of the regression line in standard units:</a:t>
            </a:r>
            <a:endParaRPr/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075" y="1508975"/>
            <a:ext cx="894750" cy="24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2351" y="1940497"/>
            <a:ext cx="772675" cy="4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825" y="4377350"/>
            <a:ext cx="17939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50823" y="1965960"/>
            <a:ext cx="1118150" cy="340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1DF9-728E-116D-2E95-FC75D47D6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77" y="496862"/>
            <a:ext cx="8520600" cy="841800"/>
          </a:xfrm>
        </p:spPr>
        <p:txBody>
          <a:bodyPr/>
          <a:lstStyle/>
          <a:p>
            <a:r>
              <a:rPr lang="en-US" dirty="0"/>
              <a:t>Minimizing MSE using Algebra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D4B69E-65A9-846D-04D7-6A6F6E91E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77" y="1255467"/>
            <a:ext cx="7442200" cy="1765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72529-B566-1BF9-05F7-ACECA932A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63" y="3118972"/>
            <a:ext cx="3175000" cy="1320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655C6-5478-1B87-AB7E-7AA35EF365B0}"/>
              </a:ext>
            </a:extLst>
          </p:cNvPr>
          <p:cNvSpPr txBox="1"/>
          <p:nvPr/>
        </p:nvSpPr>
        <p:spPr>
          <a:xfrm>
            <a:off x="6079958" y="3684002"/>
            <a:ext cx="2037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 at demo file for how to use this</a:t>
            </a:r>
          </a:p>
        </p:txBody>
      </p:sp>
    </p:spTree>
    <p:extLst>
      <p:ext uri="{BB962C8B-B14F-4D97-AF65-F5344CB8AC3E}">
        <p14:creationId xmlns:p14="http://schemas.microsoft.com/office/powerpoint/2010/main" val="185696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D53F0-09BB-0829-8EE0-79DE3326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the video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31B3F-4B04-4F2D-B5CE-0F9E986816C4}"/>
              </a:ext>
            </a:extLst>
          </p:cNvPr>
          <p:cNvSpPr txBox="1"/>
          <p:nvPr/>
        </p:nvSpPr>
        <p:spPr>
          <a:xfrm>
            <a:off x="4204354" y="3148553"/>
            <a:ext cx="1150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link1</a:t>
            </a:r>
            <a:endParaRPr lang="en-US" dirty="0"/>
          </a:p>
          <a:p>
            <a:r>
              <a:rPr lang="en-US" dirty="0">
                <a:hlinkClick r:id="rId3"/>
              </a:rPr>
              <a:t>link2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713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864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left, we have the plots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loss surfaces</a:t>
            </a:r>
            <a:r>
              <a:rPr lang="en"/>
              <a:t> for the constant model (from last lecture).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Top: squared loss (so average loss = MSE).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y-axis shows the MSE for each value of theta on the x-axis.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Bottom: absolute loss (so average loss = MAE).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The simple linear regression model has two parameters, a and b (or equivalently,       and      ). This means the loss surface will be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3D!</a:t>
            </a:r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500" y="556850"/>
            <a:ext cx="3094171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4339" y="2791151"/>
            <a:ext cx="3038499" cy="2133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575" y="3762675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78850" y="376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loss surfaces</a:t>
            </a:r>
            <a:endParaRPr/>
          </a:p>
        </p:txBody>
      </p:sp>
      <p:sp>
        <p:nvSpPr>
          <p:cNvPr id="258" name="Google Shape;25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63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Here, we have 3 axes.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for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One that tells us the mean squared error on our dataset, using the model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The loss surface is nice and smooth (which we touted as a property of the squared loss in the last lecture).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Let’s look at a </a:t>
            </a:r>
            <a:r>
              <a:rPr lang="en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r>
              <a:rPr lang="en"/>
              <a:t> of this in code.   </a:t>
            </a:r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722" y="1043300"/>
            <a:ext cx="4764575" cy="363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750" y="16024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5725" y="1876375"/>
            <a:ext cx="225761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89300" y="2694025"/>
            <a:ext cx="1479300" cy="33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/>
          <p:nvPr/>
        </p:nvSpPr>
        <p:spPr>
          <a:xfrm>
            <a:off x="6500700" y="400725"/>
            <a:ext cx="2331600" cy="1155900"/>
          </a:xfrm>
          <a:prstGeom prst="wedgeRoundRectCallout">
            <a:avLst>
              <a:gd name="adj1" fmla="val -26146"/>
              <a:gd name="adj2" fmla="val 194779"/>
              <a:gd name="adj3" fmla="val 0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The yellow point denotes the minimum, which occurs at the point we determined algebraically. 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interpretation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311700" y="1748800"/>
            <a:ext cx="8520600" cy="28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slope is measured in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units of y per unit of x.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For instance, suppose we survey several individuals for their weight and height, and we want to use weight (x) to predict height (y).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Another way of saying this is “regressing height on weight.”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units of our slope could be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inches per pound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In a standard line                       , the slope (b) measures the increase in y for a 1 unit increase in x.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Using the above example, suppose our model turns out to be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6575" y="1152475"/>
            <a:ext cx="1270850" cy="4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6000" y="3336663"/>
            <a:ext cx="1016874" cy="21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5A8A20-C0C8-1E98-AD5F-C5D1028C3450}"/>
              </a:ext>
            </a:extLst>
          </p:cNvPr>
          <p:cNvSpPr txBox="1"/>
          <p:nvPr/>
        </p:nvSpPr>
        <p:spPr>
          <a:xfrm>
            <a:off x="3459637" y="4520186"/>
            <a:ext cx="367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Height = 26.5 + 0.61 * </a:t>
            </a:r>
            <a:r>
              <a:rPr lang="en-US" dirty="0" err="1"/>
              <a:t>PWeight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slopes</a:t>
            </a:r>
            <a:endParaRPr/>
          </a:p>
        </p:txBody>
      </p:sp>
      <p:sp>
        <p:nvSpPr>
          <p:cNvPr id="283" name="Google Shape;283;p39"/>
          <p:cNvSpPr txBox="1">
            <a:spLocks noGrp="1"/>
          </p:cNvSpPr>
          <p:nvPr>
            <p:ph type="body" idx="1"/>
          </p:nvPr>
        </p:nvSpPr>
        <p:spPr>
          <a:xfrm>
            <a:off x="311700" y="1454100"/>
            <a:ext cx="8520600" cy="22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Does this mean that if someone in the dataset puts on 1 pound, we estimate that they will get 0.61 inches taller?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No!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model we created shows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association</a:t>
            </a:r>
            <a:r>
              <a:rPr lang="en" dirty="0"/>
              <a:t>, not causation.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data we collected is a snapshot of several people at one instance of time (cross-sectional), not snapshots of people over time (longitudinal).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What does this mean, then?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0.61 inches is the estimated height difference between two people whose weights are one pound apart.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738670-1EF1-98D0-676B-07A405BBCF6C}"/>
              </a:ext>
            </a:extLst>
          </p:cNvPr>
          <p:cNvSpPr txBox="1"/>
          <p:nvPr/>
        </p:nvSpPr>
        <p:spPr>
          <a:xfrm>
            <a:off x="2658359" y="1082024"/>
            <a:ext cx="3676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Height = 26.5 + 0.61 * </a:t>
            </a:r>
            <a:r>
              <a:rPr lang="en-US" dirty="0" err="1"/>
              <a:t>PWeight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data needs to be similar to original data</a:t>
            </a:r>
            <a:endParaRPr/>
          </a:p>
        </p:txBody>
      </p:sp>
      <p:sp>
        <p:nvSpPr>
          <p:cNvPr id="290" name="Google Shape;290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874600" cy="369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fit a model that predicts a Chihuahua’s weight given its length.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Should we use this model to predict the weight of Great Danes?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 – we have no indication that the weight vs. length relationship for Great Danes are the same as Chihuahuas.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Great Danes’ weights and lengths are well outside of the range of weights and lengths we fit our model on.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If the new data we test our model on looks nothing like the data we fit our model on, there’s no guarantee that it will be any good.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This is a notion we will formalize in a few lectures.</a:t>
            </a:r>
            <a:endParaRPr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1563" y="1864567"/>
            <a:ext cx="3311124" cy="27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0"/>
          <p:cNvSpPr txBox="1"/>
          <p:nvPr/>
        </p:nvSpPr>
        <p:spPr>
          <a:xfrm>
            <a:off x="6240875" y="3319650"/>
            <a:ext cx="2791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Roboto"/>
                <a:ea typeface="Roboto"/>
                <a:cs typeface="Roboto"/>
                <a:sym typeface="Roboto"/>
              </a:rPr>
              <a:t>Chihuahuas</a:t>
            </a: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 (left) range from 3-6 pounds, and 9.5-15 inches in length. 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Great Danes</a:t>
            </a:r>
            <a:r>
              <a:rPr lang="en" sz="12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(right) range from 110-175 pounds, and 35.5-43 inches in length.</a:t>
            </a:r>
            <a:endParaRPr sz="12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1825" y="1152475"/>
            <a:ext cx="2709901" cy="20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of the modeling process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model.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So far, we’ve seen the constant model            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 (theta) is called a parameter.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Choose a loss function.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So far, the options have been squared loss or absolute loss.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Squared loss:                                 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Absolute loss:                                 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Loss functions tell us how much to penalize a single prediction.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Minimize average loss across our entire dataset, to determine the optimal parameters.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Smaller average loss values mean a better fit; thus, we find the parameters that minimize average loss.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396" y="1504650"/>
            <a:ext cx="520000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1076" y="1806525"/>
            <a:ext cx="173104" cy="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91875" y="2616200"/>
            <a:ext cx="1529324" cy="244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1475" y="2909200"/>
            <a:ext cx="1529326" cy="2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59431" y="4405875"/>
            <a:ext cx="1760400" cy="4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08850" y="4398363"/>
            <a:ext cx="1760400" cy="4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Visualize,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then </a:t>
            </a:r>
            <a:r>
              <a:rPr lang="en"/>
              <a:t>quantify!</a:t>
            </a: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961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Anscombe’s quartet refers to the following four sets of points on the right.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They each have the same mean of x, mean of y, SD of x, SD of y, and r value.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Since our optimal SLR model only depends on those quantities, they all have the same regression line.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However, the SLR model only makes sense as a model for one of these four sets of points.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Before modeling, you should always visualize your data first!</a:t>
            </a:r>
            <a:endParaRPr/>
          </a:p>
        </p:txBody>
      </p:sp>
      <p:pic>
        <p:nvPicPr>
          <p:cNvPr id="300" name="Google Shape;30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675" y="1105650"/>
            <a:ext cx="4031398" cy="2932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64813" y="4037847"/>
            <a:ext cx="1755124" cy="831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2757188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x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3" name="Google Shape;313;p43"/>
          <p:cNvSpPr/>
          <p:nvPr/>
        </p:nvSpPr>
        <p:spPr>
          <a:xfrm>
            <a:off x="1628288" y="1674550"/>
            <a:ext cx="2644800" cy="271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 (</a:t>
            </a:r>
            <a:r>
              <a:rPr lang="en" sz="16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</a:t>
            </a: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var)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Covariate (input var)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Independent variable.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Explanatory variable.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Predictor.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Input.</a:t>
            </a:r>
            <a:endParaRPr sz="16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en" sz="16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Regressor </a:t>
            </a:r>
            <a:endParaRPr dirty="0"/>
          </a:p>
        </p:txBody>
      </p:sp>
      <p:sp>
        <p:nvSpPr>
          <p:cNvPr id="314" name="Google Shape;314;p43"/>
          <p:cNvSpPr/>
          <p:nvPr/>
        </p:nvSpPr>
        <p:spPr>
          <a:xfrm>
            <a:off x="4870913" y="1674550"/>
            <a:ext cx="2644800" cy="2686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Output.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Outcome.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Response.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 Light"/>
              <a:buChar char="●"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Dependent variable.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15" name="Google Shape;315;p43"/>
          <p:cNvSpPr txBox="1">
            <a:spLocks noGrp="1"/>
          </p:cNvSpPr>
          <p:nvPr>
            <p:ph type="body" idx="1"/>
          </p:nvPr>
        </p:nvSpPr>
        <p:spPr>
          <a:xfrm>
            <a:off x="5999813" y="4292600"/>
            <a:ext cx="387000" cy="6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 i="1">
                <a:latin typeface="Cambria"/>
                <a:ea typeface="Cambria"/>
                <a:cs typeface="Cambria"/>
                <a:sym typeface="Cambria"/>
              </a:rPr>
              <a:t>y</a:t>
            </a:r>
            <a:endParaRPr sz="3200"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There are several equivalent terms in the regression context. You should be aware of them.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22" name="Google Shape;32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some terminology. For our purposes, all of these terms mean the same thing: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Feature.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Covariate.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Independent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Explanatory variable.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Predictor.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Input.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Regressor.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In the regression context, each of the above things has a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lang="en"/>
              <a:t>” assigned to it, given by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parameter</a:t>
            </a:r>
            <a:r>
              <a:rPr lang="en"/>
              <a:t>. We also call these weights “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coefficients</a:t>
            </a:r>
            <a:r>
              <a:rPr lang="en"/>
              <a:t>.” For instance, in                              , we might say the “weight” associated with the constant/intercept term is      , and the “weight” associated with the x term is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                       </a:t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75" y="3913925"/>
            <a:ext cx="1396775" cy="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2075" y="4189800"/>
            <a:ext cx="251700" cy="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69575" y="4492675"/>
            <a:ext cx="225761" cy="27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independent variables</a:t>
            </a:r>
            <a:endParaRPr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linear regression model with two features (and thus, three parameters), is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example, suppose we want to create a linear regression model that predicts the number of points a player in the NBA averages (PTS). Using just the number of assists (AST) they average might yield a model of the form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we use both AST and the number of 3PT field goal attempts they make (3PA), we may have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/>
              <a:t>(These coefficients were determined by minimizing average squared loss, in the companion notebook.)</a:t>
            </a:r>
            <a:endParaRPr sz="120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32" name="Google Shape;33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538" y="1745801"/>
            <a:ext cx="236292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150" y="3269500"/>
            <a:ext cx="3621694" cy="3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1512" y="4086150"/>
            <a:ext cx="5240975" cy="2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higher-dimension models</a:t>
            </a:r>
            <a:endParaRPr/>
          </a:p>
        </p:txBody>
      </p:sp>
      <p:sp>
        <p:nvSpPr>
          <p:cNvPr id="340" name="Google Shape;340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both of the below plots, the blue circles represent the true observations. 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left, the red line represents the model obtained by using only AST.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On the right, since we now have two independent variables, our model is a plane in 3D.</a:t>
            </a:r>
            <a:endParaRPr/>
          </a:p>
        </p:txBody>
      </p:sp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2225" y="2166199"/>
            <a:ext cx="3200075" cy="286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 rotWithShape="1">
          <a:blip r:embed="rId4">
            <a:alphaModFix/>
          </a:blip>
          <a:srcRect r="12303"/>
          <a:stretch/>
        </p:blipFill>
        <p:spPr>
          <a:xfrm>
            <a:off x="381500" y="2443100"/>
            <a:ext cx="4744551" cy="247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48" name="Google Shape;348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 general,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multiple linear regression</a:t>
            </a:r>
            <a:r>
              <a:rPr lang="en" dirty="0"/>
              <a:t> model is of the form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We say this model has p features, plus an intercept term.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weight associated with feature       is      .</a:t>
            </a:r>
            <a:endParaRPr dirty="0"/>
          </a:p>
          <a:p>
            <a:pPr marL="457200" lvl="0" indent="-330200" algn="l" rtl="0">
              <a:lnSpc>
                <a:spcPct val="4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If we set               for each observation, then we can simplify further: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This is the notation we will use moving forward.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Think about how you can rewrite this in terms of a vector multiplication!</a:t>
            </a:r>
            <a:endParaRPr dirty="0"/>
          </a:p>
        </p:txBody>
      </p:sp>
      <p:pic>
        <p:nvPicPr>
          <p:cNvPr id="349" name="Google Shape;34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825" y="1551750"/>
            <a:ext cx="4988350" cy="77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075" y="2704550"/>
            <a:ext cx="270457" cy="2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9925" y="2686650"/>
            <a:ext cx="244157" cy="27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2775" y="3353600"/>
            <a:ext cx="660025" cy="2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7"/>
          <p:cNvSpPr/>
          <p:nvPr/>
        </p:nvSpPr>
        <p:spPr>
          <a:xfrm>
            <a:off x="7214675" y="2380625"/>
            <a:ext cx="1796100" cy="1066200"/>
          </a:xfrm>
          <a:prstGeom prst="wedgeRoundRectCallout">
            <a:avLst>
              <a:gd name="adj1" fmla="val -59362"/>
              <a:gd name="adj2" fmla="val -8404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Be careful: x</a:t>
            </a:r>
            <a:r>
              <a:rPr lang="en" sz="900">
                <a:latin typeface="Roboto Light"/>
                <a:ea typeface="Roboto Light"/>
                <a:cs typeface="Roboto Light"/>
                <a:sym typeface="Roboto Light"/>
              </a:rPr>
              <a:t>j</a:t>
            </a: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 here refers to feature j, not data point j.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7225" y="2941200"/>
            <a:ext cx="1246950" cy="6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linear regression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2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1: 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Model 2: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These are different models!</a:t>
            </a:r>
            <a:r>
              <a:rPr lang="en"/>
              <a:t> In general,       in one model will not be equal to       in another model.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2.4 is the slope of the relationship between AST and PTS, when only considering those two variables.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[3.98, 2.4] minimize average squared loss for Model 1.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1.64 is the slope of the relationship between AST and PTS, when also considering 3PA.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Parameters [2.163, 1.64, 1.26] minimize average squared loss for Model 2.</a:t>
            </a:r>
            <a:endParaRPr/>
          </a:p>
        </p:txBody>
      </p:sp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475" y="1210700"/>
            <a:ext cx="4337389" cy="389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3475" y="1950550"/>
            <a:ext cx="6277487" cy="3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8"/>
          <p:cNvSpPr/>
          <p:nvPr/>
        </p:nvSpPr>
        <p:spPr>
          <a:xfrm rot="-595575">
            <a:off x="3593651" y="1551372"/>
            <a:ext cx="243647" cy="381059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8"/>
          <p:cNvSpPr/>
          <p:nvPr/>
        </p:nvSpPr>
        <p:spPr>
          <a:xfrm rot="-1406369">
            <a:off x="4713194" y="1551309"/>
            <a:ext cx="243602" cy="381162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48"/>
          <p:cNvSpPr txBox="1"/>
          <p:nvPr/>
        </p:nvSpPr>
        <p:spPr>
          <a:xfrm>
            <a:off x="3836850" y="1518700"/>
            <a:ext cx="9198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80000"/>
                </a:solidFill>
                <a:latin typeface="Roboto Light"/>
                <a:ea typeface="Roboto Light"/>
                <a:cs typeface="Roboto Light"/>
                <a:sym typeface="Roboto Light"/>
              </a:rPr>
              <a:t>different!</a:t>
            </a:r>
            <a:endParaRPr>
              <a:solidFill>
                <a:srgbClr val="98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66" name="Google Shape;36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8475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5650" y="2737138"/>
            <a:ext cx="278025" cy="3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notation</a:t>
            </a:r>
            <a:endParaRPr dirty="0"/>
          </a:p>
        </p:txBody>
      </p:sp>
      <p:sp>
        <p:nvSpPr>
          <p:cNvPr id="373" name="Google Shape;373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models can be expressed as a function                      of an input variable,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Constant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Simple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Multiple linear regression model: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Note: In the latter two models,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θ </a:t>
            </a:r>
            <a:r>
              <a:rPr lang="en"/>
              <a:t>is a vector, not a scalar! In the last model,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x </a:t>
            </a:r>
            <a:r>
              <a:rPr lang="en"/>
              <a:t>is a vector too. We will formalize this in the next lecture.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denote the prediction function that uses the optimal choice of parameters for a given model with              . For instance, for the SLR  model,                                  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74" name="Google Shape;37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972225"/>
            <a:ext cx="118967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5000" y="2313525"/>
            <a:ext cx="2055350" cy="3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7075" y="2729675"/>
            <a:ext cx="4434700" cy="40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4375" y="1242977"/>
            <a:ext cx="924700" cy="2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7950" y="4394450"/>
            <a:ext cx="550734" cy="3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73975" y="4415413"/>
            <a:ext cx="1546809" cy="29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115-7B25-C844-AA56-E5592E1F8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90" y="469534"/>
            <a:ext cx="8520600" cy="841800"/>
          </a:xfrm>
        </p:spPr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8550BA-2AA9-D1D4-2212-533F0C99BA2C}"/>
              </a:ext>
            </a:extLst>
          </p:cNvPr>
          <p:cNvSpPr txBox="1"/>
          <p:nvPr/>
        </p:nvSpPr>
        <p:spPr>
          <a:xfrm>
            <a:off x="599768" y="1406013"/>
            <a:ext cx="78363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does not necessarily mean a better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can go worse – this is called </a:t>
            </a:r>
            <a:r>
              <a:rPr lang="en-US" b="1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can explain the variations in the output but not necessarily offer better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more variables can also lead to where the independent variables are linked to each other, not just the output variable – </a:t>
            </a:r>
            <a:r>
              <a:rPr lang="en-US" b="1" dirty="0"/>
              <a:t>Multi-collinearity</a:t>
            </a:r>
            <a:r>
              <a:rPr lang="en-US" dirty="0"/>
              <a:t>. The idea situation is to select independent variables that are linked to the output variable, but not to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23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 and Multiple R²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models</a:t>
            </a:r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What are some ways to determine if our model was a good fit to our data?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MSE or RMSE.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the correlations.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Look at a residual plot.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Residuals are defined as being the difference between actual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 dirty="0"/>
              <a:t>values.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           </a:t>
            </a:r>
            <a:endParaRPr dirty="0"/>
          </a:p>
        </p:txBody>
      </p:sp>
      <p:pic>
        <p:nvPicPr>
          <p:cNvPr id="391" name="Google Shape;3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102" y="3088225"/>
            <a:ext cx="1156200" cy="28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(RMSE)</a:t>
            </a:r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1"/>
          </p:nvPr>
        </p:nvSpPr>
        <p:spPr>
          <a:xfrm>
            <a:off x="311700" y="1891925"/>
            <a:ext cx="8520600" cy="26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 mean squared error is defined as being the square root of the mean squared difference between predictions and their true values.</a:t>
            </a: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the square root of MSE, which is the average loss that we’ve been minimizing to determine optimal model parameters.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RMSE is in the same units as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lower RMSE indicates more “accurate” predictions.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Lower average loss across the dataset.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398" name="Google Shape;39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50" y="1062075"/>
            <a:ext cx="2577101" cy="7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3"/>
          <p:cNvSpPr txBox="1">
            <a:spLocks noGrp="1"/>
          </p:cNvSpPr>
          <p:nvPr>
            <p:ph type="title"/>
          </p:nvPr>
        </p:nvSpPr>
        <p:spPr>
          <a:xfrm>
            <a:off x="311700" y="9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Comparing RMSEs</a:t>
            </a:r>
            <a:endParaRPr dirty="0"/>
          </a:p>
        </p:txBody>
      </p:sp>
      <p:sp>
        <p:nvSpPr>
          <p:cNvPr id="404" name="Google Shape;404;p53"/>
          <p:cNvSpPr txBox="1">
            <a:spLocks noGrp="1"/>
          </p:cNvSpPr>
          <p:nvPr>
            <p:ph type="body" idx="1"/>
          </p:nvPr>
        </p:nvSpPr>
        <p:spPr>
          <a:xfrm>
            <a:off x="311700" y="667725"/>
            <a:ext cx="496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For the constant model with squared loss, RMSE is       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MSE(sample mean) = sample variance.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This is a good baseline to compare with.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Using just the data we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trained our model on</a:t>
            </a:r>
            <a:r>
              <a:rPr lang="en" dirty="0"/>
              <a:t>, it is impossible for RMSE to go up by adding features.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If a new feature (e.g. “does a player like the color red?”) we’ve added doesn’t help lower average loss, its weight will just be set to 0.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When we start evaluating models on unseen data, this is no longer true.</a:t>
            </a:r>
            <a:endParaRPr dirty="0"/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dirty="0"/>
              <a:t>We will see why in ~3 lectures.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Soon, we will look at “training error” and “testing error”. The errors that we look at are RMSEs.</a:t>
            </a:r>
            <a:endParaRPr dirty="0"/>
          </a:p>
        </p:txBody>
      </p:sp>
      <p:pic>
        <p:nvPicPr>
          <p:cNvPr id="405" name="Google Shape;4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326" y="1055525"/>
            <a:ext cx="2118900" cy="61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0427" y="1917850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1538" y="3487325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3"/>
          <p:cNvSpPr/>
          <p:nvPr/>
        </p:nvSpPr>
        <p:spPr>
          <a:xfrm>
            <a:off x="6193650" y="2218200"/>
            <a:ext cx="2458500" cy="707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4.29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sp>
        <p:nvSpPr>
          <p:cNvPr id="409" name="Google Shape;409;p53"/>
          <p:cNvSpPr/>
          <p:nvPr/>
        </p:nvSpPr>
        <p:spPr>
          <a:xfrm>
            <a:off x="6193650" y="3730575"/>
            <a:ext cx="2458500" cy="707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Has an RMSE of </a:t>
            </a:r>
            <a:r>
              <a:rPr lang="en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3.64</a:t>
            </a:r>
            <a:r>
              <a:rPr lang="en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on the NBA dataset.</a:t>
            </a:r>
            <a:endParaRPr/>
          </a:p>
        </p:txBody>
      </p:sp>
      <p:pic>
        <p:nvPicPr>
          <p:cNvPr id="410" name="Google Shape;410;p53"/>
          <p:cNvPicPr preferRelativeResize="0"/>
          <p:nvPr/>
        </p:nvPicPr>
        <p:blipFill rotWithShape="1">
          <a:blip r:embed="rId6">
            <a:alphaModFix/>
          </a:blip>
          <a:srcRect l="79859" b="55307"/>
          <a:stretch/>
        </p:blipFill>
        <p:spPr>
          <a:xfrm>
            <a:off x="1085825" y="1447987"/>
            <a:ext cx="255949" cy="219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4"/>
          <p:cNvSpPr txBox="1">
            <a:spLocks noGrp="1"/>
          </p:cNvSpPr>
          <p:nvPr>
            <p:ph type="title"/>
          </p:nvPr>
        </p:nvSpPr>
        <p:spPr>
          <a:xfrm>
            <a:off x="226858" y="8828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Multiple R²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416" name="Google Shape;416;p54"/>
          <p:cNvSpPr txBox="1">
            <a:spLocks noGrp="1"/>
          </p:cNvSpPr>
          <p:nvPr>
            <p:ph type="body" idx="1"/>
          </p:nvPr>
        </p:nvSpPr>
        <p:spPr>
          <a:xfrm>
            <a:off x="226858" y="660987"/>
            <a:ext cx="7032900" cy="40429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we had just one feature (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/>
              <a:t>), we were able to look at the correlation coefficient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dirty="0"/>
              <a:t> to get a sense of how strong the linear association between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/>
              <a:t> and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was. 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The further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dirty="0"/>
              <a:t> was from 0, the stronger the linear association between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x</a:t>
            </a:r>
            <a:r>
              <a:rPr lang="en" dirty="0"/>
              <a:t> and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Looking at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r </a:t>
            </a:r>
            <a:r>
              <a:rPr lang="en" dirty="0"/>
              <a:t>alone isn’t enough. See Anscombe’s quartet.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Here we have multiple features. We </a:t>
            </a:r>
            <a:r>
              <a:rPr lang="en" i="1" dirty="0"/>
              <a:t>could</a:t>
            </a:r>
            <a:r>
              <a:rPr lang="en" dirty="0"/>
              <a:t> (and sometimes do!) look at the correlation </a:t>
            </a:r>
            <a:r>
              <a:rPr lang="en" b="1" dirty="0"/>
              <a:t>between each feature </a:t>
            </a:r>
            <a:r>
              <a:rPr lang="en" dirty="0"/>
              <a:t>and our true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values individually.</a:t>
            </a:r>
            <a:endParaRPr dirty="0"/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However, we are also interested in measuring the strength of the linear association between our actual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 and predicted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 dirty="0"/>
              <a:t>.</a:t>
            </a:r>
            <a:endParaRPr dirty="0"/>
          </a:p>
          <a:p>
            <a:pPr marL="914400" lvl="1" indent="-330200" algn="l" rtl="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600"/>
              <a:buChar char="○"/>
            </a:pPr>
            <a:r>
              <a:rPr lang="en" dirty="0"/>
              <a:t>We want this relationship to be as close to the line </a:t>
            </a:r>
            <a:r>
              <a:rPr lang="en" sz="1800" i="1" dirty="0">
                <a:latin typeface="Cambria"/>
                <a:ea typeface="Cambria"/>
                <a:cs typeface="Cambria"/>
                <a:sym typeface="Cambria"/>
              </a:rPr>
              <a:t>y = x</a:t>
            </a:r>
            <a:r>
              <a:rPr lang="en" dirty="0"/>
              <a:t> as possible.</a:t>
            </a:r>
            <a:endParaRPr dirty="0"/>
          </a:p>
        </p:txBody>
      </p:sp>
      <p:pic>
        <p:nvPicPr>
          <p:cNvPr id="417" name="Google Shape;417;p54"/>
          <p:cNvPicPr preferRelativeResize="0"/>
          <p:nvPr/>
        </p:nvPicPr>
        <p:blipFill rotWithShape="1">
          <a:blip r:embed="rId3">
            <a:alphaModFix/>
          </a:blip>
          <a:srcRect l="49065" b="49685"/>
          <a:stretch/>
        </p:blipFill>
        <p:spPr>
          <a:xfrm>
            <a:off x="7344600" y="2135450"/>
            <a:ext cx="1679853" cy="1206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54"/>
          <p:cNvPicPr preferRelativeResize="0"/>
          <p:nvPr/>
        </p:nvPicPr>
        <p:blipFill rotWithShape="1">
          <a:blip r:embed="rId4">
            <a:alphaModFix/>
          </a:blip>
          <a:srcRect l="27667" t="76467" r="27079" b="-2"/>
          <a:stretch/>
        </p:blipFill>
        <p:spPr>
          <a:xfrm>
            <a:off x="7903375" y="3342400"/>
            <a:ext cx="728499" cy="17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R²</a:t>
            </a:r>
            <a:r>
              <a:rPr lang="en"/>
              <a:t> value as the square of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correlation</a:t>
            </a:r>
            <a:r>
              <a:rPr lang="en"/>
              <a:t> between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and predicted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 This is also referred to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coefficient of determination</a:t>
            </a:r>
            <a:r>
              <a:rPr lang="en"/>
              <a:t>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Since it is the square of a correlation coefficient (which ranged between -1 and 1), R² ranges between 0 and 1. Another way of expressing R², in linear models that have an intercept term, is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Thus, we can interpret R² as the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proportion of variance</a:t>
            </a:r>
            <a:r>
              <a:rPr lang="en"/>
              <a:t> in our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 that our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fitted values </a:t>
            </a:r>
            <a:r>
              <a:rPr lang="en"/>
              <a:t>(predictions) capture, or “the proportion of variance that the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 model explains</a:t>
            </a:r>
            <a:r>
              <a:rPr lang="en"/>
              <a:t>.”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/>
          </a:p>
        </p:txBody>
      </p:sp>
      <p:pic>
        <p:nvPicPr>
          <p:cNvPr id="425" name="Google Shape;42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463" y="1892775"/>
            <a:ext cx="1605075" cy="39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8700" y="3012375"/>
            <a:ext cx="4523373" cy="9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68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R²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68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 we add more features, our fitted values tend to become closer and closer to our actual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 </a:t>
            </a:r>
            <a:r>
              <a:rPr lang="en"/>
              <a:t>values. Thus, R² increases.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model (AST only) explains 45.7% of the variance in the true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y</a:t>
            </a:r>
            <a:r>
              <a:rPr lang="en"/>
              <a:t>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AST &amp; 3PA model explains 60.9%.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Adding more features doesn’t always mean our model is better, though!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We are a few lectures away from understanding why. 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“Adjusted R²” accounts for this (see Stat 151A).</a:t>
            </a:r>
            <a:endParaRPr/>
          </a:p>
        </p:txBody>
      </p:sp>
      <p:pic>
        <p:nvPicPr>
          <p:cNvPr id="433" name="Google Shape;43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0477" y="2233788"/>
            <a:ext cx="2924951" cy="26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1588" y="3803263"/>
            <a:ext cx="3547576" cy="194509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56"/>
          <p:cNvSpPr/>
          <p:nvPr/>
        </p:nvSpPr>
        <p:spPr>
          <a:xfrm>
            <a:off x="6578750" y="2546088"/>
            <a:ext cx="1268400" cy="52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0.457</a:t>
            </a:r>
            <a:endParaRPr sz="1800"/>
          </a:p>
        </p:txBody>
      </p:sp>
      <p:sp>
        <p:nvSpPr>
          <p:cNvPr id="436" name="Google Shape;436;p56"/>
          <p:cNvSpPr/>
          <p:nvPr/>
        </p:nvSpPr>
        <p:spPr>
          <a:xfrm>
            <a:off x="6578750" y="4047763"/>
            <a:ext cx="1268400" cy="525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R² = 0.609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37" name="Google Shape;437;p56"/>
          <p:cNvPicPr preferRelativeResize="0"/>
          <p:nvPr/>
        </p:nvPicPr>
        <p:blipFill rotWithShape="1">
          <a:blip r:embed="rId5">
            <a:alphaModFix/>
          </a:blip>
          <a:srcRect r="18039"/>
          <a:stretch/>
        </p:blipFill>
        <p:spPr>
          <a:xfrm>
            <a:off x="5916333" y="1069550"/>
            <a:ext cx="2487876" cy="66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48" name="Google Shape;448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now know of three models,        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constant model,			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simple linear regression model			    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The multiple linear regression model							       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 model with optimal parameters is denoted           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looked at the correlation coefficient, </a:t>
            </a:r>
            <a:r>
              <a:rPr lang="en" sz="1800" i="1"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/>
              <a:t>, and studied its properties.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solved for the optimal parameters for the simple linear model by hand, by minimizing average squared loss (MSE).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introduced the notion of a feature, and how we can have multiple in our models.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discussed the multiple R² coefficient and RMSE as methods of evaluating the quality of a linear model.</a:t>
            </a:r>
            <a:endParaRPr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   </a:t>
            </a:r>
            <a:endParaRPr/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700" y="1519425"/>
            <a:ext cx="97277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3600" y="1798500"/>
            <a:ext cx="153491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33500" y="2077575"/>
            <a:ext cx="3059423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9900" y="3332498"/>
            <a:ext cx="756200" cy="5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25950" y="3416500"/>
            <a:ext cx="1065607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87000" y="1240350"/>
            <a:ext cx="862006" cy="2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40825" y="2356650"/>
            <a:ext cx="450318" cy="2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constant model we saw in the last lecture was only able to capture the distribution of a single variable. It was a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summary statistic</a:t>
            </a:r>
            <a:r>
              <a:rPr lang="en"/>
              <a:t>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More commonly, we create models that try to explain the relationships between </a:t>
            </a:r>
            <a:r>
              <a:rPr lang="en" b="1">
                <a:latin typeface="Roboto"/>
                <a:ea typeface="Roboto"/>
                <a:cs typeface="Roboto"/>
                <a:sym typeface="Roboto"/>
              </a:rPr>
              <a:t>multiple variables</a:t>
            </a:r>
            <a:r>
              <a:rPr lang="en"/>
              <a:t> (which we will now denote with x and y).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using the Tips dataset as a motivator in the last lecture, we looked at a histogram of the data (with an overlaid KDE).</a:t>
            </a: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When we have two continuous variables, we have several choices.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Scatter plot. </a:t>
            </a:r>
            <a:r>
              <a:rPr lang="en"/>
              <a:t>These are the simplest choice.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Hexbin plot.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Contour plot.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Exploring relationships between two variables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198225" y="1476648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random noise.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4" name="Google Shape;104;p19"/>
          <p:cNvSpPr/>
          <p:nvPr/>
        </p:nvSpPr>
        <p:spPr>
          <a:xfrm>
            <a:off x="198225" y="3558473"/>
            <a:ext cx="1775700" cy="9942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x and y are related, but not linearly.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170075" y="147663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Looks like there’s a strong linear relationship between x and y.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7170075" y="3558485"/>
            <a:ext cx="1775700" cy="994200"/>
          </a:xfrm>
          <a:prstGeom prst="wedgeRoundRectCallout">
            <a:avLst>
              <a:gd name="adj1" fmla="val -55394"/>
              <a:gd name="adj2" fmla="val -13503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 Light"/>
                <a:ea typeface="Roboto Light"/>
                <a:cs typeface="Roboto Light"/>
                <a:sym typeface="Roboto Light"/>
              </a:rPr>
              <a:t>Looks like there’s somewhat of a linear relationship, but the points are more spread out away from the center.</a:t>
            </a:r>
            <a:endParaRPr sz="10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Pearson’s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correlation coefficient </a:t>
            </a:r>
            <a:r>
              <a:rPr lang="en" dirty="0"/>
              <a:t>(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) measures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strength of the linear association</a:t>
            </a:r>
            <a:r>
              <a:rPr lang="en" dirty="0"/>
              <a:t> between two variables. </a:t>
            </a:r>
            <a:endParaRPr dirty="0"/>
          </a:p>
          <a:p>
            <a:pPr marL="457200" lvl="0" indent="-330200" algn="l" rtl="0"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is a unitless quantity.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ranges between -1 and 1.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1 indicates a perfect positive linear association (x and y lie exactly on a straight line that is sloped upwards). 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r = -1 indicates a perfect negative linear association between x and y.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The closer r is to 0, the weaker the linear association between x and y is.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It says nothing about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causation</a:t>
            </a:r>
            <a:r>
              <a:rPr lang="en" dirty="0"/>
              <a:t> or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non-linear association.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Even if r = 1, it does not mean that x causes y! Correlation does not imply causation.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dirty="0"/>
              <a:t>When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 = 0</a:t>
            </a:r>
            <a:r>
              <a:rPr lang="en" dirty="0"/>
              <a:t>, we say our two variables are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uncorrelated</a:t>
            </a:r>
            <a:r>
              <a:rPr lang="en" dirty="0"/>
              <a:t>. They could be related through some non-linear association, though.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dirty="0"/>
              <a:t>Very sensitive to outliers.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From Data 8: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en" dirty="0"/>
              <a:t> is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average </a:t>
            </a:r>
            <a:r>
              <a:rPr lang="en" dirty="0"/>
              <a:t>of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product </a:t>
            </a:r>
            <a:r>
              <a:rPr lang="en" dirty="0"/>
              <a:t>of x and y, both measured in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standard units</a:t>
            </a:r>
            <a:r>
              <a:rPr lang="en" dirty="0"/>
              <a:t>.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Suppose our data looks like 					         . Then,                                                  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We then have: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Note: Since        and        are constants, we can pull them out of the sum, and write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This quantity is called the </a:t>
            </a:r>
            <a:r>
              <a:rPr lang="en" b="1" dirty="0">
                <a:latin typeface="Roboto"/>
                <a:ea typeface="Roboto"/>
                <a:cs typeface="Roboto"/>
                <a:sym typeface="Roboto"/>
              </a:rPr>
              <a:t>covariance </a:t>
            </a:r>
            <a:r>
              <a:rPr lang="en" dirty="0"/>
              <a:t>of two variables.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dirty="0"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4075" y="1629775"/>
            <a:ext cx="2509401" cy="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527" y="2047775"/>
            <a:ext cx="3294951" cy="8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7675" y="1555222"/>
            <a:ext cx="2264551" cy="41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/>
          <p:nvPr/>
        </p:nvSpPr>
        <p:spPr>
          <a:xfrm rot="-5400000">
            <a:off x="3578250" y="2591625"/>
            <a:ext cx="235800" cy="829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355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average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21"/>
          <p:cNvSpPr/>
          <p:nvPr/>
        </p:nvSpPr>
        <p:spPr>
          <a:xfrm rot="-5400000">
            <a:off x="5068900" y="2208975"/>
            <a:ext cx="235800" cy="15945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4604200" y="3038475"/>
            <a:ext cx="1165200" cy="1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product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5525" y="3462000"/>
            <a:ext cx="294650" cy="202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0050" y="3444475"/>
            <a:ext cx="294650" cy="2371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3238" y="3824378"/>
            <a:ext cx="2777525" cy="64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5224BA-B2E4-2D46-B1C7-AC4A6886EC33}"/>
              </a:ext>
            </a:extLst>
          </p:cNvPr>
          <p:cNvSpPr txBox="1"/>
          <p:nvPr/>
        </p:nvSpPr>
        <p:spPr>
          <a:xfrm>
            <a:off x="6087675" y="3586749"/>
            <a:ext cx="2888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average product of deviations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5023D3-5CFE-CA43-97A9-8C98CF431F2F}"/>
              </a:ext>
            </a:extLst>
          </p:cNvPr>
          <p:cNvCxnSpPr>
            <a:cxnSpLocks/>
          </p:cNvCxnSpPr>
          <p:nvPr/>
        </p:nvCxnSpPr>
        <p:spPr>
          <a:xfrm flipV="1">
            <a:off x="4604200" y="3740637"/>
            <a:ext cx="1615278" cy="224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25" y="932825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705" y="932838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914" y="3014650"/>
            <a:ext cx="2352373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17711" y="3014653"/>
            <a:ext cx="2352373" cy="2081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1020400" y="1753988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-0.121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7170075" y="1753988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0.949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1020400" y="3835813"/>
            <a:ext cx="995700" cy="439500"/>
          </a:xfrm>
          <a:prstGeom prst="wedgeRoundRectCallout">
            <a:avLst>
              <a:gd name="adj1" fmla="val 53934"/>
              <a:gd name="adj2" fmla="val -17734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0.052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170075" y="3835800"/>
            <a:ext cx="995700" cy="439500"/>
          </a:xfrm>
          <a:prstGeom prst="wedgeRoundRectCallout">
            <a:avLst>
              <a:gd name="adj1" fmla="val -57826"/>
              <a:gd name="adj2" fmla="val -13131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Light"/>
                <a:ea typeface="Roboto Light"/>
                <a:cs typeface="Roboto Light"/>
                <a:sym typeface="Roboto Light"/>
              </a:rPr>
              <a:t>r = 0.704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C9DA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3694</Words>
  <Application>Microsoft Macintosh PowerPoint</Application>
  <PresentationFormat>On-screen Show (16:9)</PresentationFormat>
  <Paragraphs>344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Roboto Light</vt:lpstr>
      <vt:lpstr>Roboto</vt:lpstr>
      <vt:lpstr>Arial</vt:lpstr>
      <vt:lpstr>Cambria</vt:lpstr>
      <vt:lpstr>Roboto Medium</vt:lpstr>
      <vt:lpstr>Simple Lecture</vt:lpstr>
      <vt:lpstr>Simple Linear Regression</vt:lpstr>
      <vt:lpstr>Recap: Modeling</vt:lpstr>
      <vt:lpstr>Recap of the modeling process</vt:lpstr>
      <vt:lpstr>Correlation</vt:lpstr>
      <vt:lpstr>Exploring relationships between two variables</vt:lpstr>
      <vt:lpstr>Exploring relationships between two variables</vt:lpstr>
      <vt:lpstr>Correlation coefficient</vt:lpstr>
      <vt:lpstr>Correlation coefficient</vt:lpstr>
      <vt:lpstr>Correlation coefficient</vt:lpstr>
      <vt:lpstr>Simple linear regression</vt:lpstr>
      <vt:lpstr>Graph of averages</vt:lpstr>
      <vt:lpstr>Equation of the regression line</vt:lpstr>
      <vt:lpstr>Equation of the regression line</vt:lpstr>
      <vt:lpstr>Our linear model matches the predicted means quite well.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</vt:lpstr>
      <vt:lpstr>Minimizing MSE for the SLR model </vt:lpstr>
      <vt:lpstr>Minimizing MSE using Algebra</vt:lpstr>
      <vt:lpstr>Links for the video</vt:lpstr>
      <vt:lpstr>Visualizing loss surfaces</vt:lpstr>
      <vt:lpstr>Visualizing loss surfaces</vt:lpstr>
      <vt:lpstr>Visualizing loss surfaces</vt:lpstr>
      <vt:lpstr>Model interpretation</vt:lpstr>
      <vt:lpstr>Interpreting slopes</vt:lpstr>
      <vt:lpstr>Interpreting slopes</vt:lpstr>
      <vt:lpstr>New data needs to be similar to original data</vt:lpstr>
      <vt:lpstr>Visualize, then quantify!</vt:lpstr>
      <vt:lpstr>Multiple linear regression</vt:lpstr>
      <vt:lpstr>Terminology</vt:lpstr>
      <vt:lpstr>Adding independent variables</vt:lpstr>
      <vt:lpstr>Adding independent variables</vt:lpstr>
      <vt:lpstr>Visualizing higher-dimension models</vt:lpstr>
      <vt:lpstr>Multiple linear regression</vt:lpstr>
      <vt:lpstr>Multiple linear regression</vt:lpstr>
      <vt:lpstr>General notation</vt:lpstr>
      <vt:lpstr>Things to Consider</vt:lpstr>
      <vt:lpstr>RMSE and Multiple R²</vt:lpstr>
      <vt:lpstr>Evaluating models</vt:lpstr>
      <vt:lpstr>Root Mean Squared Error (RMSE)</vt:lpstr>
      <vt:lpstr>Comparing RMSEs</vt:lpstr>
      <vt:lpstr>Multiple R² </vt:lpstr>
      <vt:lpstr>Multiple R² </vt:lpstr>
      <vt:lpstr>Multiple R² 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Linear Regression</dc:title>
  <cp:lastModifiedBy>Sean Kang</cp:lastModifiedBy>
  <cp:revision>47</cp:revision>
  <dcterms:modified xsi:type="dcterms:W3CDTF">2024-10-30T07:16:45Z</dcterms:modified>
</cp:coreProperties>
</file>