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  <p:sldMasterId id="2147483703" r:id="rId2"/>
    <p:sldMasterId id="2147483704" r:id="rId3"/>
    <p:sldMasterId id="2147483705" r:id="rId4"/>
  </p:sldMasterIdLst>
  <p:notesMasterIdLst>
    <p:notesMasterId r:id="rId28"/>
  </p:notesMasterIdLst>
  <p:sldIdLst>
    <p:sldId id="25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260" r:id="rId17"/>
    <p:sldId id="259" r:id="rId18"/>
    <p:sldId id="318" r:id="rId19"/>
    <p:sldId id="319" r:id="rId20"/>
    <p:sldId id="261" r:id="rId21"/>
    <p:sldId id="262" r:id="rId22"/>
    <p:sldId id="263" r:id="rId23"/>
    <p:sldId id="267" r:id="rId24"/>
    <p:sldId id="298" r:id="rId25"/>
    <p:sldId id="300" r:id="rId26"/>
    <p:sldId id="302" r:id="rId27"/>
  </p:sldIdLst>
  <p:sldSz cx="12192000" cy="6858000"/>
  <p:notesSz cx="6858000" cy="9144000"/>
  <p:embeddedFontLst>
    <p:embeddedFont>
      <p:font typeface="Cambria Math" panose="02040503050406030204" pitchFamily="18" charset="0"/>
      <p:regular r:id="rId29"/>
    </p:embeddedFont>
    <p:embeddedFont>
      <p:font typeface="Century Gothic" panose="020B0502020202020204" pitchFamily="34" charset="0"/>
      <p:regular r:id="rId30"/>
      <p:bold r:id="rId31"/>
      <p:italic r:id="rId32"/>
      <p:boldItalic r:id="rId33"/>
    </p:embeddedFont>
    <p:embeddedFont>
      <p:font typeface="Helvetica Neue" panose="02000503000000020004" pitchFamily="2" charset="0"/>
      <p:regular r:id="rId34"/>
      <p:bold r:id="rId35"/>
      <p:italic r:id="rId36"/>
      <p:boldItalic r:id="rId37"/>
    </p:embeddedFont>
    <p:embeddedFont>
      <p:font typeface="Helvetica Neue Light" panose="02000403000000020004" pitchFamily="2" charset="0"/>
      <p:regular r:id="rId38"/>
      <p:bold r:id="rId39"/>
      <p:italic r:id="rId40"/>
      <p:boldItalic r:id="rId41"/>
    </p:embeddedFont>
    <p:embeddedFont>
      <p:font typeface="Proxima Nova" panose="02000506030000020004" pitchFamily="2" charset="0"/>
      <p:regular r:id="rId42"/>
      <p:bold r:id="rId43"/>
      <p:italic r:id="rId44"/>
      <p:boldItalic r:id="rId45"/>
    </p:embeddedFont>
    <p:embeddedFont>
      <p:font typeface="Roboto" panose="02000000000000000000" pitchFamily="2" charset="0"/>
      <p:regular r:id="rId46"/>
      <p:bold r:id="rId47"/>
      <p:italic r:id="rId48"/>
      <p:boldItalic r:id="rId49"/>
    </p:embeddedFont>
    <p:embeddedFont>
      <p:font typeface="Roboto Light" panose="020F0302020204030204" pitchFamily="34" charset="0"/>
      <p:regular r:id="rId50"/>
      <p:bold r:id="rId51"/>
      <p:italic r:id="rId52"/>
      <p:boldItalic r:id="rId53"/>
    </p:embeddedFont>
    <p:embeddedFont>
      <p:font typeface="Roboto Medium" panose="020F0502020204030204" pitchFamily="3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/>
    <p:restoredTop sz="94694"/>
  </p:normalViewPr>
  <p:slideViewPr>
    <p:cSldViewPr snapToGrid="0">
      <p:cViewPr varScale="1">
        <p:scale>
          <a:sx n="121" d="100"/>
          <a:sy n="121" d="100"/>
        </p:scale>
        <p:origin x="76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1.fntdata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font" Target="fonts/font22.fntdata"/><Relationship Id="rId55" Type="http://schemas.openxmlformats.org/officeDocument/2006/relationships/font" Target="fonts/font27.fntdata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font" Target="fonts/font1.fntdata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openxmlformats.org/officeDocument/2006/relationships/font" Target="fonts/font25.fntdata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56" Type="http://schemas.openxmlformats.org/officeDocument/2006/relationships/font" Target="fonts/font28.fntdata"/><Relationship Id="rId8" Type="http://schemas.openxmlformats.org/officeDocument/2006/relationships/slide" Target="slides/slide4.xml"/><Relationship Id="rId51" Type="http://schemas.openxmlformats.org/officeDocument/2006/relationships/font" Target="fonts/font23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font" Target="fonts/font13.fntdata"/><Relationship Id="rId54" Type="http://schemas.openxmlformats.org/officeDocument/2006/relationships/font" Target="fonts/font2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font" Target="fonts/font21.fntdata"/><Relationship Id="rId57" Type="http://schemas.openxmlformats.org/officeDocument/2006/relationships/font" Target="fonts/font29.fntdata"/><Relationship Id="rId10" Type="http://schemas.openxmlformats.org/officeDocument/2006/relationships/slide" Target="slides/slide6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font" Target="fonts/font24.fntdata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c24bb69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c24bb695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g8c24bb695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8c5b259fcb_0_6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g8c5b259fcb_0_6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c5b259fcb_0_1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c5b259fcb_0_1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c5b259fcb_0_1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c5b259fcb_0_1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c5b259fcb_0_1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c5b259fcb_0_1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8c5b259fcb_0_1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8c5b259fcb_0_1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8c5b259fcb_0_1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8c5b259fcb_0_1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8c5b259fcb_0_2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8c5b259fcb_0_2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8c5b259fcb_0_2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8c5b259fcb_0_2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8c5b259fcb_0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3" name="Google Shape;763;g8c5b259fcb_0_6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g8c5b259fcb_0_6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eecs.berkeley.edu/~jegonzal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eecs.berkeley.edu/~jegonzal" TargetMode="Externa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eecs.berkeley.edu/~jegonzal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eecs.berkeley.edu/~jegonzal" TargetMode="Externa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eecs.berkeley.edu/~jegonzal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eecs.berkeley.edu/~jegonzal" TargetMode="Externa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eecs.berkeley.edu/~jegonzal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eecs.berkeley.edu/~jegonzal" TargetMode="Externa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eecs.berkeley.edu/~jegonzal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eecs.berkeley.edu/~jegonzal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://eecs.berkeley.edu/~jegonzal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eecs.berkeley.edu/~jegonzal" TargetMode="Externa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7255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bg>
      <p:bgPr>
        <a:solidFill>
          <a:schemeClr val="accent5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552450" y="320675"/>
            <a:ext cx="108013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⮚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⮚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⮚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⮚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17255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17255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bg>
      <p:bgPr>
        <a:solidFill>
          <a:schemeClr val="accent5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17255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bg>
      <p:bgPr>
        <a:gradFill>
          <a:gsLst>
            <a:gs pos="0">
              <a:srgbClr val="5B6B82"/>
            </a:gs>
            <a:gs pos="50000">
              <a:srgbClr val="465872"/>
            </a:gs>
            <a:gs pos="100000">
              <a:srgbClr val="334358"/>
            </a:gs>
          </a:gsLst>
          <a:lin ang="5400000" scaled="0"/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17255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sldNum" idx="12"/>
          </p:nvPr>
        </p:nvSpPr>
        <p:spPr>
          <a:xfrm>
            <a:off x="17255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552450" y="320675"/>
            <a:ext cx="108013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17255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⮚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17255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9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17255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552450" y="320675"/>
            <a:ext cx="108013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sldNum" idx="12"/>
          </p:nvPr>
        </p:nvSpPr>
        <p:spPr>
          <a:xfrm>
            <a:off x="17255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552450" y="320675"/>
            <a:ext cx="108013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7255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6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4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ldNum" idx="12"/>
          </p:nvPr>
        </p:nvSpPr>
        <p:spPr>
          <a:xfrm>
            <a:off x="17255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Slide">
  <p:cSld name="3_Title Slide">
    <p:bg>
      <p:bgPr>
        <a:gradFill>
          <a:gsLst>
            <a:gs pos="0">
              <a:srgbClr val="5B6B82"/>
            </a:gs>
            <a:gs pos="50000">
              <a:srgbClr val="465872"/>
            </a:gs>
            <a:gs pos="100000">
              <a:srgbClr val="334358"/>
            </a:gs>
          </a:gsLst>
          <a:lin ang="5400000" scaled="0"/>
        </a:gra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ctrTitle"/>
          </p:nvPr>
        </p:nvSpPr>
        <p:spPr>
          <a:xfrm>
            <a:off x="1" y="1915566"/>
            <a:ext cx="12191999" cy="1996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 Light"/>
              <a:buNone/>
              <a:defRPr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dt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r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r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r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r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r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r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r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r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_Title Slide">
  <p:cSld name="4_Title Slide">
    <p:bg>
      <p:bgPr>
        <a:solidFill>
          <a:schemeClr val="accent5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ctrTitle"/>
          </p:nvPr>
        </p:nvSpPr>
        <p:spPr>
          <a:xfrm>
            <a:off x="1" y="1915566"/>
            <a:ext cx="12191999" cy="1996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 Light"/>
              <a:buNone/>
              <a:defRPr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dt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r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r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r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r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r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r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r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r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552450" y="320675"/>
            <a:ext cx="108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  <a:defRPr/>
            </a:lvl1pPr>
            <a:lvl2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  <a:defRPr/>
            </a:lvl2pPr>
            <a:lvl3pPr marL="137160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ldNum" idx="12"/>
          </p:nvPr>
        </p:nvSpPr>
        <p:spPr>
          <a:xfrm>
            <a:off x="618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6000" y="6690243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>
            <a:hlinkClick r:id="rId3"/>
          </p:cNvPr>
          <p:cNvSpPr txBox="1"/>
          <p:nvPr/>
        </p:nvSpPr>
        <p:spPr>
          <a:xfrm>
            <a:off x="-3" y="6670226"/>
            <a:ext cx="10263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sng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Joseph E. Gonzalez</a:t>
            </a:r>
            <a:endParaRPr sz="700" b="0" i="0" u="none" strike="noStrike" cap="non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sldNum" idx="12"/>
          </p:nvPr>
        </p:nvSpPr>
        <p:spPr>
          <a:xfrm>
            <a:off x="618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9" name="Google Shape;179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6000" y="667791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>
            <a:hlinkClick r:id="rId3"/>
          </p:cNvPr>
          <p:cNvSpPr txBox="1"/>
          <p:nvPr/>
        </p:nvSpPr>
        <p:spPr>
          <a:xfrm>
            <a:off x="-3" y="6657901"/>
            <a:ext cx="10263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sng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Joseph E. Gonzalez</a:t>
            </a:r>
            <a:endParaRPr sz="700" b="0" i="0" u="none" strike="noStrike" cap="none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7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4" name="Google Shape;184;p2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sldNum" idx="12"/>
          </p:nvPr>
        </p:nvSpPr>
        <p:spPr>
          <a:xfrm>
            <a:off x="618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34800" y="6690243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>
            <a:hlinkClick r:id="rId3"/>
          </p:cNvPr>
          <p:cNvSpPr txBox="1"/>
          <p:nvPr/>
        </p:nvSpPr>
        <p:spPr>
          <a:xfrm>
            <a:off x="10758797" y="6670226"/>
            <a:ext cx="10263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sng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Joseph E. Gonzalez</a:t>
            </a:r>
            <a:endParaRPr sz="700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and Content">
  <p:cSld name="5_Title and Content">
    <p:bg>
      <p:bgPr>
        <a:solidFill>
          <a:srgbClr val="DDEAF6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>
            <a:spLocks noGrp="1"/>
          </p:cNvSpPr>
          <p:nvPr>
            <p:ph type="title"/>
          </p:nvPr>
        </p:nvSpPr>
        <p:spPr>
          <a:xfrm>
            <a:off x="552450" y="541060"/>
            <a:ext cx="10801500" cy="13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8"/>
          <p:cNvSpPr txBox="1">
            <a:spLocks noGrp="1"/>
          </p:cNvSpPr>
          <p:nvPr>
            <p:ph type="body" idx="1"/>
          </p:nvPr>
        </p:nvSpPr>
        <p:spPr>
          <a:xfrm>
            <a:off x="838200" y="2026025"/>
            <a:ext cx="10515600" cy="41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  <a:defRPr/>
            </a:lvl1pPr>
            <a:lvl2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  <a:defRPr/>
            </a:lvl2pPr>
            <a:lvl3pPr marL="137160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2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sldNum" idx="12"/>
          </p:nvPr>
        </p:nvSpPr>
        <p:spPr>
          <a:xfrm>
            <a:off x="618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28"/>
          <p:cNvSpPr txBox="1"/>
          <p:nvPr/>
        </p:nvSpPr>
        <p:spPr>
          <a:xfrm>
            <a:off x="175999" y="171728"/>
            <a:ext cx="1324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Todo Slide</a:t>
            </a:r>
            <a:endParaRPr/>
          </a:p>
        </p:txBody>
      </p:sp>
      <p:sp>
        <p:nvSpPr>
          <p:cNvPr id="196" name="Google Shape;196;p28"/>
          <p:cNvSpPr txBox="1"/>
          <p:nvPr/>
        </p:nvSpPr>
        <p:spPr>
          <a:xfrm rot="2080446">
            <a:off x="8030571" y="740474"/>
            <a:ext cx="5319666" cy="4616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 Construction</a:t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>
            <a:spLocks noGrp="1"/>
          </p:cNvSpPr>
          <p:nvPr>
            <p:ph type="title"/>
          </p:nvPr>
        </p:nvSpPr>
        <p:spPr>
          <a:xfrm>
            <a:off x="552450" y="320675"/>
            <a:ext cx="108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/>
            </a:lvl1pPr>
            <a:lvl2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  <a:defRPr/>
            </a:lvl2pPr>
            <a:lvl3pPr marL="137160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0" name="Google Shape;200;p2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9"/>
          <p:cNvSpPr txBox="1">
            <a:spLocks noGrp="1"/>
          </p:cNvSpPr>
          <p:nvPr>
            <p:ph type="sldNum" idx="12"/>
          </p:nvPr>
        </p:nvSpPr>
        <p:spPr>
          <a:xfrm>
            <a:off x="618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bg>
      <p:bgPr>
        <a:solidFill>
          <a:srgbClr val="3F3F3F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>
            <a:spLocks noGrp="1"/>
          </p:cNvSpPr>
          <p:nvPr>
            <p:ph type="title"/>
          </p:nvPr>
        </p:nvSpPr>
        <p:spPr>
          <a:xfrm>
            <a:off x="552450" y="320675"/>
            <a:ext cx="108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  <a:defRPr>
                <a:solidFill>
                  <a:schemeClr val="lt1"/>
                </a:solidFill>
              </a:defRPr>
            </a:lvl1pPr>
            <a:lvl2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⮚"/>
              <a:defRPr>
                <a:solidFill>
                  <a:schemeClr val="lt1"/>
                </a:solidFill>
              </a:defRPr>
            </a:lvl2pPr>
            <a:lvl3pPr marL="137160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⮚"/>
              <a:defRPr>
                <a:solidFill>
                  <a:schemeClr val="lt1"/>
                </a:solidFill>
              </a:defRPr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⮚"/>
              <a:defRPr>
                <a:solidFill>
                  <a:schemeClr val="lt1"/>
                </a:solidFill>
              </a:defRPr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⮚"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3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30"/>
          <p:cNvSpPr txBox="1">
            <a:spLocks noGrp="1"/>
          </p:cNvSpPr>
          <p:nvPr>
            <p:ph type="sldNum" idx="12"/>
          </p:nvPr>
        </p:nvSpPr>
        <p:spPr>
          <a:xfrm>
            <a:off x="618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9" name="Google Shape;209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34800" y="6690243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>
            <a:hlinkClick r:id="rId3"/>
          </p:cNvPr>
          <p:cNvSpPr txBox="1"/>
          <p:nvPr/>
        </p:nvSpPr>
        <p:spPr>
          <a:xfrm>
            <a:off x="10758797" y="6670226"/>
            <a:ext cx="10263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sng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Joseph E. Gonzalez</a:t>
            </a:r>
            <a:endParaRPr sz="70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bg>
      <p:bgPr>
        <a:solidFill>
          <a:schemeClr val="accent5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>
            <a:spLocks noGrp="1"/>
          </p:cNvSpPr>
          <p:nvPr>
            <p:ph type="title"/>
          </p:nvPr>
        </p:nvSpPr>
        <p:spPr>
          <a:xfrm>
            <a:off x="552450" y="320675"/>
            <a:ext cx="108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  <a:defRPr>
                <a:solidFill>
                  <a:schemeClr val="lt1"/>
                </a:solidFill>
              </a:defRPr>
            </a:lvl1pPr>
            <a:lvl2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⮚"/>
              <a:defRPr>
                <a:solidFill>
                  <a:schemeClr val="lt1"/>
                </a:solidFill>
              </a:defRPr>
            </a:lvl2pPr>
            <a:lvl3pPr marL="137160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⮚"/>
              <a:defRPr>
                <a:solidFill>
                  <a:schemeClr val="lt1"/>
                </a:solidFill>
              </a:defRPr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⮚"/>
              <a:defRPr>
                <a:solidFill>
                  <a:schemeClr val="lt1"/>
                </a:solidFill>
              </a:defRPr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⮚"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4" name="Google Shape;214;p3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sldNum" idx="12"/>
          </p:nvPr>
        </p:nvSpPr>
        <p:spPr>
          <a:xfrm>
            <a:off x="618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7" name="Google Shape;217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34800" y="6690243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>
            <a:hlinkClick r:id="rId3"/>
          </p:cNvPr>
          <p:cNvSpPr txBox="1"/>
          <p:nvPr/>
        </p:nvSpPr>
        <p:spPr>
          <a:xfrm>
            <a:off x="10758797" y="6670226"/>
            <a:ext cx="10263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sng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Joseph E. Gonzalez</a:t>
            </a:r>
            <a:endParaRPr sz="70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552450" y="320675"/>
            <a:ext cx="108013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7255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3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2"/>
          <p:cNvSpPr txBox="1">
            <a:spLocks noGrp="1"/>
          </p:cNvSpPr>
          <p:nvPr>
            <p:ph type="sldNum" idx="12"/>
          </p:nvPr>
        </p:nvSpPr>
        <p:spPr>
          <a:xfrm>
            <a:off x="618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bg>
      <p:bgPr>
        <a:gradFill>
          <a:gsLst>
            <a:gs pos="0">
              <a:srgbClr val="5B6B82"/>
            </a:gs>
            <a:gs pos="50000">
              <a:srgbClr val="465872"/>
            </a:gs>
            <a:gs pos="100000">
              <a:srgbClr val="334358"/>
            </a:gs>
          </a:gsLst>
          <a:lin ang="5400012" scaled="0"/>
        </a:gra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3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3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3"/>
          <p:cNvSpPr txBox="1">
            <a:spLocks noGrp="1"/>
          </p:cNvSpPr>
          <p:nvPr>
            <p:ph type="sldNum" idx="12"/>
          </p:nvPr>
        </p:nvSpPr>
        <p:spPr>
          <a:xfrm>
            <a:off x="618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1" name="Google Shape;231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34800" y="6690243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3">
            <a:hlinkClick r:id="rId3"/>
          </p:cNvPr>
          <p:cNvSpPr txBox="1"/>
          <p:nvPr/>
        </p:nvSpPr>
        <p:spPr>
          <a:xfrm>
            <a:off x="10758797" y="6670226"/>
            <a:ext cx="10263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sng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Joseph E. Gonzalez</a:t>
            </a:r>
            <a:endParaRPr sz="700">
              <a:solidFill>
                <a:schemeClr val="lt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>
            <a:spLocks noGrp="1"/>
          </p:cNvSpPr>
          <p:nvPr>
            <p:ph type="title"/>
          </p:nvPr>
        </p:nvSpPr>
        <p:spPr>
          <a:xfrm>
            <a:off x="552450" y="320675"/>
            <a:ext cx="108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6" name="Google Shape;236;p3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7" name="Google Shape;237;p3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sldNum" idx="12"/>
          </p:nvPr>
        </p:nvSpPr>
        <p:spPr>
          <a:xfrm>
            <a:off x="618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35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3" name="Google Shape;243;p35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4" name="Google Shape;244;p35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45" name="Google Shape;245;p35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6" name="Google Shape;246;p3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3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35"/>
          <p:cNvSpPr txBox="1">
            <a:spLocks noGrp="1"/>
          </p:cNvSpPr>
          <p:nvPr>
            <p:ph type="sldNum" idx="12"/>
          </p:nvPr>
        </p:nvSpPr>
        <p:spPr>
          <a:xfrm>
            <a:off x="618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title"/>
          </p:nvPr>
        </p:nvSpPr>
        <p:spPr>
          <a:xfrm>
            <a:off x="552450" y="320675"/>
            <a:ext cx="108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3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3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36"/>
          <p:cNvSpPr txBox="1">
            <a:spLocks noGrp="1"/>
          </p:cNvSpPr>
          <p:nvPr>
            <p:ph type="sldNum" idx="12"/>
          </p:nvPr>
        </p:nvSpPr>
        <p:spPr>
          <a:xfrm>
            <a:off x="618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3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7"/>
          <p:cNvSpPr txBox="1">
            <a:spLocks noGrp="1"/>
          </p:cNvSpPr>
          <p:nvPr>
            <p:ph type="sldNum" idx="12"/>
          </p:nvPr>
        </p:nvSpPr>
        <p:spPr>
          <a:xfrm>
            <a:off x="618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38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⮚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61" name="Google Shape;261;p38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62" name="Google Shape;262;p3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38"/>
          <p:cNvSpPr txBox="1">
            <a:spLocks noGrp="1"/>
          </p:cNvSpPr>
          <p:nvPr>
            <p:ph type="sldNum" idx="12"/>
          </p:nvPr>
        </p:nvSpPr>
        <p:spPr>
          <a:xfrm>
            <a:off x="618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39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68" name="Google Shape;268;p39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69" name="Google Shape;269;p3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3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9"/>
          <p:cNvSpPr txBox="1">
            <a:spLocks noGrp="1"/>
          </p:cNvSpPr>
          <p:nvPr>
            <p:ph type="sldNum" idx="12"/>
          </p:nvPr>
        </p:nvSpPr>
        <p:spPr>
          <a:xfrm>
            <a:off x="618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>
            <a:spLocks noGrp="1"/>
          </p:cNvSpPr>
          <p:nvPr>
            <p:ph type="title"/>
          </p:nvPr>
        </p:nvSpPr>
        <p:spPr>
          <a:xfrm>
            <a:off x="552450" y="320675"/>
            <a:ext cx="108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40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5" name="Google Shape;275;p4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4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40"/>
          <p:cNvSpPr txBox="1">
            <a:spLocks noGrp="1"/>
          </p:cNvSpPr>
          <p:nvPr>
            <p:ph type="sldNum" idx="12"/>
          </p:nvPr>
        </p:nvSpPr>
        <p:spPr>
          <a:xfrm>
            <a:off x="618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>
            <a:spLocks noGrp="1"/>
          </p:cNvSpPr>
          <p:nvPr>
            <p:ph type="title"/>
          </p:nvPr>
        </p:nvSpPr>
        <p:spPr>
          <a:xfrm rot="5400000">
            <a:off x="7133401" y="1956626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41"/>
          <p:cNvSpPr txBox="1">
            <a:spLocks noGrp="1"/>
          </p:cNvSpPr>
          <p:nvPr>
            <p:ph type="body" idx="1"/>
          </p:nvPr>
        </p:nvSpPr>
        <p:spPr>
          <a:xfrm rot="5400000">
            <a:off x="1799401" y="-596074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1" name="Google Shape;281;p4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4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41"/>
          <p:cNvSpPr txBox="1">
            <a:spLocks noGrp="1"/>
          </p:cNvSpPr>
          <p:nvPr>
            <p:ph type="sldNum" idx="12"/>
          </p:nvPr>
        </p:nvSpPr>
        <p:spPr>
          <a:xfrm>
            <a:off x="618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ctrTitle"/>
          </p:nvPr>
        </p:nvSpPr>
        <p:spPr>
          <a:xfrm>
            <a:off x="3607652" y="1323913"/>
            <a:ext cx="7060347" cy="2207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895943" y="4116222"/>
            <a:ext cx="9153099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7255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0" name="Google Shape;40;p5"/>
          <p:cNvGrpSpPr/>
          <p:nvPr/>
        </p:nvGrpSpPr>
        <p:grpSpPr>
          <a:xfrm>
            <a:off x="838200" y="1323914"/>
            <a:ext cx="2266666" cy="2186048"/>
            <a:chOff x="2398281" y="1322640"/>
            <a:chExt cx="4896161" cy="4722019"/>
          </a:xfrm>
        </p:grpSpPr>
        <p:cxnSp>
          <p:nvCxnSpPr>
            <p:cNvPr id="41" name="Google Shape;41;p5"/>
            <p:cNvCxnSpPr/>
            <p:nvPr/>
          </p:nvCxnSpPr>
          <p:spPr>
            <a:xfrm>
              <a:off x="4095395" y="2226135"/>
              <a:ext cx="1371600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2" name="Google Shape;42;p5"/>
            <p:cNvCxnSpPr/>
            <p:nvPr/>
          </p:nvCxnSpPr>
          <p:spPr>
            <a:xfrm>
              <a:off x="6451680" y="3096066"/>
              <a:ext cx="0" cy="137160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3" name="Google Shape;43;p5"/>
            <p:cNvCxnSpPr/>
            <p:nvPr/>
          </p:nvCxnSpPr>
          <p:spPr>
            <a:xfrm rot="10800000">
              <a:off x="4095395" y="5336382"/>
              <a:ext cx="1371600" cy="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4" name="Google Shape;44;p5"/>
            <p:cNvCxnSpPr/>
            <p:nvPr/>
          </p:nvCxnSpPr>
          <p:spPr>
            <a:xfrm rot="10800000">
              <a:off x="3015076" y="3096066"/>
              <a:ext cx="0" cy="1371600"/>
            </a:xfrm>
            <a:prstGeom prst="straightConnector1">
              <a:avLst/>
            </a:prstGeom>
            <a:noFill/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45" name="Google Shape;45;p5"/>
            <p:cNvSpPr txBox="1"/>
            <p:nvPr/>
          </p:nvSpPr>
          <p:spPr>
            <a:xfrm>
              <a:off x="2523010" y="1322640"/>
              <a:ext cx="1015169" cy="19598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?</a:t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5855018" y="1774180"/>
              <a:ext cx="1193324" cy="10133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  <p:sp>
          <p:nvSpPr>
            <p:cNvPr id="47" name="Google Shape;47;p5"/>
            <p:cNvSpPr/>
            <p:nvPr/>
          </p:nvSpPr>
          <p:spPr>
            <a:xfrm>
              <a:off x="5608918" y="4881179"/>
              <a:ext cx="1685524" cy="1163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  <p:sp>
          <p:nvSpPr>
            <p:cNvPr id="48" name="Google Shape;48;p5"/>
            <p:cNvSpPr/>
            <p:nvPr/>
          </p:nvSpPr>
          <p:spPr>
            <a:xfrm>
              <a:off x="2398281" y="4628688"/>
              <a:ext cx="1233590" cy="12191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</p:sp>
      </p:grpSp>
      <p:cxnSp>
        <p:nvCxnSpPr>
          <p:cNvPr id="49" name="Google Shape;49;p5"/>
          <p:cNvCxnSpPr/>
          <p:nvPr/>
        </p:nvCxnSpPr>
        <p:spPr>
          <a:xfrm>
            <a:off x="3284500" y="1323914"/>
            <a:ext cx="0" cy="2207942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Slide">
  <p:cSld name="3_Title Slide">
    <p:bg>
      <p:bgPr>
        <a:gradFill>
          <a:gsLst>
            <a:gs pos="0">
              <a:srgbClr val="5B6B82"/>
            </a:gs>
            <a:gs pos="50000">
              <a:srgbClr val="465872"/>
            </a:gs>
            <a:gs pos="100000">
              <a:srgbClr val="334358"/>
            </a:gs>
          </a:gsLst>
          <a:lin ang="5400012" scaled="0"/>
        </a:gra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>
            <a:spLocks noGrp="1"/>
          </p:cNvSpPr>
          <p:nvPr>
            <p:ph type="ctrTitle"/>
          </p:nvPr>
        </p:nvSpPr>
        <p:spPr>
          <a:xfrm>
            <a:off x="1" y="1915566"/>
            <a:ext cx="12192000" cy="19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 Light"/>
              <a:buNone/>
              <a:defRPr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42"/>
          <p:cNvSpPr txBox="1">
            <a:spLocks noGrp="1"/>
          </p:cNvSpPr>
          <p:nvPr>
            <p:ph type="dt" idx="10"/>
          </p:nvPr>
        </p:nvSpPr>
        <p:spPr>
          <a:xfrm>
            <a:off x="914400" y="62484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42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42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_Title Slide">
  <p:cSld name="4_Title Slide">
    <p:bg>
      <p:bgPr>
        <a:solidFill>
          <a:schemeClr val="accent5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3"/>
          <p:cNvSpPr txBox="1">
            <a:spLocks noGrp="1"/>
          </p:cNvSpPr>
          <p:nvPr>
            <p:ph type="ctrTitle"/>
          </p:nvPr>
        </p:nvSpPr>
        <p:spPr>
          <a:xfrm>
            <a:off x="1" y="1915566"/>
            <a:ext cx="12192000" cy="19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Helvetica Neue Light"/>
              <a:buNone/>
              <a:defRPr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43"/>
          <p:cNvSpPr txBox="1">
            <a:spLocks noGrp="1"/>
          </p:cNvSpPr>
          <p:nvPr>
            <p:ph type="dt" idx="10"/>
          </p:nvPr>
        </p:nvSpPr>
        <p:spPr>
          <a:xfrm>
            <a:off x="914400" y="62484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43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43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>
            <a:spLocks noGrp="1"/>
          </p:cNvSpPr>
          <p:nvPr>
            <p:ph type="ctrTitle"/>
          </p:nvPr>
        </p:nvSpPr>
        <p:spPr>
          <a:xfrm>
            <a:off x="281900" y="2588367"/>
            <a:ext cx="69417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4300"/>
              <a:buFont typeface="Calibri"/>
              <a:buNone/>
              <a:defRPr sz="43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45"/>
          <p:cNvSpPr txBox="1">
            <a:spLocks noGrp="1"/>
          </p:cNvSpPr>
          <p:nvPr>
            <p:ph type="subTitle" idx="1"/>
          </p:nvPr>
        </p:nvSpPr>
        <p:spPr>
          <a:xfrm>
            <a:off x="215900" y="3483100"/>
            <a:ext cx="71745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01" name="Google Shape;301;p45"/>
          <p:cNvCxnSpPr/>
          <p:nvPr/>
        </p:nvCxnSpPr>
        <p:spPr>
          <a:xfrm>
            <a:off x="387600" y="3558933"/>
            <a:ext cx="112584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32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04" name="Google Shape;304;p46"/>
          <p:cNvCxnSpPr/>
          <p:nvPr/>
        </p:nvCxnSpPr>
        <p:spPr>
          <a:xfrm>
            <a:off x="324000" y="783733"/>
            <a:ext cx="112584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05" name="Google Shape;305;p46"/>
          <p:cNvSpPr txBox="1">
            <a:spLocks noGrp="1"/>
          </p:cNvSpPr>
          <p:nvPr>
            <p:ph type="body" idx="1"/>
          </p:nvPr>
        </p:nvSpPr>
        <p:spPr>
          <a:xfrm>
            <a:off x="324000" y="742000"/>
            <a:ext cx="11258400" cy="55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400050" rtl="0">
              <a:spcBef>
                <a:spcPts val="800"/>
              </a:spcBef>
              <a:spcAft>
                <a:spcPts val="0"/>
              </a:spcAft>
              <a:buSzPts val="2700"/>
              <a:buFont typeface="Calibri"/>
              <a:buChar char="●"/>
              <a:defRPr sz="27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0050" rtl="0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○"/>
              <a:defRPr sz="27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" name="Google Shape;308;p4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259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482600" rtl="0">
              <a:spcBef>
                <a:spcPts val="800"/>
              </a:spcBef>
              <a:spcAft>
                <a:spcPts val="0"/>
              </a:spcAft>
              <a:buSzPts val="4000"/>
              <a:buChar char="●"/>
              <a:defRPr/>
            </a:lvl1pPr>
            <a:lvl2pPr marL="914400" lvl="1" indent="-431800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/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09" name="Google Shape;309;p47"/>
          <p:cNvSpPr txBox="1">
            <a:spLocks noGrp="1"/>
          </p:cNvSpPr>
          <p:nvPr>
            <p:ph type="body" idx="2"/>
          </p:nvPr>
        </p:nvSpPr>
        <p:spPr>
          <a:xfrm>
            <a:off x="6256365" y="1600200"/>
            <a:ext cx="53259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482600" rtl="0">
              <a:spcBef>
                <a:spcPts val="800"/>
              </a:spcBef>
              <a:spcAft>
                <a:spcPts val="0"/>
              </a:spcAft>
              <a:buSzPts val="4000"/>
              <a:buChar char="●"/>
              <a:defRPr/>
            </a:lvl1pPr>
            <a:lvl2pPr marL="914400" lvl="1" indent="-431800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/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 txBox="1">
            <a:spLocks noGrp="1"/>
          </p:cNvSpPr>
          <p:nvPr>
            <p:ph type="title"/>
          </p:nvPr>
        </p:nvSpPr>
        <p:spPr>
          <a:xfrm>
            <a:off x="1238600" y="2857400"/>
            <a:ext cx="97149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32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sz="2400">
                <a:solidFill>
                  <a:schemeClr val="dk1"/>
                </a:solidFill>
              </a:defRPr>
            </a:lvl1pPr>
            <a:lvl2pPr marL="91440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sz="2400">
                <a:solidFill>
                  <a:schemeClr val="dk1"/>
                </a:solidFill>
              </a:defRPr>
            </a:lvl4pPr>
            <a:lvl5pPr marL="228600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>
                <a:solidFill>
                  <a:schemeClr val="dk1"/>
                </a:solidFill>
              </a:defRPr>
            </a:lvl5pPr>
            <a:lvl6pPr marL="274320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>
                <a:solidFill>
                  <a:schemeClr val="dk1"/>
                </a:solidFill>
              </a:defRPr>
            </a:lvl6pPr>
            <a:lvl7pPr marL="320040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sz="2400">
                <a:solidFill>
                  <a:schemeClr val="dk1"/>
                </a:solidFill>
              </a:defRPr>
            </a:lvl7pPr>
            <a:lvl8pPr marL="365760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>
                <a:solidFill>
                  <a:schemeClr val="dk1"/>
                </a:solidFill>
              </a:defRPr>
            </a:lvl8pPr>
            <a:lvl9pPr marL="411480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 txBox="1">
            <a:spLocks noGrp="1"/>
          </p:cNvSpPr>
          <p:nvPr>
            <p:ph type="ctrTitle"/>
          </p:nvPr>
        </p:nvSpPr>
        <p:spPr>
          <a:xfrm>
            <a:off x="281900" y="2588367"/>
            <a:ext cx="69417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4300"/>
              <a:buFont typeface="Calibri"/>
              <a:buNone/>
              <a:defRPr sz="4300" b="1" i="0" u="none" strike="noStrike" cap="non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1" name="Google Shape;321;p52"/>
          <p:cNvSpPr txBox="1">
            <a:spLocks noGrp="1"/>
          </p:cNvSpPr>
          <p:nvPr>
            <p:ph type="subTitle" idx="1"/>
          </p:nvPr>
        </p:nvSpPr>
        <p:spPr>
          <a:xfrm>
            <a:off x="215900" y="3483100"/>
            <a:ext cx="71745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22" name="Google Shape;322;p52"/>
          <p:cNvCxnSpPr/>
          <p:nvPr/>
        </p:nvCxnSpPr>
        <p:spPr>
          <a:xfrm>
            <a:off x="387600" y="3558933"/>
            <a:ext cx="112584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3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sz="32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25" name="Google Shape;325;p53"/>
          <p:cNvCxnSpPr/>
          <p:nvPr/>
        </p:nvCxnSpPr>
        <p:spPr>
          <a:xfrm>
            <a:off x="324000" y="783733"/>
            <a:ext cx="11258400" cy="0"/>
          </a:xfrm>
          <a:prstGeom prst="straightConnector1">
            <a:avLst/>
          </a:prstGeom>
          <a:noFill/>
          <a:ln w="19050" cap="flat" cmpd="sng">
            <a:solidFill>
              <a:srgbClr val="1072BD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26" name="Google Shape;326;p53"/>
          <p:cNvSpPr txBox="1">
            <a:spLocks noGrp="1"/>
          </p:cNvSpPr>
          <p:nvPr>
            <p:ph type="body" idx="1"/>
          </p:nvPr>
        </p:nvSpPr>
        <p:spPr>
          <a:xfrm>
            <a:off x="324000" y="742000"/>
            <a:ext cx="11258400" cy="55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400050" rtl="0">
              <a:spcBef>
                <a:spcPts val="800"/>
              </a:spcBef>
              <a:spcAft>
                <a:spcPts val="0"/>
              </a:spcAft>
              <a:buSzPts val="2700"/>
              <a:buFont typeface="Calibri"/>
              <a:buChar char="●"/>
              <a:defRPr sz="27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0050" rtl="0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○"/>
              <a:defRPr sz="27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and Content">
  <p:cSld name="6_Title and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552450" y="320675"/>
            <a:ext cx="108013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17255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5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259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482600" rtl="0">
              <a:spcBef>
                <a:spcPts val="800"/>
              </a:spcBef>
              <a:spcAft>
                <a:spcPts val="0"/>
              </a:spcAft>
              <a:buSzPts val="4000"/>
              <a:buChar char="●"/>
              <a:defRPr/>
            </a:lvl1pPr>
            <a:lvl2pPr marL="914400" lvl="1" indent="-431800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/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30" name="Google Shape;330;p54"/>
          <p:cNvSpPr txBox="1">
            <a:spLocks noGrp="1"/>
          </p:cNvSpPr>
          <p:nvPr>
            <p:ph type="body" idx="2"/>
          </p:nvPr>
        </p:nvSpPr>
        <p:spPr>
          <a:xfrm>
            <a:off x="6256365" y="1600200"/>
            <a:ext cx="53259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482600" rtl="0">
              <a:spcBef>
                <a:spcPts val="800"/>
              </a:spcBef>
              <a:spcAft>
                <a:spcPts val="0"/>
              </a:spcAft>
              <a:buSzPts val="4000"/>
              <a:buChar char="●"/>
              <a:defRPr/>
            </a:lvl1pPr>
            <a:lvl2pPr marL="914400" lvl="1" indent="-431800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/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D9EAD3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5"/>
          <p:cNvSpPr txBox="1">
            <a:spLocks noGrp="1"/>
          </p:cNvSpPr>
          <p:nvPr>
            <p:ph type="title"/>
          </p:nvPr>
        </p:nvSpPr>
        <p:spPr>
          <a:xfrm>
            <a:off x="1238600" y="3113800"/>
            <a:ext cx="9714900" cy="6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5300"/>
              <a:buFont typeface="Calibri"/>
              <a:buNone/>
              <a:defRPr sz="5300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300"/>
              <a:buFont typeface="Arial"/>
              <a:buNone/>
              <a:defRPr sz="5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300"/>
              <a:buFont typeface="Arial"/>
              <a:buNone/>
              <a:defRPr sz="5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300"/>
              <a:buFont typeface="Arial"/>
              <a:buNone/>
              <a:defRPr sz="5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300"/>
              <a:buFont typeface="Arial"/>
              <a:buNone/>
              <a:defRPr sz="5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300"/>
              <a:buFont typeface="Arial"/>
              <a:buNone/>
              <a:defRPr sz="5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300"/>
              <a:buFont typeface="Arial"/>
              <a:buNone/>
              <a:defRPr sz="5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300"/>
              <a:buFont typeface="Arial"/>
              <a:buNone/>
              <a:defRPr sz="5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300"/>
              <a:buFont typeface="Arial"/>
              <a:buNone/>
              <a:defRPr sz="53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6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sz="2400">
                <a:solidFill>
                  <a:schemeClr val="dk1"/>
                </a:solidFill>
              </a:defRPr>
            </a:lvl1pPr>
            <a:lvl2pPr marL="914400" lvl="1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sz="2400">
                <a:solidFill>
                  <a:schemeClr val="dk1"/>
                </a:solidFill>
              </a:defRPr>
            </a:lvl4pPr>
            <a:lvl5pPr marL="2286000" lvl="4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>
                <a:solidFill>
                  <a:schemeClr val="dk1"/>
                </a:solidFill>
              </a:defRPr>
            </a:lvl5pPr>
            <a:lvl6pPr marL="2743200" lvl="5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>
                <a:solidFill>
                  <a:schemeClr val="dk1"/>
                </a:solidFill>
              </a:defRPr>
            </a:lvl6pPr>
            <a:lvl7pPr marL="3200400" lvl="6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sz="2400">
                <a:solidFill>
                  <a:schemeClr val="dk1"/>
                </a:solidFill>
              </a:defRPr>
            </a:lvl7pPr>
            <a:lvl8pPr marL="3657600" lvl="7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>
                <a:solidFill>
                  <a:schemeClr val="dk1"/>
                </a:solidFill>
              </a:defRPr>
            </a:lvl8pPr>
            <a:lvl9pPr marL="4114800" lvl="8" indent="-381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8"/>
          <p:cNvSpPr txBox="1">
            <a:spLocks noGrp="1"/>
          </p:cNvSpPr>
          <p:nvPr>
            <p:ph type="ctrTitle"/>
          </p:nvPr>
        </p:nvSpPr>
        <p:spPr>
          <a:xfrm>
            <a:off x="202767" y="2283567"/>
            <a:ext cx="103287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Proxima Nova"/>
              <a:buNone/>
              <a:defRPr i="0" strike="noStrike" cap="none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300"/>
              <a:buFont typeface="Proxima Nova"/>
              <a:buNone/>
              <a:defRPr sz="4300" i="0" strike="noStrike" cap="none">
                <a:solidFill>
                  <a:srgbClr val="1C4587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300"/>
              <a:buFont typeface="Proxima Nova"/>
              <a:buNone/>
              <a:defRPr sz="4300" i="0" strike="noStrike" cap="none">
                <a:solidFill>
                  <a:srgbClr val="1C4587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300"/>
              <a:buFont typeface="Proxima Nova"/>
              <a:buNone/>
              <a:defRPr sz="4300" i="0" strike="noStrike" cap="none">
                <a:solidFill>
                  <a:srgbClr val="1C4587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300"/>
              <a:buFont typeface="Proxima Nova"/>
              <a:buNone/>
              <a:defRPr sz="4300" i="0" strike="noStrike" cap="none">
                <a:solidFill>
                  <a:srgbClr val="1C4587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300"/>
              <a:buFont typeface="Proxima Nova"/>
              <a:buNone/>
              <a:defRPr sz="4300" i="0" strike="noStrike" cap="none">
                <a:solidFill>
                  <a:srgbClr val="1C4587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300"/>
              <a:buFont typeface="Proxima Nova"/>
              <a:buNone/>
              <a:defRPr sz="4300" i="0" strike="noStrike" cap="none">
                <a:solidFill>
                  <a:srgbClr val="1C4587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300"/>
              <a:buFont typeface="Proxima Nova"/>
              <a:buNone/>
              <a:defRPr sz="4300" i="0" strike="noStrike" cap="none">
                <a:solidFill>
                  <a:srgbClr val="1C4587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4300"/>
              <a:buFont typeface="Proxima Nova"/>
              <a:buNone/>
              <a:defRPr sz="4300" i="0" strike="noStrike" cap="none">
                <a:solidFill>
                  <a:srgbClr val="1C4587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38" name="Google Shape;338;p58"/>
          <p:cNvSpPr txBox="1">
            <a:spLocks noGrp="1"/>
          </p:cNvSpPr>
          <p:nvPr>
            <p:ph type="subTitle" idx="1"/>
          </p:nvPr>
        </p:nvSpPr>
        <p:spPr>
          <a:xfrm>
            <a:off x="202767" y="3862567"/>
            <a:ext cx="96165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 b="1" i="0" u="none" strike="noStrike" cap="none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 i="0" u="none" strike="noStrike" cap="none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 i="0" u="none" strike="noStrike" cap="none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 i="0" u="none" strike="noStrike" cap="none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 i="0" u="none" strike="noStrike" cap="none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 i="0" u="none" strike="noStrike" cap="none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 i="0" u="none" strike="noStrike" cap="none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 i="0" u="none" strike="noStrike" cap="none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 i="0" u="none" strike="noStrike" cap="none"/>
            </a:lvl9pPr>
          </a:lstStyle>
          <a:p>
            <a:endParaRPr/>
          </a:p>
        </p:txBody>
      </p:sp>
      <p:cxnSp>
        <p:nvCxnSpPr>
          <p:cNvPr id="339" name="Google Shape;339;p58"/>
          <p:cNvCxnSpPr/>
          <p:nvPr/>
        </p:nvCxnSpPr>
        <p:spPr>
          <a:xfrm>
            <a:off x="387600" y="3558933"/>
            <a:ext cx="11258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0" name="Google Shape;340;p58"/>
          <p:cNvSpPr txBox="1">
            <a:spLocks noGrp="1"/>
          </p:cNvSpPr>
          <p:nvPr>
            <p:ph type="subTitle" idx="2"/>
          </p:nvPr>
        </p:nvSpPr>
        <p:spPr>
          <a:xfrm>
            <a:off x="202767" y="6043067"/>
            <a:ext cx="96165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i="0" u="none" strike="noStrike" cap="none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 i="0" u="none" strike="noStrike" cap="none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 i="0" u="none" strike="noStrike" cap="none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 i="0" u="none" strike="noStrike" cap="none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 i="0" u="none" strike="noStrike" cap="none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 i="0" u="none" strike="noStrike" cap="none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 i="0" u="none" strike="noStrike" cap="none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 i="0" u="none" strike="noStrike" cap="none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and Content">
  <p:cSld name="5_Title and Content">
    <p:bg>
      <p:bgPr>
        <a:solidFill>
          <a:srgbClr val="DDEAF6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552450" y="541060"/>
            <a:ext cx="10801350" cy="1305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1"/>
          </p:nvPr>
        </p:nvSpPr>
        <p:spPr>
          <a:xfrm>
            <a:off x="838200" y="2026025"/>
            <a:ext cx="10515600" cy="4150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17255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7"/>
          <p:cNvSpPr txBox="1"/>
          <p:nvPr/>
        </p:nvSpPr>
        <p:spPr>
          <a:xfrm>
            <a:off x="175999" y="171728"/>
            <a:ext cx="132440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Todo Slide</a:t>
            </a:r>
            <a:endParaRPr/>
          </a:p>
        </p:txBody>
      </p:sp>
      <p:sp>
        <p:nvSpPr>
          <p:cNvPr id="63" name="Google Shape;63;p7"/>
          <p:cNvSpPr txBox="1"/>
          <p:nvPr/>
        </p:nvSpPr>
        <p:spPr>
          <a:xfrm rot="2080315">
            <a:off x="8030560" y="740354"/>
            <a:ext cx="5319706" cy="46166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 Construction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552450" y="320675"/>
            <a:ext cx="108013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⮚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17255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>
  <p:cSld name="4_Title and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552450" y="320675"/>
            <a:ext cx="108013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17255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bg>
      <p:bgPr>
        <a:solidFill>
          <a:srgbClr val="3F3F3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552450" y="320675"/>
            <a:ext cx="108013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⮚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⮚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⮚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⮚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⮚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17255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44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52450" y="320675"/>
            <a:ext cx="108013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7255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552450" y="320675"/>
            <a:ext cx="108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sz="4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ldNum" idx="12"/>
          </p:nvPr>
        </p:nvSpPr>
        <p:spPr>
          <a:xfrm>
            <a:off x="618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6" name="Google Shape;296;p4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482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●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○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97" name="Google Shape;297;p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6644637"/>
            <a:ext cx="609600" cy="2133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7" name="Google Shape;317;p5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482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●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○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18" name="Google Shape;318;p5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6644637"/>
            <a:ext cx="609600" cy="2133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aps.assessor.lacounty.gov/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9"/>
          <p:cNvSpPr txBox="1"/>
          <p:nvPr/>
        </p:nvSpPr>
        <p:spPr>
          <a:xfrm>
            <a:off x="504149" y="1097225"/>
            <a:ext cx="10923000" cy="24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>
                <a:latin typeface="Roboto Light"/>
                <a:ea typeface="Roboto Light"/>
                <a:cs typeface="Roboto Light"/>
                <a:sym typeface="Roboto Light"/>
              </a:rPr>
              <a:t>Gradient Descent</a:t>
            </a:r>
            <a:endParaRPr sz="52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7" name="Google Shape;347;p59"/>
          <p:cNvSpPr txBox="1"/>
          <p:nvPr/>
        </p:nvSpPr>
        <p:spPr>
          <a:xfrm>
            <a:off x="504150" y="3573275"/>
            <a:ext cx="105372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rPr>
              <a:t>Optimization methods to analytically and numerically minimize loss functions.</a:t>
            </a:r>
            <a:endParaRPr sz="2200">
              <a:solidFill>
                <a:srgbClr val="666666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8" name="Google Shape;348;p59"/>
          <p:cNvSpPr txBox="1"/>
          <p:nvPr/>
        </p:nvSpPr>
        <p:spPr>
          <a:xfrm>
            <a:off x="544125" y="2394775"/>
            <a:ext cx="16767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6D9EEB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16</a:t>
            </a:r>
            <a:endParaRPr sz="1700" dirty="0">
              <a:solidFill>
                <a:srgbClr val="6D9EE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49" name="Google Shape;349;p59"/>
          <p:cNvSpPr txBox="1"/>
          <p:nvPr/>
        </p:nvSpPr>
        <p:spPr>
          <a:xfrm>
            <a:off x="504150" y="4848538"/>
            <a:ext cx="9996300" cy="7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Roboto"/>
                <a:ea typeface="Roboto"/>
                <a:cs typeface="Roboto"/>
                <a:sym typeface="Roboto"/>
              </a:rPr>
              <a:t>Sean Kang</a:t>
            </a:r>
            <a:endParaRPr sz="2400" dirty="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53F04-B968-6BC4-7042-D0168187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into Derivatives and Partial Derivatives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6D4E5E-2749-5DDD-0C99-9E59B93D8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97" y="1194457"/>
            <a:ext cx="2209800" cy="622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067A17-2255-1EA9-004A-38F43474C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566" y="2101776"/>
            <a:ext cx="6145924" cy="44387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1711A3-876C-E52E-978E-F6D220039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0356" y="1389555"/>
            <a:ext cx="24130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25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5323A-6037-C56A-AFF8-2E6F840D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partial derivative of MSEs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E90924-8D0F-C986-EAE5-7A883C3D2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998" y="1828799"/>
            <a:ext cx="6645429" cy="48322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3CB75E-F6BE-7895-E63C-CAE2DC207E1B}"/>
                  </a:ext>
                </a:extLst>
              </p:cNvPr>
              <p:cNvSpPr txBox="1"/>
              <p:nvPr/>
            </p:nvSpPr>
            <p:spPr>
              <a:xfrm>
                <a:off x="411586" y="1047982"/>
                <a:ext cx="4897821" cy="6944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kern="100" dirty="0">
                    <a:effectLst/>
                    <a:latin typeface="Aptos" panose="020B000402020202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MSE(y,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kern="100" smtClean="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kern="100" dirty="0">
                    <a:effectLst/>
                    <a:latin typeface="Aptos" panose="020B000402020202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−(</m:t>
                            </m:r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𝑚𝑥</m:t>
                            </m:r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kern="100" dirty="0">
                  <a:effectLst/>
                  <a:latin typeface="Aptos" panose="020B000402020202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3CB75E-F6BE-7895-E63C-CAE2DC207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86" y="1047982"/>
                <a:ext cx="4897821" cy="694421"/>
              </a:xfrm>
              <a:prstGeom prst="rect">
                <a:avLst/>
              </a:prstGeom>
              <a:blipFill>
                <a:blip r:embed="rId3"/>
                <a:stretch>
                  <a:fillRect l="-2067" t="-60714" b="-11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142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18C7-28B7-30C0-7A67-B93050AE9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MSE and Derivatives to find our optimal b and 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CE2EC9-6C7B-F9B4-9DC7-7F58D38A1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876" y="1358422"/>
            <a:ext cx="7772400" cy="493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00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3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 Algorithm</a:t>
            </a:r>
            <a:endParaRPr/>
          </a:p>
        </p:txBody>
      </p:sp>
      <p:sp>
        <p:nvSpPr>
          <p:cNvPr id="382" name="Google Shape;382;p63"/>
          <p:cNvSpPr txBox="1">
            <a:spLocks noGrp="1"/>
          </p:cNvSpPr>
          <p:nvPr>
            <p:ph type="body" idx="1"/>
          </p:nvPr>
        </p:nvSpPr>
        <p:spPr>
          <a:xfrm>
            <a:off x="19200" y="742000"/>
            <a:ext cx="11258400" cy="5538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The gradient descent algorithm is shown below:</a:t>
            </a:r>
            <a:endParaRPr/>
          </a:p>
          <a:p>
            <a:pPr marL="609600" lvl="0" indent="-476250" algn="l" rtl="0">
              <a:spcBef>
                <a:spcPts val="800"/>
              </a:spcBef>
              <a:spcAft>
                <a:spcPts val="0"/>
              </a:spcAft>
              <a:buSzPts val="2700"/>
              <a:buChar char="●"/>
            </a:pPr>
            <a:r>
              <a:rPr lang="en-US"/>
              <a:t>alpha is known as the “learning rate”.</a:t>
            </a:r>
            <a:endParaRPr/>
          </a:p>
          <a:p>
            <a:pPr marL="1219200" lvl="1" indent="-4762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/>
              <a:t>Too large and algorithm fails to converge.</a:t>
            </a:r>
            <a:endParaRPr/>
          </a:p>
          <a:p>
            <a:pPr marL="1219200" lvl="1" indent="-4762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/>
              <a:t>Too small and it takes too long to converge.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833" y="3000033"/>
            <a:ext cx="4664801" cy="3265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8700" y="3000033"/>
            <a:ext cx="4664801" cy="3265367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62"/>
          <p:cNvSpPr txBox="1"/>
          <p:nvPr/>
        </p:nvSpPr>
        <p:spPr>
          <a:xfrm>
            <a:off x="7985500" y="5972067"/>
            <a:ext cx="13095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x</a:t>
            </a:r>
            <a:endParaRPr sz="1900"/>
          </a:p>
        </p:txBody>
      </p:sp>
      <p:sp>
        <p:nvSpPr>
          <p:cNvPr id="371" name="Google Shape;371;p62"/>
          <p:cNvSpPr txBox="1"/>
          <p:nvPr/>
        </p:nvSpPr>
        <p:spPr>
          <a:xfrm>
            <a:off x="4885133" y="4456100"/>
            <a:ext cx="13095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f(x)</a:t>
            </a:r>
            <a:endParaRPr sz="1900"/>
          </a:p>
        </p:txBody>
      </p:sp>
      <p:sp>
        <p:nvSpPr>
          <p:cNvPr id="372" name="Google Shape;372;p62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 Intuition</a:t>
            </a:r>
            <a:endParaRPr/>
          </a:p>
        </p:txBody>
      </p:sp>
      <p:sp>
        <p:nvSpPr>
          <p:cNvPr id="373" name="Google Shape;373;p62"/>
          <p:cNvSpPr txBox="1"/>
          <p:nvPr/>
        </p:nvSpPr>
        <p:spPr>
          <a:xfrm>
            <a:off x="60653" y="4409431"/>
            <a:ext cx="636000" cy="353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f(x)</a:t>
            </a:r>
            <a:endParaRPr sz="1900"/>
          </a:p>
        </p:txBody>
      </p:sp>
      <p:sp>
        <p:nvSpPr>
          <p:cNvPr id="374" name="Google Shape;374;p62"/>
          <p:cNvSpPr txBox="1"/>
          <p:nvPr/>
        </p:nvSpPr>
        <p:spPr>
          <a:xfrm>
            <a:off x="2657451" y="5927191"/>
            <a:ext cx="13095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x</a:t>
            </a:r>
            <a:endParaRPr sz="1900"/>
          </a:p>
        </p:txBody>
      </p:sp>
      <p:sp>
        <p:nvSpPr>
          <p:cNvPr id="375" name="Google Shape;375;p62"/>
          <p:cNvSpPr txBox="1">
            <a:spLocks noGrp="1"/>
          </p:cNvSpPr>
          <p:nvPr>
            <p:ph type="body" idx="1"/>
          </p:nvPr>
        </p:nvSpPr>
        <p:spPr>
          <a:xfrm>
            <a:off x="324000" y="742000"/>
            <a:ext cx="11258400" cy="5538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dirty="0"/>
              <a:t>The intuition behind 1D gradient descent: </a:t>
            </a:r>
            <a:endParaRPr dirty="0"/>
          </a:p>
          <a:p>
            <a:pPr marL="609600" lvl="0" indent="-476250" algn="l" rtl="0">
              <a:spcBef>
                <a:spcPts val="800"/>
              </a:spcBef>
              <a:spcAft>
                <a:spcPts val="0"/>
              </a:spcAft>
              <a:buSzPts val="2700"/>
              <a:buChar char="●"/>
            </a:pPr>
            <a:r>
              <a:rPr lang="en-US" dirty="0"/>
              <a:t>To the left of a minimum, derivative is negative (going down).</a:t>
            </a:r>
            <a:endParaRPr dirty="0"/>
          </a:p>
          <a:p>
            <a:pPr marL="609600" lvl="0" indent="-4762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dirty="0"/>
              <a:t>To the right of a minimum, derivative is positive (going up).</a:t>
            </a:r>
            <a:endParaRPr dirty="0"/>
          </a:p>
          <a:p>
            <a:pPr marL="609600" lvl="0" indent="-4762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dirty="0"/>
              <a:t>Derivative tells you where and how far to go.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BD06D-6787-D342-F2D5-A7BB2B526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8A585-5908-09BE-20F5-2AAC293A7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420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7286F-7B71-9CF7-4E81-2C8D5D156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GD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E3427-B443-A9CE-785A-49E7AAB9F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1: Calc derivative of Loss Function (MSE) for each parameter (ML lingo : get the gradient of the loss function)</a:t>
            </a:r>
          </a:p>
          <a:p>
            <a:r>
              <a:rPr lang="en-US" dirty="0"/>
              <a:t>Step 2: Pick random values for the parameters</a:t>
            </a:r>
          </a:p>
          <a:p>
            <a:r>
              <a:rPr lang="en-US" dirty="0"/>
              <a:t>Step 3: Use parameters into the derivatives (aka gradient)</a:t>
            </a:r>
          </a:p>
          <a:p>
            <a:r>
              <a:rPr lang="en-US" dirty="0"/>
              <a:t>Step 4: Calc the step size</a:t>
            </a:r>
          </a:p>
          <a:p>
            <a:r>
              <a:rPr lang="en-US" dirty="0"/>
              <a:t>Step 5: Calculate new parameters</a:t>
            </a:r>
          </a:p>
          <a:p>
            <a:r>
              <a:rPr lang="en-US" dirty="0"/>
              <a:t>Step 6: Repeat at Step 3 or exceed the iterations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23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4"/>
          <p:cNvSpPr txBox="1">
            <a:spLocks noGrp="1"/>
          </p:cNvSpPr>
          <p:nvPr>
            <p:ph type="body" idx="1"/>
          </p:nvPr>
        </p:nvSpPr>
        <p:spPr>
          <a:xfrm>
            <a:off x="222400" y="843600"/>
            <a:ext cx="11258400" cy="474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600" lvl="0" indent="-476250" algn="l" rtl="0">
              <a:spcBef>
                <a:spcPts val="800"/>
              </a:spcBef>
              <a:spcAft>
                <a:spcPts val="0"/>
              </a:spcAft>
              <a:buSzPts val="2700"/>
              <a:buChar char="●"/>
            </a:pPr>
            <a:r>
              <a:rPr lang="en-US" dirty="0"/>
              <a:t>If loss function has multiple local minima, GD is </a:t>
            </a:r>
            <a:r>
              <a:rPr lang="en-US" b="1" dirty="0"/>
              <a:t>not guaranteed</a:t>
            </a:r>
            <a:r>
              <a:rPr lang="en-US" dirty="0"/>
              <a:t> to find global minimum.</a:t>
            </a:r>
            <a:endParaRPr dirty="0"/>
          </a:p>
          <a:p>
            <a:pPr marL="609600" lvl="0" indent="-4762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dirty="0"/>
              <a:t>Suppose we have this loss curve (not a convex function)</a:t>
            </a:r>
            <a:endParaRPr dirty="0"/>
          </a:p>
        </p:txBody>
      </p:sp>
      <p:sp>
        <p:nvSpPr>
          <p:cNvPr id="394" name="Google Shape;394;p64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Simple Gradient Descent Approach Only Finds Local Minima</a:t>
            </a:r>
            <a:endParaRPr dirty="0"/>
          </a:p>
        </p:txBody>
      </p:sp>
      <p:pic>
        <p:nvPicPr>
          <p:cNvPr id="395" name="Google Shape;39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700" y="3286433"/>
            <a:ext cx="42418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5"/>
          <p:cNvSpPr txBox="1">
            <a:spLocks noGrp="1"/>
          </p:cNvSpPr>
          <p:nvPr>
            <p:ph type="body" idx="1"/>
          </p:nvPr>
        </p:nvSpPr>
        <p:spPr>
          <a:xfrm>
            <a:off x="222400" y="843600"/>
            <a:ext cx="11258400" cy="96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600" lvl="0" indent="-476250" algn="l" rtl="0">
              <a:spcBef>
                <a:spcPts val="800"/>
              </a:spcBef>
              <a:spcAft>
                <a:spcPts val="0"/>
              </a:spcAft>
              <a:buSzPts val="2700"/>
              <a:buChar char="●"/>
            </a:pPr>
            <a:r>
              <a:rPr lang="en-US" dirty="0"/>
              <a:t>Here’s how GD runs </a:t>
            </a:r>
            <a:endParaRPr dirty="0"/>
          </a:p>
        </p:txBody>
      </p:sp>
      <p:sp>
        <p:nvSpPr>
          <p:cNvPr id="401" name="Google Shape;401;p65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 Only Finds Local Minima</a:t>
            </a:r>
            <a:endParaRPr/>
          </a:p>
        </p:txBody>
      </p:sp>
      <p:pic>
        <p:nvPicPr>
          <p:cNvPr id="402" name="Google Shape;40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5048" y="2046533"/>
            <a:ext cx="3856333" cy="2701734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65"/>
          <p:cNvSpPr txBox="1">
            <a:spLocks noGrp="1"/>
          </p:cNvSpPr>
          <p:nvPr>
            <p:ph type="body" idx="1"/>
          </p:nvPr>
        </p:nvSpPr>
        <p:spPr>
          <a:xfrm>
            <a:off x="222400" y="4986700"/>
            <a:ext cx="11258400" cy="964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600" lvl="0" indent="-476250" algn="l" rtl="0">
              <a:spcBef>
                <a:spcPts val="800"/>
              </a:spcBef>
              <a:spcAft>
                <a:spcPts val="0"/>
              </a:spcAft>
              <a:buSzPts val="2700"/>
              <a:buChar char="●"/>
            </a:pPr>
            <a:r>
              <a:rPr lang="en-US" dirty="0"/>
              <a:t>GD can converge at -15 when global minimum is 18 (this happens with quadratic functions, or non-linear functions)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6"/>
          <p:cNvSpPr txBox="1">
            <a:spLocks noGrp="1"/>
          </p:cNvSpPr>
          <p:nvPr>
            <p:ph type="body" idx="1"/>
          </p:nvPr>
        </p:nvSpPr>
        <p:spPr>
          <a:xfrm>
            <a:off x="222400" y="843600"/>
            <a:ext cx="11258400" cy="3128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600" lvl="0" indent="-476250" algn="l" rtl="0">
              <a:spcBef>
                <a:spcPts val="800"/>
              </a:spcBef>
              <a:spcAft>
                <a:spcPts val="0"/>
              </a:spcAft>
              <a:buSzPts val="2700"/>
              <a:buChar char="●"/>
            </a:pPr>
            <a:r>
              <a:rPr lang="en-US" dirty="0"/>
              <a:t>For a </a:t>
            </a:r>
            <a:r>
              <a:rPr lang="en-US" b="1" dirty="0"/>
              <a:t>convex</a:t>
            </a:r>
            <a:r>
              <a:rPr lang="en-US" dirty="0"/>
              <a:t> function f, any local minimum is also a global minimum.</a:t>
            </a:r>
            <a:endParaRPr dirty="0"/>
          </a:p>
          <a:p>
            <a:pPr marL="1219200" lvl="1" indent="-4762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dirty="0"/>
              <a:t>gradient descent will always find the globally optimal minimizer.</a:t>
            </a:r>
            <a:endParaRPr dirty="0"/>
          </a:p>
          <a:p>
            <a:pPr marL="609600" lvl="0" indent="-4762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dirty="0"/>
              <a:t>For concave functions or non-linear functions, GD will find the first local minimum</a:t>
            </a:r>
            <a:endParaRPr dirty="0"/>
          </a:p>
        </p:txBody>
      </p:sp>
      <p:sp>
        <p:nvSpPr>
          <p:cNvPr id="411" name="Google Shape;411;p66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Convexity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C0CE12-9388-459D-BD9D-ACAAA2CB7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124" y="2102461"/>
            <a:ext cx="7772400" cy="26530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440C7C-32A5-1B70-B90F-CF0900B7C534}"/>
              </a:ext>
            </a:extLst>
          </p:cNvPr>
          <p:cNvSpPr txBox="1"/>
          <p:nvPr/>
        </p:nvSpPr>
        <p:spPr>
          <a:xfrm>
            <a:off x="1019647" y="903890"/>
            <a:ext cx="10302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have data concerning housing sizes and their corresponding prices.  </a:t>
            </a:r>
          </a:p>
          <a:p>
            <a:r>
              <a:rPr lang="en-US" sz="2400" dirty="0"/>
              <a:t>How do we create a model for this?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BA3296-F34C-1F78-BC10-9C886CF5DE81}"/>
              </a:ext>
            </a:extLst>
          </p:cNvPr>
          <p:cNvSpPr txBox="1"/>
          <p:nvPr/>
        </p:nvSpPr>
        <p:spPr>
          <a:xfrm>
            <a:off x="1534511" y="4755539"/>
            <a:ext cx="7630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do we derive some equation that looks like :</a:t>
            </a:r>
          </a:p>
          <a:p>
            <a:endParaRPr lang="en-US" sz="2400" dirty="0"/>
          </a:p>
          <a:p>
            <a:r>
              <a:rPr lang="en-US" sz="2400" dirty="0"/>
              <a:t>Price = b + m (Area)</a:t>
            </a:r>
          </a:p>
          <a:p>
            <a:r>
              <a:rPr lang="en-US" sz="2400" dirty="0"/>
              <a:t>( looks like y = b + mx). What is the value for b and m?</a:t>
            </a:r>
          </a:p>
        </p:txBody>
      </p:sp>
    </p:spTree>
    <p:extLst>
      <p:ext uri="{BB962C8B-B14F-4D97-AF65-F5344CB8AC3E}">
        <p14:creationId xmlns:p14="http://schemas.microsoft.com/office/powerpoint/2010/main" val="189920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0"/>
          <p:cNvSpPr txBox="1">
            <a:spLocks noGrp="1"/>
          </p:cNvSpPr>
          <p:nvPr>
            <p:ph type="title"/>
          </p:nvPr>
        </p:nvSpPr>
        <p:spPr>
          <a:xfrm>
            <a:off x="222400" y="123335"/>
            <a:ext cx="10972800" cy="660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Optimization Goal</a:t>
            </a:r>
            <a:endParaRPr/>
          </a:p>
        </p:txBody>
      </p:sp>
      <p:sp>
        <p:nvSpPr>
          <p:cNvPr id="442" name="Google Shape;442;p70"/>
          <p:cNvSpPr txBox="1">
            <a:spLocks noGrp="1"/>
          </p:cNvSpPr>
          <p:nvPr>
            <p:ph type="body" idx="1"/>
          </p:nvPr>
        </p:nvSpPr>
        <p:spPr>
          <a:xfrm>
            <a:off x="324000" y="742000"/>
            <a:ext cx="11258400" cy="5538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/>
              <a:t>Suppose we want to create a model that predicts the tip given the total bill for a table at a restaurant.</a:t>
            </a:r>
            <a:endParaRPr/>
          </a:p>
        </p:txBody>
      </p:sp>
      <p:pic>
        <p:nvPicPr>
          <p:cNvPr id="443" name="Google Shape;443;p70"/>
          <p:cNvPicPr preferRelativeResize="0"/>
          <p:nvPr/>
        </p:nvPicPr>
        <p:blipFill rotWithShape="1">
          <a:blip r:embed="rId3">
            <a:alphaModFix/>
          </a:blip>
          <a:srcRect l="1489" t="9641" r="8241"/>
          <a:stretch/>
        </p:blipFill>
        <p:spPr>
          <a:xfrm>
            <a:off x="4819850" y="1500125"/>
            <a:ext cx="5820473" cy="4078074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70"/>
          <p:cNvSpPr txBox="1"/>
          <p:nvPr/>
        </p:nvSpPr>
        <p:spPr>
          <a:xfrm>
            <a:off x="324000" y="2111600"/>
            <a:ext cx="4734300" cy="3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this problem, we’ll keep things simple and have only 1 parameter: gamma.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lvl="0" indent="-47625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●"/>
            </a:pP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lvl="0" indent="-47625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●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other words, we are fitting a line with zero y-intercept.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5" name="Google Shape;445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1110" y="3557876"/>
            <a:ext cx="3620166" cy="738967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70"/>
          <p:cNvSpPr txBox="1"/>
          <p:nvPr/>
        </p:nvSpPr>
        <p:spPr>
          <a:xfrm>
            <a:off x="670800" y="6288800"/>
            <a:ext cx="65091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See Notebook.</a:t>
            </a:r>
            <a:endParaRPr sz="1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101"/>
          <p:cNvSpPr txBox="1">
            <a:spLocks noGrp="1"/>
          </p:cNvSpPr>
          <p:nvPr>
            <p:ph type="title"/>
          </p:nvPr>
        </p:nvSpPr>
        <p:spPr>
          <a:xfrm>
            <a:off x="1238600" y="3113800"/>
            <a:ext cx="9714900" cy="630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Stochastic Gradient Descent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03"/>
          <p:cNvSpPr txBox="1">
            <a:spLocks noGrp="1"/>
          </p:cNvSpPr>
          <p:nvPr>
            <p:ph type="title"/>
          </p:nvPr>
        </p:nvSpPr>
        <p:spPr>
          <a:xfrm>
            <a:off x="509587" y="649485"/>
            <a:ext cx="108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en-US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Which Step in This Algorithm is Most Time Consuming?</a:t>
            </a:r>
            <a:endParaRPr b="1">
              <a:solidFill>
                <a:srgbClr val="BE07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103"/>
          <p:cNvSpPr txBox="1"/>
          <p:nvPr/>
        </p:nvSpPr>
        <p:spPr>
          <a:xfrm>
            <a:off x="604551" y="2086562"/>
            <a:ext cx="332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Gradient Descent Algorithm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3A74DF-8457-2990-9C44-6BA13CA4F910}"/>
              </a:ext>
            </a:extLst>
          </p:cNvPr>
          <p:cNvSpPr txBox="1"/>
          <p:nvPr/>
        </p:nvSpPr>
        <p:spPr>
          <a:xfrm>
            <a:off x="1156138" y="2711669"/>
            <a:ext cx="89758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Calculating MSE at each iteration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Calculating the Derivatives at each iteration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05"/>
          <p:cNvSpPr txBox="1">
            <a:spLocks noGrp="1"/>
          </p:cNvSpPr>
          <p:nvPr>
            <p:ph type="title"/>
          </p:nvPr>
        </p:nvSpPr>
        <p:spPr>
          <a:xfrm>
            <a:off x="227717" y="-74211"/>
            <a:ext cx="108015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</a:pPr>
            <a:r>
              <a:rPr lang="en-US" b="1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rPr>
              <a:t>Stochastic Gradient Descent</a:t>
            </a:r>
            <a:endParaRPr>
              <a:solidFill>
                <a:srgbClr val="BE07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105"/>
          <p:cNvSpPr txBox="1">
            <a:spLocks noGrp="1"/>
          </p:cNvSpPr>
          <p:nvPr>
            <p:ph type="body" idx="1"/>
          </p:nvPr>
        </p:nvSpPr>
        <p:spPr>
          <a:xfrm>
            <a:off x="541925" y="1087815"/>
            <a:ext cx="10515600" cy="43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637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 sz="2700" dirty="0">
                <a:latin typeface="Calibri"/>
                <a:ea typeface="Calibri"/>
                <a:cs typeface="Calibri"/>
                <a:sym typeface="Calibri"/>
              </a:rPr>
              <a:t>Draw a smaller simple random sample of data indices </a:t>
            </a:r>
            <a:endParaRPr sz="27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n-US" sz="2300" dirty="0">
                <a:latin typeface="Calibri"/>
                <a:ea typeface="Calibri"/>
                <a:cs typeface="Calibri"/>
                <a:sym typeface="Calibri"/>
              </a:rPr>
              <a:t>Often called a </a:t>
            </a:r>
            <a:r>
              <a:rPr lang="en-US" sz="2300" b="1" dirty="0">
                <a:latin typeface="Calibri"/>
                <a:ea typeface="Calibri"/>
                <a:cs typeface="Calibri"/>
                <a:sym typeface="Calibri"/>
              </a:rPr>
              <a:t>batch</a:t>
            </a:r>
            <a:r>
              <a:rPr lang="en-US" sz="2300" dirty="0"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US" sz="2300" b="1" dirty="0">
                <a:latin typeface="Calibri"/>
                <a:ea typeface="Calibri"/>
                <a:cs typeface="Calibri"/>
                <a:sym typeface="Calibri"/>
              </a:rPr>
              <a:t>mini-batch</a:t>
            </a:r>
            <a:endParaRPr sz="23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n-US" sz="2300" dirty="0">
                <a:latin typeface="Calibri"/>
                <a:ea typeface="Calibri"/>
                <a:cs typeface="Calibri"/>
                <a:sym typeface="Calibri"/>
              </a:rPr>
              <a:t>Choice of </a:t>
            </a:r>
            <a:r>
              <a:rPr lang="en-US" sz="2300" b="1" dirty="0">
                <a:latin typeface="Calibri"/>
                <a:ea typeface="Calibri"/>
                <a:cs typeface="Calibri"/>
                <a:sym typeface="Calibri"/>
              </a:rPr>
              <a:t>batch size</a:t>
            </a:r>
            <a:r>
              <a:rPr lang="en-US" sz="2300" dirty="0">
                <a:latin typeface="Calibri"/>
                <a:ea typeface="Calibri"/>
                <a:cs typeface="Calibri"/>
                <a:sym typeface="Calibri"/>
              </a:rPr>
              <a:t> trade-off </a:t>
            </a:r>
            <a:r>
              <a:rPr lang="en-US" sz="2300" b="1" dirty="0">
                <a:latin typeface="Calibri"/>
                <a:ea typeface="Calibri"/>
                <a:cs typeface="Calibri"/>
                <a:sym typeface="Calibri"/>
              </a:rPr>
              <a:t>gradient quality</a:t>
            </a:r>
            <a:r>
              <a:rPr lang="en-US" sz="2300" dirty="0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300" b="1" dirty="0">
                <a:latin typeface="Calibri"/>
                <a:ea typeface="Calibri"/>
                <a:cs typeface="Calibri"/>
                <a:sym typeface="Calibri"/>
              </a:rPr>
              <a:t>speed</a:t>
            </a:r>
          </a:p>
          <a:p>
            <a:pPr marL="9144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endParaRPr lang="en-US" sz="2300" b="1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endParaRPr lang="en-US" sz="2300" b="1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74650">
              <a:spcBef>
                <a:spcPts val="0"/>
              </a:spcBef>
              <a:buSzPts val="2300"/>
              <a:buFont typeface="Calibri"/>
              <a:buChar char="●"/>
            </a:pPr>
            <a:r>
              <a:rPr lang="en-US" sz="2300" b="1" dirty="0">
                <a:latin typeface="Calibri"/>
                <a:ea typeface="Calibri"/>
                <a:cs typeface="Calibri"/>
                <a:sym typeface="Calibri"/>
              </a:rPr>
              <a:t>Think of the size of the Berkeley call for service data – compared to Los Angels, CA home sales records. </a:t>
            </a:r>
            <a:r>
              <a:rPr lang="en-US" sz="2300" b="1" dirty="0">
                <a:latin typeface="Calibri"/>
                <a:ea typeface="Calibri"/>
                <a:cs typeface="Calibri"/>
                <a:sym typeface="Calibri"/>
                <a:hlinkClick r:id="rId3"/>
              </a:rPr>
              <a:t>https://maps.assessor.lacounty.gov/m/</a:t>
            </a:r>
            <a:endParaRPr lang="en-US" sz="2300" b="1" dirty="0">
              <a:latin typeface="Calibri"/>
              <a:ea typeface="Calibri"/>
              <a:cs typeface="Calibri"/>
              <a:sym typeface="Calibri"/>
            </a:endParaRPr>
          </a:p>
          <a:p>
            <a:pPr marL="1371600" lvl="1" indent="-374650">
              <a:spcBef>
                <a:spcPts val="0"/>
              </a:spcBef>
              <a:buSzPts val="2300"/>
              <a:buFont typeface="Calibri"/>
              <a:buChar char="●"/>
            </a:pPr>
            <a:r>
              <a:rPr lang="en-US" sz="1900" b="1" dirty="0">
                <a:latin typeface="Calibri"/>
                <a:ea typeface="Calibri"/>
                <a:cs typeface="Calibri"/>
                <a:sym typeface="Calibri"/>
              </a:rPr>
              <a:t>Not easy to navigate that web</a:t>
            </a:r>
          </a:p>
          <a:p>
            <a:pPr marL="1371600" lvl="1" indent="-374650">
              <a:spcBef>
                <a:spcPts val="0"/>
              </a:spcBef>
              <a:buSzPts val="2300"/>
              <a:buFont typeface="Calibri"/>
              <a:buChar char="●"/>
            </a:pPr>
            <a:r>
              <a:rPr lang="en-US" sz="1900" b="1" dirty="0">
                <a:latin typeface="Calibri"/>
                <a:ea typeface="Calibri"/>
                <a:cs typeface="Calibri"/>
                <a:sym typeface="Calibri"/>
              </a:rPr>
              <a:t>But the public free data exists</a:t>
            </a:r>
          </a:p>
          <a:p>
            <a:pPr marL="1371600" lvl="1" indent="-374650">
              <a:spcBef>
                <a:spcPts val="0"/>
              </a:spcBef>
              <a:buSzPts val="2300"/>
              <a:buFont typeface="Calibri"/>
              <a:buChar char="●"/>
            </a:pPr>
            <a:endParaRPr lang="en-US" sz="1900" b="1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74650">
              <a:spcBef>
                <a:spcPts val="0"/>
              </a:spcBef>
              <a:buSzPts val="2300"/>
              <a:buFont typeface="Calibri"/>
              <a:buChar char="●"/>
            </a:pPr>
            <a:endParaRPr lang="en-US" sz="2300" b="1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374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endParaRPr lang="en-US" sz="23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105"/>
          <p:cNvSpPr/>
          <p:nvPr/>
        </p:nvSpPr>
        <p:spPr>
          <a:xfrm>
            <a:off x="5370275" y="3507625"/>
            <a:ext cx="858900" cy="580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1EF73-A32A-98B9-AEF9-AF0DFDDC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best fit line?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06DB76-4FB3-77C9-CB63-660FD8FE7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0" y="2259724"/>
            <a:ext cx="5738106" cy="3535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88866B-2420-F976-2CFC-A9507FE9A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259" y="2259724"/>
            <a:ext cx="5760741" cy="3535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49442F-D58F-F0B7-2704-104E342468E0}"/>
              </a:ext>
            </a:extLst>
          </p:cNvPr>
          <p:cNvSpPr txBox="1"/>
          <p:nvPr/>
        </p:nvSpPr>
        <p:spPr>
          <a:xfrm>
            <a:off x="788276" y="1072055"/>
            <a:ext cx="4193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Left: when there are few points, it might be easy to guess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7B2DD-9897-C94A-D55C-BF90E17FE8B0}"/>
              </a:ext>
            </a:extLst>
          </p:cNvPr>
          <p:cNvSpPr txBox="1"/>
          <p:nvPr/>
        </p:nvSpPr>
        <p:spPr>
          <a:xfrm>
            <a:off x="7294179" y="1072055"/>
            <a:ext cx="4235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there are 1000, or 1mil points, then it is harder to create a better fit visually</a:t>
            </a:r>
          </a:p>
        </p:txBody>
      </p:sp>
    </p:spTree>
    <p:extLst>
      <p:ext uri="{BB962C8B-B14F-4D97-AF65-F5344CB8AC3E}">
        <p14:creationId xmlns:p14="http://schemas.microsoft.com/office/powerpoint/2010/main" val="421653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347CE-F76F-4AB1-D740-CF05A26D8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9AAC6D-6183-4BD1-1714-E8F5F0643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0" y="2701159"/>
            <a:ext cx="6978448" cy="3605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5DF2EC-A23F-E9EA-926B-ADFBE1EB4B87}"/>
              </a:ext>
            </a:extLst>
          </p:cNvPr>
          <p:cNvSpPr txBox="1"/>
          <p:nvPr/>
        </p:nvSpPr>
        <p:spPr>
          <a:xfrm>
            <a:off x="1282262" y="1072055"/>
            <a:ext cx="99129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 some random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the distance from actual y from the estimated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Square the difference -- squaring amplify the difference and ignore + or – difference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 them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the average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923F3B-87C0-093E-6EA4-A66458083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868" y="3113965"/>
            <a:ext cx="4634836" cy="33692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F716D0-90F2-6DB0-DB6E-80C0A1F392F3}"/>
              </a:ext>
            </a:extLst>
          </p:cNvPr>
          <p:cNvSpPr txBox="1"/>
          <p:nvPr/>
        </p:nvSpPr>
        <p:spPr>
          <a:xfrm>
            <a:off x="8019393" y="2375338"/>
            <a:ext cx="4104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Another example of Height prediction from weight</a:t>
            </a:r>
          </a:p>
        </p:txBody>
      </p:sp>
    </p:spTree>
    <p:extLst>
      <p:ext uri="{BB962C8B-B14F-4D97-AF65-F5344CB8AC3E}">
        <p14:creationId xmlns:p14="http://schemas.microsoft.com/office/powerpoint/2010/main" val="20575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1334B-849C-C68E-055A-4B2BCB29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differences is our COST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A2E6A3-C151-50EC-5465-7E1E8A138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0" y="878227"/>
            <a:ext cx="7772400" cy="4015202"/>
          </a:xfrm>
          <a:prstGeom prst="rect">
            <a:avLst/>
          </a:prstGeom>
        </p:spPr>
      </p:pic>
      <p:pic>
        <p:nvPicPr>
          <p:cNvPr id="5" name="Google Shape;81;p16">
            <a:extLst>
              <a:ext uri="{FF2B5EF4-FFF2-40B4-BE49-F238E27FC236}">
                <a16:creationId xmlns:a16="http://schemas.microsoft.com/office/drawing/2014/main" id="{CE57BCC6-3423-075D-4076-038448B3025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1627" y="5330786"/>
            <a:ext cx="3731172" cy="11015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F5334B-E6A6-4B55-1F41-89B336E807A4}"/>
              </a:ext>
            </a:extLst>
          </p:cNvPr>
          <p:cNvSpPr txBox="1"/>
          <p:nvPr/>
        </p:nvSpPr>
        <p:spPr>
          <a:xfrm>
            <a:off x="1250731" y="5496910"/>
            <a:ext cx="5202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This should look familiar from our Simple Linear Regression formula: MSE is Mean Square Error, our cost function</a:t>
            </a:r>
          </a:p>
        </p:txBody>
      </p:sp>
    </p:spTree>
    <p:extLst>
      <p:ext uri="{BB962C8B-B14F-4D97-AF65-F5344CB8AC3E}">
        <p14:creationId xmlns:p14="http://schemas.microsoft.com/office/powerpoint/2010/main" val="234144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ED52-036B-F63B-0A5F-D25DD7561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MSE and how to minimize it</a:t>
            </a:r>
          </a:p>
        </p:txBody>
      </p:sp>
      <p:pic>
        <p:nvPicPr>
          <p:cNvPr id="4" name="Google Shape;81;p16">
            <a:extLst>
              <a:ext uri="{FF2B5EF4-FFF2-40B4-BE49-F238E27FC236}">
                <a16:creationId xmlns:a16="http://schemas.microsoft.com/office/drawing/2014/main" id="{C6F3A32B-CB17-7DD2-AED9-9A058F7F8F1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538" y="891094"/>
            <a:ext cx="3731172" cy="110154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3069A4-7F77-BE09-44D0-929CCA40480C}"/>
                  </a:ext>
                </a:extLst>
              </p:cNvPr>
              <p:cNvSpPr txBox="1"/>
              <p:nvPr/>
            </p:nvSpPr>
            <p:spPr>
              <a:xfrm>
                <a:off x="6096001" y="1114097"/>
                <a:ext cx="29323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en-US" sz="2400"/>
                            <m:t>y</m:t>
                          </m:r>
                        </m:e>
                      </m:acc>
                      <m:r>
                        <m:rPr>
                          <m:nor/>
                        </m:rPr>
                        <a:rPr lang="en-US" sz="2400"/>
                        <m:t> = </m:t>
                      </m:r>
                      <m:r>
                        <m:rPr>
                          <m:nor/>
                        </m:rPr>
                        <a:rPr lang="en-US" sz="2400"/>
                        <m:t>mx</m:t>
                      </m:r>
                      <m:r>
                        <m:rPr>
                          <m:nor/>
                        </m:rPr>
                        <a:rPr lang="en-US" sz="2400"/>
                        <m:t> +</m:t>
                      </m:r>
                      <m:r>
                        <m:rPr>
                          <m:nor/>
                        </m:rPr>
                        <a:rPr lang="en-US" sz="2400"/>
                        <m:t>b</m:t>
                      </m:r>
                      <m:r>
                        <m:rPr>
                          <m:nor/>
                        </m:rPr>
                        <a:rPr lang="en-US" sz="2400"/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3069A4-7F77-BE09-44D0-929CCA404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1114097"/>
                <a:ext cx="2932386" cy="461665"/>
              </a:xfrm>
              <a:prstGeom prst="rect">
                <a:avLst/>
              </a:prstGeom>
              <a:blipFill>
                <a:blip r:embed="rId3"/>
                <a:stretch>
                  <a:fillRect t="-5405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ABF83F-417A-3B24-4CE1-B7F57A767907}"/>
                  </a:ext>
                </a:extLst>
              </p:cNvPr>
              <p:cNvSpPr txBox="1"/>
              <p:nvPr/>
            </p:nvSpPr>
            <p:spPr>
              <a:xfrm>
                <a:off x="222400" y="2120037"/>
                <a:ext cx="4897821" cy="6944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400" kern="100" dirty="0">
                    <a:effectLst/>
                    <a:latin typeface="Aptos" panose="020B000402020202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MSE(y,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kern="100" smtClean="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kern="100" dirty="0">
                    <a:effectLst/>
                    <a:latin typeface="Aptos" panose="020B000402020202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−(</m:t>
                            </m:r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𝑚𝑥</m:t>
                            </m:r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))</m:t>
                            </m:r>
                          </m:e>
                          <m:sup>
                            <m:r>
                              <a:rPr lang="en-US" sz="2400" i="1" kern="100">
                                <a:effectLst/>
                                <a:latin typeface="Cambria Math" panose="02040503050406030204" pitchFamily="18" charset="0"/>
                                <a:ea typeface="Malgun Gothic" panose="020B0503020000020004" pitchFamily="34" charset="-127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400" kern="100" dirty="0">
                  <a:effectLst/>
                  <a:latin typeface="Aptos" panose="020B000402020202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ABF83F-417A-3B24-4CE1-B7F57A767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00" y="2120037"/>
                <a:ext cx="4897821" cy="694421"/>
              </a:xfrm>
              <a:prstGeom prst="rect">
                <a:avLst/>
              </a:prstGeom>
              <a:blipFill>
                <a:blip r:embed="rId4"/>
                <a:stretch>
                  <a:fillRect l="-1809" t="-63636" b="-1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BBA4521-C57B-83FF-216A-E52737C10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549" y="2814458"/>
            <a:ext cx="6009290" cy="39021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1128A5-0FBB-580F-E218-3E06EA4AD105}"/>
              </a:ext>
            </a:extLst>
          </p:cNvPr>
          <p:cNvSpPr txBox="1"/>
          <p:nvPr/>
        </p:nvSpPr>
        <p:spPr>
          <a:xfrm>
            <a:off x="546538" y="3735766"/>
            <a:ext cx="3447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with m with zero, and b as zero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9619E3DE-ADEC-DF0E-D3CE-F254056934CE}"/>
              </a:ext>
            </a:extLst>
          </p:cNvPr>
          <p:cNvSpPr/>
          <p:nvPr/>
        </p:nvSpPr>
        <p:spPr>
          <a:xfrm rot="20512763">
            <a:off x="3508144" y="6014946"/>
            <a:ext cx="1535192" cy="328791"/>
          </a:xfrm>
          <a:prstGeom prst="rightArrow">
            <a:avLst>
              <a:gd name="adj1" fmla="val 37214"/>
              <a:gd name="adj2" fmla="val 4360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FA517C-858A-5066-BB98-5E90D4ADC4D9}"/>
              </a:ext>
            </a:extLst>
          </p:cNvPr>
          <p:cNvSpPr txBox="1"/>
          <p:nvPr/>
        </p:nvSpPr>
        <p:spPr>
          <a:xfrm>
            <a:off x="1686384" y="6179341"/>
            <a:ext cx="156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= 0 here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A60065A6-BB94-40A3-74DD-34046ACB1031}"/>
              </a:ext>
            </a:extLst>
          </p:cNvPr>
          <p:cNvSpPr/>
          <p:nvPr/>
        </p:nvSpPr>
        <p:spPr>
          <a:xfrm rot="8980032">
            <a:off x="8839005" y="5222098"/>
            <a:ext cx="1860106" cy="328791"/>
          </a:xfrm>
          <a:prstGeom prst="rightArrow">
            <a:avLst>
              <a:gd name="adj1" fmla="val 37214"/>
              <a:gd name="adj2" fmla="val 4360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1B9F54-7BF6-108E-DD73-604E9302D6E2}"/>
              </a:ext>
            </a:extLst>
          </p:cNvPr>
          <p:cNvSpPr txBox="1"/>
          <p:nvPr/>
        </p:nvSpPr>
        <p:spPr>
          <a:xfrm>
            <a:off x="10349800" y="4492662"/>
            <a:ext cx="156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is zero here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C1454744-C5BD-431C-8FD6-9FEC422AC605}"/>
              </a:ext>
            </a:extLst>
          </p:cNvPr>
          <p:cNvSpPr/>
          <p:nvPr/>
        </p:nvSpPr>
        <p:spPr>
          <a:xfrm rot="8980032">
            <a:off x="6773724" y="2717375"/>
            <a:ext cx="1860106" cy="328791"/>
          </a:xfrm>
          <a:prstGeom prst="rightArrow">
            <a:avLst>
              <a:gd name="adj1" fmla="val 37214"/>
              <a:gd name="adj2" fmla="val 4360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430492-1689-4E55-F63A-AF2C43EF948C}"/>
              </a:ext>
            </a:extLst>
          </p:cNvPr>
          <p:cNvSpPr txBox="1"/>
          <p:nvPr/>
        </p:nvSpPr>
        <p:spPr>
          <a:xfrm>
            <a:off x="8883299" y="2270182"/>
            <a:ext cx="2004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Maybe we started here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58CEAB2F-7390-A4E3-8741-279026EB3621}"/>
              </a:ext>
            </a:extLst>
          </p:cNvPr>
          <p:cNvSpPr/>
          <p:nvPr/>
        </p:nvSpPr>
        <p:spPr>
          <a:xfrm rot="7132847">
            <a:off x="7219996" y="4046801"/>
            <a:ext cx="1860106" cy="328791"/>
          </a:xfrm>
          <a:prstGeom prst="rightArrow">
            <a:avLst>
              <a:gd name="adj1" fmla="val 37214"/>
              <a:gd name="adj2" fmla="val 4360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CDA25-76C3-737A-AAE7-EB7303255910}"/>
              </a:ext>
            </a:extLst>
          </p:cNvPr>
          <p:cNvSpPr txBox="1"/>
          <p:nvPr/>
        </p:nvSpPr>
        <p:spPr>
          <a:xfrm>
            <a:off x="8743204" y="3174673"/>
            <a:ext cx="3167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we want to go here at final optimal MSE</a:t>
            </a:r>
          </a:p>
        </p:txBody>
      </p:sp>
    </p:spTree>
    <p:extLst>
      <p:ext uri="{BB962C8B-B14F-4D97-AF65-F5344CB8AC3E}">
        <p14:creationId xmlns:p14="http://schemas.microsoft.com/office/powerpoint/2010/main" val="380875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BBE6-B9F9-F996-6A66-E4345D1A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how to find that minimal MSE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2A7CD4-EC92-005F-1FFD-C13BD0FE0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207" y="3218235"/>
            <a:ext cx="5142862" cy="2699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096781-43D1-67E2-DC42-906DCCF70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940" y="2818841"/>
            <a:ext cx="5403486" cy="3233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310366-19D5-F533-77E6-51E3836D879A}"/>
              </a:ext>
            </a:extLst>
          </p:cNvPr>
          <p:cNvSpPr txBox="1"/>
          <p:nvPr/>
        </p:nvSpPr>
        <p:spPr>
          <a:xfrm>
            <a:off x="2785241" y="2511064"/>
            <a:ext cx="4333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are the single dimensional view of the 3D 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A7422B-FE73-4CC3-BA28-B6BA55085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622" y="156830"/>
            <a:ext cx="3862509" cy="25081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CC66A9-243F-91EF-4B46-A7E887949F28}"/>
              </a:ext>
            </a:extLst>
          </p:cNvPr>
          <p:cNvSpPr txBox="1"/>
          <p:nvPr/>
        </p:nvSpPr>
        <p:spPr>
          <a:xfrm>
            <a:off x="2270234" y="6222124"/>
            <a:ext cx="9079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don’t know where the minimal MSE for a given m or b so we need to figure out an efficient way to calculate it</a:t>
            </a:r>
          </a:p>
        </p:txBody>
      </p:sp>
    </p:spTree>
    <p:extLst>
      <p:ext uri="{BB962C8B-B14F-4D97-AF65-F5344CB8AC3E}">
        <p14:creationId xmlns:p14="http://schemas.microsoft.com/office/powerpoint/2010/main" val="342919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F23A-9D47-6360-9CA0-06CBA07A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moving towards a smaller MSE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045DB6-AEA3-2CBB-C55F-CEDA4CECF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44" y="1588561"/>
            <a:ext cx="7772400" cy="46268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1FC9F1-3934-E16F-36E0-4D1518B3DA7F}"/>
              </a:ext>
            </a:extLst>
          </p:cNvPr>
          <p:cNvSpPr txBox="1"/>
          <p:nvPr/>
        </p:nvSpPr>
        <p:spPr>
          <a:xfrm>
            <a:off x="9059917" y="1429407"/>
            <a:ext cx="23332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use fixed incremental sizes, we might miss the minimal MSE and realize MSE is increasing again</a:t>
            </a:r>
          </a:p>
        </p:txBody>
      </p:sp>
    </p:spTree>
    <p:extLst>
      <p:ext uri="{BB962C8B-B14F-4D97-AF65-F5344CB8AC3E}">
        <p14:creationId xmlns:p14="http://schemas.microsoft.com/office/powerpoint/2010/main" val="2682977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189A-5691-782C-39AA-239D7439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that minimal MSE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706C51-08CF-B610-6F0A-8B11D69CF968}"/>
              </a:ext>
            </a:extLst>
          </p:cNvPr>
          <p:cNvSpPr txBox="1"/>
          <p:nvPr/>
        </p:nvSpPr>
        <p:spPr>
          <a:xfrm>
            <a:off x="6293070" y="930332"/>
            <a:ext cx="52788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approach might work, where the incremental steps are smaller as the MSE reduces…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slope is negative here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use derivative of MSE relative to b to see where the slope gets closer to zero.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CE7615-469B-6175-E66D-E8B4D4E8B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16" y="930332"/>
            <a:ext cx="5880784" cy="371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8577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D9615F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2471</TotalTime>
  <Words>820</Words>
  <Application>Microsoft Macintosh PowerPoint</Application>
  <PresentationFormat>Widescreen</PresentationFormat>
  <Paragraphs>100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40" baseType="lpstr">
      <vt:lpstr>Roboto Medium</vt:lpstr>
      <vt:lpstr>Proxima Nova</vt:lpstr>
      <vt:lpstr>Times</vt:lpstr>
      <vt:lpstr>Century Gothic</vt:lpstr>
      <vt:lpstr>Noto Sans Symbols</vt:lpstr>
      <vt:lpstr>Helvetica Neue</vt:lpstr>
      <vt:lpstr>Cambria Math</vt:lpstr>
      <vt:lpstr>Roboto</vt:lpstr>
      <vt:lpstr>Calibri</vt:lpstr>
      <vt:lpstr>Helvetica Neue Light</vt:lpstr>
      <vt:lpstr>Aptos</vt:lpstr>
      <vt:lpstr>Arial</vt:lpstr>
      <vt:lpstr>Roboto Light</vt:lpstr>
      <vt:lpstr>1_Office Theme</vt:lpstr>
      <vt:lpstr>1_Office Theme</vt:lpstr>
      <vt:lpstr>Custom</vt:lpstr>
      <vt:lpstr>Custom</vt:lpstr>
      <vt:lpstr>PowerPoint Presentation</vt:lpstr>
      <vt:lpstr>PowerPoint Presentation</vt:lpstr>
      <vt:lpstr>What is the best fit line?</vt:lpstr>
      <vt:lpstr>The approach </vt:lpstr>
      <vt:lpstr>These differences is our COST function</vt:lpstr>
      <vt:lpstr>Looking at MSE and how to minimize it</vt:lpstr>
      <vt:lpstr>So, how to find that minimal MSE </vt:lpstr>
      <vt:lpstr>Incremental moving towards a smaller MSE</vt:lpstr>
      <vt:lpstr>Finding that minimal MSE</vt:lpstr>
      <vt:lpstr>Detour into Derivatives and Partial Derivatives</vt:lpstr>
      <vt:lpstr>What is partial derivative of MSEs</vt:lpstr>
      <vt:lpstr>Using MSE and Derivatives to find our optimal b and m</vt:lpstr>
      <vt:lpstr>Gradient Descent Algorithm</vt:lpstr>
      <vt:lpstr>Gradient Descent Intuition</vt:lpstr>
      <vt:lpstr>Demo time</vt:lpstr>
      <vt:lpstr>Summary of GD Approach</vt:lpstr>
      <vt:lpstr>Simple Gradient Descent Approach Only Finds Local Minima</vt:lpstr>
      <vt:lpstr>Gradient Descent Only Finds Local Minima</vt:lpstr>
      <vt:lpstr>Convexity</vt:lpstr>
      <vt:lpstr>Optimization Goal</vt:lpstr>
      <vt:lpstr>Stochastic Gradient Descent</vt:lpstr>
      <vt:lpstr>Which Step in This Algorithm is Most Time Consuming?</vt:lpstr>
      <vt:lpstr>Stochastic Gradient Descent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Sean Kang</cp:lastModifiedBy>
  <cp:revision>82</cp:revision>
  <dcterms:modified xsi:type="dcterms:W3CDTF">2024-10-19T05:17:10Z</dcterms:modified>
</cp:coreProperties>
</file>