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302" r:id="rId3"/>
    <p:sldId id="305" r:id="rId4"/>
    <p:sldId id="307" r:id="rId5"/>
    <p:sldId id="257" r:id="rId6"/>
    <p:sldId id="258" r:id="rId7"/>
    <p:sldId id="303" r:id="rId8"/>
    <p:sldId id="304" r:id="rId9"/>
    <p:sldId id="306" r:id="rId10"/>
    <p:sldId id="259" r:id="rId11"/>
    <p:sldId id="260" r:id="rId12"/>
    <p:sldId id="308" r:id="rId13"/>
    <p:sldId id="284" r:id="rId14"/>
    <p:sldId id="285" r:id="rId15"/>
    <p:sldId id="286" r:id="rId16"/>
    <p:sldId id="290" r:id="rId17"/>
    <p:sldId id="299" r:id="rId18"/>
    <p:sldId id="300" r:id="rId19"/>
  </p:sldIdLst>
  <p:sldSz cx="9144000" cy="5143500" type="screen16x9"/>
  <p:notesSz cx="6858000" cy="9144000"/>
  <p:embeddedFontLst>
    <p:embeddedFont>
      <p:font typeface="Cambria" panose="02040503050406030204" pitchFamily="18" charset="0"/>
      <p:regular r:id="rId21"/>
      <p:bold r:id="rId22"/>
      <p:italic r:id="rId23"/>
      <p:boldItalic r:id="rId24"/>
    </p:embeddedFont>
    <p:embeddedFont>
      <p:font typeface="Roboto" panose="02000000000000000000" pitchFamily="2" charset="0"/>
      <p:regular r:id="rId25"/>
      <p:bold r:id="rId26"/>
      <p:italic r:id="rId27"/>
      <p:boldItalic r:id="rId28"/>
    </p:embeddedFont>
    <p:embeddedFont>
      <p:font typeface="Roboto Light" panose="020F0302020204030204" pitchFamily="34" charset="0"/>
      <p:regular r:id="rId29"/>
      <p:bold r:id="rId30"/>
      <p:italic r:id="rId31"/>
      <p:boldItalic r:id="rId32"/>
    </p:embeddedFont>
    <p:embeddedFont>
      <p:font typeface="Roboto Medium"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7"/>
    <p:restoredTop sz="94706"/>
  </p:normalViewPr>
  <p:slideViewPr>
    <p:cSldViewPr snapToGrid="0">
      <p:cViewPr varScale="1">
        <p:scale>
          <a:sx n="150" d="100"/>
          <a:sy n="150" d="100"/>
        </p:scale>
        <p:origin x="184" y="7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b44e2c115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8b44e2c115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8b44e2c115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8b44e2c115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75a713a88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75a713a88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82e84709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82e84709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3 step modelling process: defining a model, defining a loss function, minimizing avg loss to fit our model to the data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Looked at constant model: theta as single scalar value, parameters defines predictions our model makes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Loss functions tell us how good or bad a single prediction was for one observation in our dataset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y-hat is close to the true value our loss will be low, otherwise it will be high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Want model that best fits entire dataset NOT just a single observation</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Minimize avg loss across entire dataset to find the model the best fits the data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5fd60d5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5fd60d5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5fd60d55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5fd60d55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5fd60d555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5fd60d55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b44e2c115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b44e2c11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5fd60d555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5fd60d555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630e5322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630e5322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a:endParaRPr/>
          </a:p>
        </p:txBody>
      </p:sp>
      <p:sp>
        <p:nvSpPr>
          <p:cNvPr id="11" name="Google Shape;11;p2"/>
          <p:cNvSpPr txBox="1">
            <a:spLocks noGrp="1"/>
          </p:cNvSpPr>
          <p:nvPr>
            <p:ph type="subTitle" idx="1"/>
          </p:nvPr>
        </p:nvSpPr>
        <p:spPr>
          <a:xfrm>
            <a:off x="311700" y="2834125"/>
            <a:ext cx="8520600" cy="153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de on right">
  <p:cSld name="SECTION_TITLE_AND_DESCRIPTION_1">
    <p:spTree>
      <p:nvGrpSpPr>
        <p:cNvPr id="1"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12"/>
          <p:cNvSpPr txBox="1">
            <a:spLocks noGrp="1"/>
          </p:cNvSpPr>
          <p:nvPr>
            <p:ph type="body" idx="1"/>
          </p:nvPr>
        </p:nvSpPr>
        <p:spPr>
          <a:xfrm>
            <a:off x="311700" y="1152150"/>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0" name="Google Shape;50;p12"/>
          <p:cNvSpPr txBox="1">
            <a:spLocks noGrp="1"/>
          </p:cNvSpPr>
          <p:nvPr>
            <p:ph type="body" idx="2"/>
          </p:nvPr>
        </p:nvSpPr>
        <p:spPr>
          <a:xfrm>
            <a:off x="4882900" y="448050"/>
            <a:ext cx="3950100" cy="41241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1" name="Google Shape;51;p12"/>
          <p:cNvSpPr txBox="1">
            <a:spLocks noGrp="1"/>
          </p:cNvSpPr>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de on left">
  <p:cSld name="SECTION_TITLE_AND_DESCRIPTION_1_1">
    <p:spTree>
      <p:nvGrpSpPr>
        <p:cNvPr id="1"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body" idx="1"/>
          </p:nvPr>
        </p:nvSpPr>
        <p:spPr>
          <a:xfrm>
            <a:off x="4882900" y="1152150"/>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6" name="Google Shape;56;p13"/>
          <p:cNvSpPr txBox="1">
            <a:spLocks noGrp="1"/>
          </p:cNvSpPr>
          <p:nvPr>
            <p:ph type="body" idx="2"/>
          </p:nvPr>
        </p:nvSpPr>
        <p:spPr>
          <a:xfrm>
            <a:off x="310900" y="448050"/>
            <a:ext cx="3950100" cy="41241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57" name="Google Shape;57;p13"/>
          <p:cNvSpPr txBox="1">
            <a:spLocks noGrp="1"/>
          </p:cNvSpPr>
          <p:nvPr>
            <p:ph type="title"/>
          </p:nvPr>
        </p:nvSpPr>
        <p:spPr>
          <a:xfrm>
            <a:off x="48829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6D9EEB"/>
              </a:buClr>
              <a:buSzPts val="3600"/>
              <a:buNone/>
              <a:defRPr sz="3600">
                <a:solidFill>
                  <a:srgbClr val="6D9EEB"/>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Font typeface="Roboto Light"/>
              <a:buChar char="●"/>
              <a:defRPr>
                <a:latin typeface="Roboto Light"/>
                <a:ea typeface="Roboto Light"/>
                <a:cs typeface="Roboto Light"/>
                <a:sym typeface="Roboto Light"/>
              </a:defRPr>
            </a:lvl1pPr>
            <a:lvl2pPr marL="914400" lvl="1" indent="-330200" rtl="0">
              <a:spcBef>
                <a:spcPts val="800"/>
              </a:spcBef>
              <a:spcAft>
                <a:spcPts val="0"/>
              </a:spcAft>
              <a:buSzPts val="1600"/>
              <a:buFont typeface="Roboto Light"/>
              <a:buChar char="○"/>
              <a:defRPr>
                <a:latin typeface="Roboto Light"/>
                <a:ea typeface="Roboto Light"/>
                <a:cs typeface="Roboto Light"/>
                <a:sym typeface="Roboto Light"/>
              </a:defRPr>
            </a:lvl2pPr>
            <a:lvl3pPr marL="1371600" lvl="2" indent="-330200" rtl="0">
              <a:spcBef>
                <a:spcPts val="800"/>
              </a:spcBef>
              <a:spcAft>
                <a:spcPts val="0"/>
              </a:spcAft>
              <a:buSzPts val="1600"/>
              <a:buFont typeface="Roboto Light"/>
              <a:buChar char="■"/>
              <a:defRPr>
                <a:latin typeface="Roboto Light"/>
                <a:ea typeface="Roboto Light"/>
                <a:cs typeface="Roboto Light"/>
                <a:sym typeface="Roboto Light"/>
              </a:defRPr>
            </a:lvl3pPr>
            <a:lvl4pPr marL="1828800" lvl="3" indent="-330200" rtl="0">
              <a:spcBef>
                <a:spcPts val="800"/>
              </a:spcBef>
              <a:spcAft>
                <a:spcPts val="0"/>
              </a:spcAft>
              <a:buSzPts val="1600"/>
              <a:buFont typeface="Roboto Light"/>
              <a:buChar char="●"/>
              <a:defRPr>
                <a:latin typeface="Roboto Light"/>
                <a:ea typeface="Roboto Light"/>
                <a:cs typeface="Roboto Light"/>
                <a:sym typeface="Roboto Light"/>
              </a:defRPr>
            </a:lvl4pPr>
            <a:lvl5pPr marL="2286000" lvl="4" indent="-330200" rtl="0">
              <a:spcBef>
                <a:spcPts val="800"/>
              </a:spcBef>
              <a:spcAft>
                <a:spcPts val="0"/>
              </a:spcAft>
              <a:buSzPts val="1600"/>
              <a:buFont typeface="Roboto Light"/>
              <a:buChar char="○"/>
              <a:defRPr>
                <a:latin typeface="Roboto Light"/>
                <a:ea typeface="Roboto Light"/>
                <a:cs typeface="Roboto Light"/>
                <a:sym typeface="Roboto Light"/>
              </a:defRPr>
            </a:lvl5pPr>
            <a:lvl6pPr marL="2743200" lvl="5" indent="-330200" rtl="0">
              <a:spcBef>
                <a:spcPts val="800"/>
              </a:spcBef>
              <a:spcAft>
                <a:spcPts val="0"/>
              </a:spcAft>
              <a:buSzPts val="1600"/>
              <a:buFont typeface="Roboto Light"/>
              <a:buChar char="■"/>
              <a:defRPr>
                <a:latin typeface="Roboto Light"/>
                <a:ea typeface="Roboto Light"/>
                <a:cs typeface="Roboto Light"/>
                <a:sym typeface="Roboto Light"/>
              </a:defRPr>
            </a:lvl6pPr>
            <a:lvl7pPr marL="3200400" lvl="6" indent="-330200" rtl="0">
              <a:spcBef>
                <a:spcPts val="800"/>
              </a:spcBef>
              <a:spcAft>
                <a:spcPts val="0"/>
              </a:spcAft>
              <a:buSzPts val="1600"/>
              <a:buFont typeface="Roboto Light"/>
              <a:buChar char="●"/>
              <a:defRPr>
                <a:latin typeface="Roboto Light"/>
                <a:ea typeface="Roboto Light"/>
                <a:cs typeface="Roboto Light"/>
                <a:sym typeface="Roboto Light"/>
              </a:defRPr>
            </a:lvl7pPr>
            <a:lvl8pPr marL="3657600" lvl="7" indent="-330200" rtl="0">
              <a:spcBef>
                <a:spcPts val="800"/>
              </a:spcBef>
              <a:spcAft>
                <a:spcPts val="0"/>
              </a:spcAft>
              <a:buSzPts val="1600"/>
              <a:buFont typeface="Roboto Light"/>
              <a:buChar char="○"/>
              <a:defRPr>
                <a:latin typeface="Roboto Light"/>
                <a:ea typeface="Roboto Light"/>
                <a:cs typeface="Roboto Light"/>
                <a:sym typeface="Roboto Light"/>
              </a:defRPr>
            </a:lvl8pPr>
            <a:lvl9pPr marL="4114800" lvl="8" indent="-330200" rtl="0">
              <a:spcBef>
                <a:spcPts val="800"/>
              </a:spcBef>
              <a:spcAft>
                <a:spcPts val="800"/>
              </a:spcAft>
              <a:buSzPts val="1600"/>
              <a:buFont typeface="Roboto Light"/>
              <a:buChar char="■"/>
              <a:defRPr>
                <a:latin typeface="Roboto Light"/>
                <a:ea typeface="Roboto Light"/>
                <a:cs typeface="Roboto Light"/>
                <a:sym typeface="Roboto Light"/>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body" idx="1"/>
          </p:nvPr>
        </p:nvSpPr>
        <p:spPr>
          <a:xfrm>
            <a:off x="311700" y="1152144"/>
            <a:ext cx="3950100" cy="34200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311700" y="445025"/>
            <a:ext cx="3950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rgbClr val="CFE2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rtl="0">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15000"/>
              </a:lnSpc>
              <a:spcBef>
                <a:spcPts val="80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15000"/>
              </a:lnSpc>
              <a:spcBef>
                <a:spcPts val="800"/>
              </a:spcBef>
              <a:spcAft>
                <a:spcPts val="80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Roboto"/>
                <a:ea typeface="Roboto"/>
                <a:cs typeface="Roboto"/>
                <a:sym typeface="Roboto"/>
              </a:defRPr>
            </a:lvl1pPr>
            <a:lvl2pPr lvl="1" algn="r" rtl="0">
              <a:buNone/>
              <a:defRPr sz="1000">
                <a:solidFill>
                  <a:schemeClr val="dk1"/>
                </a:solidFill>
                <a:latin typeface="Roboto"/>
                <a:ea typeface="Roboto"/>
                <a:cs typeface="Roboto"/>
                <a:sym typeface="Roboto"/>
              </a:defRPr>
            </a:lvl2pPr>
            <a:lvl3pPr lvl="2" algn="r" rtl="0">
              <a:buNone/>
              <a:defRPr sz="1000">
                <a:solidFill>
                  <a:schemeClr val="dk1"/>
                </a:solidFill>
                <a:latin typeface="Roboto"/>
                <a:ea typeface="Roboto"/>
                <a:cs typeface="Roboto"/>
                <a:sym typeface="Roboto"/>
              </a:defRPr>
            </a:lvl3pPr>
            <a:lvl4pPr lvl="3" algn="r" rtl="0">
              <a:buNone/>
              <a:defRPr sz="1000">
                <a:solidFill>
                  <a:schemeClr val="dk1"/>
                </a:solidFill>
                <a:latin typeface="Roboto"/>
                <a:ea typeface="Roboto"/>
                <a:cs typeface="Roboto"/>
                <a:sym typeface="Roboto"/>
              </a:defRPr>
            </a:lvl4pPr>
            <a:lvl5pPr lvl="4" algn="r" rtl="0">
              <a:buNone/>
              <a:defRPr sz="1000">
                <a:solidFill>
                  <a:schemeClr val="dk1"/>
                </a:solidFill>
                <a:latin typeface="Roboto"/>
                <a:ea typeface="Roboto"/>
                <a:cs typeface="Roboto"/>
                <a:sym typeface="Roboto"/>
              </a:defRPr>
            </a:lvl5pPr>
            <a:lvl6pPr lvl="5" algn="r" rtl="0">
              <a:buNone/>
              <a:defRPr sz="1000">
                <a:solidFill>
                  <a:schemeClr val="dk1"/>
                </a:solidFill>
                <a:latin typeface="Roboto"/>
                <a:ea typeface="Roboto"/>
                <a:cs typeface="Roboto"/>
                <a:sym typeface="Roboto"/>
              </a:defRPr>
            </a:lvl6pPr>
            <a:lvl7pPr lvl="6" algn="r" rtl="0">
              <a:buNone/>
              <a:defRPr sz="1000">
                <a:solidFill>
                  <a:schemeClr val="dk1"/>
                </a:solidFill>
                <a:latin typeface="Roboto"/>
                <a:ea typeface="Roboto"/>
                <a:cs typeface="Roboto"/>
                <a:sym typeface="Roboto"/>
              </a:defRPr>
            </a:lvl7pPr>
            <a:lvl8pPr lvl="7" algn="r" rtl="0">
              <a:buNone/>
              <a:defRPr sz="1000">
                <a:solidFill>
                  <a:schemeClr val="dk1"/>
                </a:solidFill>
                <a:latin typeface="Roboto"/>
                <a:ea typeface="Roboto"/>
                <a:cs typeface="Roboto"/>
                <a:sym typeface="Roboto"/>
              </a:defRPr>
            </a:lvl8pPr>
            <a:lvl9pPr lvl="8" algn="r" rtl="0">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 Engineering</a:t>
            </a:r>
            <a:endParaRPr dirty="0"/>
          </a:p>
        </p:txBody>
      </p:sp>
      <p:sp>
        <p:nvSpPr>
          <p:cNvPr id="63" name="Google Shape;63;p14"/>
          <p:cNvSpPr txBox="1">
            <a:spLocks noGrp="1"/>
          </p:cNvSpPr>
          <p:nvPr>
            <p:ph type="subTitle" idx="1"/>
          </p:nvPr>
        </p:nvSpPr>
        <p:spPr>
          <a:xfrm>
            <a:off x="311700" y="2797175"/>
            <a:ext cx="8520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666666"/>
                </a:solidFill>
              </a:rPr>
              <a:t>Introducing </a:t>
            </a:r>
            <a:r>
              <a:rPr lang="en-US" sz="1800" dirty="0">
                <a:solidFill>
                  <a:srgbClr val="666666"/>
                </a:solidFill>
              </a:rPr>
              <a:t>Feature Engineering</a:t>
            </a:r>
            <a:endParaRPr sz="1800" dirty="0">
              <a:solidFill>
                <a:srgbClr val="666666"/>
              </a:solidFill>
            </a:endParaRPr>
          </a:p>
        </p:txBody>
      </p:sp>
      <p:sp>
        <p:nvSpPr>
          <p:cNvPr id="64" name="Google Shape;64;p14"/>
          <p:cNvSpPr txBox="1"/>
          <p:nvPr/>
        </p:nvSpPr>
        <p:spPr>
          <a:xfrm>
            <a:off x="345775" y="1820225"/>
            <a:ext cx="1150200" cy="28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6D9EEB"/>
                </a:solidFill>
                <a:latin typeface="Roboto Medium"/>
                <a:ea typeface="Roboto Medium"/>
                <a:cs typeface="Roboto Medium"/>
                <a:sym typeface="Roboto Medium"/>
              </a:rPr>
              <a:t>LECTURE </a:t>
            </a:r>
            <a:endParaRPr sz="1200" dirty="0">
              <a:solidFill>
                <a:srgbClr val="6D9EEB"/>
              </a:solidFill>
              <a:latin typeface="Roboto Medium"/>
              <a:ea typeface="Roboto Medium"/>
              <a:cs typeface="Roboto Medium"/>
              <a:sym typeface="Roboto Medium"/>
            </a:endParaRPr>
          </a:p>
        </p:txBody>
      </p:sp>
      <p:sp>
        <p:nvSpPr>
          <p:cNvPr id="65" name="Google Shape;65;p14"/>
          <p:cNvSpPr txBox="1">
            <a:spLocks noGrp="1"/>
          </p:cNvSpPr>
          <p:nvPr>
            <p:ph type="subTitle" idx="1"/>
          </p:nvPr>
        </p:nvSpPr>
        <p:spPr>
          <a:xfrm>
            <a:off x="311700" y="3854350"/>
            <a:ext cx="8520600" cy="65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b="1" dirty="0">
                <a:latin typeface="Roboto"/>
                <a:ea typeface="Roboto"/>
                <a:cs typeface="Roboto"/>
                <a:sym typeface="Roboto"/>
              </a:rPr>
              <a:t>Sean Kang</a:t>
            </a:r>
            <a:endParaRPr sz="1600" b="1"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Another Technique: One hot encoding</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3" name="Text Placeholder 2">
            <a:extLst>
              <a:ext uri="{FF2B5EF4-FFF2-40B4-BE49-F238E27FC236}">
                <a16:creationId xmlns:a16="http://schemas.microsoft.com/office/drawing/2014/main" id="{D21E7F23-6BAA-5FE6-81B4-5015820EB1DF}"/>
              </a:ext>
            </a:extLst>
          </p:cNvPr>
          <p:cNvSpPr>
            <a:spLocks noGrp="1"/>
          </p:cNvSpPr>
          <p:nvPr>
            <p:ph type="body" idx="1"/>
          </p:nvPr>
        </p:nvSpPr>
        <p:spPr/>
        <p:txBody>
          <a:bodyPr/>
          <a:lstStyle/>
          <a:p>
            <a:r>
              <a:rPr lang="en-US" dirty="0"/>
              <a:t>The US, Japan, </a:t>
            </a:r>
            <a:r>
              <a:rPr lang="en-US" dirty="0" err="1"/>
              <a:t>europe</a:t>
            </a:r>
            <a:r>
              <a:rPr lang="en-US" dirty="0"/>
              <a:t> mpg dataset.</a:t>
            </a:r>
          </a:p>
          <a:p>
            <a:r>
              <a:rPr lang="en-US" dirty="0"/>
              <a:t>Two approaches:</a:t>
            </a:r>
          </a:p>
          <a:p>
            <a:pPr lvl="1"/>
            <a:r>
              <a:rPr lang="en-US" dirty="0"/>
              <a:t>Pandas </a:t>
            </a:r>
          </a:p>
          <a:p>
            <a:pPr lvl="1"/>
            <a:r>
              <a:rPr lang="en-US" dirty="0" err="1"/>
              <a:t>SciKit</a:t>
            </a:r>
            <a:r>
              <a:rPr lang="en-US" dirty="0"/>
              <a:t> Learn </a:t>
            </a:r>
          </a:p>
        </p:txBody>
      </p:sp>
      <p:sp>
        <p:nvSpPr>
          <p:cNvPr id="5" name="Title 4">
            <a:extLst>
              <a:ext uri="{FF2B5EF4-FFF2-40B4-BE49-F238E27FC236}">
                <a16:creationId xmlns:a16="http://schemas.microsoft.com/office/drawing/2014/main" id="{E249ADD7-075C-2AAF-3AD3-E117AC8045F4}"/>
              </a:ext>
            </a:extLst>
          </p:cNvPr>
          <p:cNvSpPr>
            <a:spLocks noGrp="1"/>
          </p:cNvSpPr>
          <p:nvPr>
            <p:ph type="title"/>
          </p:nvPr>
        </p:nvSpPr>
        <p:spPr/>
        <p:txBody>
          <a:bodyPr/>
          <a:lstStyle/>
          <a:p>
            <a:r>
              <a:rPr lang="en-US" dirty="0"/>
              <a:t>Building a matrix of on and off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A9CD6-768D-0077-8C3C-15D0D455BCB7}"/>
              </a:ext>
            </a:extLst>
          </p:cNvPr>
          <p:cNvSpPr>
            <a:spLocks noGrp="1"/>
          </p:cNvSpPr>
          <p:nvPr>
            <p:ph type="title"/>
          </p:nvPr>
        </p:nvSpPr>
        <p:spPr/>
        <p:txBody>
          <a:bodyPr/>
          <a:lstStyle/>
          <a:p>
            <a:r>
              <a:rPr lang="en-US" dirty="0"/>
              <a:t>Handling Missing Values</a:t>
            </a:r>
          </a:p>
        </p:txBody>
      </p:sp>
      <p:sp>
        <p:nvSpPr>
          <p:cNvPr id="3" name="Text Placeholder 2">
            <a:extLst>
              <a:ext uri="{FF2B5EF4-FFF2-40B4-BE49-F238E27FC236}">
                <a16:creationId xmlns:a16="http://schemas.microsoft.com/office/drawing/2014/main" id="{D9FB41BB-5967-7B68-713D-7A70A81A8941}"/>
              </a:ext>
            </a:extLst>
          </p:cNvPr>
          <p:cNvSpPr>
            <a:spLocks noGrp="1"/>
          </p:cNvSpPr>
          <p:nvPr>
            <p:ph type="body" idx="1"/>
          </p:nvPr>
        </p:nvSpPr>
        <p:spPr/>
        <p:txBody>
          <a:bodyPr/>
          <a:lstStyle/>
          <a:p>
            <a:r>
              <a:rPr lang="en-US" dirty="0"/>
              <a:t>Using mean values for that column -- horsepower</a:t>
            </a:r>
          </a:p>
        </p:txBody>
      </p:sp>
    </p:spTree>
    <p:extLst>
      <p:ext uri="{BB962C8B-B14F-4D97-AF65-F5344CB8AC3E}">
        <p14:creationId xmlns:p14="http://schemas.microsoft.com/office/powerpoint/2010/main" val="179453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Revisit: Multiple linear regression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Terminology</a:t>
            </a:r>
            <a:endParaRPr/>
          </a:p>
        </p:txBody>
      </p:sp>
      <p:sp>
        <p:nvSpPr>
          <p:cNvPr id="312" name="Google Shape;312;p43"/>
          <p:cNvSpPr txBox="1">
            <a:spLocks noGrp="1"/>
          </p:cNvSpPr>
          <p:nvPr>
            <p:ph type="body" idx="1"/>
          </p:nvPr>
        </p:nvSpPr>
        <p:spPr>
          <a:xfrm>
            <a:off x="2757188" y="4292600"/>
            <a:ext cx="387000" cy="6210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3200" i="1">
                <a:latin typeface="Cambria"/>
                <a:ea typeface="Cambria"/>
                <a:cs typeface="Cambria"/>
                <a:sym typeface="Cambria"/>
              </a:rPr>
              <a:t>x</a:t>
            </a:r>
            <a:endParaRPr sz="3200" i="1">
              <a:latin typeface="Cambria"/>
              <a:ea typeface="Cambria"/>
              <a:cs typeface="Cambria"/>
              <a:sym typeface="Cambria"/>
            </a:endParaRPr>
          </a:p>
        </p:txBody>
      </p:sp>
      <p:sp>
        <p:nvSpPr>
          <p:cNvPr id="313" name="Google Shape;313;p43"/>
          <p:cNvSpPr/>
          <p:nvPr/>
        </p:nvSpPr>
        <p:spPr>
          <a:xfrm>
            <a:off x="1628288" y="1674550"/>
            <a:ext cx="2644800" cy="271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Feature.</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Covariate.</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Independent variable.</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Explanatory variable.</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Predictor.</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Input.</a:t>
            </a:r>
            <a:endParaRPr sz="1600">
              <a:solidFill>
                <a:schemeClr val="dk1"/>
              </a:solidFill>
              <a:latin typeface="Roboto Light"/>
              <a:ea typeface="Roboto Light"/>
              <a:cs typeface="Roboto Light"/>
              <a:sym typeface="Roboto Light"/>
            </a:endParaRPr>
          </a:p>
          <a:p>
            <a:pPr marL="457200" lvl="0" indent="-330200" algn="l" rtl="0">
              <a:lnSpc>
                <a:spcPct val="115000"/>
              </a:lnSpc>
              <a:spcBef>
                <a:spcPts val="0"/>
              </a:spcBef>
              <a:spcAft>
                <a:spcPts val="0"/>
              </a:spcAft>
              <a:buClr>
                <a:schemeClr val="dk1"/>
              </a:buClr>
              <a:buSzPts val="1600"/>
              <a:buFont typeface="Roboto Light"/>
              <a:buChar char="●"/>
            </a:pPr>
            <a:r>
              <a:rPr lang="en" sz="1600">
                <a:solidFill>
                  <a:schemeClr val="dk1"/>
                </a:solidFill>
                <a:latin typeface="Roboto Light"/>
                <a:ea typeface="Roboto Light"/>
                <a:cs typeface="Roboto Light"/>
                <a:sym typeface="Roboto Light"/>
              </a:rPr>
              <a:t>Regressor.</a:t>
            </a:r>
            <a:endParaRPr/>
          </a:p>
        </p:txBody>
      </p:sp>
      <p:sp>
        <p:nvSpPr>
          <p:cNvPr id="314" name="Google Shape;314;p43"/>
          <p:cNvSpPr/>
          <p:nvPr/>
        </p:nvSpPr>
        <p:spPr>
          <a:xfrm>
            <a:off x="4870913" y="1674550"/>
            <a:ext cx="2644800" cy="2686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330200" algn="l" rtl="0">
              <a:spcBef>
                <a:spcPts val="0"/>
              </a:spcBef>
              <a:spcAft>
                <a:spcPts val="0"/>
              </a:spcAft>
              <a:buSzPts val="1600"/>
              <a:buFont typeface="Roboto Light"/>
              <a:buChar char="●"/>
            </a:pPr>
            <a:r>
              <a:rPr lang="en" sz="1600">
                <a:latin typeface="Roboto Light"/>
                <a:ea typeface="Roboto Light"/>
                <a:cs typeface="Roboto Light"/>
                <a:sym typeface="Roboto Light"/>
              </a:rPr>
              <a:t>Output.</a:t>
            </a:r>
            <a:endParaRPr sz="1600">
              <a:latin typeface="Roboto Light"/>
              <a:ea typeface="Roboto Light"/>
              <a:cs typeface="Roboto Light"/>
              <a:sym typeface="Roboto Light"/>
            </a:endParaRPr>
          </a:p>
          <a:p>
            <a:pPr marL="457200" lvl="0" indent="-330200" algn="l" rtl="0">
              <a:spcBef>
                <a:spcPts val="0"/>
              </a:spcBef>
              <a:spcAft>
                <a:spcPts val="0"/>
              </a:spcAft>
              <a:buSzPts val="1600"/>
              <a:buFont typeface="Roboto Light"/>
              <a:buChar char="●"/>
            </a:pPr>
            <a:r>
              <a:rPr lang="en" sz="1600">
                <a:latin typeface="Roboto Light"/>
                <a:ea typeface="Roboto Light"/>
                <a:cs typeface="Roboto Light"/>
                <a:sym typeface="Roboto Light"/>
              </a:rPr>
              <a:t>Outcome.</a:t>
            </a:r>
            <a:endParaRPr sz="1600">
              <a:latin typeface="Roboto Light"/>
              <a:ea typeface="Roboto Light"/>
              <a:cs typeface="Roboto Light"/>
              <a:sym typeface="Roboto Light"/>
            </a:endParaRPr>
          </a:p>
          <a:p>
            <a:pPr marL="457200" lvl="0" indent="-330200" algn="l" rtl="0">
              <a:spcBef>
                <a:spcPts val="0"/>
              </a:spcBef>
              <a:spcAft>
                <a:spcPts val="0"/>
              </a:spcAft>
              <a:buSzPts val="1600"/>
              <a:buFont typeface="Roboto Light"/>
              <a:buChar char="●"/>
            </a:pPr>
            <a:r>
              <a:rPr lang="en" sz="1600">
                <a:latin typeface="Roboto Light"/>
                <a:ea typeface="Roboto Light"/>
                <a:cs typeface="Roboto Light"/>
                <a:sym typeface="Roboto Light"/>
              </a:rPr>
              <a:t>Response.</a:t>
            </a:r>
            <a:endParaRPr sz="1600">
              <a:latin typeface="Roboto Light"/>
              <a:ea typeface="Roboto Light"/>
              <a:cs typeface="Roboto Light"/>
              <a:sym typeface="Roboto Light"/>
            </a:endParaRPr>
          </a:p>
          <a:p>
            <a:pPr marL="457200" lvl="0" indent="-330200" algn="l" rtl="0">
              <a:spcBef>
                <a:spcPts val="0"/>
              </a:spcBef>
              <a:spcAft>
                <a:spcPts val="0"/>
              </a:spcAft>
              <a:buSzPts val="1600"/>
              <a:buFont typeface="Roboto Light"/>
              <a:buChar char="●"/>
            </a:pPr>
            <a:r>
              <a:rPr lang="en" sz="1600">
                <a:latin typeface="Roboto Light"/>
                <a:ea typeface="Roboto Light"/>
                <a:cs typeface="Roboto Light"/>
                <a:sym typeface="Roboto Light"/>
              </a:rPr>
              <a:t>Dependent variable.</a:t>
            </a:r>
            <a:endParaRPr sz="1600">
              <a:latin typeface="Roboto Light"/>
              <a:ea typeface="Roboto Light"/>
              <a:cs typeface="Roboto Light"/>
              <a:sym typeface="Roboto Light"/>
            </a:endParaRPr>
          </a:p>
        </p:txBody>
      </p:sp>
      <p:sp>
        <p:nvSpPr>
          <p:cNvPr id="315" name="Google Shape;315;p43"/>
          <p:cNvSpPr txBox="1">
            <a:spLocks noGrp="1"/>
          </p:cNvSpPr>
          <p:nvPr>
            <p:ph type="body" idx="1"/>
          </p:nvPr>
        </p:nvSpPr>
        <p:spPr>
          <a:xfrm>
            <a:off x="5999813" y="4292600"/>
            <a:ext cx="387000" cy="6210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3200" i="1">
                <a:latin typeface="Cambria"/>
                <a:ea typeface="Cambria"/>
                <a:cs typeface="Cambria"/>
                <a:sym typeface="Cambria"/>
              </a:rPr>
              <a:t>y</a:t>
            </a:r>
            <a:endParaRPr sz="3200" i="1">
              <a:latin typeface="Cambria"/>
              <a:ea typeface="Cambria"/>
              <a:cs typeface="Cambria"/>
              <a:sym typeface="Cambria"/>
            </a:endParaRPr>
          </a:p>
        </p:txBody>
      </p:sp>
      <p:sp>
        <p:nvSpPr>
          <p:cNvPr id="316" name="Google Shape;316;p43"/>
          <p:cNvSpPr txBox="1">
            <a:spLocks noGrp="1"/>
          </p:cNvSpPr>
          <p:nvPr>
            <p:ph type="body" idx="1"/>
          </p:nvPr>
        </p:nvSpPr>
        <p:spPr>
          <a:xfrm>
            <a:off x="311700" y="1152475"/>
            <a:ext cx="8520600" cy="720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There are several equivalent terms in the regression context. You should be aware of them.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Adding independent variables</a:t>
            </a:r>
            <a:endParaRPr/>
          </a:p>
        </p:txBody>
      </p:sp>
      <p:sp>
        <p:nvSpPr>
          <p:cNvPr id="322" name="Google Shape;322;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 some terminology. For our purposes, all of these terms mean the same thing:</a:t>
            </a:r>
            <a:endParaRPr dirty="0"/>
          </a:p>
          <a:p>
            <a:pPr marL="457200" lvl="0" indent="-330200" algn="l" rtl="0">
              <a:spcBef>
                <a:spcPts val="800"/>
              </a:spcBef>
              <a:spcAft>
                <a:spcPts val="0"/>
              </a:spcAft>
              <a:buSzPts val="1600"/>
              <a:buChar char="●"/>
            </a:pPr>
            <a:r>
              <a:rPr lang="en" dirty="0"/>
              <a:t>Feature.</a:t>
            </a:r>
            <a:endParaRPr dirty="0"/>
          </a:p>
          <a:p>
            <a:pPr marL="457200" lvl="0" indent="-330200" algn="l" rtl="0">
              <a:spcBef>
                <a:spcPts val="0"/>
              </a:spcBef>
              <a:spcAft>
                <a:spcPts val="0"/>
              </a:spcAft>
              <a:buSzPts val="1600"/>
              <a:buChar char="●"/>
            </a:pPr>
            <a:r>
              <a:rPr lang="en" dirty="0"/>
              <a:t>Covariate.</a:t>
            </a:r>
            <a:endParaRPr dirty="0"/>
          </a:p>
          <a:p>
            <a:pPr marL="457200" lvl="0" indent="-330200" algn="l" rtl="0">
              <a:spcBef>
                <a:spcPts val="0"/>
              </a:spcBef>
              <a:spcAft>
                <a:spcPts val="0"/>
              </a:spcAft>
              <a:buSzPts val="1600"/>
              <a:buChar char="●"/>
            </a:pPr>
            <a:r>
              <a:rPr lang="en" dirty="0"/>
              <a:t>Independent variable.</a:t>
            </a:r>
            <a:endParaRPr dirty="0"/>
          </a:p>
          <a:p>
            <a:pPr marL="457200" lvl="0" indent="-330200" algn="l" rtl="0">
              <a:spcBef>
                <a:spcPts val="0"/>
              </a:spcBef>
              <a:spcAft>
                <a:spcPts val="0"/>
              </a:spcAft>
              <a:buSzPts val="1600"/>
              <a:buChar char="●"/>
            </a:pPr>
            <a:r>
              <a:rPr lang="en" dirty="0"/>
              <a:t>Explanatory variable.</a:t>
            </a:r>
            <a:endParaRPr dirty="0"/>
          </a:p>
          <a:p>
            <a:pPr marL="457200" lvl="0" indent="-330200" algn="l" rtl="0">
              <a:spcBef>
                <a:spcPts val="0"/>
              </a:spcBef>
              <a:spcAft>
                <a:spcPts val="0"/>
              </a:spcAft>
              <a:buSzPts val="1600"/>
              <a:buChar char="●"/>
            </a:pPr>
            <a:r>
              <a:rPr lang="en" dirty="0"/>
              <a:t>Predictor.</a:t>
            </a:r>
            <a:endParaRPr dirty="0"/>
          </a:p>
          <a:p>
            <a:pPr marL="457200" lvl="0" indent="-330200" algn="l" rtl="0">
              <a:spcBef>
                <a:spcPts val="0"/>
              </a:spcBef>
              <a:spcAft>
                <a:spcPts val="0"/>
              </a:spcAft>
              <a:buSzPts val="1600"/>
              <a:buChar char="●"/>
            </a:pPr>
            <a:r>
              <a:rPr lang="en" dirty="0"/>
              <a:t>Input.</a:t>
            </a:r>
            <a:endParaRPr dirty="0"/>
          </a:p>
          <a:p>
            <a:pPr marL="457200" lvl="0" indent="-330200" algn="l" rtl="0">
              <a:spcBef>
                <a:spcPts val="0"/>
              </a:spcBef>
              <a:spcAft>
                <a:spcPts val="0"/>
              </a:spcAft>
              <a:buSzPts val="1600"/>
              <a:buChar char="●"/>
            </a:pPr>
            <a:r>
              <a:rPr lang="en" dirty="0"/>
              <a:t>Regressor.</a:t>
            </a:r>
            <a:endParaRPr dirty="0"/>
          </a:p>
          <a:p>
            <a:pPr marL="0" lvl="0" indent="0" algn="l" rtl="0">
              <a:spcBef>
                <a:spcPts val="800"/>
              </a:spcBef>
              <a:spcAft>
                <a:spcPts val="0"/>
              </a:spcAft>
              <a:buNone/>
            </a:pPr>
            <a:r>
              <a:rPr lang="en" dirty="0"/>
              <a:t>In the regression context, each of the above things has a “</a:t>
            </a:r>
            <a:r>
              <a:rPr lang="en" b="1" dirty="0">
                <a:latin typeface="Roboto"/>
                <a:ea typeface="Roboto"/>
                <a:cs typeface="Roboto"/>
                <a:sym typeface="Roboto"/>
              </a:rPr>
              <a:t>weight</a:t>
            </a:r>
            <a:r>
              <a:rPr lang="en" dirty="0"/>
              <a:t>” assigned to it, given by the </a:t>
            </a:r>
            <a:r>
              <a:rPr lang="en" b="1" dirty="0">
                <a:latin typeface="Roboto"/>
                <a:ea typeface="Roboto"/>
                <a:cs typeface="Roboto"/>
                <a:sym typeface="Roboto"/>
              </a:rPr>
              <a:t>parameter</a:t>
            </a:r>
            <a:r>
              <a:rPr lang="en" dirty="0"/>
              <a:t>. We also call these weights “</a:t>
            </a:r>
            <a:r>
              <a:rPr lang="en" b="1" dirty="0">
                <a:latin typeface="Roboto"/>
                <a:ea typeface="Roboto"/>
                <a:cs typeface="Roboto"/>
                <a:sym typeface="Roboto"/>
              </a:rPr>
              <a:t>coefficients</a:t>
            </a:r>
            <a:r>
              <a:rPr lang="en" dirty="0"/>
              <a:t>.” For instance, in                              , we might say the “weight” associated with the constant/intercept term is      , and the “weight” associated with the x term is       .</a:t>
            </a:r>
            <a:endParaRPr dirty="0"/>
          </a:p>
          <a:p>
            <a:pPr marL="0" lvl="0" indent="0" algn="l" rtl="0">
              <a:spcBef>
                <a:spcPts val="800"/>
              </a:spcBef>
              <a:spcAft>
                <a:spcPts val="800"/>
              </a:spcAft>
              <a:buNone/>
            </a:pPr>
            <a:r>
              <a:rPr lang="en" dirty="0"/>
              <a:t>                          </a:t>
            </a:r>
            <a:endParaRPr dirty="0"/>
          </a:p>
        </p:txBody>
      </p:sp>
      <p:pic>
        <p:nvPicPr>
          <p:cNvPr id="323" name="Google Shape;323;p44"/>
          <p:cNvPicPr preferRelativeResize="0"/>
          <p:nvPr/>
        </p:nvPicPr>
        <p:blipFill>
          <a:blip r:embed="rId3">
            <a:alphaModFix/>
          </a:blip>
          <a:stretch>
            <a:fillRect/>
          </a:stretch>
        </p:blipFill>
        <p:spPr>
          <a:xfrm>
            <a:off x="6462075" y="3913925"/>
            <a:ext cx="1396775" cy="314700"/>
          </a:xfrm>
          <a:prstGeom prst="rect">
            <a:avLst/>
          </a:prstGeom>
          <a:noFill/>
          <a:ln>
            <a:noFill/>
          </a:ln>
        </p:spPr>
      </p:pic>
      <p:pic>
        <p:nvPicPr>
          <p:cNvPr id="324" name="Google Shape;324;p44"/>
          <p:cNvPicPr preferRelativeResize="0"/>
          <p:nvPr/>
        </p:nvPicPr>
        <p:blipFill>
          <a:blip r:embed="rId4">
            <a:alphaModFix/>
          </a:blip>
          <a:stretch>
            <a:fillRect/>
          </a:stretch>
        </p:blipFill>
        <p:spPr>
          <a:xfrm>
            <a:off x="6555209" y="4256800"/>
            <a:ext cx="251700" cy="273975"/>
          </a:xfrm>
          <a:prstGeom prst="rect">
            <a:avLst/>
          </a:prstGeom>
          <a:noFill/>
          <a:ln>
            <a:noFill/>
          </a:ln>
        </p:spPr>
      </p:pic>
      <p:pic>
        <p:nvPicPr>
          <p:cNvPr id="325" name="Google Shape;325;p44"/>
          <p:cNvPicPr preferRelativeResize="0"/>
          <p:nvPr/>
        </p:nvPicPr>
        <p:blipFill>
          <a:blip r:embed="rId5">
            <a:alphaModFix/>
          </a:blip>
          <a:stretch>
            <a:fillRect/>
          </a:stretch>
        </p:blipFill>
        <p:spPr>
          <a:xfrm>
            <a:off x="3129268" y="4530775"/>
            <a:ext cx="225761" cy="273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linear regression</a:t>
            </a:r>
            <a:endParaRPr/>
          </a:p>
        </p:txBody>
      </p:sp>
      <p:sp>
        <p:nvSpPr>
          <p:cNvPr id="360" name="Google Shape;360;p48"/>
          <p:cNvSpPr txBox="1">
            <a:spLocks noGrp="1"/>
          </p:cNvSpPr>
          <p:nvPr>
            <p:ph type="body" idx="1"/>
          </p:nvPr>
        </p:nvSpPr>
        <p:spPr>
          <a:xfrm>
            <a:off x="311700" y="1152475"/>
            <a:ext cx="8520600" cy="221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Roboto"/>
                <a:ea typeface="Roboto"/>
                <a:cs typeface="Roboto"/>
                <a:sym typeface="Roboto"/>
              </a:rPr>
              <a:t>Model 1:  </a:t>
            </a:r>
            <a:endParaRPr b="1" dirty="0">
              <a:latin typeface="Roboto"/>
              <a:ea typeface="Roboto"/>
              <a:cs typeface="Roboto"/>
              <a:sym typeface="Roboto"/>
            </a:endParaRPr>
          </a:p>
          <a:p>
            <a:pPr marL="0" lvl="0" indent="0" algn="l" rtl="0">
              <a:spcBef>
                <a:spcPts val="800"/>
              </a:spcBef>
              <a:spcAft>
                <a:spcPts val="0"/>
              </a:spcAft>
              <a:buNone/>
            </a:pPr>
            <a:endParaRPr b="1" dirty="0">
              <a:latin typeface="Roboto"/>
              <a:ea typeface="Roboto"/>
              <a:cs typeface="Roboto"/>
              <a:sym typeface="Roboto"/>
            </a:endParaRPr>
          </a:p>
          <a:p>
            <a:pPr marL="0" lvl="0" indent="0" algn="l" rtl="0">
              <a:spcBef>
                <a:spcPts val="800"/>
              </a:spcBef>
              <a:spcAft>
                <a:spcPts val="0"/>
              </a:spcAft>
              <a:buNone/>
            </a:pPr>
            <a:r>
              <a:rPr lang="en" b="1" dirty="0">
                <a:latin typeface="Roboto"/>
                <a:ea typeface="Roboto"/>
                <a:cs typeface="Roboto"/>
                <a:sym typeface="Roboto"/>
              </a:rPr>
              <a:t>Model 2: </a:t>
            </a:r>
            <a:endParaRPr b="1" dirty="0">
              <a:latin typeface="Roboto"/>
              <a:ea typeface="Roboto"/>
              <a:cs typeface="Roboto"/>
              <a:sym typeface="Roboto"/>
            </a:endParaRPr>
          </a:p>
          <a:p>
            <a:pPr marL="0" lvl="0" indent="0" algn="l" rtl="0">
              <a:spcBef>
                <a:spcPts val="800"/>
              </a:spcBef>
              <a:spcAft>
                <a:spcPts val="0"/>
              </a:spcAft>
              <a:buNone/>
            </a:pPr>
            <a:endParaRPr b="1" dirty="0">
              <a:latin typeface="Roboto"/>
              <a:ea typeface="Roboto"/>
              <a:cs typeface="Roboto"/>
              <a:sym typeface="Roboto"/>
            </a:endParaRPr>
          </a:p>
          <a:p>
            <a:pPr marL="0" lvl="0" indent="0" algn="l" rtl="0">
              <a:spcBef>
                <a:spcPts val="800"/>
              </a:spcBef>
              <a:spcAft>
                <a:spcPts val="0"/>
              </a:spcAft>
              <a:buNone/>
            </a:pPr>
            <a:r>
              <a:rPr lang="en" b="1" dirty="0">
                <a:latin typeface="Roboto"/>
                <a:ea typeface="Roboto"/>
                <a:cs typeface="Roboto"/>
                <a:sym typeface="Roboto"/>
              </a:rPr>
              <a:t>These are different models!</a:t>
            </a:r>
            <a:r>
              <a:rPr lang="en" dirty="0"/>
              <a:t> In general,       in one model will not be equal to       in another model.</a:t>
            </a:r>
            <a:endParaRPr dirty="0"/>
          </a:p>
          <a:p>
            <a:pPr marL="457200" lvl="0" indent="-330200" algn="l" rtl="0">
              <a:spcBef>
                <a:spcPts val="800"/>
              </a:spcBef>
              <a:spcAft>
                <a:spcPts val="0"/>
              </a:spcAft>
              <a:buSzPts val="1600"/>
              <a:buChar char="●"/>
            </a:pPr>
            <a:r>
              <a:rPr lang="en" dirty="0"/>
              <a:t>2.4 is the slope of the relationship between AST and PTS, when only considering those two variables.</a:t>
            </a:r>
            <a:endParaRPr dirty="0"/>
          </a:p>
          <a:p>
            <a:pPr marL="914400" lvl="1" indent="-330200" algn="l" rtl="0">
              <a:spcBef>
                <a:spcPts val="0"/>
              </a:spcBef>
              <a:spcAft>
                <a:spcPts val="0"/>
              </a:spcAft>
              <a:buSzPts val="1600"/>
              <a:buChar char="○"/>
            </a:pPr>
            <a:r>
              <a:rPr lang="en" dirty="0"/>
              <a:t>Parameters [3.98, 2.4] minimize average squared loss for Model 1.</a:t>
            </a:r>
            <a:endParaRPr dirty="0"/>
          </a:p>
          <a:p>
            <a:pPr marL="457200" lvl="0" indent="-330200" algn="l" rtl="0">
              <a:spcBef>
                <a:spcPts val="0"/>
              </a:spcBef>
              <a:spcAft>
                <a:spcPts val="0"/>
              </a:spcAft>
              <a:buSzPts val="1600"/>
              <a:buChar char="●"/>
            </a:pPr>
            <a:r>
              <a:rPr lang="en" dirty="0"/>
              <a:t>1.64 is the slope of the relationship between AST and PTS, when also considering 3PA.</a:t>
            </a:r>
            <a:endParaRPr dirty="0"/>
          </a:p>
          <a:p>
            <a:pPr marL="914400" lvl="1" indent="-330200" algn="l" rtl="0">
              <a:spcBef>
                <a:spcPts val="0"/>
              </a:spcBef>
              <a:spcAft>
                <a:spcPts val="0"/>
              </a:spcAft>
              <a:buSzPts val="1600"/>
              <a:buChar char="○"/>
            </a:pPr>
            <a:r>
              <a:rPr lang="en" dirty="0"/>
              <a:t>Parameters [2.163, 1.64, 1.26] minimize average squared loss for Model 2.</a:t>
            </a:r>
            <a:endParaRPr dirty="0"/>
          </a:p>
        </p:txBody>
      </p:sp>
      <p:pic>
        <p:nvPicPr>
          <p:cNvPr id="361" name="Google Shape;361;p48"/>
          <p:cNvPicPr preferRelativeResize="0"/>
          <p:nvPr/>
        </p:nvPicPr>
        <p:blipFill>
          <a:blip r:embed="rId3">
            <a:alphaModFix/>
          </a:blip>
          <a:stretch>
            <a:fillRect/>
          </a:stretch>
        </p:blipFill>
        <p:spPr>
          <a:xfrm>
            <a:off x="1293475" y="1210700"/>
            <a:ext cx="4337389" cy="389369"/>
          </a:xfrm>
          <a:prstGeom prst="rect">
            <a:avLst/>
          </a:prstGeom>
          <a:noFill/>
          <a:ln>
            <a:noFill/>
          </a:ln>
        </p:spPr>
      </p:pic>
      <p:pic>
        <p:nvPicPr>
          <p:cNvPr id="362" name="Google Shape;362;p48"/>
          <p:cNvPicPr preferRelativeResize="0"/>
          <p:nvPr/>
        </p:nvPicPr>
        <p:blipFill>
          <a:blip r:embed="rId4">
            <a:alphaModFix/>
          </a:blip>
          <a:stretch>
            <a:fillRect/>
          </a:stretch>
        </p:blipFill>
        <p:spPr>
          <a:xfrm>
            <a:off x="1293475" y="1950550"/>
            <a:ext cx="6277487" cy="344175"/>
          </a:xfrm>
          <a:prstGeom prst="rect">
            <a:avLst/>
          </a:prstGeom>
          <a:noFill/>
          <a:ln>
            <a:noFill/>
          </a:ln>
        </p:spPr>
      </p:pic>
      <p:sp>
        <p:nvSpPr>
          <p:cNvPr id="363" name="Google Shape;363;p48"/>
          <p:cNvSpPr/>
          <p:nvPr/>
        </p:nvSpPr>
        <p:spPr>
          <a:xfrm rot="-595575">
            <a:off x="3593651" y="1551372"/>
            <a:ext cx="243647" cy="381059"/>
          </a:xfrm>
          <a:prstGeom prst="upDownArrow">
            <a:avLst>
              <a:gd name="adj1" fmla="val 50000"/>
              <a:gd name="adj2"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8"/>
          <p:cNvSpPr/>
          <p:nvPr/>
        </p:nvSpPr>
        <p:spPr>
          <a:xfrm rot="-1406369">
            <a:off x="4713194" y="1551309"/>
            <a:ext cx="243602" cy="381162"/>
          </a:xfrm>
          <a:prstGeom prst="upDownArrow">
            <a:avLst>
              <a:gd name="adj1" fmla="val 50000"/>
              <a:gd name="adj2"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8"/>
          <p:cNvSpPr txBox="1"/>
          <p:nvPr/>
        </p:nvSpPr>
        <p:spPr>
          <a:xfrm>
            <a:off x="3836850" y="1518700"/>
            <a:ext cx="919800" cy="3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80000"/>
                </a:solidFill>
                <a:latin typeface="Roboto Light"/>
                <a:ea typeface="Roboto Light"/>
                <a:cs typeface="Roboto Light"/>
                <a:sym typeface="Roboto Light"/>
              </a:rPr>
              <a:t>different!</a:t>
            </a:r>
            <a:endParaRPr>
              <a:solidFill>
                <a:srgbClr val="980000"/>
              </a:solidFill>
              <a:latin typeface="Roboto Light"/>
              <a:ea typeface="Roboto Light"/>
              <a:cs typeface="Roboto Light"/>
              <a:sym typeface="Roboto Light"/>
            </a:endParaRPr>
          </a:p>
        </p:txBody>
      </p:sp>
      <p:pic>
        <p:nvPicPr>
          <p:cNvPr id="366" name="Google Shape;366;p48"/>
          <p:cNvPicPr preferRelativeResize="0"/>
          <p:nvPr/>
        </p:nvPicPr>
        <p:blipFill>
          <a:blip r:embed="rId5">
            <a:alphaModFix/>
          </a:blip>
          <a:stretch>
            <a:fillRect/>
          </a:stretch>
        </p:blipFill>
        <p:spPr>
          <a:xfrm>
            <a:off x="3936209" y="2686594"/>
            <a:ext cx="278025" cy="324363"/>
          </a:xfrm>
          <a:prstGeom prst="rect">
            <a:avLst/>
          </a:prstGeom>
          <a:noFill/>
          <a:ln>
            <a:noFill/>
          </a:ln>
        </p:spPr>
      </p:pic>
      <p:pic>
        <p:nvPicPr>
          <p:cNvPr id="367" name="Google Shape;367;p48"/>
          <p:cNvPicPr preferRelativeResize="0"/>
          <p:nvPr/>
        </p:nvPicPr>
        <p:blipFill>
          <a:blip r:embed="rId5">
            <a:alphaModFix/>
          </a:blip>
          <a:stretch>
            <a:fillRect/>
          </a:stretch>
        </p:blipFill>
        <p:spPr>
          <a:xfrm>
            <a:off x="7117250" y="2645206"/>
            <a:ext cx="278025" cy="3243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Summary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448" name="Google Shape;448;p58"/>
          <p:cNvSpPr txBox="1">
            <a:spLocks noGrp="1"/>
          </p:cNvSpPr>
          <p:nvPr>
            <p:ph type="body" idx="1"/>
          </p:nvPr>
        </p:nvSpPr>
        <p:spPr>
          <a:xfrm>
            <a:off x="311700" y="1152475"/>
            <a:ext cx="8520600" cy="3868258"/>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dirty="0"/>
              <a:t>We now know of three models,                   .</a:t>
            </a:r>
            <a:endParaRPr dirty="0"/>
          </a:p>
          <a:p>
            <a:pPr marL="914400" lvl="1" indent="-330200" algn="l" rtl="0">
              <a:spcBef>
                <a:spcPts val="0"/>
              </a:spcBef>
              <a:spcAft>
                <a:spcPts val="0"/>
              </a:spcAft>
              <a:buSzPts val="1600"/>
              <a:buChar char="○"/>
            </a:pPr>
            <a:r>
              <a:rPr lang="en" dirty="0"/>
              <a:t>The constant model,			 .</a:t>
            </a:r>
            <a:endParaRPr dirty="0"/>
          </a:p>
          <a:p>
            <a:pPr marL="914400" lvl="1" indent="-330200" algn="l" rtl="0">
              <a:spcBef>
                <a:spcPts val="0"/>
              </a:spcBef>
              <a:spcAft>
                <a:spcPts val="0"/>
              </a:spcAft>
              <a:buSzPts val="1600"/>
              <a:buChar char="○"/>
            </a:pPr>
            <a:r>
              <a:rPr lang="en" dirty="0"/>
              <a:t>The simple linear regression model			           .</a:t>
            </a:r>
            <a:endParaRPr dirty="0"/>
          </a:p>
          <a:p>
            <a:pPr marL="914400" lvl="1" indent="-330200" algn="l" rtl="0">
              <a:spcBef>
                <a:spcPts val="0"/>
              </a:spcBef>
              <a:spcAft>
                <a:spcPts val="0"/>
              </a:spcAft>
              <a:buSzPts val="1600"/>
              <a:buChar char="○"/>
            </a:pPr>
            <a:r>
              <a:rPr lang="en" dirty="0"/>
              <a:t>The multiple linear regression model							       .</a:t>
            </a:r>
            <a:endParaRPr dirty="0"/>
          </a:p>
          <a:p>
            <a:pPr marL="914400" lvl="1" indent="-330200" algn="l" rtl="0">
              <a:spcBef>
                <a:spcPts val="0"/>
              </a:spcBef>
              <a:spcAft>
                <a:spcPts val="0"/>
              </a:spcAft>
              <a:buSzPts val="1600"/>
              <a:buChar char="○"/>
            </a:pPr>
            <a:r>
              <a:rPr lang="en" dirty="0"/>
              <a:t>A model with optimal parameters is denoted           .</a:t>
            </a:r>
            <a:endParaRPr dirty="0"/>
          </a:p>
          <a:p>
            <a:pPr marL="457200" lvl="0" indent="-330200" algn="l" rtl="0">
              <a:spcBef>
                <a:spcPts val="0"/>
              </a:spcBef>
              <a:spcAft>
                <a:spcPts val="0"/>
              </a:spcAft>
              <a:buSzPts val="1600"/>
              <a:buChar char="●"/>
            </a:pPr>
            <a:r>
              <a:rPr lang="en" dirty="0"/>
              <a:t>We looked at the correlation coefficient, </a:t>
            </a:r>
            <a:r>
              <a:rPr lang="en" sz="1800" i="1" dirty="0">
                <a:latin typeface="Cambria"/>
                <a:ea typeface="Cambria"/>
                <a:cs typeface="Cambria"/>
                <a:sym typeface="Cambria"/>
              </a:rPr>
              <a:t>r</a:t>
            </a:r>
            <a:r>
              <a:rPr lang="en" dirty="0"/>
              <a:t>, and studied its properties.</a:t>
            </a:r>
            <a:endParaRPr dirty="0"/>
          </a:p>
          <a:p>
            <a:pPr marL="457200" lvl="0" indent="-330200" algn="l" rtl="0">
              <a:spcBef>
                <a:spcPts val="0"/>
              </a:spcBef>
              <a:spcAft>
                <a:spcPts val="0"/>
              </a:spcAft>
              <a:buSzPts val="1600"/>
              <a:buChar char="●"/>
            </a:pPr>
            <a:r>
              <a:rPr lang="en" dirty="0"/>
              <a:t>We solved for the optimal parameters for the simple linear model by hand and by code, by minimizing average squared loss (MSE).</a:t>
            </a:r>
            <a:endParaRPr dirty="0"/>
          </a:p>
          <a:p>
            <a:pPr marL="0" lvl="0" indent="0" algn="l" rtl="0">
              <a:spcBef>
                <a:spcPts val="800"/>
              </a:spcBef>
              <a:spcAft>
                <a:spcPts val="0"/>
              </a:spcAft>
              <a:buNone/>
            </a:pPr>
            <a:endParaRPr dirty="0"/>
          </a:p>
          <a:p>
            <a:pPr marL="457200" lvl="0" indent="-330200" algn="l" rtl="0">
              <a:spcBef>
                <a:spcPts val="800"/>
              </a:spcBef>
              <a:spcAft>
                <a:spcPts val="0"/>
              </a:spcAft>
              <a:buSzPts val="1600"/>
              <a:buChar char="●"/>
            </a:pPr>
            <a:r>
              <a:rPr lang="en" dirty="0"/>
              <a:t>We introduced the notion of a feature, and how we can have multiple in our models.</a:t>
            </a:r>
            <a:endParaRPr dirty="0"/>
          </a:p>
          <a:p>
            <a:pPr marL="457200" lvl="0" indent="-330200" algn="l" rtl="0">
              <a:spcBef>
                <a:spcPts val="0"/>
              </a:spcBef>
              <a:spcAft>
                <a:spcPts val="0"/>
              </a:spcAft>
              <a:buSzPts val="1600"/>
              <a:buChar char="●"/>
            </a:pPr>
            <a:r>
              <a:rPr lang="en" dirty="0"/>
              <a:t>We discussed the multiple R² coefficient and RMSE as methods of evaluating the quality of a linear model.</a:t>
            </a:r>
            <a:endParaRPr dirty="0"/>
          </a:p>
          <a:p>
            <a:pPr marL="0" lvl="0" indent="0" algn="l" rtl="0">
              <a:spcBef>
                <a:spcPts val="800"/>
              </a:spcBef>
              <a:spcAft>
                <a:spcPts val="800"/>
              </a:spcAft>
              <a:buNone/>
            </a:pPr>
            <a:r>
              <a:rPr lang="en" dirty="0"/>
              <a:t>   </a:t>
            </a:r>
            <a:endParaRPr dirty="0"/>
          </a:p>
        </p:txBody>
      </p:sp>
      <p:pic>
        <p:nvPicPr>
          <p:cNvPr id="449" name="Google Shape;449;p58"/>
          <p:cNvPicPr preferRelativeResize="0"/>
          <p:nvPr/>
        </p:nvPicPr>
        <p:blipFill>
          <a:blip r:embed="rId3">
            <a:alphaModFix/>
          </a:blip>
          <a:stretch>
            <a:fillRect/>
          </a:stretch>
        </p:blipFill>
        <p:spPr>
          <a:xfrm>
            <a:off x="3130700" y="1519425"/>
            <a:ext cx="972776" cy="279075"/>
          </a:xfrm>
          <a:prstGeom prst="rect">
            <a:avLst/>
          </a:prstGeom>
          <a:noFill/>
          <a:ln>
            <a:noFill/>
          </a:ln>
        </p:spPr>
      </p:pic>
      <p:pic>
        <p:nvPicPr>
          <p:cNvPr id="450" name="Google Shape;450;p58"/>
          <p:cNvPicPr preferRelativeResize="0"/>
          <p:nvPr/>
        </p:nvPicPr>
        <p:blipFill>
          <a:blip r:embed="rId4">
            <a:alphaModFix/>
          </a:blip>
          <a:stretch>
            <a:fillRect/>
          </a:stretch>
        </p:blipFill>
        <p:spPr>
          <a:xfrm>
            <a:off x="4423600" y="1798500"/>
            <a:ext cx="1534913" cy="279075"/>
          </a:xfrm>
          <a:prstGeom prst="rect">
            <a:avLst/>
          </a:prstGeom>
          <a:noFill/>
          <a:ln>
            <a:noFill/>
          </a:ln>
        </p:spPr>
      </p:pic>
      <p:pic>
        <p:nvPicPr>
          <p:cNvPr id="451" name="Google Shape;451;p58"/>
          <p:cNvPicPr preferRelativeResize="0"/>
          <p:nvPr/>
        </p:nvPicPr>
        <p:blipFill>
          <a:blip r:embed="rId5">
            <a:alphaModFix/>
          </a:blip>
          <a:stretch>
            <a:fillRect/>
          </a:stretch>
        </p:blipFill>
        <p:spPr>
          <a:xfrm>
            <a:off x="4533500" y="2077575"/>
            <a:ext cx="3059423" cy="279075"/>
          </a:xfrm>
          <a:prstGeom prst="rect">
            <a:avLst/>
          </a:prstGeom>
          <a:noFill/>
          <a:ln>
            <a:noFill/>
          </a:ln>
        </p:spPr>
      </p:pic>
      <p:pic>
        <p:nvPicPr>
          <p:cNvPr id="452" name="Google Shape;452;p58"/>
          <p:cNvPicPr preferRelativeResize="0"/>
          <p:nvPr/>
        </p:nvPicPr>
        <p:blipFill>
          <a:blip r:embed="rId6">
            <a:alphaModFix/>
          </a:blip>
          <a:stretch>
            <a:fillRect/>
          </a:stretch>
        </p:blipFill>
        <p:spPr>
          <a:xfrm>
            <a:off x="3692806" y="3739475"/>
            <a:ext cx="756200" cy="503100"/>
          </a:xfrm>
          <a:prstGeom prst="rect">
            <a:avLst/>
          </a:prstGeom>
          <a:noFill/>
          <a:ln>
            <a:noFill/>
          </a:ln>
        </p:spPr>
      </p:pic>
      <p:pic>
        <p:nvPicPr>
          <p:cNvPr id="453" name="Google Shape;453;p58"/>
          <p:cNvPicPr preferRelativeResize="0"/>
          <p:nvPr/>
        </p:nvPicPr>
        <p:blipFill>
          <a:blip r:embed="rId7">
            <a:alphaModFix/>
          </a:blip>
          <a:stretch>
            <a:fillRect/>
          </a:stretch>
        </p:blipFill>
        <p:spPr>
          <a:xfrm>
            <a:off x="5191056" y="3851487"/>
            <a:ext cx="1065607" cy="279075"/>
          </a:xfrm>
          <a:prstGeom prst="rect">
            <a:avLst/>
          </a:prstGeom>
          <a:noFill/>
          <a:ln>
            <a:noFill/>
          </a:ln>
        </p:spPr>
      </p:pic>
      <p:pic>
        <p:nvPicPr>
          <p:cNvPr id="454" name="Google Shape;454;p58"/>
          <p:cNvPicPr preferRelativeResize="0"/>
          <p:nvPr/>
        </p:nvPicPr>
        <p:blipFill>
          <a:blip r:embed="rId8">
            <a:alphaModFix/>
          </a:blip>
          <a:stretch>
            <a:fillRect/>
          </a:stretch>
        </p:blipFill>
        <p:spPr>
          <a:xfrm>
            <a:off x="3587000" y="1240350"/>
            <a:ext cx="862006" cy="279075"/>
          </a:xfrm>
          <a:prstGeom prst="rect">
            <a:avLst/>
          </a:prstGeom>
          <a:noFill/>
          <a:ln>
            <a:noFill/>
          </a:ln>
        </p:spPr>
      </p:pic>
      <p:pic>
        <p:nvPicPr>
          <p:cNvPr id="455" name="Google Shape;455;p58"/>
          <p:cNvPicPr preferRelativeResize="0"/>
          <p:nvPr/>
        </p:nvPicPr>
        <p:blipFill>
          <a:blip r:embed="rId9">
            <a:alphaModFix/>
          </a:blip>
          <a:stretch>
            <a:fillRect/>
          </a:stretch>
        </p:blipFill>
        <p:spPr>
          <a:xfrm>
            <a:off x="5333959" y="2635725"/>
            <a:ext cx="450318" cy="27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3C28-DAE8-FBDC-9DC4-47B23C7C4E11}"/>
              </a:ext>
            </a:extLst>
          </p:cNvPr>
          <p:cNvSpPr>
            <a:spLocks noGrp="1"/>
          </p:cNvSpPr>
          <p:nvPr>
            <p:ph type="title"/>
          </p:nvPr>
        </p:nvSpPr>
        <p:spPr>
          <a:xfrm>
            <a:off x="222053" y="323429"/>
            <a:ext cx="8520600" cy="841800"/>
          </a:xfrm>
        </p:spPr>
        <p:txBody>
          <a:bodyPr/>
          <a:lstStyle/>
          <a:p>
            <a:r>
              <a:rPr lang="en-US" dirty="0"/>
              <a:t>What is Feature Engineering</a:t>
            </a:r>
          </a:p>
        </p:txBody>
      </p:sp>
      <p:sp>
        <p:nvSpPr>
          <p:cNvPr id="3" name="TextBox 2">
            <a:extLst>
              <a:ext uri="{FF2B5EF4-FFF2-40B4-BE49-F238E27FC236}">
                <a16:creationId xmlns:a16="http://schemas.microsoft.com/office/drawing/2014/main" id="{A83699DA-DCE1-C623-60FB-78257BC48FA2}"/>
              </a:ext>
            </a:extLst>
          </p:cNvPr>
          <p:cNvSpPr txBox="1"/>
          <p:nvPr/>
        </p:nvSpPr>
        <p:spPr>
          <a:xfrm>
            <a:off x="662009" y="1268851"/>
            <a:ext cx="7895837" cy="954107"/>
          </a:xfrm>
          <a:prstGeom prst="rect">
            <a:avLst/>
          </a:prstGeom>
          <a:noFill/>
        </p:spPr>
        <p:txBody>
          <a:bodyPr wrap="square" rtlCol="0">
            <a:spAutoFit/>
          </a:bodyPr>
          <a:lstStyle/>
          <a:p>
            <a:pPr marL="285750" indent="-285750" algn="l">
              <a:buFont typeface="Arial" panose="020B0604020202020204" pitchFamily="34" charset="0"/>
              <a:buChar char="•"/>
            </a:pPr>
            <a:r>
              <a:rPr lang="en-US" dirty="0"/>
              <a:t>Process of extracting useful features from raw data using math, statistics, or domain knowledge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There are some automated tools to detect those meaningful data</a:t>
            </a:r>
          </a:p>
        </p:txBody>
      </p:sp>
    </p:spTree>
    <p:extLst>
      <p:ext uri="{BB962C8B-B14F-4D97-AF65-F5344CB8AC3E}">
        <p14:creationId xmlns:p14="http://schemas.microsoft.com/office/powerpoint/2010/main" val="4152334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8C11-285F-3518-24D8-35592B0906A0}"/>
              </a:ext>
            </a:extLst>
          </p:cNvPr>
          <p:cNvSpPr>
            <a:spLocks noGrp="1"/>
          </p:cNvSpPr>
          <p:nvPr>
            <p:ph type="title"/>
          </p:nvPr>
        </p:nvSpPr>
        <p:spPr>
          <a:xfrm>
            <a:off x="132406" y="295846"/>
            <a:ext cx="8520600" cy="841800"/>
          </a:xfrm>
        </p:spPr>
        <p:txBody>
          <a:bodyPr/>
          <a:lstStyle/>
          <a:p>
            <a:r>
              <a:rPr lang="en-US" dirty="0"/>
              <a:t>Why is Feature Engineering Important</a:t>
            </a:r>
          </a:p>
        </p:txBody>
      </p:sp>
      <p:sp>
        <p:nvSpPr>
          <p:cNvPr id="3" name="TextBox 2">
            <a:extLst>
              <a:ext uri="{FF2B5EF4-FFF2-40B4-BE49-F238E27FC236}">
                <a16:creationId xmlns:a16="http://schemas.microsoft.com/office/drawing/2014/main" id="{22DA169C-D79E-CE89-7FAF-3A94DD8B05DC}"/>
              </a:ext>
            </a:extLst>
          </p:cNvPr>
          <p:cNvSpPr txBox="1"/>
          <p:nvPr/>
        </p:nvSpPr>
        <p:spPr>
          <a:xfrm>
            <a:off x="657870" y="1506071"/>
            <a:ext cx="7320717" cy="738664"/>
          </a:xfrm>
          <a:prstGeom prst="rect">
            <a:avLst/>
          </a:prstGeom>
          <a:noFill/>
        </p:spPr>
        <p:txBody>
          <a:bodyPr wrap="square" rtlCol="0">
            <a:spAutoFit/>
          </a:bodyPr>
          <a:lstStyle/>
          <a:p>
            <a:pPr marL="285750" indent="-285750" algn="l">
              <a:buFont typeface="Arial" panose="020B0604020202020204" pitchFamily="34" charset="0"/>
              <a:buChar char="•"/>
            </a:pPr>
            <a:r>
              <a:rPr lang="en-US" dirty="0"/>
              <a:t>To make our model more sophisticated to handle more complex data.</a:t>
            </a:r>
          </a:p>
          <a:p>
            <a:pPr marL="285750" indent="-285750" algn="l">
              <a:buFont typeface="Arial" panose="020B0604020202020204" pitchFamily="34" charset="0"/>
              <a:buChar char="•"/>
            </a:pPr>
            <a:r>
              <a:rPr lang="en-US" dirty="0"/>
              <a:t>Better understanding of underlying data</a:t>
            </a:r>
          </a:p>
          <a:p>
            <a:pPr marL="285750" indent="-285750" algn="l">
              <a:buFont typeface="Arial" panose="020B0604020202020204" pitchFamily="34" charset="0"/>
              <a:buChar char="•"/>
            </a:pPr>
            <a:r>
              <a:rPr lang="en-US" dirty="0"/>
              <a:t>Faster processing</a:t>
            </a:r>
          </a:p>
        </p:txBody>
      </p:sp>
    </p:spTree>
    <p:extLst>
      <p:ext uri="{BB962C8B-B14F-4D97-AF65-F5344CB8AC3E}">
        <p14:creationId xmlns:p14="http://schemas.microsoft.com/office/powerpoint/2010/main" val="3161968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96E0-1A3F-7E96-8C56-DBA0D8DC2D29}"/>
              </a:ext>
            </a:extLst>
          </p:cNvPr>
          <p:cNvSpPr>
            <a:spLocks noGrp="1"/>
          </p:cNvSpPr>
          <p:nvPr>
            <p:ph type="title"/>
          </p:nvPr>
        </p:nvSpPr>
        <p:spPr>
          <a:xfrm>
            <a:off x="402316" y="289099"/>
            <a:ext cx="8520600" cy="841800"/>
          </a:xfrm>
        </p:spPr>
        <p:txBody>
          <a:bodyPr/>
          <a:lstStyle/>
          <a:p>
            <a:r>
              <a:rPr lang="en-US" dirty="0"/>
              <a:t>What can we create</a:t>
            </a:r>
          </a:p>
        </p:txBody>
      </p:sp>
      <p:sp>
        <p:nvSpPr>
          <p:cNvPr id="3" name="TextBox 2">
            <a:extLst>
              <a:ext uri="{FF2B5EF4-FFF2-40B4-BE49-F238E27FC236}">
                <a16:creationId xmlns:a16="http://schemas.microsoft.com/office/drawing/2014/main" id="{3B794CD9-BAC2-6C3B-D7A3-0E870792ED34}"/>
              </a:ext>
            </a:extLst>
          </p:cNvPr>
          <p:cNvSpPr txBox="1"/>
          <p:nvPr/>
        </p:nvSpPr>
        <p:spPr>
          <a:xfrm>
            <a:off x="601362" y="1622854"/>
            <a:ext cx="7628238" cy="1384995"/>
          </a:xfrm>
          <a:prstGeom prst="rect">
            <a:avLst/>
          </a:prstGeom>
          <a:noFill/>
        </p:spPr>
        <p:txBody>
          <a:bodyPr wrap="square" rtlCol="0">
            <a:spAutoFit/>
          </a:bodyPr>
          <a:lstStyle/>
          <a:p>
            <a:r>
              <a:rPr lang="en-US" dirty="0"/>
              <a:t>We can create feature X data from </a:t>
            </a:r>
          </a:p>
          <a:p>
            <a:pPr marL="285750" lvl="1" indent="-285750">
              <a:buFont typeface="Arial" panose="020B0604020202020204" pitchFamily="34" charset="0"/>
              <a:buChar char="•"/>
            </a:pPr>
            <a:r>
              <a:rPr lang="en-US" dirty="0"/>
              <a:t>Quantitative data</a:t>
            </a:r>
          </a:p>
          <a:p>
            <a:pPr marL="285750" lvl="1" indent="-285750">
              <a:buFont typeface="Arial" panose="020B0604020202020204" pitchFamily="34" charset="0"/>
              <a:buChar char="•"/>
            </a:pPr>
            <a:r>
              <a:rPr lang="en-US" dirty="0"/>
              <a:t>Categorical data</a:t>
            </a:r>
          </a:p>
          <a:p>
            <a:pPr marL="285750" lvl="1" indent="-285750">
              <a:buFont typeface="Arial" panose="020B0604020202020204" pitchFamily="34" charset="0"/>
              <a:buChar char="•"/>
            </a:pPr>
            <a:r>
              <a:rPr lang="en-US" dirty="0"/>
              <a:t>Text data</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85671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2150850"/>
            <a:ext cx="8520600" cy="107838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Feature Engineering</a:t>
            </a:r>
            <a:br>
              <a:rPr lang="en-US" dirty="0"/>
            </a:br>
            <a:r>
              <a:rPr lang="en-US" dirty="0"/>
              <a:t>Outlier Detection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42579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Outlier Detection</a:t>
            </a:r>
            <a:br>
              <a:rPr lang="en-US" dirty="0"/>
            </a:br>
            <a:br>
              <a:rPr lang="en-US" dirty="0"/>
            </a:br>
            <a:r>
              <a:rPr lang="en-US" dirty="0"/>
              <a:t>Some data that is very different from most of the data.</a:t>
            </a:r>
            <a:br>
              <a:rPr lang="en-US" dirty="0"/>
            </a:br>
            <a:br>
              <a:rPr lang="en-US" dirty="0"/>
            </a:br>
            <a:r>
              <a:rPr lang="en-US" dirty="0"/>
              <a:t>Some of the data is real but there are chances that they are errors.  Removing or fixing the data can improve the model creation.</a:t>
            </a:r>
            <a:br>
              <a:rPr lang="en-US" dirty="0"/>
            </a:br>
            <a:br>
              <a:rPr lang="en-US" dirty="0"/>
            </a:br>
            <a:r>
              <a:rPr lang="en-US" dirty="0"/>
              <a:t>* </a:t>
            </a:r>
            <a:r>
              <a:rPr lang="en-US" dirty="0" err="1"/>
              <a:t>ie</a:t>
            </a:r>
            <a:r>
              <a:rPr lang="en-US" dirty="0"/>
              <a:t>. Human age, 1000 years old</a:t>
            </a:r>
            <a:br>
              <a:rPr lang="en-US" dirty="0"/>
            </a:br>
            <a:r>
              <a:rPr lang="en-US" dirty="0"/>
              <a:t>Methods: statistical: percentage, standard deviations, visual.</a:t>
            </a:r>
            <a:br>
              <a:rPr lang="en-US" dirty="0"/>
            </a:br>
            <a:br>
              <a:rPr lang="en-US" dirty="0"/>
            </a:br>
            <a:br>
              <a:rPr lang="en-US" dirty="0"/>
            </a:br>
            <a:endParaRPr dirty="0"/>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endParaRPr dirty="0"/>
          </a:p>
          <a:p>
            <a:pPr marL="1371600" lvl="2" indent="-330200" algn="l" rtl="0">
              <a:spcBef>
                <a:spcPts val="0"/>
              </a:spcBef>
              <a:spcAft>
                <a:spcPts val="0"/>
              </a:spcAft>
              <a:buSzPts val="1600"/>
              <a:buChar char="■"/>
            </a:pPr>
            <a:endParaRPr dirty="0"/>
          </a:p>
          <a:p>
            <a:pPr marL="0" lvl="0" indent="0" algn="l" rtl="0">
              <a:spcBef>
                <a:spcPts val="800"/>
              </a:spcBef>
              <a:spcAft>
                <a:spcPts val="8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0EE8-F270-776C-7BCB-FE3F01A2AA92}"/>
              </a:ext>
            </a:extLst>
          </p:cNvPr>
          <p:cNvSpPr>
            <a:spLocks noGrp="1"/>
          </p:cNvSpPr>
          <p:nvPr>
            <p:ph type="title"/>
          </p:nvPr>
        </p:nvSpPr>
        <p:spPr/>
        <p:txBody>
          <a:bodyPr/>
          <a:lstStyle/>
          <a:p>
            <a:r>
              <a:rPr lang="en-US" dirty="0"/>
              <a:t>What is Percentile?</a:t>
            </a:r>
          </a:p>
        </p:txBody>
      </p:sp>
      <p:sp>
        <p:nvSpPr>
          <p:cNvPr id="3" name="Text Placeholder 2">
            <a:extLst>
              <a:ext uri="{FF2B5EF4-FFF2-40B4-BE49-F238E27FC236}">
                <a16:creationId xmlns:a16="http://schemas.microsoft.com/office/drawing/2014/main" id="{AA119E89-9002-32B4-439F-3701B940E7D0}"/>
              </a:ext>
            </a:extLst>
          </p:cNvPr>
          <p:cNvSpPr>
            <a:spLocks noGrp="1"/>
          </p:cNvSpPr>
          <p:nvPr>
            <p:ph type="body" idx="1"/>
          </p:nvPr>
        </p:nvSpPr>
        <p:spPr>
          <a:xfrm>
            <a:off x="311700" y="1152475"/>
            <a:ext cx="8520600" cy="3922928"/>
          </a:xfrm>
        </p:spPr>
        <p:txBody>
          <a:bodyPr/>
          <a:lstStyle/>
          <a:p>
            <a:r>
              <a:rPr lang="en-US" dirty="0"/>
              <a:t>This is different from percent</a:t>
            </a:r>
          </a:p>
          <a:p>
            <a:r>
              <a:rPr lang="en-US" dirty="0"/>
              <a:t>These are IQ values.   How to determine the 25 percentile, 75 percentile, etc.</a:t>
            </a:r>
          </a:p>
          <a:p>
            <a:r>
              <a:rPr lang="en-US" dirty="0"/>
              <a:t>Looking at 0 and 100 would locate some outliers.</a:t>
            </a:r>
          </a:p>
          <a:p>
            <a:endParaRPr lang="en-US" dirty="0"/>
          </a:p>
        </p:txBody>
      </p:sp>
      <p:pic>
        <p:nvPicPr>
          <p:cNvPr id="4" name="Picture 3">
            <a:extLst>
              <a:ext uri="{FF2B5EF4-FFF2-40B4-BE49-F238E27FC236}">
                <a16:creationId xmlns:a16="http://schemas.microsoft.com/office/drawing/2014/main" id="{BE78BDFF-A354-90C1-3F60-709474EF752F}"/>
              </a:ext>
            </a:extLst>
          </p:cNvPr>
          <p:cNvPicPr>
            <a:picLocks noChangeAspect="1"/>
          </p:cNvPicPr>
          <p:nvPr/>
        </p:nvPicPr>
        <p:blipFill>
          <a:blip r:embed="rId2"/>
          <a:stretch>
            <a:fillRect/>
          </a:stretch>
        </p:blipFill>
        <p:spPr>
          <a:xfrm>
            <a:off x="586152" y="2075674"/>
            <a:ext cx="4944262" cy="2909219"/>
          </a:xfrm>
          <a:prstGeom prst="rect">
            <a:avLst/>
          </a:prstGeom>
        </p:spPr>
      </p:pic>
    </p:spTree>
    <p:extLst>
      <p:ext uri="{BB962C8B-B14F-4D97-AF65-F5344CB8AC3E}">
        <p14:creationId xmlns:p14="http://schemas.microsoft.com/office/powerpoint/2010/main" val="344209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D66E-9C2F-746B-FF82-F2126633DE78}"/>
              </a:ext>
            </a:extLst>
          </p:cNvPr>
          <p:cNvSpPr>
            <a:spLocks noGrp="1"/>
          </p:cNvSpPr>
          <p:nvPr>
            <p:ph type="title"/>
          </p:nvPr>
        </p:nvSpPr>
        <p:spPr/>
        <p:txBody>
          <a:bodyPr/>
          <a:lstStyle/>
          <a:p>
            <a:r>
              <a:rPr lang="en-US" dirty="0"/>
              <a:t>How to do it in Python </a:t>
            </a:r>
            <a:r>
              <a:rPr lang="en-US" dirty="0" err="1"/>
              <a:t>Numpy</a:t>
            </a:r>
            <a:endParaRPr lang="en-US" dirty="0"/>
          </a:p>
        </p:txBody>
      </p:sp>
      <p:pic>
        <p:nvPicPr>
          <p:cNvPr id="4" name="Picture 3">
            <a:extLst>
              <a:ext uri="{FF2B5EF4-FFF2-40B4-BE49-F238E27FC236}">
                <a16:creationId xmlns:a16="http://schemas.microsoft.com/office/drawing/2014/main" id="{88FB9A46-0A8A-53AB-D1CB-0EB3F5D10C39}"/>
              </a:ext>
            </a:extLst>
          </p:cNvPr>
          <p:cNvPicPr>
            <a:picLocks noChangeAspect="1"/>
          </p:cNvPicPr>
          <p:nvPr/>
        </p:nvPicPr>
        <p:blipFill>
          <a:blip r:embed="rId2"/>
          <a:stretch>
            <a:fillRect/>
          </a:stretch>
        </p:blipFill>
        <p:spPr>
          <a:xfrm>
            <a:off x="311700" y="1253815"/>
            <a:ext cx="4458008" cy="3444660"/>
          </a:xfrm>
          <a:prstGeom prst="rect">
            <a:avLst/>
          </a:prstGeom>
        </p:spPr>
      </p:pic>
    </p:spTree>
    <p:extLst>
      <p:ext uri="{BB962C8B-B14F-4D97-AF65-F5344CB8AC3E}">
        <p14:creationId xmlns:p14="http://schemas.microsoft.com/office/powerpoint/2010/main" val="4203762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5C7C-67CC-77F5-BC13-40072F72422B}"/>
              </a:ext>
            </a:extLst>
          </p:cNvPr>
          <p:cNvSpPr>
            <a:spLocks noGrp="1"/>
          </p:cNvSpPr>
          <p:nvPr>
            <p:ph type="title"/>
          </p:nvPr>
        </p:nvSpPr>
        <p:spPr/>
        <p:txBody>
          <a:bodyPr/>
          <a:lstStyle/>
          <a:p>
            <a:r>
              <a:rPr lang="en-US" dirty="0"/>
              <a:t>Using Data frame with Percentile (demo)</a:t>
            </a:r>
          </a:p>
        </p:txBody>
      </p:sp>
      <p:pic>
        <p:nvPicPr>
          <p:cNvPr id="4" name="Picture 3">
            <a:extLst>
              <a:ext uri="{FF2B5EF4-FFF2-40B4-BE49-F238E27FC236}">
                <a16:creationId xmlns:a16="http://schemas.microsoft.com/office/drawing/2014/main" id="{EA5C2515-7350-53AF-4D0A-684922F08EB3}"/>
              </a:ext>
            </a:extLst>
          </p:cNvPr>
          <p:cNvPicPr>
            <a:picLocks noChangeAspect="1"/>
          </p:cNvPicPr>
          <p:nvPr/>
        </p:nvPicPr>
        <p:blipFill rotWithShape="1">
          <a:blip r:embed="rId2"/>
          <a:srcRect b="31934"/>
          <a:stretch/>
        </p:blipFill>
        <p:spPr>
          <a:xfrm>
            <a:off x="560173" y="1120889"/>
            <a:ext cx="4195008" cy="2435111"/>
          </a:xfrm>
          <a:prstGeom prst="rect">
            <a:avLst/>
          </a:prstGeom>
        </p:spPr>
      </p:pic>
    </p:spTree>
    <p:extLst>
      <p:ext uri="{BB962C8B-B14F-4D97-AF65-F5344CB8AC3E}">
        <p14:creationId xmlns:p14="http://schemas.microsoft.com/office/powerpoint/2010/main" val="740260723"/>
      </p:ext>
    </p:extLst>
  </p:cSld>
  <p:clrMapOvr>
    <a:masterClrMapping/>
  </p:clrMapOvr>
</p:sld>
</file>

<file path=ppt/theme/theme1.xml><?xml version="1.0" encoding="utf-8"?>
<a:theme xmlns:a="http://schemas.openxmlformats.org/drawingml/2006/main" name="Simple Lecture">
  <a:themeElements>
    <a:clrScheme name="Simple Light">
      <a:dk1>
        <a:srgbClr val="000000"/>
      </a:dk1>
      <a:lt1>
        <a:srgbClr val="FFFFFF"/>
      </a:lt1>
      <a:dk2>
        <a:srgbClr val="595959"/>
      </a:dk2>
      <a:lt2>
        <a:srgbClr val="C9DA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2512</TotalTime>
  <Words>728</Words>
  <Application>Microsoft Macintosh PowerPoint</Application>
  <PresentationFormat>On-screen Show (16:9)</PresentationFormat>
  <Paragraphs>91</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Roboto Medium</vt:lpstr>
      <vt:lpstr>Arial</vt:lpstr>
      <vt:lpstr>Cambria</vt:lpstr>
      <vt:lpstr>Roboto Light</vt:lpstr>
      <vt:lpstr>Simple Lecture</vt:lpstr>
      <vt:lpstr>Feature Engineering</vt:lpstr>
      <vt:lpstr>What is Feature Engineering</vt:lpstr>
      <vt:lpstr>Why is Feature Engineering Important</vt:lpstr>
      <vt:lpstr>What can we create</vt:lpstr>
      <vt:lpstr>Feature Engineering Outlier Detection</vt:lpstr>
      <vt:lpstr>Outlier Detection  Some data that is very different from most of the data.  Some of the data is real but there are chances that they are errors.  Removing or fixing the data can improve the model creation.  * ie. Human age, 1000 years old Methods: statistical: percentage, standard deviations, visual.   </vt:lpstr>
      <vt:lpstr>What is Percentile?</vt:lpstr>
      <vt:lpstr>How to do it in Python Numpy</vt:lpstr>
      <vt:lpstr>Using Data frame with Percentile (demo)</vt:lpstr>
      <vt:lpstr>Another Technique: One hot encoding</vt:lpstr>
      <vt:lpstr>Building a matrix of on and off values</vt:lpstr>
      <vt:lpstr>Handling Missing Values</vt:lpstr>
      <vt:lpstr>Revisit: Multiple linear regression </vt:lpstr>
      <vt:lpstr>Terminology</vt:lpstr>
      <vt:lpstr>Adding independent variables</vt:lpstr>
      <vt:lpstr>Multiple linear regression</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Linear Regression</dc:title>
  <cp:lastModifiedBy>Sean Kang</cp:lastModifiedBy>
  <cp:revision>26</cp:revision>
  <dcterms:modified xsi:type="dcterms:W3CDTF">2024-03-20T04:52:34Z</dcterms:modified>
</cp:coreProperties>
</file>