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77"/>
    <p:restoredTop sz="87483"/>
  </p:normalViewPr>
  <p:slideViewPr>
    <p:cSldViewPr snapToGrid="0">
      <p:cViewPr varScale="1">
        <p:scale>
          <a:sx n="111" d="100"/>
          <a:sy n="111" d="100"/>
        </p:scale>
        <p:origin x="11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F64E91-4CC8-7F4E-9242-325074077FDB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2CF0A-FBE4-AF42-B7CC-08CACA348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32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machinelearningmastery.com</a:t>
            </a:r>
            <a:r>
              <a:rPr lang="en-US" dirty="0"/>
              <a:t>/gentle-introduction-bag-words-model/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2CF0A-FBE4-AF42-B7CC-08CACA348D3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22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NLPs such as Stanford NLP has this capability to calculate the root or stem word from a verb in present, or past tense.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2CF0A-FBE4-AF42-B7CC-08CACA348D3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48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stanfordnlp.github.io</a:t>
            </a:r>
            <a:r>
              <a:rPr lang="en-US" dirty="0"/>
              <a:t>/</a:t>
            </a:r>
            <a:r>
              <a:rPr lang="en-US" dirty="0" err="1"/>
              <a:t>CoreNLP</a:t>
            </a:r>
            <a:r>
              <a:rPr lang="en-US" dirty="0"/>
              <a:t>/</a:t>
            </a:r>
          </a:p>
          <a:p>
            <a:r>
              <a:rPr lang="en-US" dirty="0"/>
              <a:t>NLP is fun – I spent too many hours and days playing with this tool.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2CF0A-FBE4-AF42-B7CC-08CACA348D3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83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3D7CC-F8D1-5576-FF87-446298F32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5995E2-42BA-14CC-887C-A6C068B9E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B6760-2101-29C0-CC7D-5D930F947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9FC8-705E-9F45-9963-5B24A2485757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4CBDB-3B81-675D-21FB-D82C008F4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1CD95-A02E-D193-9248-22A7E353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B68-ADE6-4744-9F2C-5AC6750CD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0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EE429-91E9-180A-47C9-71EFB93E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F0310D-10FB-0D03-608E-CC3699C1E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A863A-F79B-C298-7384-C74A82323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9FC8-705E-9F45-9963-5B24A2485757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A3D02-994C-A0C8-77E7-BB48192C7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7DD30-0B5C-7535-B4CD-AD7BB721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B68-ADE6-4744-9F2C-5AC6750CD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D38741-E06D-477B-1094-811C3D5FA2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FF2A44-A8A5-A48B-6681-9755C4658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82842-8620-1022-6FC3-2E9780A39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9FC8-705E-9F45-9963-5B24A2485757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7F186-3A58-B5ED-389A-8E51CA636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3CAE2-3C10-19BC-F52D-B32F277D7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B68-ADE6-4744-9F2C-5AC6750CD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16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9851B-5934-4CE8-3601-682F87D12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3226D-109A-43F8-A398-FB7A3E7B9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FE8F6-7140-D2AE-D683-F407F267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9FC8-705E-9F45-9963-5B24A2485757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6255A-1B34-7BD3-0774-CABC92B25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F48E3-B517-C43B-F3DA-09DDD1B21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B68-ADE6-4744-9F2C-5AC6750CD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96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7CCA9-0177-31EB-C3CB-D29E2E8F6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632F0-7782-A5AF-A4D0-CA55F12B6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B51C3-A63F-DBF7-2863-CDAC0DEB5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9FC8-705E-9F45-9963-5B24A2485757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AAB94-4732-951C-3CD8-430CCE905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2804E-C726-84CD-8866-60DAD75AA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B68-ADE6-4744-9F2C-5AC6750CD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70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1BEC4-9622-1D8B-ADDC-10E6715CF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FCC01-AFB6-E222-6044-B52C7D884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512CEC-268E-5900-B0FB-85481FA1B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16916-29B2-D1D4-785E-ABE29987C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9FC8-705E-9F45-9963-5B24A2485757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0C4B3-FB32-F9D6-7D77-4A6DFE17C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6925F-956D-24FE-F3C6-63848AF9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B68-ADE6-4744-9F2C-5AC6750CD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1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E3CC6-76AD-8986-2C3F-88BC82869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1F6BE-D773-A244-0794-822F40078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061157-8E4D-A000-C69F-76165C26A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8B4410-E334-7208-82BE-7AB4B5A115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7D0923-1E3E-8587-CCF3-83D1E5DAC3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387A7A-D868-2212-5B51-A0D77A7AB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9FC8-705E-9F45-9963-5B24A2485757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014923-1A80-B382-F0EF-7A9709039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830647-53BD-A03C-8713-20B3ECABD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B68-ADE6-4744-9F2C-5AC6750CD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04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D540F-465F-A527-BEC4-CBF1EBBBD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5557B3-D99C-0DC5-9960-37DED22BB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9FC8-705E-9F45-9963-5B24A2485757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62FAE1-9927-118D-3063-954B2374D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AF0E2-E932-98E0-B799-D81DF24F7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B68-ADE6-4744-9F2C-5AC6750CD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54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A69AA6-484A-B6D6-F65E-F7FC05D96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9FC8-705E-9F45-9963-5B24A2485757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C49E47-3A55-0BE4-63BF-7D72F0654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C1416-D55A-2AD7-2821-BC9642268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B68-ADE6-4744-9F2C-5AC6750CD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89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4D23E-A959-5EFC-6E37-AF85FCCA3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B7793-FBAE-8ACD-F52B-A9B887CD2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C0FE4-E009-8191-B987-2117516CF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0943B-D1C6-8AF7-A373-7E7ED782D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9FC8-705E-9F45-9963-5B24A2485757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A2539-F572-F87A-914A-4653553B0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E9C1A-3757-A411-36E0-A98EA1A27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B68-ADE6-4744-9F2C-5AC6750CD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131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8BD8A-46CF-AF74-2959-EF6E1732E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84819A-3559-007C-766F-9531D48CC7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A18CB-9733-C736-44A1-BB0D7CD58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040CF-C7E1-5458-5C98-E66DB8692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9FC8-705E-9F45-9963-5B24A2485757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E6E54-8111-62CD-9CAB-3347B04FD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35E40-4014-93B2-B177-15CD3B771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DDB68-ADE6-4744-9F2C-5AC6750CD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7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2BF68F-AE91-39A9-8DF0-B8FF5193F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DE488-B36F-D868-3211-83BEA8DF5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08674-7747-D896-214A-A96CD1CED8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A89FC8-705E-9F45-9963-5B24A2485757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C2321-432D-EA16-DE22-58BC363E1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65E6C-650F-69CD-D250-17EA1E5B54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4DDB68-ADE6-4744-9F2C-5AC6750CD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77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softwar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2AE62-483D-C8BF-8BB9-3406C15CB5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Overfitting and Bag of Words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A16864-2584-2FEC-DC20-CCD17672C9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Sean Kang</a:t>
            </a:r>
          </a:p>
        </p:txBody>
      </p:sp>
    </p:spTree>
    <p:extLst>
      <p:ext uri="{BB962C8B-B14F-4D97-AF65-F5344CB8AC3E}">
        <p14:creationId xmlns:p14="http://schemas.microsoft.com/office/powerpoint/2010/main" val="4144084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10D4D-B9DE-591B-539E-610AFF874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ED737-157A-D5C7-C595-A1B1E58B4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and machine learning prefers numerical data, and fixed length structures.</a:t>
            </a:r>
          </a:p>
          <a:p>
            <a:r>
              <a:rPr lang="en-US" dirty="0"/>
              <a:t>Text or language text isn’t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67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A5DBC-8558-B1FA-C80F-EA5EF71F2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 (</a:t>
            </a:r>
            <a:r>
              <a:rPr lang="en-US" dirty="0" err="1"/>
              <a:t>BoW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F7DFB-2293-9687-3464-2B6F93D84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Occurrence of words in a document</a:t>
            </a:r>
          </a:p>
          <a:p>
            <a:r>
              <a:rPr lang="en-US" dirty="0"/>
              <a:t>Involves</a:t>
            </a:r>
          </a:p>
          <a:p>
            <a:pPr lvl="1"/>
            <a:r>
              <a:rPr lang="en-US" dirty="0"/>
              <a:t>Vocabulary of words</a:t>
            </a:r>
          </a:p>
          <a:p>
            <a:pPr lvl="1"/>
            <a:r>
              <a:rPr lang="en-US" dirty="0"/>
              <a:t>Measurement of the vocabulary words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558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4E47-F6B8-52E3-3C1D-726370753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of vocabulary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5BD63-8763-72E6-B7FA-13CAB103C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EDA or Data Cleaning Needed </a:t>
            </a:r>
          </a:p>
          <a:p>
            <a:pPr lvl="1"/>
            <a:r>
              <a:rPr lang="en-US" dirty="0"/>
              <a:t>Ignore capitalization</a:t>
            </a:r>
          </a:p>
          <a:p>
            <a:pPr lvl="1"/>
            <a:r>
              <a:rPr lang="en-US" dirty="0"/>
              <a:t>Ignore punctuation</a:t>
            </a:r>
          </a:p>
          <a:p>
            <a:pPr lvl="1"/>
            <a:r>
              <a:rPr lang="en-US" dirty="0"/>
              <a:t>Ignore stop words (but, or, and, of, a,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Fix misspelling</a:t>
            </a:r>
          </a:p>
          <a:p>
            <a:pPr lvl="1"/>
            <a:r>
              <a:rPr lang="en-US" dirty="0"/>
              <a:t>Using root words (or stem words)</a:t>
            </a:r>
          </a:p>
          <a:p>
            <a:r>
              <a:rPr lang="en-US" dirty="0"/>
              <a:t>Sample vocabulary</a:t>
            </a:r>
          </a:p>
          <a:p>
            <a:pPr lvl="1"/>
            <a:r>
              <a:rPr lang="en-US" dirty="0"/>
              <a:t>jump fox quick over the lazy dog cow over the moon brown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619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49920-E900-E69D-C2E3-EDB55F8F5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D5700-F366-0BDB-86E0-F7BB35DD4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open source natural language processing systems</a:t>
            </a:r>
          </a:p>
          <a:p>
            <a:r>
              <a:rPr lang="en-US" dirty="0"/>
              <a:t>Java</a:t>
            </a:r>
          </a:p>
          <a:p>
            <a:pPr lvl="1"/>
            <a:r>
              <a:rPr lang="en-US" dirty="0"/>
              <a:t>Stanford NLP</a:t>
            </a:r>
          </a:p>
          <a:p>
            <a:pPr lvl="2"/>
            <a:r>
              <a:rPr lang="en-US" dirty="0">
                <a:hlinkClick r:id="rId3"/>
              </a:rPr>
              <a:t>https://nlp.stanford.edu/software/</a:t>
            </a:r>
            <a:endParaRPr lang="en-US" dirty="0"/>
          </a:p>
          <a:p>
            <a:pPr lvl="3"/>
            <a:r>
              <a:rPr lang="en-US" dirty="0"/>
              <a:t>POS – Part of Speech </a:t>
            </a:r>
          </a:p>
          <a:p>
            <a:pPr lvl="3"/>
            <a:r>
              <a:rPr lang="en-US" dirty="0"/>
              <a:t>This can process regular text input and tag each word with POS attributes </a:t>
            </a:r>
          </a:p>
          <a:p>
            <a:pPr lvl="3"/>
            <a:r>
              <a:rPr lang="en-US" dirty="0"/>
              <a:t>Are – to be, Were – to be, Running – to run, Ran – to run</a:t>
            </a:r>
          </a:p>
          <a:p>
            <a:pPr lvl="1"/>
            <a:r>
              <a:rPr lang="en-US" dirty="0"/>
              <a:t>Apache Open NLP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stanfordnlp.github.io</a:t>
            </a:r>
            <a:r>
              <a:rPr lang="en-US" dirty="0"/>
              <a:t>/</a:t>
            </a:r>
            <a:r>
              <a:rPr lang="en-US" dirty="0" err="1"/>
              <a:t>CoreNLP</a:t>
            </a:r>
            <a:r>
              <a:rPr lang="en-US" dirty="0"/>
              <a:t>/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557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24FB6-73BA-73FF-5E4B-CBD7AA954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a vector based on vocabulary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EF686-DB4B-7EFD-184A-E6CC7988E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Based on this vocabulary:</a:t>
            </a:r>
          </a:p>
          <a:p>
            <a:pPr lvl="1"/>
            <a:r>
              <a:rPr lang="en-US" dirty="0"/>
              <a:t>jumps fox quick over the lazy dog cow moon brown</a:t>
            </a:r>
          </a:p>
          <a:p>
            <a:r>
              <a:rPr lang="en-US" dirty="0"/>
              <a:t>Each document would have this vector:</a:t>
            </a:r>
          </a:p>
          <a:p>
            <a:pPr lvl="1"/>
            <a:r>
              <a:rPr lang="en-US" dirty="0"/>
              <a:t>The quick brown fox jumps over the lazy dog</a:t>
            </a:r>
          </a:p>
          <a:p>
            <a:pPr lvl="2"/>
            <a:r>
              <a:rPr lang="en-US" dirty="0"/>
              <a:t>[1, 1, 1, 1, 2, 1, 1, 0, 0, 1]</a:t>
            </a:r>
          </a:p>
          <a:p>
            <a:pPr lvl="1"/>
            <a:r>
              <a:rPr lang="en-US" dirty="0"/>
              <a:t>The cow jumps over the moon</a:t>
            </a:r>
          </a:p>
          <a:p>
            <a:pPr lvl="2"/>
            <a:r>
              <a:rPr lang="en-US" dirty="0"/>
              <a:t>[1, 0, 0, 1, 2, 0, 0, 1, 1, 0]</a:t>
            </a:r>
          </a:p>
          <a:p>
            <a:pPr lvl="1"/>
            <a:r>
              <a:rPr lang="en-US" dirty="0"/>
              <a:t>The cat in the hat </a:t>
            </a:r>
          </a:p>
          <a:p>
            <a:pPr lvl="2"/>
            <a:r>
              <a:rPr lang="en-US" dirty="0"/>
              <a:t>[0, 0, 0, 0, 2, 0, 0, 0, 0, 0] -&gt; sample of sparse vector</a:t>
            </a:r>
          </a:p>
          <a:p>
            <a:pPr lvl="2"/>
            <a:r>
              <a:rPr lang="en-US" dirty="0"/>
              <a:t>Documents those known words are encoded.  Other words are ignored</a:t>
            </a:r>
          </a:p>
          <a:p>
            <a:r>
              <a:rPr lang="en-US" dirty="0"/>
              <a:t>The order of the words are ignored</a:t>
            </a:r>
          </a:p>
        </p:txBody>
      </p:sp>
    </p:spTree>
    <p:extLst>
      <p:ext uri="{BB962C8B-B14F-4D97-AF65-F5344CB8AC3E}">
        <p14:creationId xmlns:p14="http://schemas.microsoft.com/office/powerpoint/2010/main" val="3322346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844A2-CD89-A4AE-EAF0-946551518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A6D3F-B7FB-0528-7432-DDAED00BA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Counts – absolute count of word in the document</a:t>
            </a:r>
          </a:p>
          <a:p>
            <a:r>
              <a:rPr lang="en-US" dirty="0"/>
              <a:t>Frequency  - frequency relative to other words in document (1 of 1000 words in document)</a:t>
            </a:r>
          </a:p>
        </p:txBody>
      </p:sp>
    </p:spTree>
    <p:extLst>
      <p:ext uri="{BB962C8B-B14F-4D97-AF65-F5344CB8AC3E}">
        <p14:creationId xmlns:p14="http://schemas.microsoft.com/office/powerpoint/2010/main" val="2960965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F891C-CC30-BFCF-B203-F14311F18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2B6AA-048B-B0B2-2C2E-460B480E6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Overfitting occurs when the model too closely fits the training data, and then resulting in the model that cannot make accurate predictions with new data.</a:t>
            </a:r>
          </a:p>
          <a:p>
            <a:r>
              <a:rPr lang="en-US" dirty="0"/>
              <a:t>When the model learns its training data too much, or learns the irrelevant noise of the data, then the model becomes too overfitted and cannot generalize to new data.</a:t>
            </a:r>
          </a:p>
          <a:p>
            <a:r>
              <a:rPr lang="en-US" dirty="0"/>
              <a:t>If the model generalize to new data, then it is unable to predict or classify the task that it was designed for.</a:t>
            </a:r>
          </a:p>
        </p:txBody>
      </p:sp>
    </p:spTree>
    <p:extLst>
      <p:ext uri="{BB962C8B-B14F-4D97-AF65-F5344CB8AC3E}">
        <p14:creationId xmlns:p14="http://schemas.microsoft.com/office/powerpoint/2010/main" val="315658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879ED-8300-7046-01DD-C763F8DB3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Underfitting versus 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1A00B-D14D-CCF7-FF28-9BAB2D058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overfitting is detected, perhaps the training should stop, or reduce complexity by removing some irrelevant inputs.</a:t>
            </a:r>
          </a:p>
          <a:p>
            <a:r>
              <a:rPr lang="en-US" dirty="0"/>
              <a:t>If you pause too early in the model training, then the model is not trained enough on input variables that have a significant relationship between the input and output variables.</a:t>
            </a:r>
          </a:p>
        </p:txBody>
      </p:sp>
    </p:spTree>
    <p:extLst>
      <p:ext uri="{BB962C8B-B14F-4D97-AF65-F5344CB8AC3E}">
        <p14:creationId xmlns:p14="http://schemas.microsoft.com/office/powerpoint/2010/main" val="4110519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13ECD-22E5-67CA-C6FB-88101B80A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6978"/>
          </a:xfrm>
        </p:spPr>
        <p:txBody>
          <a:bodyPr/>
          <a:lstStyle/>
          <a:p>
            <a:r>
              <a:rPr lang="en-US" dirty="0"/>
              <a:t>What happens with underfitting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6061F-C701-D5E8-6012-901D1F6D6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1773"/>
            <a:ext cx="10515600" cy="1817227"/>
          </a:xfrm>
        </p:spPr>
        <p:txBody>
          <a:bodyPr/>
          <a:lstStyle/>
          <a:p>
            <a:r>
              <a:rPr lang="en-US" dirty="0"/>
              <a:t>Generalizes poorly on unseen data</a:t>
            </a:r>
          </a:p>
          <a:p>
            <a:r>
              <a:rPr lang="en-US" dirty="0"/>
              <a:t>High bias</a:t>
            </a:r>
          </a:p>
          <a:p>
            <a:r>
              <a:rPr lang="en-US" dirty="0"/>
              <a:t>Less variance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858D47-B4C2-63CC-D2AE-248FE7367253}"/>
              </a:ext>
            </a:extLst>
          </p:cNvPr>
          <p:cNvSpPr txBox="1">
            <a:spLocks/>
          </p:cNvSpPr>
          <p:nvPr/>
        </p:nvSpPr>
        <p:spPr>
          <a:xfrm>
            <a:off x="838200" y="3083745"/>
            <a:ext cx="10515600" cy="976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When the model learns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3FCECA6-0B6E-CA7A-05DB-0D22170C238A}"/>
              </a:ext>
            </a:extLst>
          </p:cNvPr>
          <p:cNvSpPr txBox="1">
            <a:spLocks/>
          </p:cNvSpPr>
          <p:nvPr/>
        </p:nvSpPr>
        <p:spPr>
          <a:xfrm>
            <a:off x="838200" y="4168160"/>
            <a:ext cx="10515600" cy="1078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Bias decreases</a:t>
            </a:r>
          </a:p>
          <a:p>
            <a:r>
              <a:rPr lang="en-US" dirty="0"/>
              <a:t>Its variance can increase as it gets overfitted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CDB2368-A9C9-D829-3336-3EB165AC9F9E}"/>
              </a:ext>
            </a:extLst>
          </p:cNvPr>
          <p:cNvSpPr txBox="1">
            <a:spLocks/>
          </p:cNvSpPr>
          <p:nvPr/>
        </p:nvSpPr>
        <p:spPr>
          <a:xfrm>
            <a:off x="838200" y="5299587"/>
            <a:ext cx="10515600" cy="976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We need to find “sweet spot”</a:t>
            </a:r>
          </a:p>
        </p:txBody>
      </p:sp>
    </p:spTree>
    <p:extLst>
      <p:ext uri="{BB962C8B-B14F-4D97-AF65-F5344CB8AC3E}">
        <p14:creationId xmlns:p14="http://schemas.microsoft.com/office/powerpoint/2010/main" val="1425503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C1CBC-5AB5-2B95-9A45-B81A78857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Sweet Spot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296D5E-D7EC-BBD9-CF26-7F561554B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629" y="1853790"/>
            <a:ext cx="7645400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117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D733A-9322-23C7-49CA-0BCE19B71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detect overfitting?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A5D78-BC50-B33A-CDAE-3254E5546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check for model fitness so that your model accuracy is understood.</a:t>
            </a:r>
          </a:p>
          <a:p>
            <a:r>
              <a:rPr lang="en-US" dirty="0"/>
              <a:t>If the training data has no error rates (</a:t>
            </a:r>
            <a:r>
              <a:rPr lang="en-US" dirty="0" err="1"/>
              <a:t>ie</a:t>
            </a:r>
            <a:r>
              <a:rPr lang="en-US" dirty="0"/>
              <a:t>. low RMSE) and the test data has high error rates, then this is a sign of overfitting.</a:t>
            </a:r>
          </a:p>
          <a:p>
            <a:r>
              <a:rPr lang="en-US" dirty="0"/>
              <a:t>The most popular technique is to use k-folds cross validation.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098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9DDF5-182E-30B4-D55D-214A3F694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k-fold cross validation?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AC778-C5AD-F868-AC41-F29A7258D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the data into k pieces or folds.</a:t>
            </a:r>
          </a:p>
          <a:p>
            <a:r>
              <a:rPr lang="en-US" dirty="0"/>
              <a:t>One of the folds is kept separate and used later for testing.</a:t>
            </a:r>
          </a:p>
          <a:p>
            <a:r>
              <a:rPr lang="en-US" dirty="0"/>
              <a:t>The remaining folds are used for training.</a:t>
            </a:r>
          </a:p>
          <a:p>
            <a:r>
              <a:rPr lang="en-US" dirty="0"/>
              <a:t>This process is repeated until each fold is used as the testing fold.</a:t>
            </a:r>
          </a:p>
          <a:p>
            <a:r>
              <a:rPr lang="en-US" dirty="0"/>
              <a:t>At each iteration of the test, a score is kept.</a:t>
            </a:r>
          </a:p>
          <a:p>
            <a:r>
              <a:rPr lang="en-US" dirty="0"/>
              <a:t>After all the iterations, an average score is computed to assess the model’s performance.</a:t>
            </a:r>
          </a:p>
          <a:p>
            <a:r>
              <a:rPr lang="en-US" dirty="0"/>
              <a:t>More on this in separate lecture.</a:t>
            </a:r>
          </a:p>
        </p:txBody>
      </p:sp>
    </p:spTree>
    <p:extLst>
      <p:ext uri="{BB962C8B-B14F-4D97-AF65-F5344CB8AC3E}">
        <p14:creationId xmlns:p14="http://schemas.microsoft.com/office/powerpoint/2010/main" val="4184500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0D29E-79B9-B1A3-D815-8537DD092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avoid over-fitting?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FCCD0-2C06-1052-235C-B4A43105B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Using linear model helps us to avoid overfitting (however many real-world problems are non-linear)</a:t>
            </a:r>
          </a:p>
          <a:p>
            <a:r>
              <a:rPr lang="en-US" dirty="0"/>
              <a:t>Train with more data – add more clean, relevant data</a:t>
            </a:r>
          </a:p>
          <a:p>
            <a:r>
              <a:rPr lang="en-US" dirty="0"/>
              <a:t>Stop early – but can lead to underfitting</a:t>
            </a:r>
          </a:p>
          <a:p>
            <a:r>
              <a:rPr lang="en-US" dirty="0"/>
              <a:t>Data Augmentation – some adding noisy data make model more stable – done carefully</a:t>
            </a:r>
          </a:p>
          <a:p>
            <a:r>
              <a:rPr lang="en-US" dirty="0"/>
              <a:t>Feature Selection – Removing redundant, or irrelevant data, and adding most important data</a:t>
            </a:r>
          </a:p>
          <a:p>
            <a:r>
              <a:rPr lang="en-US" dirty="0"/>
              <a:t>Regularization – this helps us to determine which inputs to remove from model (more later)</a:t>
            </a:r>
          </a:p>
          <a:p>
            <a:r>
              <a:rPr lang="en-US" dirty="0"/>
              <a:t>Ensemble Methods – a set of classifiers (decision tree) to reduce variance in the datasets (more later)</a:t>
            </a:r>
          </a:p>
        </p:txBody>
      </p:sp>
    </p:spTree>
    <p:extLst>
      <p:ext uri="{BB962C8B-B14F-4D97-AF65-F5344CB8AC3E}">
        <p14:creationId xmlns:p14="http://schemas.microsoft.com/office/powerpoint/2010/main" val="2080968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21F66-E8B8-CB20-0B95-8B2F8FD0F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 of Words – Another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6367F-8058-4607-3EFA-406FB685C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method for representing text data for machine learning or regression models</a:t>
            </a:r>
          </a:p>
          <a:p>
            <a:r>
              <a:rPr lang="en-US" dirty="0"/>
              <a:t>Used with natural language processing (NLP)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301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3067</TotalTime>
  <Words>860</Words>
  <Application>Microsoft Macintosh PowerPoint</Application>
  <PresentationFormat>Widescreen</PresentationFormat>
  <Paragraphs>93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Overfitting and Bag of Words</vt:lpstr>
      <vt:lpstr>What is overfitting</vt:lpstr>
      <vt:lpstr>Underfitting versus Overfitting</vt:lpstr>
      <vt:lpstr>What happens with underfitting</vt:lpstr>
      <vt:lpstr>Finding the Sweet Spot</vt:lpstr>
      <vt:lpstr>How to detect overfitting?</vt:lpstr>
      <vt:lpstr>What is k-fold cross validation?</vt:lpstr>
      <vt:lpstr>How to avoid over-fitting?</vt:lpstr>
      <vt:lpstr>Bag of Words – Another Feature Engineering</vt:lpstr>
      <vt:lpstr>Problem with Text</vt:lpstr>
      <vt:lpstr>Bag of Words (BoW)</vt:lpstr>
      <vt:lpstr>Set of vocabulary words</vt:lpstr>
      <vt:lpstr>NLP </vt:lpstr>
      <vt:lpstr>Define a vector based on vocabulary</vt:lpstr>
      <vt:lpstr>How to Score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Overfitting</dc:title>
  <dc:creator>Sean Kang</dc:creator>
  <cp:lastModifiedBy>Sean Kang</cp:lastModifiedBy>
  <cp:revision>101</cp:revision>
  <dcterms:created xsi:type="dcterms:W3CDTF">2024-03-22T03:53:59Z</dcterms:created>
  <dcterms:modified xsi:type="dcterms:W3CDTF">2024-10-19T05:47:21Z</dcterms:modified>
</cp:coreProperties>
</file>