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7" r:id="rId4"/>
    <p:sldId id="292" r:id="rId5"/>
    <p:sldId id="293" r:id="rId6"/>
    <p:sldId id="284" r:id="rId7"/>
    <p:sldId id="287" r:id="rId8"/>
    <p:sldId id="304" r:id="rId9"/>
    <p:sldId id="305" r:id="rId10"/>
    <p:sldId id="306" r:id="rId11"/>
    <p:sldId id="307" r:id="rId12"/>
    <p:sldId id="308" r:id="rId13"/>
    <p:sldId id="291" r:id="rId14"/>
    <p:sldId id="309" r:id="rId15"/>
    <p:sldId id="310" r:id="rId16"/>
    <p:sldId id="311" r:id="rId17"/>
    <p:sldId id="312" r:id="rId18"/>
    <p:sldId id="299" r:id="rId19"/>
    <p:sldId id="300" r:id="rId2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Light" panose="020F0302020204030204" pitchFamily="34" charset="0"/>
      <p:regular r:id="rId31"/>
      <p:bold r:id="rId32"/>
      <p:italic r:id="rId33"/>
      <p:boldItalic r:id="rId34"/>
    </p:embeddedFont>
    <p:embeddedFont>
      <p:font typeface="Roboto Medium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5"/>
    <p:restoredTop sz="80049"/>
  </p:normalViewPr>
  <p:slideViewPr>
    <p:cSldViewPr snapToGrid="0">
      <p:cViewPr varScale="1">
        <p:scale>
          <a:sx n="147" d="100"/>
          <a:sy n="147" d="100"/>
        </p:scale>
        <p:origin x="20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4e2c11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b44e2c11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44e2c11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44e2c11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d60d5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d60d5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fd60d55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fd60d55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 at slope and intercept function in lab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2e8470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2e8470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630e53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630e532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new terminology.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fd60d5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fd60d5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fd60d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fd60d5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cc36e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bcc36e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Linear Regression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Introducing a more nuanced model.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5774" y="1820225"/>
            <a:ext cx="1652707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15.5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B21C-8D74-9F31-37A6-C9AC156E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EEA0-FBAE-5DCE-1248-5C06F7BC2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  <a:p>
            <a:r>
              <a:rPr lang="en-US" dirty="0"/>
              <a:t>Scatter Plots</a:t>
            </a:r>
          </a:p>
          <a:p>
            <a:r>
              <a:rPr lang="en-US" dirty="0"/>
              <a:t>Simple Regressions</a:t>
            </a:r>
          </a:p>
        </p:txBody>
      </p:sp>
    </p:spTree>
    <p:extLst>
      <p:ext uri="{BB962C8B-B14F-4D97-AF65-F5344CB8AC3E}">
        <p14:creationId xmlns:p14="http://schemas.microsoft.com/office/powerpoint/2010/main" val="26880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E3C1-F052-CB1D-D823-F48DCAAF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1DC9-B03F-2CE7-B163-8F4E0A1C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Variable: Housing Price (Estimated)</a:t>
            </a:r>
          </a:p>
          <a:p>
            <a:r>
              <a:rPr lang="en-US" dirty="0"/>
              <a:t>Independent Variable: </a:t>
            </a:r>
          </a:p>
          <a:p>
            <a:pPr lvl="1"/>
            <a:r>
              <a:rPr lang="en-US" dirty="0"/>
              <a:t>Square Foot of the living space</a:t>
            </a:r>
          </a:p>
          <a:p>
            <a:pPr lvl="1"/>
            <a:r>
              <a:rPr lang="en-US" dirty="0"/>
              <a:t>Ratings of the High School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C85F86-6358-EE68-3305-112DBD7DE9EB}"/>
              </a:ext>
            </a:extLst>
          </p:cNvPr>
          <p:cNvSpPr/>
          <p:nvPr/>
        </p:nvSpPr>
        <p:spPr>
          <a:xfrm>
            <a:off x="7107810" y="2648932"/>
            <a:ext cx="1640264" cy="1461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C3717-2FAE-642B-3D34-10A87D6947BD}"/>
              </a:ext>
            </a:extLst>
          </p:cNvPr>
          <p:cNvSpPr/>
          <p:nvPr/>
        </p:nvSpPr>
        <p:spPr>
          <a:xfrm>
            <a:off x="4440025" y="2084722"/>
            <a:ext cx="1338606" cy="84075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 Ft</a:t>
            </a:r>
          </a:p>
          <a:p>
            <a:pPr algn="ctr"/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18EA6-F72B-6834-940D-6437799B86F9}"/>
              </a:ext>
            </a:extLst>
          </p:cNvPr>
          <p:cNvSpPr/>
          <p:nvPr/>
        </p:nvSpPr>
        <p:spPr>
          <a:xfrm>
            <a:off x="4435312" y="3962262"/>
            <a:ext cx="1338606" cy="84075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Rating (x2)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293643-0071-A0AB-DE57-053AE8891A41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5778631" y="2505099"/>
            <a:ext cx="1329179" cy="874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9E169-5BEB-2447-C974-DBCB286EFB57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5773918" y="3379510"/>
            <a:ext cx="1333892" cy="1003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3B6C-B81C-2236-914B-AB61A690237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104615" y="2925475"/>
            <a:ext cx="4713" cy="10367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1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CF5-080B-A3B1-4F0E-143073E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add more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E149-1A8D-584F-BC41-695B3AFFE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potential collinearity relationships between the independent variables exists and must be analyzed.</a:t>
            </a:r>
          </a:p>
          <a:p>
            <a:r>
              <a:rPr lang="en-US" dirty="0"/>
              <a:t>Some independent variables are better than others</a:t>
            </a:r>
          </a:p>
          <a:p>
            <a:r>
              <a:rPr lang="en-US" dirty="0"/>
              <a:t>Some have no contribution to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54085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notation</a:t>
            </a:r>
            <a:endParaRPr dirty="0"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12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models can be expressed as a function                      of an input variable,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/>
              <a:t>.</a:t>
            </a: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Constant model: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Simple linear regression model: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Multiple linear regression model: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972225"/>
            <a:ext cx="118967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000" y="2313525"/>
            <a:ext cx="2055350" cy="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075" y="2729675"/>
            <a:ext cx="4434700" cy="4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375" y="1242977"/>
            <a:ext cx="924700" cy="29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37E86-63F4-8417-5D87-AE9E3456509A}"/>
                  </a:ext>
                </a:extLst>
              </p:cNvPr>
              <p:cNvSpPr txBox="1"/>
              <p:nvPr/>
            </p:nvSpPr>
            <p:spPr>
              <a:xfrm>
                <a:off x="4114800" y="2116317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37E86-63F4-8417-5D87-AE9E3456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16317"/>
                <a:ext cx="1590179" cy="215444"/>
              </a:xfrm>
              <a:prstGeom prst="rect">
                <a:avLst/>
              </a:prstGeom>
              <a:blipFill>
                <a:blip r:embed="rId7"/>
                <a:stretch>
                  <a:fillRect l="-3175" r="-158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307510-B2B2-6159-FFEC-BE03523EACCA}"/>
              </a:ext>
            </a:extLst>
          </p:cNvPr>
          <p:cNvSpPr txBox="1"/>
          <p:nvPr/>
        </p:nvSpPr>
        <p:spPr>
          <a:xfrm>
            <a:off x="2234153" y="3657600"/>
            <a:ext cx="11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CE7D-2BD7-3299-3EDD-67F7639E3A9E}"/>
              </a:ext>
            </a:extLst>
          </p:cNvPr>
          <p:cNvSpPr txBox="1"/>
          <p:nvPr/>
        </p:nvSpPr>
        <p:spPr>
          <a:xfrm>
            <a:off x="4513176" y="4110536"/>
            <a:ext cx="11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B510D-CB5F-3BD5-3F3E-8F5E703C81C7}"/>
              </a:ext>
            </a:extLst>
          </p:cNvPr>
          <p:cNvSpPr txBox="1"/>
          <p:nvPr/>
        </p:nvSpPr>
        <p:spPr>
          <a:xfrm>
            <a:off x="6532852" y="3965377"/>
            <a:ext cx="116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BA477F-4060-4875-91E6-21259D4AD6FB}"/>
              </a:ext>
            </a:extLst>
          </p:cNvPr>
          <p:cNvCxnSpPr/>
          <p:nvPr/>
        </p:nvCxnSpPr>
        <p:spPr>
          <a:xfrm flipH="1" flipV="1">
            <a:off x="6249971" y="3134200"/>
            <a:ext cx="725864" cy="8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DC0F8F-9701-81BA-FC45-48CDB45CE13C}"/>
              </a:ext>
            </a:extLst>
          </p:cNvPr>
          <p:cNvCxnSpPr>
            <a:cxnSpLocks/>
          </p:cNvCxnSpPr>
          <p:nvPr/>
        </p:nvCxnSpPr>
        <p:spPr>
          <a:xfrm flipV="1">
            <a:off x="4909889" y="3085139"/>
            <a:ext cx="0" cy="102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687DA-AD72-F5F6-7C70-8D0A7889CA72}"/>
              </a:ext>
            </a:extLst>
          </p:cNvPr>
          <p:cNvCxnSpPr>
            <a:cxnSpLocks/>
          </p:cNvCxnSpPr>
          <p:nvPr/>
        </p:nvCxnSpPr>
        <p:spPr>
          <a:xfrm flipV="1">
            <a:off x="3053424" y="3119552"/>
            <a:ext cx="1382662" cy="64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4DCFA-81A1-35CC-DB4D-DD625DC32634}"/>
              </a:ext>
            </a:extLst>
          </p:cNvPr>
          <p:cNvCxnSpPr>
            <a:cxnSpLocks/>
          </p:cNvCxnSpPr>
          <p:nvPr/>
        </p:nvCxnSpPr>
        <p:spPr>
          <a:xfrm flipV="1">
            <a:off x="7117313" y="3148738"/>
            <a:ext cx="423822" cy="74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389ABA-61C1-3777-A353-F2B3B0E64471}"/>
              </a:ext>
            </a:extLst>
          </p:cNvPr>
          <p:cNvCxnSpPr>
            <a:cxnSpLocks/>
          </p:cNvCxnSpPr>
          <p:nvPr/>
        </p:nvCxnSpPr>
        <p:spPr>
          <a:xfrm flipH="1" flipV="1">
            <a:off x="5342047" y="3116525"/>
            <a:ext cx="1341595" cy="82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oogle Shape;332;p45">
            <a:extLst>
              <a:ext uri="{FF2B5EF4-FFF2-40B4-BE49-F238E27FC236}">
                <a16:creationId xmlns:a16="http://schemas.microsoft.com/office/drawing/2014/main" id="{EA178AF2-0E72-E958-45BB-403EBA9DDD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0629" y="4710544"/>
            <a:ext cx="2077008" cy="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B24747-8502-8F49-3609-92DBA5CDB747}"/>
                  </a:ext>
                </a:extLst>
              </p:cNvPr>
              <p:cNvSpPr txBox="1"/>
              <p:nvPr/>
            </p:nvSpPr>
            <p:spPr>
              <a:xfrm>
                <a:off x="2889314" y="807582"/>
                <a:ext cx="3021291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kern="100" smtClean="0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B24747-8502-8F49-3609-92DBA5CD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14" y="807582"/>
                <a:ext cx="3021291" cy="494238"/>
              </a:xfrm>
              <a:prstGeom prst="rect">
                <a:avLst/>
              </a:prstGeom>
              <a:blipFill>
                <a:blip r:embed="rId2"/>
                <a:stretch>
                  <a:fillRect l="-418" t="-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91AD08-6872-98FC-FBBC-5D34E92653D2}"/>
                  </a:ext>
                </a:extLst>
              </p:cNvPr>
              <p:cNvSpPr txBox="1"/>
              <p:nvPr/>
            </p:nvSpPr>
            <p:spPr>
              <a:xfrm>
                <a:off x="2889314" y="1649691"/>
                <a:ext cx="194796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 square foot</a:t>
                </a:r>
              </a:p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= high school rating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400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= price in $1000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91AD08-6872-98FC-FBBC-5D34E926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14" y="1649691"/>
                <a:ext cx="1947969" cy="738664"/>
              </a:xfrm>
              <a:prstGeom prst="rect">
                <a:avLst/>
              </a:prstGeom>
              <a:blipFill>
                <a:blip r:embed="rId3"/>
                <a:stretch>
                  <a:fillRect l="-64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C4184-4F76-ECDA-3E66-E40F8C765BCA}"/>
                  </a:ext>
                </a:extLst>
              </p:cNvPr>
              <p:cNvSpPr txBox="1"/>
              <p:nvPr/>
            </p:nvSpPr>
            <p:spPr>
              <a:xfrm>
                <a:off x="2889313" y="2489107"/>
                <a:ext cx="3021291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= 5+ 13x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:r>
                  <a:rPr lang="en-US" sz="2400" kern="100" dirty="0"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6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2400" kern="100" baseline="-250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7C4184-4F76-ECDA-3E66-E40F8C765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313" y="2489107"/>
                <a:ext cx="3021291" cy="494238"/>
              </a:xfrm>
              <a:prstGeom prst="rect">
                <a:avLst/>
              </a:prstGeom>
              <a:blipFill>
                <a:blip r:embed="rId4"/>
                <a:stretch>
                  <a:fillRect l="-418" t="-25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CB8B24-8FCD-7E6D-BA9C-C5F762A80ADD}"/>
              </a:ext>
            </a:extLst>
          </p:cNvPr>
          <p:cNvSpPr txBox="1"/>
          <p:nvPr/>
        </p:nvSpPr>
        <p:spPr>
          <a:xfrm>
            <a:off x="527902" y="3374796"/>
            <a:ext cx="8069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square foot of space would translate to 13k towards the price of the house, keeping the school rating constant.  </a:t>
            </a:r>
          </a:p>
          <a:p>
            <a:endParaRPr lang="en-US" dirty="0"/>
          </a:p>
          <a:p>
            <a:r>
              <a:rPr lang="en-US" dirty="0"/>
              <a:t>If the high school rating is an ordinal from 1-10 where 10 is the best and 1 is the lowest, a school rating of 1 would only contribute 6k towards the price of the house.  </a:t>
            </a:r>
          </a:p>
        </p:txBody>
      </p:sp>
      <p:sp>
        <p:nvSpPr>
          <p:cNvPr id="9" name="Google Shape;372;p49">
            <a:extLst>
              <a:ext uri="{FF2B5EF4-FFF2-40B4-BE49-F238E27FC236}">
                <a16:creationId xmlns:a16="http://schemas.microsoft.com/office/drawing/2014/main" id="{22BCE98C-F9A0-70CF-4F97-8864DF088F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45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53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5611-8CE4-D2BD-0A77-00FDBC4A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85" y="218355"/>
            <a:ext cx="8520600" cy="841800"/>
          </a:xfrm>
        </p:spPr>
        <p:txBody>
          <a:bodyPr/>
          <a:lstStyle/>
          <a:p>
            <a:r>
              <a:rPr lang="en-US" dirty="0"/>
              <a:t>Some Scatter Plots of IV to DV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9E3FF-7AA0-9DC1-50F9-4B1A770A3A2B}"/>
              </a:ext>
            </a:extLst>
          </p:cNvPr>
          <p:cNvSpPr txBox="1"/>
          <p:nvPr/>
        </p:nvSpPr>
        <p:spPr>
          <a:xfrm>
            <a:off x="2149311" y="368588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Foot</a:t>
            </a:r>
          </a:p>
        </p:txBody>
      </p:sp>
      <p:pic>
        <p:nvPicPr>
          <p:cNvPr id="5" name="Google Shape;102;p19">
            <a:extLst>
              <a:ext uri="{FF2B5EF4-FFF2-40B4-BE49-F238E27FC236}">
                <a16:creationId xmlns:a16="http://schemas.microsoft.com/office/drawing/2014/main" id="{B619A156-02C3-ECBF-A844-19E8795B10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7579" y="1604058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73890-F182-F363-5B85-FE924B6BB9BB}"/>
              </a:ext>
            </a:extLst>
          </p:cNvPr>
          <p:cNvSpPr txBox="1"/>
          <p:nvPr/>
        </p:nvSpPr>
        <p:spPr>
          <a:xfrm rot="16200000">
            <a:off x="1136680" y="2417862"/>
            <a:ext cx="84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pic>
        <p:nvPicPr>
          <p:cNvPr id="7" name="Google Shape;100;p19">
            <a:extLst>
              <a:ext uri="{FF2B5EF4-FFF2-40B4-BE49-F238E27FC236}">
                <a16:creationId xmlns:a16="http://schemas.microsoft.com/office/drawing/2014/main" id="{19815ED5-C323-F89D-D774-A5E5A20F9A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837" y="1604058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C8B68-417F-D027-AF54-CC6A8F80D747}"/>
              </a:ext>
            </a:extLst>
          </p:cNvPr>
          <p:cNvSpPr txBox="1"/>
          <p:nvPr/>
        </p:nvSpPr>
        <p:spPr>
          <a:xfrm rot="16200000">
            <a:off x="5370827" y="2417862"/>
            <a:ext cx="84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16B5F-9F6F-0D70-88D5-7604BC7F3938}"/>
              </a:ext>
            </a:extLst>
          </p:cNvPr>
          <p:cNvSpPr txBox="1"/>
          <p:nvPr/>
        </p:nvSpPr>
        <p:spPr>
          <a:xfrm>
            <a:off x="6229568" y="353199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Rating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88691-6F2B-F3D3-E917-11B0207BE369}"/>
              </a:ext>
            </a:extLst>
          </p:cNvPr>
          <p:cNvCxnSpPr/>
          <p:nvPr/>
        </p:nvCxnSpPr>
        <p:spPr>
          <a:xfrm flipV="1">
            <a:off x="5791726" y="2234153"/>
            <a:ext cx="2079655" cy="12160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2A78D-C5C1-DF1F-157E-6AA2F4BB5484}"/>
              </a:ext>
            </a:extLst>
          </p:cNvPr>
          <p:cNvCxnSpPr>
            <a:cxnSpLocks/>
          </p:cNvCxnSpPr>
          <p:nvPr/>
        </p:nvCxnSpPr>
        <p:spPr>
          <a:xfrm flipV="1">
            <a:off x="1770882" y="1904214"/>
            <a:ext cx="1822360" cy="1509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82016C-3AB5-D563-BF24-28C02A1F659B}"/>
              </a:ext>
            </a:extLst>
          </p:cNvPr>
          <p:cNvSpPr txBox="1"/>
          <p:nvPr/>
        </p:nvSpPr>
        <p:spPr>
          <a:xfrm>
            <a:off x="1899501" y="4229783"/>
            <a:ext cx="534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square footage and school ratings have a highly correlated to Price.</a:t>
            </a:r>
          </a:p>
        </p:txBody>
      </p:sp>
    </p:spTree>
    <p:extLst>
      <p:ext uri="{BB962C8B-B14F-4D97-AF65-F5344CB8AC3E}">
        <p14:creationId xmlns:p14="http://schemas.microsoft.com/office/powerpoint/2010/main" val="95851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F37173-4BD9-17E8-FA38-D9A0D5B78084}"/>
              </a:ext>
            </a:extLst>
          </p:cNvPr>
          <p:cNvSpPr txBox="1">
            <a:spLocks/>
          </p:cNvSpPr>
          <p:nvPr/>
        </p:nvSpPr>
        <p:spPr>
          <a:xfrm>
            <a:off x="236285" y="21835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rgbClr val="6D9EEB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Light"/>
              <a:buNone/>
              <a:defRPr sz="3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Some Scatter Plots of IV to IV</a:t>
            </a:r>
          </a:p>
        </p:txBody>
      </p:sp>
      <p:pic>
        <p:nvPicPr>
          <p:cNvPr id="4" name="Google Shape;102;p19">
            <a:extLst>
              <a:ext uri="{FF2B5EF4-FFF2-40B4-BE49-F238E27FC236}">
                <a16:creationId xmlns:a16="http://schemas.microsoft.com/office/drawing/2014/main" id="{8683E85D-5736-ECB8-50CF-CA4499E3F3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31" y="1060155"/>
            <a:ext cx="3068810" cy="2377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F857F-E1E0-B9B3-47D4-288542D73443}"/>
              </a:ext>
            </a:extLst>
          </p:cNvPr>
          <p:cNvSpPr txBox="1"/>
          <p:nvPr/>
        </p:nvSpPr>
        <p:spPr>
          <a:xfrm>
            <a:off x="3719658" y="320205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17E74-FA9B-AF1E-0328-09D8D164D36E}"/>
              </a:ext>
            </a:extLst>
          </p:cNvPr>
          <p:cNvSpPr txBox="1"/>
          <p:nvPr/>
        </p:nvSpPr>
        <p:spPr>
          <a:xfrm rot="16200000">
            <a:off x="2250977" y="2095005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Foot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7A1A2-8BA3-313F-5B86-41CF0407F0ED}"/>
              </a:ext>
            </a:extLst>
          </p:cNvPr>
          <p:cNvSpPr txBox="1"/>
          <p:nvPr/>
        </p:nvSpPr>
        <p:spPr>
          <a:xfrm>
            <a:off x="1791093" y="3883843"/>
            <a:ext cx="5090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IV have a visual correlation relationship.  We will just note that for now.  We can calculate the actual correlation coefficient in the lab.  </a:t>
            </a:r>
          </a:p>
        </p:txBody>
      </p:sp>
    </p:spTree>
    <p:extLst>
      <p:ext uri="{BB962C8B-B14F-4D97-AF65-F5344CB8AC3E}">
        <p14:creationId xmlns:p14="http://schemas.microsoft.com/office/powerpoint/2010/main" val="42326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0007-71C0-A9E7-73EF-65E67A91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354"/>
            <a:ext cx="8520600" cy="841800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0DED1-59A9-1D05-CCD0-FFAB1D9825B7}"/>
              </a:ext>
            </a:extLst>
          </p:cNvPr>
          <p:cNvSpPr txBox="1"/>
          <p:nvPr/>
        </p:nvSpPr>
        <p:spPr>
          <a:xfrm>
            <a:off x="1500809" y="1530626"/>
            <a:ext cx="6251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the SLR of each IV (using prior lecture notes)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to come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/>
              <a:t>Overfitting analysis</a:t>
            </a:r>
          </a:p>
        </p:txBody>
      </p:sp>
    </p:spTree>
    <p:extLst>
      <p:ext uri="{BB962C8B-B14F-4D97-AF65-F5344CB8AC3E}">
        <p14:creationId xmlns:p14="http://schemas.microsoft.com/office/powerpoint/2010/main" val="82369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now know of three models,        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constant model,			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simple linear regression model			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multiple linear regression model							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 model with optimal parameters is denoted           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looked at the correlation coefficient,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dirty="0"/>
              <a:t>, and studied its properties.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solved for the optimal parameters for the simple linear model by hand, by minimizing average squared loss (MSE) or algebra in lecture 15.</a:t>
            </a:r>
            <a:endParaRPr dirty="0"/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00" y="1519425"/>
            <a:ext cx="97277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00" y="1798500"/>
            <a:ext cx="153491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00" y="2077575"/>
            <a:ext cx="305942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7276" y="3953763"/>
            <a:ext cx="756200" cy="5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9477" y="4065775"/>
            <a:ext cx="1065607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7000" y="1240350"/>
            <a:ext cx="86200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0825" y="2356650"/>
            <a:ext cx="450318" cy="2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Simple linear regression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linear model (with a slope and intercept)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Note, we have two parameters now. For simplicity’s sake, we will instead say (for now): (lab)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call this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simple linear regression </a:t>
            </a:r>
            <a:r>
              <a:rPr lang="en" dirty="0"/>
              <a:t>model.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350" y="1556700"/>
            <a:ext cx="1479300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75" y="2302625"/>
            <a:ext cx="1443850" cy="3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Multiple R²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What are some ways to determine if our model was a good fit to our data?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MSE or RMSE.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the correlations.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a residual plot.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Residuals are defined as being the difference between actual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 dirty="0"/>
              <a:t>values.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           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Next lecture!</a:t>
            </a:r>
            <a:endParaRPr dirty="0"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50" y="2752500"/>
            <a:ext cx="1156200" cy="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linear 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47FE4-F697-AEA9-021A-6E32201E1DBC}"/>
              </a:ext>
            </a:extLst>
          </p:cNvPr>
          <p:cNvSpPr txBox="1"/>
          <p:nvPr/>
        </p:nvSpPr>
        <p:spPr>
          <a:xfrm>
            <a:off x="2432115" y="3318235"/>
            <a:ext cx="405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MLR is an extension of Simple Linear Regression.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independent variables</a:t>
            </a:r>
            <a:endParaRPr dirty="0"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Estimated multiple regression model with two features (and thus, three parameters),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38" y="1745801"/>
            <a:ext cx="2077008" cy="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FA19-9FD6-DEB9-511D-6B452EB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Independent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2427-A4AE-AAE6-94D6-650D83819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more variables does not always mean a better fitting model.</a:t>
            </a:r>
          </a:p>
          <a:p>
            <a:r>
              <a:rPr lang="en-US" dirty="0"/>
              <a:t>Does not always make predictions better</a:t>
            </a:r>
          </a:p>
          <a:p>
            <a:r>
              <a:rPr lang="en-US" dirty="0"/>
              <a:t>More variables can explain more variations</a:t>
            </a:r>
          </a:p>
          <a:p>
            <a:r>
              <a:rPr lang="en-US" dirty="0"/>
              <a:t>The best way: </a:t>
            </a:r>
          </a:p>
          <a:p>
            <a:pPr lvl="1"/>
            <a:r>
              <a:rPr lang="en-US" dirty="0"/>
              <a:t>Pick the best input variables for the model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Overfitting – add variance, or can explain for variation in output but does not add much prediction to the model.</a:t>
            </a:r>
          </a:p>
          <a:p>
            <a:pPr lvl="1"/>
            <a:r>
              <a:rPr lang="en-US" dirty="0"/>
              <a:t>Multicollinearity – independent variables are dependent on each other, not just the output variable</a:t>
            </a:r>
          </a:p>
        </p:txBody>
      </p:sp>
    </p:spTree>
    <p:extLst>
      <p:ext uri="{BB962C8B-B14F-4D97-AF65-F5344CB8AC3E}">
        <p14:creationId xmlns:p14="http://schemas.microsoft.com/office/powerpoint/2010/main" val="233235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E5BE-0D12-B527-FBFA-F7DED7EB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3939789" cy="544789"/>
          </a:xfrm>
        </p:spPr>
        <p:txBody>
          <a:bodyPr/>
          <a:lstStyle/>
          <a:p>
            <a:r>
              <a:rPr lang="en-US" dirty="0"/>
              <a:t>Idea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DFC0-3DAE-8AD5-779D-42AC240B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326288" cy="3416400"/>
          </a:xfrm>
        </p:spPr>
        <p:txBody>
          <a:bodyPr/>
          <a:lstStyle/>
          <a:p>
            <a:r>
              <a:rPr lang="en-US" dirty="0"/>
              <a:t>Housing Price – the output dependent variable</a:t>
            </a:r>
          </a:p>
          <a:p>
            <a:r>
              <a:rPr lang="en-US" dirty="0"/>
              <a:t>Input Independent Variables</a:t>
            </a:r>
          </a:p>
          <a:p>
            <a:pPr lvl="1"/>
            <a:r>
              <a:rPr lang="en-US" dirty="0"/>
              <a:t>Age of house</a:t>
            </a:r>
          </a:p>
          <a:p>
            <a:pPr lvl="1"/>
            <a:r>
              <a:rPr lang="en-US" dirty="0"/>
              <a:t>Square foot space of the house</a:t>
            </a:r>
          </a:p>
          <a:p>
            <a:pPr lvl="1"/>
            <a:r>
              <a:rPr lang="en-US" dirty="0"/>
              <a:t>Ratings of the high school</a:t>
            </a:r>
          </a:p>
          <a:p>
            <a:pPr lvl="1"/>
            <a:r>
              <a:rPr lang="en-US" dirty="0"/>
              <a:t>Great view from backyard</a:t>
            </a:r>
          </a:p>
          <a:p>
            <a:pPr lvl="1"/>
            <a:r>
              <a:rPr lang="en-US" dirty="0"/>
              <a:t>Interior Renovations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B0C0DB-20B9-0D7E-5499-75E62563993A}"/>
              </a:ext>
            </a:extLst>
          </p:cNvPr>
          <p:cNvSpPr txBox="1">
            <a:spLocks/>
          </p:cNvSpPr>
          <p:nvPr/>
        </p:nvSpPr>
        <p:spPr>
          <a:xfrm>
            <a:off x="4385651" y="1128171"/>
            <a:ext cx="432628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 Light"/>
              <a:buChar char="■"/>
              <a:defRPr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Housing Price – the output dependent variable</a:t>
            </a:r>
          </a:p>
          <a:p>
            <a:r>
              <a:rPr lang="en-US" dirty="0"/>
              <a:t>Input Independent Variables</a:t>
            </a:r>
          </a:p>
          <a:p>
            <a:pPr lvl="1"/>
            <a:r>
              <a:rPr lang="en-US" dirty="0"/>
              <a:t>Num of bed and bath</a:t>
            </a:r>
          </a:p>
          <a:p>
            <a:pPr lvl="1"/>
            <a:r>
              <a:rPr lang="en-US" dirty="0"/>
              <a:t>Square foot space of the house</a:t>
            </a:r>
          </a:p>
          <a:p>
            <a:pPr lvl="1"/>
            <a:r>
              <a:rPr lang="en-US" dirty="0"/>
              <a:t>Master bedroom on main floor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AD4967-A43F-FCF8-E34F-F71B5454183C}"/>
              </a:ext>
            </a:extLst>
          </p:cNvPr>
          <p:cNvSpPr txBox="1">
            <a:spLocks/>
          </p:cNvSpPr>
          <p:nvPr/>
        </p:nvSpPr>
        <p:spPr>
          <a:xfrm>
            <a:off x="4892513" y="445024"/>
            <a:ext cx="3939789" cy="54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Bad Example</a:t>
            </a:r>
          </a:p>
        </p:txBody>
      </p:sp>
    </p:spTree>
    <p:extLst>
      <p:ext uri="{BB962C8B-B14F-4D97-AF65-F5344CB8AC3E}">
        <p14:creationId xmlns:p14="http://schemas.microsoft.com/office/powerpoint/2010/main" val="41728633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698</Words>
  <Application>Microsoft Macintosh PowerPoint</Application>
  <PresentationFormat>On-screen Show (16:9)</PresentationFormat>
  <Paragraphs>109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Roboto Medium</vt:lpstr>
      <vt:lpstr>Aptos</vt:lpstr>
      <vt:lpstr>Arial</vt:lpstr>
      <vt:lpstr>Cambria</vt:lpstr>
      <vt:lpstr>Roboto Light</vt:lpstr>
      <vt:lpstr>Roboto</vt:lpstr>
      <vt:lpstr>Cambria Math</vt:lpstr>
      <vt:lpstr>Simple Lecture</vt:lpstr>
      <vt:lpstr>Multiple Linear Regression</vt:lpstr>
      <vt:lpstr>Recap Simple linear regression</vt:lpstr>
      <vt:lpstr>Equation of the regression line</vt:lpstr>
      <vt:lpstr>RMSE and Multiple R²</vt:lpstr>
      <vt:lpstr>Evaluating models</vt:lpstr>
      <vt:lpstr>Multiple linear regression</vt:lpstr>
      <vt:lpstr>Adding independent variables</vt:lpstr>
      <vt:lpstr>Adding More Independent Variables</vt:lpstr>
      <vt:lpstr>Idea Example</vt:lpstr>
      <vt:lpstr>Prep Work </vt:lpstr>
      <vt:lpstr>Let’s Start</vt:lpstr>
      <vt:lpstr>If you add more variables</vt:lpstr>
      <vt:lpstr>General notation</vt:lpstr>
      <vt:lpstr>Interpretation</vt:lpstr>
      <vt:lpstr>Some Scatter Plots of IV to DV</vt:lpstr>
      <vt:lpstr>PowerPoint Presentation</vt:lpstr>
      <vt:lpstr>Multiple Linear Regression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cp:lastModifiedBy>Sean Kang</cp:lastModifiedBy>
  <cp:revision>99</cp:revision>
  <dcterms:modified xsi:type="dcterms:W3CDTF">2024-03-16T17:59:37Z</dcterms:modified>
</cp:coreProperties>
</file>