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2" r:id="rId9"/>
    <p:sldId id="266" r:id="rId10"/>
    <p:sldId id="263"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94558"/>
  </p:normalViewPr>
  <p:slideViewPr>
    <p:cSldViewPr snapToGrid="0">
      <p:cViewPr>
        <p:scale>
          <a:sx n="130" d="100"/>
          <a:sy n="130" d="100"/>
        </p:scale>
        <p:origin x="424"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C1EEA-717D-614D-9931-42A4378701E8}" type="datetimeFigureOut">
              <a:rPr lang="en-US" smtClean="0"/>
              <a:t>4/5/24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4EF5A-629D-2A40-A804-87DCE563658F}" type="slidenum">
              <a:rPr lang="en-US" smtClean="0"/>
              <a:t>‹#›</a:t>
            </a:fld>
            <a:endParaRPr lang="en-US"/>
          </a:p>
        </p:txBody>
      </p:sp>
    </p:spTree>
    <p:extLst>
      <p:ext uri="{BB962C8B-B14F-4D97-AF65-F5344CB8AC3E}">
        <p14:creationId xmlns:p14="http://schemas.microsoft.com/office/powerpoint/2010/main" val="370622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www.foxsports.com</a:t>
            </a:r>
            <a:r>
              <a:rPr lang="en-US" dirty="0"/>
              <a:t>/stories/college-basketball/purdue-vs-n-c-state-march-madness-final-four-prediction-odds-picks</a:t>
            </a:r>
          </a:p>
        </p:txBody>
      </p:sp>
      <p:sp>
        <p:nvSpPr>
          <p:cNvPr id="4" name="Slide Number Placeholder 3"/>
          <p:cNvSpPr>
            <a:spLocks noGrp="1"/>
          </p:cNvSpPr>
          <p:nvPr>
            <p:ph type="sldNum" sz="quarter" idx="5"/>
          </p:nvPr>
        </p:nvSpPr>
        <p:spPr/>
        <p:txBody>
          <a:bodyPr/>
          <a:lstStyle/>
          <a:p>
            <a:fld id="{7704EF5A-629D-2A40-A804-87DCE563658F}" type="slidenum">
              <a:rPr lang="en-US" smtClean="0"/>
              <a:t>2</a:t>
            </a:fld>
            <a:endParaRPr lang="en-US"/>
          </a:p>
        </p:txBody>
      </p:sp>
    </p:spTree>
    <p:extLst>
      <p:ext uri="{BB962C8B-B14F-4D97-AF65-F5344CB8AC3E}">
        <p14:creationId xmlns:p14="http://schemas.microsoft.com/office/powerpoint/2010/main" val="94059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1CC3-8D87-36FD-E173-06B8FF8F4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25946B-11B0-2131-5676-0B7604656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1F248F-286A-9968-5F0D-5C2C99E10FCA}"/>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64315650-D98D-227E-11B5-45ED6AE57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46AD0-3A50-DA9C-49F8-012286769DD6}"/>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180641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F0A6-2AC5-47E0-A604-06D9BD7B2A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BAE884-8C38-5D43-C3E8-F72D1B5CA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1BC46-8441-9AB5-DA06-7D98F0A05B87}"/>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F58F330C-7EF1-1A7D-6CF7-6892C614A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82E41-2206-F1EF-C1DC-01645902418C}"/>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78460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CDDB0-C2B4-FAD2-91E3-FAE0AEF28B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B4D35D-2DEB-F867-855F-ECCA255A27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D2F88-925E-61C8-1E83-8F0CDDFE5C12}"/>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C05F017C-8BB5-B881-FEF5-1C2495B67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C9103-DD4F-296A-8D46-5B93F07BA237}"/>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409833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A19E-CEB7-9AC1-985F-2FA6798F5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FEE8F-E52E-5010-A2C1-1DAD786BF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1FB38-0B70-35EF-55DA-E6A6C65703EC}"/>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A566E1B6-293F-F73E-AE88-05FE5632E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21F19-BB4B-1213-EF79-1A484DC1C9BE}"/>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58665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63E7-1AC6-E936-0F24-CF51FABF6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E02FD6-C442-C2F4-890F-0840E512AD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D2945-18FE-AB7F-44DF-C5DA5B46DC71}"/>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FB2067BB-0AC8-7C56-5332-5A07F49FD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5E7A7-572F-0C26-31B4-ACA677DBB418}"/>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419301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EAA3-18CC-17E5-FCF1-F8CC959335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90B71-33ED-5EA9-F7BC-DC3B8DCAE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03F6A0-F9AA-EECB-2B2B-4106CE3387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BCE12-BA18-DC30-0D26-48CE951FC9EF}"/>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6" name="Footer Placeholder 5">
            <a:extLst>
              <a:ext uri="{FF2B5EF4-FFF2-40B4-BE49-F238E27FC236}">
                <a16:creationId xmlns:a16="http://schemas.microsoft.com/office/drawing/2014/main" id="{B62C33A7-C78A-1684-BEFA-C15407153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E17E5-1B20-7F0D-5C6F-A42E6A0A2D51}"/>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202658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D7D7-36D4-194C-AC52-3D342F47D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99C72-0506-2D47-D81C-37CC0AA15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1D377-B5B1-0DF7-7878-CB298867A6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1F4055-7E63-E367-9F61-EA93B1238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66804-6FB2-F96B-E6AE-DDBAE0DF35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817BE-B8A2-5998-156F-D46E2CE3845D}"/>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8" name="Footer Placeholder 7">
            <a:extLst>
              <a:ext uri="{FF2B5EF4-FFF2-40B4-BE49-F238E27FC236}">
                <a16:creationId xmlns:a16="http://schemas.microsoft.com/office/drawing/2014/main" id="{920EC9ED-26A7-B5A1-ABEB-68FB495832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71ACD4-9837-841C-CF5D-20AF4F2E163E}"/>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409342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CDDE-F3B2-BDD3-5D6E-93322A1717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FB4C6F-3AB4-8461-2A22-DE6F3271FC4C}"/>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4" name="Footer Placeholder 3">
            <a:extLst>
              <a:ext uri="{FF2B5EF4-FFF2-40B4-BE49-F238E27FC236}">
                <a16:creationId xmlns:a16="http://schemas.microsoft.com/office/drawing/2014/main" id="{83B3D753-577B-E4F1-9C48-B2DD17A414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5F6E1-3FAD-D818-9722-69BC4540230B}"/>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325062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43D41-690C-749E-A44D-B8AC8745E467}"/>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3" name="Footer Placeholder 2">
            <a:extLst>
              <a:ext uri="{FF2B5EF4-FFF2-40B4-BE49-F238E27FC236}">
                <a16:creationId xmlns:a16="http://schemas.microsoft.com/office/drawing/2014/main" id="{21952A73-709B-DE88-80E6-090F03A60E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CB9E5-C473-98FE-E648-0C717B9D3034}"/>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17247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0D89-A1CF-98B1-C0E5-723A26FB4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300B7-4278-618D-5331-BF4F21B95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98B0E1-56F4-4292-F683-305FEC989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D678B-98DD-466F-5890-9C2E43A67856}"/>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6" name="Footer Placeholder 5">
            <a:extLst>
              <a:ext uri="{FF2B5EF4-FFF2-40B4-BE49-F238E27FC236}">
                <a16:creationId xmlns:a16="http://schemas.microsoft.com/office/drawing/2014/main" id="{9819F826-ED67-6C71-2B42-0A3DACA4D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18700-5CF9-D1AF-973D-6372DF9519F1}"/>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275439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E101-CF98-F3DF-20EE-ED37271BB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DA91B9-8FA8-B8C6-CD29-2209D40E9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73B9B1-282F-315A-1017-9483FA773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B61BA-995A-901A-6730-1FA18F8A5EB3}"/>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6" name="Footer Placeholder 5">
            <a:extLst>
              <a:ext uri="{FF2B5EF4-FFF2-40B4-BE49-F238E27FC236}">
                <a16:creationId xmlns:a16="http://schemas.microsoft.com/office/drawing/2014/main" id="{95810B61-0211-1B4E-E6B2-CB64830FE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4863A-62C5-F57B-6890-0E58C9392DBF}"/>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367244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ACC56-E011-919B-F47F-B8A6548D09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BD26D-3431-C0C0-1175-44B4BFA2A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0479B-04C5-D5E9-8729-84678E81C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AEEF6C02-DA9E-EED7-ABDA-56318240D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F905FE3-1E84-9D19-2E2E-651C8C393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E5B3E8-CD5E-BB4B-B00D-A70A235F8721}" type="slidenum">
              <a:rPr lang="en-US" smtClean="0"/>
              <a:t>‹#›</a:t>
            </a:fld>
            <a:endParaRPr lang="en-US"/>
          </a:p>
        </p:txBody>
      </p:sp>
    </p:spTree>
    <p:extLst>
      <p:ext uri="{BB962C8B-B14F-4D97-AF65-F5344CB8AC3E}">
        <p14:creationId xmlns:p14="http://schemas.microsoft.com/office/powerpoint/2010/main" val="240796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B29B-BF9D-0CCE-D37A-4C21DC2D656C}"/>
              </a:ext>
            </a:extLst>
          </p:cNvPr>
          <p:cNvSpPr>
            <a:spLocks noGrp="1"/>
          </p:cNvSpPr>
          <p:nvPr>
            <p:ph type="ctrTitle"/>
          </p:nvPr>
        </p:nvSpPr>
        <p:spPr/>
        <p:txBody>
          <a:bodyPr/>
          <a:lstStyle/>
          <a:p>
            <a:r>
              <a:rPr lang="en-US" dirty="0"/>
              <a:t>Logistic Regression</a:t>
            </a:r>
          </a:p>
        </p:txBody>
      </p:sp>
      <p:sp>
        <p:nvSpPr>
          <p:cNvPr id="3" name="Subtitle 2">
            <a:extLst>
              <a:ext uri="{FF2B5EF4-FFF2-40B4-BE49-F238E27FC236}">
                <a16:creationId xmlns:a16="http://schemas.microsoft.com/office/drawing/2014/main" id="{55E6E553-3369-0A65-3A4C-E2D604EB6A4C}"/>
              </a:ext>
            </a:extLst>
          </p:cNvPr>
          <p:cNvSpPr>
            <a:spLocks noGrp="1"/>
          </p:cNvSpPr>
          <p:nvPr>
            <p:ph type="subTitle" idx="1"/>
          </p:nvPr>
        </p:nvSpPr>
        <p:spPr/>
        <p:txBody>
          <a:bodyPr/>
          <a:lstStyle/>
          <a:p>
            <a:r>
              <a:rPr lang="en-US" dirty="0"/>
              <a:t>Sean Kang</a:t>
            </a:r>
          </a:p>
        </p:txBody>
      </p:sp>
    </p:spTree>
    <p:extLst>
      <p:ext uri="{BB962C8B-B14F-4D97-AF65-F5344CB8AC3E}">
        <p14:creationId xmlns:p14="http://schemas.microsoft.com/office/powerpoint/2010/main" val="188633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7289-3413-4D19-77B1-F014701AB6C7}"/>
              </a:ext>
            </a:extLst>
          </p:cNvPr>
          <p:cNvSpPr>
            <a:spLocks noGrp="1"/>
          </p:cNvSpPr>
          <p:nvPr>
            <p:ph type="title"/>
          </p:nvPr>
        </p:nvSpPr>
        <p:spPr/>
        <p:txBody>
          <a:bodyPr/>
          <a:lstStyle/>
          <a:p>
            <a:r>
              <a:rPr lang="en-US" dirty="0"/>
              <a:t>How to measure fitness</a:t>
            </a:r>
          </a:p>
        </p:txBody>
      </p:sp>
      <p:sp>
        <p:nvSpPr>
          <p:cNvPr id="3" name="Content Placeholder 2">
            <a:extLst>
              <a:ext uri="{FF2B5EF4-FFF2-40B4-BE49-F238E27FC236}">
                <a16:creationId xmlns:a16="http://schemas.microsoft.com/office/drawing/2014/main" id="{F20BBE6C-6CBF-DEF1-1E04-E358CF7C2A45}"/>
              </a:ext>
            </a:extLst>
          </p:cNvPr>
          <p:cNvSpPr>
            <a:spLocks noGrp="1"/>
          </p:cNvSpPr>
          <p:nvPr>
            <p:ph idx="1"/>
          </p:nvPr>
        </p:nvSpPr>
        <p:spPr/>
        <p:txBody>
          <a:bodyPr/>
          <a:lstStyle/>
          <a:p>
            <a:r>
              <a:rPr lang="en-US" dirty="0"/>
              <a:t>With a linear regression, MSE or RMSE is used.</a:t>
            </a:r>
          </a:p>
          <a:p>
            <a:r>
              <a:rPr lang="en-US" dirty="0"/>
              <a:t>If MSE is used for a logical regression, local minima is found, and the global minima is missed.</a:t>
            </a:r>
          </a:p>
          <a:p>
            <a:endParaRPr lang="en-US" dirty="0"/>
          </a:p>
        </p:txBody>
      </p:sp>
      <p:pic>
        <p:nvPicPr>
          <p:cNvPr id="4" name="Picture 3">
            <a:extLst>
              <a:ext uri="{FF2B5EF4-FFF2-40B4-BE49-F238E27FC236}">
                <a16:creationId xmlns:a16="http://schemas.microsoft.com/office/drawing/2014/main" id="{47584A65-79A8-EA27-9567-200952B23A61}"/>
              </a:ext>
            </a:extLst>
          </p:cNvPr>
          <p:cNvPicPr>
            <a:picLocks noChangeAspect="1"/>
          </p:cNvPicPr>
          <p:nvPr/>
        </p:nvPicPr>
        <p:blipFill>
          <a:blip r:embed="rId2"/>
          <a:stretch>
            <a:fillRect/>
          </a:stretch>
        </p:blipFill>
        <p:spPr>
          <a:xfrm>
            <a:off x="2704526" y="3429000"/>
            <a:ext cx="4864100" cy="2578100"/>
          </a:xfrm>
          <a:prstGeom prst="rect">
            <a:avLst/>
          </a:prstGeom>
        </p:spPr>
      </p:pic>
    </p:spTree>
    <p:extLst>
      <p:ext uri="{BB962C8B-B14F-4D97-AF65-F5344CB8AC3E}">
        <p14:creationId xmlns:p14="http://schemas.microsoft.com/office/powerpoint/2010/main" val="335076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61BD-E3D2-A4C4-7DBA-F9C5A43C2240}"/>
              </a:ext>
            </a:extLst>
          </p:cNvPr>
          <p:cNvSpPr>
            <a:spLocks noGrp="1"/>
          </p:cNvSpPr>
          <p:nvPr>
            <p:ph type="title"/>
          </p:nvPr>
        </p:nvSpPr>
        <p:spPr/>
        <p:txBody>
          <a:bodyPr/>
          <a:lstStyle/>
          <a:p>
            <a:r>
              <a:rPr lang="en-US" dirty="0"/>
              <a:t>Loss function for Logistic Regression</a:t>
            </a:r>
          </a:p>
        </p:txBody>
      </p:sp>
      <p:sp>
        <p:nvSpPr>
          <p:cNvPr id="3" name="Content Placeholder 2">
            <a:extLst>
              <a:ext uri="{FF2B5EF4-FFF2-40B4-BE49-F238E27FC236}">
                <a16:creationId xmlns:a16="http://schemas.microsoft.com/office/drawing/2014/main" id="{E838050F-2CF0-1B46-3EFE-9F052CF4E6D4}"/>
              </a:ext>
            </a:extLst>
          </p:cNvPr>
          <p:cNvSpPr>
            <a:spLocks noGrp="1"/>
          </p:cNvSpPr>
          <p:nvPr>
            <p:ph idx="1"/>
          </p:nvPr>
        </p:nvSpPr>
        <p:spPr/>
        <p:txBody>
          <a:bodyPr/>
          <a:lstStyle/>
          <a:p>
            <a:r>
              <a:rPr lang="en-US" dirty="0"/>
              <a:t>Log loss is used for measuring the error in the model, derived from the maximum likelihood estimator (MLE)</a:t>
            </a:r>
          </a:p>
          <a:p>
            <a:endParaRPr lang="en-US" dirty="0"/>
          </a:p>
          <a:p>
            <a:endParaRPr lang="en-US" dirty="0"/>
          </a:p>
          <a:p>
            <a:endParaRPr lang="en-US" dirty="0"/>
          </a:p>
          <a:p>
            <a:r>
              <a:rPr lang="en-US" dirty="0"/>
              <a:t>This involves finding the best coefficients to fit the sigmoid curve.</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402F2A91-21B8-A8D0-FC47-187D00513868}"/>
              </a:ext>
            </a:extLst>
          </p:cNvPr>
          <p:cNvPicPr>
            <a:picLocks noChangeAspect="1"/>
          </p:cNvPicPr>
          <p:nvPr/>
        </p:nvPicPr>
        <p:blipFill>
          <a:blip r:embed="rId2"/>
          <a:stretch>
            <a:fillRect/>
          </a:stretch>
        </p:blipFill>
        <p:spPr>
          <a:xfrm>
            <a:off x="2825063" y="2705894"/>
            <a:ext cx="5676900" cy="1295400"/>
          </a:xfrm>
          <a:prstGeom prst="rect">
            <a:avLst/>
          </a:prstGeom>
        </p:spPr>
      </p:pic>
    </p:spTree>
    <p:extLst>
      <p:ext uri="{BB962C8B-B14F-4D97-AF65-F5344CB8AC3E}">
        <p14:creationId xmlns:p14="http://schemas.microsoft.com/office/powerpoint/2010/main" val="393795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6ED5-D85E-B0AB-78A4-88151330199D}"/>
              </a:ext>
            </a:extLst>
          </p:cNvPr>
          <p:cNvSpPr>
            <a:spLocks noGrp="1"/>
          </p:cNvSpPr>
          <p:nvPr>
            <p:ph type="title"/>
          </p:nvPr>
        </p:nvSpPr>
        <p:spPr/>
        <p:txBody>
          <a:bodyPr/>
          <a:lstStyle/>
          <a:p>
            <a:r>
              <a:rPr lang="en-US" dirty="0"/>
              <a:t>How to do this with </a:t>
            </a:r>
            <a:r>
              <a:rPr lang="en-US" dirty="0" err="1"/>
              <a:t>SciKit</a:t>
            </a:r>
            <a:r>
              <a:rPr lang="en-US" dirty="0"/>
              <a:t> Learn</a:t>
            </a:r>
          </a:p>
        </p:txBody>
      </p:sp>
      <p:sp>
        <p:nvSpPr>
          <p:cNvPr id="3" name="Content Placeholder 2">
            <a:extLst>
              <a:ext uri="{FF2B5EF4-FFF2-40B4-BE49-F238E27FC236}">
                <a16:creationId xmlns:a16="http://schemas.microsoft.com/office/drawing/2014/main" id="{590F1800-1C91-0F20-2988-6F4276FABA26}"/>
              </a:ext>
            </a:extLst>
          </p:cNvPr>
          <p:cNvSpPr>
            <a:spLocks noGrp="1"/>
          </p:cNvSpPr>
          <p:nvPr>
            <p:ph idx="1"/>
          </p:nvPr>
        </p:nvSpPr>
        <p:spPr/>
        <p:txBody>
          <a:bodyPr/>
          <a:lstStyle/>
          <a:p>
            <a:r>
              <a:rPr lang="en-US" dirty="0"/>
              <a:t>Demo</a:t>
            </a:r>
          </a:p>
          <a:p>
            <a:r>
              <a:rPr lang="en-US" dirty="0" err="1"/>
              <a:t>SciKit</a:t>
            </a:r>
            <a:r>
              <a:rPr lang="en-US" dirty="0"/>
              <a:t> Learn has a </a:t>
            </a:r>
            <a:r>
              <a:rPr lang="en-US" dirty="0" err="1"/>
              <a:t>LogisticRegression</a:t>
            </a:r>
            <a:r>
              <a:rPr lang="en-US" dirty="0"/>
              <a:t> library</a:t>
            </a:r>
          </a:p>
          <a:p>
            <a:r>
              <a:rPr lang="en-US" dirty="0"/>
              <a:t>We should know that there are hyperparameters that are important </a:t>
            </a:r>
          </a:p>
          <a:p>
            <a:pPr lvl="1"/>
            <a:r>
              <a:rPr lang="en-US" dirty="0"/>
              <a:t>Solvers</a:t>
            </a:r>
          </a:p>
          <a:p>
            <a:pPr lvl="1"/>
            <a:r>
              <a:rPr lang="en-US" dirty="0"/>
              <a:t>C</a:t>
            </a:r>
          </a:p>
          <a:p>
            <a:pPr lvl="1"/>
            <a:r>
              <a:rPr lang="en-US" dirty="0"/>
              <a:t>Penalty</a:t>
            </a:r>
          </a:p>
        </p:txBody>
      </p:sp>
    </p:spTree>
    <p:extLst>
      <p:ext uri="{BB962C8B-B14F-4D97-AF65-F5344CB8AC3E}">
        <p14:creationId xmlns:p14="http://schemas.microsoft.com/office/powerpoint/2010/main" val="330178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E8F8-41C0-8C54-337B-AD57495B4C45}"/>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7CCAD826-0568-D4E3-0B47-D68CF99D3C91}"/>
              </a:ext>
            </a:extLst>
          </p:cNvPr>
          <p:cNvSpPr>
            <a:spLocks noGrp="1"/>
          </p:cNvSpPr>
          <p:nvPr>
            <p:ph idx="1"/>
          </p:nvPr>
        </p:nvSpPr>
        <p:spPr/>
        <p:txBody>
          <a:bodyPr>
            <a:normAutofit fontScale="92500" lnSpcReduction="10000"/>
          </a:bodyPr>
          <a:lstStyle/>
          <a:p>
            <a:r>
              <a:rPr lang="en-US" dirty="0"/>
              <a:t>Solver -the algorithm used for optimize the problem</a:t>
            </a:r>
          </a:p>
          <a:p>
            <a:pPr lvl="1"/>
            <a:r>
              <a:rPr lang="en-US" dirty="0"/>
              <a:t>Default used in </a:t>
            </a:r>
            <a:r>
              <a:rPr lang="en-US" dirty="0" err="1"/>
              <a:t>SciKit</a:t>
            </a:r>
            <a:r>
              <a:rPr lang="en-US" dirty="0"/>
              <a:t> is </a:t>
            </a:r>
            <a:r>
              <a:rPr lang="en-US" dirty="0" err="1"/>
              <a:t>lbfgs</a:t>
            </a:r>
            <a:endParaRPr lang="en-US" dirty="0"/>
          </a:p>
          <a:p>
            <a:pPr lvl="1"/>
            <a:r>
              <a:rPr lang="en-US" dirty="0" err="1"/>
              <a:t>Lbfgs</a:t>
            </a:r>
            <a:r>
              <a:rPr lang="en-US" dirty="0"/>
              <a:t> has decent performance and works well in most cases.</a:t>
            </a:r>
          </a:p>
          <a:p>
            <a:pPr lvl="1"/>
            <a:r>
              <a:rPr lang="en-US" dirty="0"/>
              <a:t>Sag works best for large datasets</a:t>
            </a:r>
          </a:p>
          <a:p>
            <a:pPr lvl="1"/>
            <a:r>
              <a:rPr lang="en-US" dirty="0"/>
              <a:t>Saga works better for multinomial</a:t>
            </a:r>
          </a:p>
          <a:p>
            <a:pPr lvl="1"/>
            <a:r>
              <a:rPr lang="en-US" dirty="0" err="1"/>
              <a:t>Liblinear</a:t>
            </a:r>
            <a:r>
              <a:rPr lang="en-US" dirty="0"/>
              <a:t> works when you have a many features and dimensions.</a:t>
            </a:r>
          </a:p>
          <a:p>
            <a:r>
              <a:rPr lang="en-US" dirty="0"/>
              <a:t>Penalty - works to avoid overfitting, default is l2.</a:t>
            </a:r>
          </a:p>
          <a:p>
            <a:pPr lvl="1"/>
            <a:r>
              <a:rPr lang="en-US" dirty="0"/>
              <a:t>The various choices work with specific solvers (l1, l2, </a:t>
            </a:r>
            <a:r>
              <a:rPr lang="en-US" dirty="0" err="1"/>
              <a:t>elasticnet</a:t>
            </a:r>
            <a:r>
              <a:rPr lang="en-US" dirty="0"/>
              <a:t>, </a:t>
            </a:r>
            <a:r>
              <a:rPr lang="en-US" dirty="0" err="1"/>
              <a:t>etc</a:t>
            </a:r>
            <a:r>
              <a:rPr lang="en-US" dirty="0"/>
              <a:t>)</a:t>
            </a:r>
          </a:p>
          <a:p>
            <a:r>
              <a:rPr lang="en-US" dirty="0"/>
              <a:t>C – regularization strength – default is 1.</a:t>
            </a:r>
          </a:p>
          <a:p>
            <a:pPr lvl="1"/>
            <a:r>
              <a:rPr lang="en-US" dirty="0"/>
              <a:t>Positive float value</a:t>
            </a:r>
          </a:p>
          <a:p>
            <a:pPr lvl="1"/>
            <a:r>
              <a:rPr lang="en-US" dirty="0"/>
              <a:t>Low value -&gt; stronger regularization, Higher value -&gt; give more priority on training data</a:t>
            </a:r>
          </a:p>
          <a:p>
            <a:pPr lvl="1"/>
            <a:endParaRPr lang="en-US" dirty="0"/>
          </a:p>
          <a:p>
            <a:pPr lvl="1"/>
            <a:endParaRPr lang="en-US" dirty="0"/>
          </a:p>
        </p:txBody>
      </p:sp>
    </p:spTree>
    <p:extLst>
      <p:ext uri="{BB962C8B-B14F-4D97-AF65-F5344CB8AC3E}">
        <p14:creationId xmlns:p14="http://schemas.microsoft.com/office/powerpoint/2010/main" val="169458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DD8A-A6AB-A3B2-F194-5F636315A612}"/>
              </a:ext>
            </a:extLst>
          </p:cNvPr>
          <p:cNvSpPr>
            <a:spLocks noGrp="1"/>
          </p:cNvSpPr>
          <p:nvPr>
            <p:ph type="title"/>
          </p:nvPr>
        </p:nvSpPr>
        <p:spPr>
          <a:xfrm>
            <a:off x="838200" y="365125"/>
            <a:ext cx="10515600" cy="727951"/>
          </a:xfrm>
        </p:spPr>
        <p:txBody>
          <a:bodyPr/>
          <a:lstStyle/>
          <a:p>
            <a:r>
              <a:rPr lang="en-US" dirty="0"/>
              <a:t>What is Logistic Regression</a:t>
            </a:r>
          </a:p>
        </p:txBody>
      </p:sp>
      <p:sp>
        <p:nvSpPr>
          <p:cNvPr id="3" name="Content Placeholder 2">
            <a:extLst>
              <a:ext uri="{FF2B5EF4-FFF2-40B4-BE49-F238E27FC236}">
                <a16:creationId xmlns:a16="http://schemas.microsoft.com/office/drawing/2014/main" id="{A6D8DE37-DD65-AEA0-E14D-7ADB4D8CD451}"/>
              </a:ext>
            </a:extLst>
          </p:cNvPr>
          <p:cNvSpPr>
            <a:spLocks noGrp="1"/>
          </p:cNvSpPr>
          <p:nvPr>
            <p:ph idx="1"/>
          </p:nvPr>
        </p:nvSpPr>
        <p:spPr>
          <a:xfrm>
            <a:off x="838200" y="1093076"/>
            <a:ext cx="10515600" cy="4351338"/>
          </a:xfrm>
        </p:spPr>
        <p:txBody>
          <a:bodyPr/>
          <a:lstStyle/>
          <a:p>
            <a:r>
              <a:rPr lang="en-US" dirty="0"/>
              <a:t>One of a type of classification algorithm (many other exists)</a:t>
            </a:r>
          </a:p>
          <a:p>
            <a:r>
              <a:rPr lang="en-US" dirty="0"/>
              <a:t>Analyzes the relationship between the dependent variable with one or more independent variable.  Also used for prediction.</a:t>
            </a:r>
          </a:p>
          <a:p>
            <a:r>
              <a:rPr lang="en-US" dirty="0"/>
              <a:t>This measures the coefficients between the dependent variable with the one or more independent variable.</a:t>
            </a:r>
          </a:p>
          <a:p>
            <a:r>
              <a:rPr lang="en-US" dirty="0"/>
              <a:t>It is used to measure the probabilities of the classification result.  </a:t>
            </a:r>
          </a:p>
        </p:txBody>
      </p:sp>
      <p:pic>
        <p:nvPicPr>
          <p:cNvPr id="4" name="Picture 3">
            <a:extLst>
              <a:ext uri="{FF2B5EF4-FFF2-40B4-BE49-F238E27FC236}">
                <a16:creationId xmlns:a16="http://schemas.microsoft.com/office/drawing/2014/main" id="{EC1F3C42-7DE5-1095-9386-4EAD8B055290}"/>
              </a:ext>
            </a:extLst>
          </p:cNvPr>
          <p:cNvPicPr>
            <a:picLocks noChangeAspect="1"/>
          </p:cNvPicPr>
          <p:nvPr/>
        </p:nvPicPr>
        <p:blipFill>
          <a:blip r:embed="rId3"/>
          <a:stretch>
            <a:fillRect/>
          </a:stretch>
        </p:blipFill>
        <p:spPr>
          <a:xfrm>
            <a:off x="1604319" y="4100427"/>
            <a:ext cx="7772400" cy="2537168"/>
          </a:xfrm>
          <a:prstGeom prst="rect">
            <a:avLst/>
          </a:prstGeom>
        </p:spPr>
      </p:pic>
    </p:spTree>
    <p:extLst>
      <p:ext uri="{BB962C8B-B14F-4D97-AF65-F5344CB8AC3E}">
        <p14:creationId xmlns:p14="http://schemas.microsoft.com/office/powerpoint/2010/main" val="160394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9F8B-10F7-60AC-7E2E-9FF3F8993004}"/>
              </a:ext>
            </a:extLst>
          </p:cNvPr>
          <p:cNvSpPr>
            <a:spLocks noGrp="1"/>
          </p:cNvSpPr>
          <p:nvPr>
            <p:ph type="title"/>
          </p:nvPr>
        </p:nvSpPr>
        <p:spPr/>
        <p:txBody>
          <a:bodyPr/>
          <a:lstStyle/>
          <a:p>
            <a:r>
              <a:rPr lang="en-US" dirty="0"/>
              <a:t>Multiple types of Logistic Regression</a:t>
            </a:r>
          </a:p>
        </p:txBody>
      </p:sp>
      <p:sp>
        <p:nvSpPr>
          <p:cNvPr id="3" name="Content Placeholder 2">
            <a:extLst>
              <a:ext uri="{FF2B5EF4-FFF2-40B4-BE49-F238E27FC236}">
                <a16:creationId xmlns:a16="http://schemas.microsoft.com/office/drawing/2014/main" id="{3B310ABF-0E58-35D5-6CE1-6B167C92B052}"/>
              </a:ext>
            </a:extLst>
          </p:cNvPr>
          <p:cNvSpPr>
            <a:spLocks noGrp="1"/>
          </p:cNvSpPr>
          <p:nvPr>
            <p:ph idx="1"/>
          </p:nvPr>
        </p:nvSpPr>
        <p:spPr/>
        <p:txBody>
          <a:bodyPr>
            <a:normAutofit fontScale="92500" lnSpcReduction="20000"/>
          </a:bodyPr>
          <a:lstStyle/>
          <a:p>
            <a:r>
              <a:rPr lang="en-US" dirty="0"/>
              <a:t>Binomial (binary) Logistic Regression – analyzes the relationship with a dependent variable that has a binary outcome. It is a regression analysis when the outcome or dependent variable is binary – dichotomous (true/false, die/live, buyer pays/no-sale, pass/fail…).</a:t>
            </a:r>
          </a:p>
          <a:p>
            <a:r>
              <a:rPr lang="en-US" dirty="0"/>
              <a:t>Multinomial Logistic Regression – analyzes the relationship on an outcome or dependent variable which has three or more values (example, the type of product purchased, type of injury, type of animal recognized by image scanner). The outcome does not have a rank.</a:t>
            </a:r>
          </a:p>
          <a:p>
            <a:pPr lvl="1"/>
            <a:r>
              <a:rPr lang="en-US" dirty="0"/>
              <a:t>No: low, medium, high</a:t>
            </a:r>
          </a:p>
          <a:p>
            <a:pPr lvl="1"/>
            <a:r>
              <a:rPr lang="en-US" dirty="0"/>
              <a:t>Yes: mammal, amphibian, fish, bird, </a:t>
            </a:r>
            <a:r>
              <a:rPr lang="en-US" dirty="0" err="1"/>
              <a:t>etc</a:t>
            </a:r>
            <a:endParaRPr lang="en-US" dirty="0"/>
          </a:p>
          <a:p>
            <a:r>
              <a:rPr lang="en-US" dirty="0"/>
              <a:t>Ordinal Logistic Regression – predicts the probability that an outcome or dependent variable generates into an ordinal value (severity of the cancer, level of customer satisfaction (low, medium, high), </a:t>
            </a:r>
            <a:r>
              <a:rPr lang="en-US" dirty="0" err="1"/>
              <a:t>etc</a:t>
            </a:r>
            <a:r>
              <a:rPr lang="en-US" dirty="0"/>
              <a:t>)</a:t>
            </a:r>
          </a:p>
        </p:txBody>
      </p:sp>
    </p:spTree>
    <p:extLst>
      <p:ext uri="{BB962C8B-B14F-4D97-AF65-F5344CB8AC3E}">
        <p14:creationId xmlns:p14="http://schemas.microsoft.com/office/powerpoint/2010/main" val="385694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D5FB-F246-CBC2-5C8F-A7EA41279A42}"/>
              </a:ext>
            </a:extLst>
          </p:cNvPr>
          <p:cNvSpPr>
            <a:spLocks noGrp="1"/>
          </p:cNvSpPr>
          <p:nvPr>
            <p:ph type="title"/>
          </p:nvPr>
        </p:nvSpPr>
        <p:spPr/>
        <p:txBody>
          <a:bodyPr/>
          <a:lstStyle/>
          <a:p>
            <a:r>
              <a:rPr lang="en-US" dirty="0"/>
              <a:t>Why use Logistic Regression over Linear Regression?</a:t>
            </a:r>
          </a:p>
        </p:txBody>
      </p:sp>
      <p:sp>
        <p:nvSpPr>
          <p:cNvPr id="3" name="Content Placeholder 2">
            <a:extLst>
              <a:ext uri="{FF2B5EF4-FFF2-40B4-BE49-F238E27FC236}">
                <a16:creationId xmlns:a16="http://schemas.microsoft.com/office/drawing/2014/main" id="{B1ABEFC5-8F81-7FA1-A2D7-1E502F36B5F4}"/>
              </a:ext>
            </a:extLst>
          </p:cNvPr>
          <p:cNvSpPr>
            <a:spLocks noGrp="1"/>
          </p:cNvSpPr>
          <p:nvPr>
            <p:ph idx="1"/>
          </p:nvPr>
        </p:nvSpPr>
        <p:spPr/>
        <p:txBody>
          <a:bodyPr/>
          <a:lstStyle/>
          <a:p>
            <a:r>
              <a:rPr lang="en-US" dirty="0"/>
              <a:t>In linear regression, the outcome or output is some scalar value such as MPG.</a:t>
            </a:r>
          </a:p>
          <a:p>
            <a:r>
              <a:rPr lang="en-US" dirty="0"/>
              <a:t>But logical regression, the output is a value such as True/False, Buy/Pass, Win/Lose, etc.</a:t>
            </a:r>
          </a:p>
          <a:p>
            <a:endParaRPr lang="en-US" dirty="0"/>
          </a:p>
        </p:txBody>
      </p:sp>
      <p:pic>
        <p:nvPicPr>
          <p:cNvPr id="4" name="Picture 3">
            <a:extLst>
              <a:ext uri="{FF2B5EF4-FFF2-40B4-BE49-F238E27FC236}">
                <a16:creationId xmlns:a16="http://schemas.microsoft.com/office/drawing/2014/main" id="{609C2D9E-F382-4532-ED66-0F861B8B844C}"/>
              </a:ext>
            </a:extLst>
          </p:cNvPr>
          <p:cNvPicPr>
            <a:picLocks noChangeAspect="1"/>
          </p:cNvPicPr>
          <p:nvPr/>
        </p:nvPicPr>
        <p:blipFill>
          <a:blip r:embed="rId2"/>
          <a:stretch>
            <a:fillRect/>
          </a:stretch>
        </p:blipFill>
        <p:spPr>
          <a:xfrm>
            <a:off x="2012092" y="3602160"/>
            <a:ext cx="7772400" cy="3113572"/>
          </a:xfrm>
          <a:prstGeom prst="rect">
            <a:avLst/>
          </a:prstGeom>
        </p:spPr>
      </p:pic>
    </p:spTree>
    <p:extLst>
      <p:ext uri="{BB962C8B-B14F-4D97-AF65-F5344CB8AC3E}">
        <p14:creationId xmlns:p14="http://schemas.microsoft.com/office/powerpoint/2010/main" val="104925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EAA3-9719-081F-CA09-9627C91F037C}"/>
              </a:ext>
            </a:extLst>
          </p:cNvPr>
          <p:cNvSpPr>
            <a:spLocks noGrp="1"/>
          </p:cNvSpPr>
          <p:nvPr>
            <p:ph type="title"/>
          </p:nvPr>
        </p:nvSpPr>
        <p:spPr/>
        <p:txBody>
          <a:bodyPr/>
          <a:lstStyle/>
          <a:p>
            <a:r>
              <a:rPr lang="en-US" dirty="0"/>
              <a:t>How does Logistic Regression work?</a:t>
            </a:r>
          </a:p>
        </p:txBody>
      </p:sp>
      <p:sp>
        <p:nvSpPr>
          <p:cNvPr id="3" name="Content Placeholder 2">
            <a:extLst>
              <a:ext uri="{FF2B5EF4-FFF2-40B4-BE49-F238E27FC236}">
                <a16:creationId xmlns:a16="http://schemas.microsoft.com/office/drawing/2014/main" id="{1F87A721-B0F2-440F-75DD-AD1D10649385}"/>
              </a:ext>
            </a:extLst>
          </p:cNvPr>
          <p:cNvSpPr>
            <a:spLocks noGrp="1"/>
          </p:cNvSpPr>
          <p:nvPr>
            <p:ph idx="1"/>
          </p:nvPr>
        </p:nvSpPr>
        <p:spPr/>
        <p:txBody>
          <a:bodyPr/>
          <a:lstStyle/>
          <a:p>
            <a:r>
              <a:rPr lang="en-US" dirty="0"/>
              <a:t>Similar General Steps</a:t>
            </a:r>
          </a:p>
          <a:p>
            <a:r>
              <a:rPr lang="en-US" dirty="0"/>
              <a:t>1.) Prepare the data</a:t>
            </a:r>
          </a:p>
          <a:p>
            <a:r>
              <a:rPr lang="en-US" dirty="0"/>
              <a:t>2.) Train the model</a:t>
            </a:r>
          </a:p>
          <a:p>
            <a:r>
              <a:rPr lang="en-US" dirty="0"/>
              <a:t>3.) Evaluate the model</a:t>
            </a:r>
          </a:p>
          <a:p>
            <a:r>
              <a:rPr lang="en-US" dirty="0"/>
              <a:t>4.) Use the model on predictions</a:t>
            </a:r>
          </a:p>
        </p:txBody>
      </p:sp>
    </p:spTree>
    <p:extLst>
      <p:ext uri="{BB962C8B-B14F-4D97-AF65-F5344CB8AC3E}">
        <p14:creationId xmlns:p14="http://schemas.microsoft.com/office/powerpoint/2010/main" val="19935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9B8D-B81B-9CAC-7748-300B6DAF27A4}"/>
              </a:ext>
            </a:extLst>
          </p:cNvPr>
          <p:cNvSpPr>
            <a:spLocks noGrp="1"/>
          </p:cNvSpPr>
          <p:nvPr>
            <p:ph type="title"/>
          </p:nvPr>
        </p:nvSpPr>
        <p:spPr/>
        <p:txBody>
          <a:bodyPr/>
          <a:lstStyle/>
          <a:p>
            <a:r>
              <a:rPr lang="en-US" dirty="0"/>
              <a:t>The Math behind Logistic Regression</a:t>
            </a:r>
          </a:p>
        </p:txBody>
      </p:sp>
      <p:sp>
        <p:nvSpPr>
          <p:cNvPr id="3" name="Content Placeholder 2">
            <a:extLst>
              <a:ext uri="{FF2B5EF4-FFF2-40B4-BE49-F238E27FC236}">
                <a16:creationId xmlns:a16="http://schemas.microsoft.com/office/drawing/2014/main" id="{76344062-55C5-5AE4-F334-30535C2B7249}"/>
              </a:ext>
            </a:extLst>
          </p:cNvPr>
          <p:cNvSpPr>
            <a:spLocks noGrp="1"/>
          </p:cNvSpPr>
          <p:nvPr>
            <p:ph idx="1"/>
          </p:nvPr>
        </p:nvSpPr>
        <p:spPr>
          <a:xfrm>
            <a:off x="838200" y="1690688"/>
            <a:ext cx="10515600" cy="4351338"/>
          </a:xfrm>
        </p:spPr>
        <p:txBody>
          <a:bodyPr/>
          <a:lstStyle/>
          <a:p>
            <a:r>
              <a:rPr lang="en-US" dirty="0"/>
              <a:t>In a binary classification case the formula for the regression function is:</a:t>
            </a:r>
          </a:p>
          <a:p>
            <a:endParaRPr lang="en-US" dirty="0"/>
          </a:p>
          <a:p>
            <a:endParaRPr lang="en-US" dirty="0"/>
          </a:p>
          <a:p>
            <a:endParaRPr lang="en-US" dirty="0"/>
          </a:p>
          <a:p>
            <a:r>
              <a:rPr lang="en-US" dirty="0"/>
              <a:t>Z is a linear function which looks like this:</a:t>
            </a:r>
          </a:p>
          <a:p>
            <a:endParaRPr lang="en-US" dirty="0"/>
          </a:p>
          <a:p>
            <a:endParaRPr lang="en-US" dirty="0"/>
          </a:p>
        </p:txBody>
      </p:sp>
      <p:pic>
        <p:nvPicPr>
          <p:cNvPr id="5" name="Picture 4">
            <a:extLst>
              <a:ext uri="{FF2B5EF4-FFF2-40B4-BE49-F238E27FC236}">
                <a16:creationId xmlns:a16="http://schemas.microsoft.com/office/drawing/2014/main" id="{CD7D9D4D-59B4-342C-DDD2-49F0789C279E}"/>
              </a:ext>
            </a:extLst>
          </p:cNvPr>
          <p:cNvPicPr>
            <a:picLocks noChangeAspect="1"/>
          </p:cNvPicPr>
          <p:nvPr/>
        </p:nvPicPr>
        <p:blipFill>
          <a:blip r:embed="rId2"/>
          <a:stretch>
            <a:fillRect/>
          </a:stretch>
        </p:blipFill>
        <p:spPr>
          <a:xfrm>
            <a:off x="4550376" y="2311057"/>
            <a:ext cx="3733800" cy="1346200"/>
          </a:xfrm>
          <a:prstGeom prst="rect">
            <a:avLst/>
          </a:prstGeom>
        </p:spPr>
      </p:pic>
      <p:pic>
        <p:nvPicPr>
          <p:cNvPr id="6" name="Picture 5">
            <a:extLst>
              <a:ext uri="{FF2B5EF4-FFF2-40B4-BE49-F238E27FC236}">
                <a16:creationId xmlns:a16="http://schemas.microsoft.com/office/drawing/2014/main" id="{6054DEB6-0E51-ED43-C670-9BC0ED3BC43B}"/>
              </a:ext>
            </a:extLst>
          </p:cNvPr>
          <p:cNvPicPr>
            <a:picLocks noChangeAspect="1"/>
          </p:cNvPicPr>
          <p:nvPr/>
        </p:nvPicPr>
        <p:blipFill>
          <a:blip r:embed="rId3"/>
          <a:stretch>
            <a:fillRect/>
          </a:stretch>
        </p:blipFill>
        <p:spPr>
          <a:xfrm>
            <a:off x="3066535" y="4668708"/>
            <a:ext cx="7467600" cy="1612900"/>
          </a:xfrm>
          <a:prstGeom prst="rect">
            <a:avLst/>
          </a:prstGeom>
        </p:spPr>
      </p:pic>
    </p:spTree>
    <p:extLst>
      <p:ext uri="{BB962C8B-B14F-4D97-AF65-F5344CB8AC3E}">
        <p14:creationId xmlns:p14="http://schemas.microsoft.com/office/powerpoint/2010/main" val="111860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03CC-2167-949F-9B90-4F8272BE31CC}"/>
              </a:ext>
            </a:extLst>
          </p:cNvPr>
          <p:cNvSpPr>
            <a:spLocks noGrp="1"/>
          </p:cNvSpPr>
          <p:nvPr>
            <p:ph type="title"/>
          </p:nvPr>
        </p:nvSpPr>
        <p:spPr/>
        <p:txBody>
          <a:bodyPr/>
          <a:lstStyle/>
          <a:p>
            <a:r>
              <a:rPr lang="en-US" dirty="0"/>
              <a:t>More Math	</a:t>
            </a:r>
          </a:p>
        </p:txBody>
      </p:sp>
      <p:sp>
        <p:nvSpPr>
          <p:cNvPr id="3" name="Content Placeholder 2">
            <a:extLst>
              <a:ext uri="{FF2B5EF4-FFF2-40B4-BE49-F238E27FC236}">
                <a16:creationId xmlns:a16="http://schemas.microsoft.com/office/drawing/2014/main" id="{0EFA3712-F5F3-0C44-407A-4EB55761C4F0}"/>
              </a:ext>
            </a:extLst>
          </p:cNvPr>
          <p:cNvSpPr>
            <a:spLocks noGrp="1"/>
          </p:cNvSpPr>
          <p:nvPr>
            <p:ph idx="1"/>
          </p:nvPr>
        </p:nvSpPr>
        <p:spPr/>
        <p:txBody>
          <a:bodyPr/>
          <a:lstStyle/>
          <a:p>
            <a:r>
              <a:rPr lang="en-US" dirty="0"/>
              <a:t>The z is also known as the log loss function</a:t>
            </a:r>
          </a:p>
          <a:p>
            <a:endParaRPr lang="en-US" dirty="0"/>
          </a:p>
          <a:p>
            <a:endParaRPr lang="en-US" dirty="0"/>
          </a:p>
          <a:p>
            <a:endParaRPr lang="en-US" dirty="0"/>
          </a:p>
          <a:p>
            <a:r>
              <a:rPr lang="en-US" dirty="0"/>
              <a:t> p(x) is the probability of success, 1-p(x) is the prob of failure</a:t>
            </a:r>
          </a:p>
          <a:p>
            <a:endParaRPr lang="en-US" dirty="0"/>
          </a:p>
          <a:p>
            <a:endParaRPr lang="en-US" dirty="0"/>
          </a:p>
        </p:txBody>
      </p:sp>
      <p:pic>
        <p:nvPicPr>
          <p:cNvPr id="4" name="Picture 3">
            <a:extLst>
              <a:ext uri="{FF2B5EF4-FFF2-40B4-BE49-F238E27FC236}">
                <a16:creationId xmlns:a16="http://schemas.microsoft.com/office/drawing/2014/main" id="{1E6E4166-E7D1-460E-356E-F1F4C6E00050}"/>
              </a:ext>
            </a:extLst>
          </p:cNvPr>
          <p:cNvPicPr>
            <a:picLocks noChangeAspect="1"/>
          </p:cNvPicPr>
          <p:nvPr/>
        </p:nvPicPr>
        <p:blipFill>
          <a:blip r:embed="rId2"/>
          <a:stretch>
            <a:fillRect/>
          </a:stretch>
        </p:blipFill>
        <p:spPr>
          <a:xfrm>
            <a:off x="3392101" y="2354821"/>
            <a:ext cx="3949700" cy="1308100"/>
          </a:xfrm>
          <a:prstGeom prst="rect">
            <a:avLst/>
          </a:prstGeom>
        </p:spPr>
      </p:pic>
    </p:spTree>
    <p:extLst>
      <p:ext uri="{BB962C8B-B14F-4D97-AF65-F5344CB8AC3E}">
        <p14:creationId xmlns:p14="http://schemas.microsoft.com/office/powerpoint/2010/main" val="308236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87B8-29DD-FCCB-4DAD-02B0E711114A}"/>
              </a:ext>
            </a:extLst>
          </p:cNvPr>
          <p:cNvSpPr>
            <a:spLocks noGrp="1"/>
          </p:cNvSpPr>
          <p:nvPr>
            <p:ph type="title"/>
          </p:nvPr>
        </p:nvSpPr>
        <p:spPr/>
        <p:txBody>
          <a:bodyPr/>
          <a:lstStyle/>
          <a:p>
            <a:r>
              <a:rPr lang="en-US" dirty="0"/>
              <a:t>Aspects of the Logistic Regression</a:t>
            </a:r>
          </a:p>
        </p:txBody>
      </p:sp>
      <p:sp>
        <p:nvSpPr>
          <p:cNvPr id="3" name="Content Placeholder 2">
            <a:extLst>
              <a:ext uri="{FF2B5EF4-FFF2-40B4-BE49-F238E27FC236}">
                <a16:creationId xmlns:a16="http://schemas.microsoft.com/office/drawing/2014/main" id="{B7AB03D1-7E07-D163-F60F-F47C237DF741}"/>
              </a:ext>
            </a:extLst>
          </p:cNvPr>
          <p:cNvSpPr>
            <a:spLocks noGrp="1"/>
          </p:cNvSpPr>
          <p:nvPr>
            <p:ph idx="1"/>
          </p:nvPr>
        </p:nvSpPr>
        <p:spPr/>
        <p:txBody>
          <a:bodyPr/>
          <a:lstStyle/>
          <a:p>
            <a:r>
              <a:rPr lang="en-US" dirty="0"/>
              <a:t>Binomial – the outcome is a value of 1 or 0. </a:t>
            </a:r>
          </a:p>
          <a:p>
            <a:r>
              <a:rPr lang="en-US" dirty="0"/>
              <a:t>However, the model will generate a probability value between 1 and 0, for Binomial situations.  </a:t>
            </a:r>
          </a:p>
          <a:p>
            <a:r>
              <a:rPr lang="en-US" dirty="0"/>
              <a:t>Unlike linear regression model, the logistic regression uses a S-shape logistical function –Sigmoid function.</a:t>
            </a:r>
          </a:p>
          <a:p>
            <a:r>
              <a:rPr lang="en-US" dirty="0"/>
              <a:t>Threshold value is used </a:t>
            </a:r>
          </a:p>
          <a:p>
            <a:endParaRPr lang="en-US" dirty="0"/>
          </a:p>
        </p:txBody>
      </p:sp>
      <p:pic>
        <p:nvPicPr>
          <p:cNvPr id="4" name="Picture 3">
            <a:extLst>
              <a:ext uri="{FF2B5EF4-FFF2-40B4-BE49-F238E27FC236}">
                <a16:creationId xmlns:a16="http://schemas.microsoft.com/office/drawing/2014/main" id="{6F74DED2-497B-BF8A-89A7-DC9A212EAF06}"/>
              </a:ext>
            </a:extLst>
          </p:cNvPr>
          <p:cNvPicPr>
            <a:picLocks noChangeAspect="1"/>
          </p:cNvPicPr>
          <p:nvPr/>
        </p:nvPicPr>
        <p:blipFill>
          <a:blip r:embed="rId2"/>
          <a:stretch>
            <a:fillRect/>
          </a:stretch>
        </p:blipFill>
        <p:spPr>
          <a:xfrm>
            <a:off x="7657360" y="4201935"/>
            <a:ext cx="4500556" cy="2656065"/>
          </a:xfrm>
          <a:prstGeom prst="rect">
            <a:avLst/>
          </a:prstGeom>
        </p:spPr>
      </p:pic>
    </p:spTree>
    <p:extLst>
      <p:ext uri="{BB962C8B-B14F-4D97-AF65-F5344CB8AC3E}">
        <p14:creationId xmlns:p14="http://schemas.microsoft.com/office/powerpoint/2010/main" val="86410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A0F3-B502-A74D-FFDB-2BD27608936D}"/>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AB1E43-E21A-5096-77C4-9B7FC42DFC8A}"/>
              </a:ext>
            </a:extLst>
          </p:cNvPr>
          <p:cNvSpPr>
            <a:spLocks noGrp="1"/>
          </p:cNvSpPr>
          <p:nvPr>
            <p:ph idx="1"/>
          </p:nvPr>
        </p:nvSpPr>
        <p:spPr/>
        <p:txBody>
          <a:bodyPr/>
          <a:lstStyle/>
          <a:p>
            <a:r>
              <a:rPr lang="en-US" dirty="0"/>
              <a:t>Responses are binary or multinomial</a:t>
            </a:r>
          </a:p>
          <a:p>
            <a:r>
              <a:rPr lang="en-US" dirty="0"/>
              <a:t>Independent variables have no </a:t>
            </a:r>
            <a:r>
              <a:rPr lang="en-US" b="0" i="0" dirty="0">
                <a:solidFill>
                  <a:srgbClr val="410007"/>
                </a:solidFill>
                <a:effectLst/>
                <a:highlight>
                  <a:srgbClr val="FFFFFF"/>
                </a:highlight>
                <a:latin typeface="Google Sans"/>
              </a:rPr>
              <a:t>collinearity</a:t>
            </a:r>
            <a:endParaRPr lang="en-US" dirty="0"/>
          </a:p>
          <a:p>
            <a:r>
              <a:rPr lang="en-US" dirty="0"/>
              <a:t>No extreme outliers</a:t>
            </a:r>
          </a:p>
          <a:p>
            <a:r>
              <a:rPr lang="en-US" dirty="0"/>
              <a:t>Linear relationship between input variables and log-odds of the response</a:t>
            </a:r>
          </a:p>
          <a:p>
            <a:r>
              <a:rPr lang="en-US" dirty="0"/>
              <a:t>Large sample size</a:t>
            </a:r>
          </a:p>
          <a:p>
            <a:endParaRPr lang="en-US" dirty="0"/>
          </a:p>
          <a:p>
            <a:endParaRPr lang="en-US" dirty="0"/>
          </a:p>
          <a:p>
            <a:endParaRPr lang="en-US" dirty="0"/>
          </a:p>
        </p:txBody>
      </p:sp>
    </p:spTree>
    <p:extLst>
      <p:ext uri="{BB962C8B-B14F-4D97-AF65-F5344CB8AC3E}">
        <p14:creationId xmlns:p14="http://schemas.microsoft.com/office/powerpoint/2010/main" val="12052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4196</TotalTime>
  <Words>670</Words>
  <Application>Microsoft Macintosh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Google Sans</vt:lpstr>
      <vt:lpstr>Aptos</vt:lpstr>
      <vt:lpstr>Aptos Display</vt:lpstr>
      <vt:lpstr>Arial</vt:lpstr>
      <vt:lpstr>Office Theme</vt:lpstr>
      <vt:lpstr>Logistic Regression</vt:lpstr>
      <vt:lpstr>What is Logistic Regression</vt:lpstr>
      <vt:lpstr>Multiple types of Logistic Regression</vt:lpstr>
      <vt:lpstr>Why use Logistic Regression over Linear Regression?</vt:lpstr>
      <vt:lpstr>How does Logistic Regression work?</vt:lpstr>
      <vt:lpstr>The Math behind Logistic Regression</vt:lpstr>
      <vt:lpstr>More Math </vt:lpstr>
      <vt:lpstr>Aspects of the Logistic Regression</vt:lpstr>
      <vt:lpstr>Assumptions</vt:lpstr>
      <vt:lpstr>How to measure fitness</vt:lpstr>
      <vt:lpstr>Loss function for Logistic Regression</vt:lpstr>
      <vt:lpstr>How to do this with SciKit Learn</vt:lpstr>
      <vt:lpstr>Hyperparameters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Sean Kang</dc:creator>
  <cp:lastModifiedBy>Sean Kang</cp:lastModifiedBy>
  <cp:revision>94</cp:revision>
  <dcterms:created xsi:type="dcterms:W3CDTF">2024-04-06T00:27:27Z</dcterms:created>
  <dcterms:modified xsi:type="dcterms:W3CDTF">2024-04-08T22:23:41Z</dcterms:modified>
</cp:coreProperties>
</file>