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67" r:id="rId4"/>
    <p:sldId id="292" r:id="rId5"/>
    <p:sldId id="293" r:id="rId6"/>
    <p:sldId id="294" r:id="rId7"/>
    <p:sldId id="313" r:id="rId8"/>
    <p:sldId id="315" r:id="rId9"/>
    <p:sldId id="314" r:id="rId10"/>
    <p:sldId id="316" r:id="rId11"/>
    <p:sldId id="297" r:id="rId12"/>
    <p:sldId id="298" r:id="rId13"/>
    <p:sldId id="284" r:id="rId14"/>
    <p:sldId id="287" r:id="rId15"/>
    <p:sldId id="304" r:id="rId16"/>
    <p:sldId id="305" r:id="rId17"/>
    <p:sldId id="306" r:id="rId18"/>
    <p:sldId id="307" r:id="rId19"/>
    <p:sldId id="308" r:id="rId20"/>
    <p:sldId id="291" r:id="rId21"/>
    <p:sldId id="309" r:id="rId22"/>
    <p:sldId id="310" r:id="rId23"/>
    <p:sldId id="311" r:id="rId24"/>
    <p:sldId id="299" r:id="rId25"/>
    <p:sldId id="300" r:id="rId2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Light" panose="020F03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/>
    <p:restoredTop sz="96190"/>
  </p:normalViewPr>
  <p:slideViewPr>
    <p:cSldViewPr snapToGrid="0">
      <p:cViewPr varScale="1">
        <p:scale>
          <a:sx n="164" d="100"/>
          <a:sy n="164" d="100"/>
        </p:scale>
        <p:origin x="1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fd60d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fd60d55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bcc36e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bcc36e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44e2c11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b44e2c11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44e2c11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44e2c11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fd60d5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fd60d5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fd60d55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fd60d55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 at slope and intercept function in lab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82e84709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82e84709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630e532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630e5322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new terminology.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249552cc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249552cc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5fd60d55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5fd60d55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630e5322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630e5322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fd60d5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fd60d5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627016" y="1166949"/>
            <a:ext cx="8205291" cy="163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Linear Regression, Model Comparison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Introducing a multiple linear regression model.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5684-E7BE-EB4E-7990-F35AC1DC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R Square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3E7BE-BACE-B94E-7EFC-3B57ED25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9" y="1310148"/>
            <a:ext cx="468630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868A8-4E4E-5DC9-87C9-42664051D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67" y="2454907"/>
            <a:ext cx="2517059" cy="1172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96282-C3EE-4294-546A-81F4830FCE2C}"/>
              </a:ext>
            </a:extLst>
          </p:cNvPr>
          <p:cNvSpPr txBox="1"/>
          <p:nvPr/>
        </p:nvSpPr>
        <p:spPr>
          <a:xfrm>
            <a:off x="1120877" y="2733368"/>
            <a:ext cx="251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Unexplained Variance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A3562-151B-3683-B2D3-5D1EEC8F0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67" y="3928396"/>
            <a:ext cx="2628900" cy="100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D8B975-29F0-F31C-F41C-925C1961940B}"/>
              </a:ext>
            </a:extLst>
          </p:cNvPr>
          <p:cNvSpPr txBox="1"/>
          <p:nvPr/>
        </p:nvSpPr>
        <p:spPr>
          <a:xfrm>
            <a:off x="1120877" y="412226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Variance</a:t>
            </a:r>
          </a:p>
        </p:txBody>
      </p:sp>
    </p:spTree>
    <p:extLst>
      <p:ext uri="{BB962C8B-B14F-4D97-AF65-F5344CB8AC3E}">
        <p14:creationId xmlns:p14="http://schemas.microsoft.com/office/powerpoint/2010/main" val="232052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Another way to calculate R²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define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R²</a:t>
            </a:r>
            <a:r>
              <a:rPr lang="en" dirty="0"/>
              <a:t> value as the square of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" dirty="0"/>
              <a:t> between the true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 and predicted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. This is also referred to as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coefficient of determination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Since it is the square of a correlation coefficient (which ranged between -1 and 1), R² ranges between 0 and 1. Another way of expressing R², in linear models that have an intercept term, is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Thus, we can interpret R² as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proportion of variance</a:t>
            </a:r>
            <a:r>
              <a:rPr lang="en" dirty="0"/>
              <a:t> in our true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 that our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fitted values </a:t>
            </a:r>
            <a:r>
              <a:rPr lang="en" dirty="0"/>
              <a:t>(predictions) capture, or “the proportion of variance that the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 model explains</a:t>
            </a:r>
            <a:r>
              <a:rPr lang="en" dirty="0"/>
              <a:t>.”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425" name="Google Shape;4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63" y="1892775"/>
            <a:ext cx="1605075" cy="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700" y="3012375"/>
            <a:ext cx="4523373" cy="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As we add more features, our fitted values tend to become closer and closer to our actual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 </a:t>
            </a:r>
            <a:r>
              <a:rPr lang="en" dirty="0"/>
              <a:t>values. Thus, R² increases.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simple model (AST only) explains 45.7% of the variance in the true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AST &amp; 3PA model explains 60.9%.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Adding more features doesn’t always mean our model is better, though!</a:t>
            </a:r>
            <a:endParaRPr dirty="0"/>
          </a:p>
        </p:txBody>
      </p:sp>
      <p:pic>
        <p:nvPicPr>
          <p:cNvPr id="433" name="Google Shape;4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477" y="2233788"/>
            <a:ext cx="2924951" cy="2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588" y="3803263"/>
            <a:ext cx="3547576" cy="1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6"/>
          <p:cNvSpPr/>
          <p:nvPr/>
        </p:nvSpPr>
        <p:spPr>
          <a:xfrm>
            <a:off x="6578750" y="2546088"/>
            <a:ext cx="1268400" cy="52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0.457</a:t>
            </a:r>
            <a:endParaRPr sz="1800"/>
          </a:p>
        </p:txBody>
      </p:sp>
      <p:sp>
        <p:nvSpPr>
          <p:cNvPr id="436" name="Google Shape;436;p56"/>
          <p:cNvSpPr/>
          <p:nvPr/>
        </p:nvSpPr>
        <p:spPr>
          <a:xfrm>
            <a:off x="6578750" y="4047763"/>
            <a:ext cx="1268400" cy="52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0.609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37" name="Google Shape;437;p56"/>
          <p:cNvPicPr preferRelativeResize="0"/>
          <p:nvPr/>
        </p:nvPicPr>
        <p:blipFill rotWithShape="1">
          <a:blip r:embed="rId5">
            <a:alphaModFix/>
          </a:blip>
          <a:srcRect r="18039"/>
          <a:stretch/>
        </p:blipFill>
        <p:spPr>
          <a:xfrm>
            <a:off x="5916333" y="1069550"/>
            <a:ext cx="2487876" cy="66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linear regression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47FE4-F697-AEA9-021A-6E32201E1DBC}"/>
              </a:ext>
            </a:extLst>
          </p:cNvPr>
          <p:cNvSpPr txBox="1"/>
          <p:nvPr/>
        </p:nvSpPr>
        <p:spPr>
          <a:xfrm>
            <a:off x="2432115" y="3318235"/>
            <a:ext cx="405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MLR is an extension of Simple Linear Regression.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independent variables</a:t>
            </a:r>
            <a:endParaRPr dirty="0"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Estimated multiple regression model with two features (and thus, three parameters), is of the form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38" y="1745801"/>
            <a:ext cx="2077008" cy="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FA19-9FD6-DEB9-511D-6B452EB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Independent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2427-A4AE-AAE6-94D6-650D83819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more variables does not always mean a better fitting model.</a:t>
            </a:r>
          </a:p>
          <a:p>
            <a:r>
              <a:rPr lang="en-US" dirty="0"/>
              <a:t>Does not always make predictions better</a:t>
            </a:r>
          </a:p>
          <a:p>
            <a:r>
              <a:rPr lang="en-US" dirty="0"/>
              <a:t>More variables can explain more variations</a:t>
            </a:r>
          </a:p>
          <a:p>
            <a:r>
              <a:rPr lang="en-US" dirty="0"/>
              <a:t>The best way: </a:t>
            </a:r>
          </a:p>
          <a:p>
            <a:pPr lvl="1"/>
            <a:r>
              <a:rPr lang="en-US" dirty="0"/>
              <a:t>Pick the best input variables for the model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Overfitting – add variance, or can explain for variation in output but does not add much prediction to the model.</a:t>
            </a:r>
          </a:p>
          <a:p>
            <a:pPr lvl="1"/>
            <a:r>
              <a:rPr lang="en-US" dirty="0"/>
              <a:t>Multicollinearity – independent variables are dependent on each other, not just the output variable</a:t>
            </a:r>
          </a:p>
        </p:txBody>
      </p:sp>
    </p:spTree>
    <p:extLst>
      <p:ext uri="{BB962C8B-B14F-4D97-AF65-F5344CB8AC3E}">
        <p14:creationId xmlns:p14="http://schemas.microsoft.com/office/powerpoint/2010/main" val="233235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E5BE-0D12-B527-FBFA-F7DED7EB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939789" cy="544789"/>
          </a:xfrm>
        </p:spPr>
        <p:txBody>
          <a:bodyPr/>
          <a:lstStyle/>
          <a:p>
            <a:r>
              <a:rPr lang="en-US" dirty="0"/>
              <a:t>Idea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DFC0-3DAE-8AD5-779D-42AC240B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326288" cy="3416400"/>
          </a:xfrm>
        </p:spPr>
        <p:txBody>
          <a:bodyPr/>
          <a:lstStyle/>
          <a:p>
            <a:r>
              <a:rPr lang="en-US" dirty="0"/>
              <a:t>Housing Price – the output dependent variable</a:t>
            </a:r>
          </a:p>
          <a:p>
            <a:r>
              <a:rPr lang="en-US" dirty="0"/>
              <a:t>Input Independent Variables</a:t>
            </a:r>
          </a:p>
          <a:p>
            <a:pPr lvl="1"/>
            <a:r>
              <a:rPr lang="en-US" dirty="0"/>
              <a:t>Age of house</a:t>
            </a:r>
          </a:p>
          <a:p>
            <a:pPr lvl="1"/>
            <a:r>
              <a:rPr lang="en-US" dirty="0"/>
              <a:t>Square foot space of the house</a:t>
            </a:r>
          </a:p>
          <a:p>
            <a:pPr lvl="1"/>
            <a:r>
              <a:rPr lang="en-US" dirty="0"/>
              <a:t>Ratings of the high school</a:t>
            </a:r>
          </a:p>
          <a:p>
            <a:pPr lvl="1"/>
            <a:r>
              <a:rPr lang="en-US" dirty="0"/>
              <a:t>Great view from backyard</a:t>
            </a:r>
          </a:p>
          <a:p>
            <a:pPr lvl="1"/>
            <a:r>
              <a:rPr lang="en-US" dirty="0"/>
              <a:t>Interior Renovations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B0C0DB-20B9-0D7E-5499-75E62563993A}"/>
              </a:ext>
            </a:extLst>
          </p:cNvPr>
          <p:cNvSpPr txBox="1">
            <a:spLocks/>
          </p:cNvSpPr>
          <p:nvPr/>
        </p:nvSpPr>
        <p:spPr>
          <a:xfrm>
            <a:off x="4385651" y="1128171"/>
            <a:ext cx="432628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Housing Price – the output dependent variable</a:t>
            </a:r>
          </a:p>
          <a:p>
            <a:r>
              <a:rPr lang="en-US" dirty="0"/>
              <a:t>Input Independent Variables</a:t>
            </a:r>
          </a:p>
          <a:p>
            <a:pPr lvl="1"/>
            <a:r>
              <a:rPr lang="en-US" dirty="0"/>
              <a:t>Num of bed and bath</a:t>
            </a:r>
          </a:p>
          <a:p>
            <a:pPr lvl="1"/>
            <a:r>
              <a:rPr lang="en-US" dirty="0"/>
              <a:t>Square foot space of the house</a:t>
            </a:r>
          </a:p>
          <a:p>
            <a:pPr lvl="1"/>
            <a:r>
              <a:rPr lang="en-US" dirty="0"/>
              <a:t>Master bedroom on main floor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AD4967-A43F-FCF8-E34F-F71B5454183C}"/>
              </a:ext>
            </a:extLst>
          </p:cNvPr>
          <p:cNvSpPr txBox="1">
            <a:spLocks/>
          </p:cNvSpPr>
          <p:nvPr/>
        </p:nvSpPr>
        <p:spPr>
          <a:xfrm>
            <a:off x="4892513" y="445024"/>
            <a:ext cx="3939789" cy="5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Bad Example</a:t>
            </a:r>
          </a:p>
        </p:txBody>
      </p:sp>
    </p:spTree>
    <p:extLst>
      <p:ext uri="{BB962C8B-B14F-4D97-AF65-F5344CB8AC3E}">
        <p14:creationId xmlns:p14="http://schemas.microsoft.com/office/powerpoint/2010/main" val="417286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B21C-8D74-9F31-37A6-C9AC156E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EEEA0-FBAE-5DCE-1248-5C06F7BC2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  <a:p>
            <a:r>
              <a:rPr lang="en-US" dirty="0"/>
              <a:t>Scatter Plots</a:t>
            </a:r>
          </a:p>
          <a:p>
            <a:r>
              <a:rPr lang="en-US" dirty="0"/>
              <a:t>Simple Regressions</a:t>
            </a:r>
          </a:p>
        </p:txBody>
      </p:sp>
    </p:spTree>
    <p:extLst>
      <p:ext uri="{BB962C8B-B14F-4D97-AF65-F5344CB8AC3E}">
        <p14:creationId xmlns:p14="http://schemas.microsoft.com/office/powerpoint/2010/main" val="268802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3C1-F052-CB1D-D823-F48DCAAF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1DC9-B03F-2CE7-B163-8F4E0A1C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Variable: Housing Price (Estimated)</a:t>
            </a:r>
          </a:p>
          <a:p>
            <a:r>
              <a:rPr lang="en-US" dirty="0"/>
              <a:t>Independent Variable: </a:t>
            </a:r>
          </a:p>
          <a:p>
            <a:pPr lvl="1"/>
            <a:r>
              <a:rPr lang="en-US" dirty="0"/>
              <a:t>Square Foot of the living space</a:t>
            </a:r>
          </a:p>
          <a:p>
            <a:pPr lvl="1"/>
            <a:r>
              <a:rPr lang="en-US" dirty="0"/>
              <a:t>Ratings of the High School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C85F86-6358-EE68-3305-112DBD7DE9EB}"/>
              </a:ext>
            </a:extLst>
          </p:cNvPr>
          <p:cNvSpPr/>
          <p:nvPr/>
        </p:nvSpPr>
        <p:spPr>
          <a:xfrm>
            <a:off x="7107810" y="2648932"/>
            <a:ext cx="1640264" cy="1461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C3717-2FAE-642B-3D34-10A87D6947BD}"/>
              </a:ext>
            </a:extLst>
          </p:cNvPr>
          <p:cNvSpPr/>
          <p:nvPr/>
        </p:nvSpPr>
        <p:spPr>
          <a:xfrm>
            <a:off x="4440025" y="2084722"/>
            <a:ext cx="1338606" cy="84075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 Ft</a:t>
            </a:r>
          </a:p>
          <a:p>
            <a:pPr algn="ctr"/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18EA6-F72B-6834-940D-6437799B86F9}"/>
              </a:ext>
            </a:extLst>
          </p:cNvPr>
          <p:cNvSpPr/>
          <p:nvPr/>
        </p:nvSpPr>
        <p:spPr>
          <a:xfrm>
            <a:off x="4435312" y="3962262"/>
            <a:ext cx="1338606" cy="84075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Rating (x2)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293643-0071-A0AB-DE57-053AE8891A41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5778631" y="2505099"/>
            <a:ext cx="1329179" cy="874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9E169-5BEB-2447-C974-DBCB286EFB57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5773918" y="3379510"/>
            <a:ext cx="1333892" cy="1003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E3B6C-B81C-2236-914B-AB61A690237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104615" y="2925475"/>
            <a:ext cx="4713" cy="103678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1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CF5-080B-A3B1-4F0E-143073E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add more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E149-1A8D-584F-BC41-695B3AFFE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potential collinearity relationships between the independent variables exists and must be analyzed.</a:t>
            </a:r>
          </a:p>
          <a:p>
            <a:r>
              <a:rPr lang="en-US" dirty="0"/>
              <a:t>Some independent variables are better than others</a:t>
            </a:r>
          </a:p>
          <a:p>
            <a:r>
              <a:rPr lang="en-US" dirty="0"/>
              <a:t>Some have no contribution to the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54085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Simple linear regression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notation</a:t>
            </a:r>
            <a:endParaRPr dirty="0"/>
          </a:p>
        </p:txBody>
      </p:sp>
      <p:sp>
        <p:nvSpPr>
          <p:cNvPr id="373" name="Google Shape;37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12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models can be expressed as a function                      of an input variable,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dirty="0"/>
              <a:t>.</a:t>
            </a:r>
            <a:endParaRPr lang="en-US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Constant model: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Simple linear regression model: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Multiple linear regression model: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50" y="1972225"/>
            <a:ext cx="1189674" cy="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000" y="2313525"/>
            <a:ext cx="2055350" cy="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075" y="2729675"/>
            <a:ext cx="4434700" cy="4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375" y="1242977"/>
            <a:ext cx="924700" cy="299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37E86-63F4-8417-5D87-AE9E3456509A}"/>
                  </a:ext>
                </a:extLst>
              </p:cNvPr>
              <p:cNvSpPr txBox="1"/>
              <p:nvPr/>
            </p:nvSpPr>
            <p:spPr>
              <a:xfrm>
                <a:off x="4114800" y="2116317"/>
                <a:ext cx="1590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37E86-63F4-8417-5D87-AE9E34565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116317"/>
                <a:ext cx="1590179" cy="215444"/>
              </a:xfrm>
              <a:prstGeom prst="rect">
                <a:avLst/>
              </a:prstGeom>
              <a:blipFill>
                <a:blip r:embed="rId7"/>
                <a:stretch>
                  <a:fillRect l="-3175" r="-1587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307510-B2B2-6159-FFEC-BE03523EACCA}"/>
              </a:ext>
            </a:extLst>
          </p:cNvPr>
          <p:cNvSpPr txBox="1"/>
          <p:nvPr/>
        </p:nvSpPr>
        <p:spPr>
          <a:xfrm>
            <a:off x="2234153" y="3657600"/>
            <a:ext cx="11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7CE7D-2BD7-3299-3EDD-67F7639E3A9E}"/>
              </a:ext>
            </a:extLst>
          </p:cNvPr>
          <p:cNvSpPr txBox="1"/>
          <p:nvPr/>
        </p:nvSpPr>
        <p:spPr>
          <a:xfrm>
            <a:off x="4513176" y="4110536"/>
            <a:ext cx="11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B510D-CB5F-3BD5-3F3E-8F5E703C81C7}"/>
              </a:ext>
            </a:extLst>
          </p:cNvPr>
          <p:cNvSpPr txBox="1"/>
          <p:nvPr/>
        </p:nvSpPr>
        <p:spPr>
          <a:xfrm>
            <a:off x="6532852" y="3965377"/>
            <a:ext cx="11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BA477F-4060-4875-91E6-21259D4AD6FB}"/>
              </a:ext>
            </a:extLst>
          </p:cNvPr>
          <p:cNvCxnSpPr/>
          <p:nvPr/>
        </p:nvCxnSpPr>
        <p:spPr>
          <a:xfrm flipH="1" flipV="1">
            <a:off x="6249971" y="3134200"/>
            <a:ext cx="725864" cy="8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DC0F8F-9701-81BA-FC45-48CDB45CE13C}"/>
              </a:ext>
            </a:extLst>
          </p:cNvPr>
          <p:cNvCxnSpPr>
            <a:cxnSpLocks/>
          </p:cNvCxnSpPr>
          <p:nvPr/>
        </p:nvCxnSpPr>
        <p:spPr>
          <a:xfrm flipV="1">
            <a:off x="4909889" y="3085139"/>
            <a:ext cx="0" cy="102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C687DA-AD72-F5F6-7C70-8D0A7889CA72}"/>
              </a:ext>
            </a:extLst>
          </p:cNvPr>
          <p:cNvCxnSpPr>
            <a:cxnSpLocks/>
          </p:cNvCxnSpPr>
          <p:nvPr/>
        </p:nvCxnSpPr>
        <p:spPr>
          <a:xfrm flipV="1">
            <a:off x="3053424" y="3119552"/>
            <a:ext cx="1382662" cy="64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4DCFA-81A1-35CC-DB4D-DD625DC32634}"/>
              </a:ext>
            </a:extLst>
          </p:cNvPr>
          <p:cNvCxnSpPr>
            <a:cxnSpLocks/>
          </p:cNvCxnSpPr>
          <p:nvPr/>
        </p:nvCxnSpPr>
        <p:spPr>
          <a:xfrm flipV="1">
            <a:off x="7117313" y="3148738"/>
            <a:ext cx="423822" cy="74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389ABA-61C1-3777-A353-F2B3B0E64471}"/>
              </a:ext>
            </a:extLst>
          </p:cNvPr>
          <p:cNvCxnSpPr>
            <a:cxnSpLocks/>
          </p:cNvCxnSpPr>
          <p:nvPr/>
        </p:nvCxnSpPr>
        <p:spPr>
          <a:xfrm flipH="1" flipV="1">
            <a:off x="5342047" y="3116525"/>
            <a:ext cx="1341595" cy="82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oogle Shape;332;p45">
            <a:extLst>
              <a:ext uri="{FF2B5EF4-FFF2-40B4-BE49-F238E27FC236}">
                <a16:creationId xmlns:a16="http://schemas.microsoft.com/office/drawing/2014/main" id="{EA178AF2-0E72-E958-45BB-403EBA9DDDF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0629" y="4710544"/>
            <a:ext cx="2077008" cy="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B24747-8502-8F49-3609-92DBA5CDB747}"/>
                  </a:ext>
                </a:extLst>
              </p:cNvPr>
              <p:cNvSpPr txBox="1"/>
              <p:nvPr/>
            </p:nvSpPr>
            <p:spPr>
              <a:xfrm>
                <a:off x="2889314" y="807582"/>
                <a:ext cx="3021291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kern="100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2400" kern="100" baseline="-250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2400" kern="100" baseline="-250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2400" kern="100" dirty="0"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B24747-8502-8F49-3609-92DBA5CD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314" y="807582"/>
                <a:ext cx="3021291" cy="494238"/>
              </a:xfrm>
              <a:prstGeom prst="rect">
                <a:avLst/>
              </a:prstGeom>
              <a:blipFill>
                <a:blip r:embed="rId2"/>
                <a:stretch>
                  <a:fillRect l="-418" t="-2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91AD08-6872-98FC-FBBC-5D34E92653D2}"/>
                  </a:ext>
                </a:extLst>
              </p:cNvPr>
              <p:cNvSpPr txBox="1"/>
              <p:nvPr/>
            </p:nvSpPr>
            <p:spPr>
              <a:xfrm>
                <a:off x="2889314" y="1649691"/>
                <a:ext cx="194796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=  square foot</a:t>
                </a:r>
              </a:p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= high school rating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400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/>
                  <a:t> = price in $1000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91AD08-6872-98FC-FBBC-5D34E926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314" y="1649691"/>
                <a:ext cx="1947969" cy="738664"/>
              </a:xfrm>
              <a:prstGeom prst="rect">
                <a:avLst/>
              </a:prstGeom>
              <a:blipFill>
                <a:blip r:embed="rId3"/>
                <a:stretch>
                  <a:fillRect l="-64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C4184-4F76-ECDA-3E66-E40F8C765BCA}"/>
                  </a:ext>
                </a:extLst>
              </p:cNvPr>
              <p:cNvSpPr txBox="1"/>
              <p:nvPr/>
            </p:nvSpPr>
            <p:spPr>
              <a:xfrm>
                <a:off x="2889313" y="2489107"/>
                <a:ext cx="3021291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= 5+ 13x</a:t>
                </a:r>
                <a:r>
                  <a:rPr lang="en-US" sz="2400" kern="100" baseline="-250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+ </a:t>
                </a:r>
                <a:r>
                  <a:rPr lang="en-US" sz="2400" kern="100" dirty="0"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6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2400" kern="100" baseline="-250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2400" kern="100" dirty="0"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C4184-4F76-ECDA-3E66-E40F8C765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313" y="2489107"/>
                <a:ext cx="3021291" cy="494238"/>
              </a:xfrm>
              <a:prstGeom prst="rect">
                <a:avLst/>
              </a:prstGeom>
              <a:blipFill>
                <a:blip r:embed="rId4"/>
                <a:stretch>
                  <a:fillRect l="-418" t="-25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CB8B24-8FCD-7E6D-BA9C-C5F762A80ADD}"/>
              </a:ext>
            </a:extLst>
          </p:cNvPr>
          <p:cNvSpPr txBox="1"/>
          <p:nvPr/>
        </p:nvSpPr>
        <p:spPr>
          <a:xfrm>
            <a:off x="527902" y="3374796"/>
            <a:ext cx="8069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square foot of space would translate to 13k towards the price of the house, keeping the school rating constant.  </a:t>
            </a:r>
          </a:p>
          <a:p>
            <a:endParaRPr lang="en-US" dirty="0"/>
          </a:p>
          <a:p>
            <a:r>
              <a:rPr lang="en-US" dirty="0"/>
              <a:t>If the high school rating is an ordinal from 1-10 where 10 is the best and 1 is the lowest, a school rating of 1 would only contribute 6k towards the price of the house.  </a:t>
            </a:r>
          </a:p>
        </p:txBody>
      </p:sp>
      <p:sp>
        <p:nvSpPr>
          <p:cNvPr id="9" name="Google Shape;372;p49">
            <a:extLst>
              <a:ext uri="{FF2B5EF4-FFF2-40B4-BE49-F238E27FC236}">
                <a16:creationId xmlns:a16="http://schemas.microsoft.com/office/drawing/2014/main" id="{22BCE98C-F9A0-70CF-4F97-8864DF088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845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53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5611-8CE4-D2BD-0A77-00FDBC4A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85" y="218355"/>
            <a:ext cx="8520600" cy="841800"/>
          </a:xfrm>
        </p:spPr>
        <p:txBody>
          <a:bodyPr/>
          <a:lstStyle/>
          <a:p>
            <a:r>
              <a:rPr lang="en-US" dirty="0"/>
              <a:t>Some Scatter Plots of IV to DV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9E3FF-7AA0-9DC1-50F9-4B1A770A3A2B}"/>
              </a:ext>
            </a:extLst>
          </p:cNvPr>
          <p:cNvSpPr txBox="1"/>
          <p:nvPr/>
        </p:nvSpPr>
        <p:spPr>
          <a:xfrm>
            <a:off x="2149311" y="3685880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Foot</a:t>
            </a:r>
          </a:p>
        </p:txBody>
      </p:sp>
      <p:pic>
        <p:nvPicPr>
          <p:cNvPr id="5" name="Google Shape;102;p19">
            <a:extLst>
              <a:ext uri="{FF2B5EF4-FFF2-40B4-BE49-F238E27FC236}">
                <a16:creationId xmlns:a16="http://schemas.microsoft.com/office/drawing/2014/main" id="{B619A156-02C3-ECBF-A844-19E8795B10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7579" y="1604058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73890-F182-F363-5B85-FE924B6BB9BB}"/>
              </a:ext>
            </a:extLst>
          </p:cNvPr>
          <p:cNvSpPr txBox="1"/>
          <p:nvPr/>
        </p:nvSpPr>
        <p:spPr>
          <a:xfrm rot="16200000">
            <a:off x="1136680" y="2417862"/>
            <a:ext cx="84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pic>
        <p:nvPicPr>
          <p:cNvPr id="7" name="Google Shape;100;p19">
            <a:extLst>
              <a:ext uri="{FF2B5EF4-FFF2-40B4-BE49-F238E27FC236}">
                <a16:creationId xmlns:a16="http://schemas.microsoft.com/office/drawing/2014/main" id="{19815ED5-C323-F89D-D774-A5E5A20F9A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837" y="1604058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FC8B68-417F-D027-AF54-CC6A8F80D747}"/>
              </a:ext>
            </a:extLst>
          </p:cNvPr>
          <p:cNvSpPr txBox="1"/>
          <p:nvPr/>
        </p:nvSpPr>
        <p:spPr>
          <a:xfrm rot="16200000">
            <a:off x="5370827" y="2417862"/>
            <a:ext cx="84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16B5F-9F6F-0D70-88D5-7604BC7F3938}"/>
              </a:ext>
            </a:extLst>
          </p:cNvPr>
          <p:cNvSpPr txBox="1"/>
          <p:nvPr/>
        </p:nvSpPr>
        <p:spPr>
          <a:xfrm>
            <a:off x="6229568" y="3531991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School Rating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B88691-6F2B-F3D3-E917-11B0207BE369}"/>
              </a:ext>
            </a:extLst>
          </p:cNvPr>
          <p:cNvCxnSpPr/>
          <p:nvPr/>
        </p:nvCxnSpPr>
        <p:spPr>
          <a:xfrm flipV="1">
            <a:off x="5791726" y="2234153"/>
            <a:ext cx="2079655" cy="12160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D2A78D-C5C1-DF1F-157E-6AA2F4BB5484}"/>
              </a:ext>
            </a:extLst>
          </p:cNvPr>
          <p:cNvCxnSpPr>
            <a:cxnSpLocks/>
          </p:cNvCxnSpPr>
          <p:nvPr/>
        </p:nvCxnSpPr>
        <p:spPr>
          <a:xfrm flipV="1">
            <a:off x="1770882" y="1904214"/>
            <a:ext cx="1822360" cy="1509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82016C-3AB5-D563-BF24-28C02A1F659B}"/>
              </a:ext>
            </a:extLst>
          </p:cNvPr>
          <p:cNvSpPr txBox="1"/>
          <p:nvPr/>
        </p:nvSpPr>
        <p:spPr>
          <a:xfrm>
            <a:off x="1899501" y="4229783"/>
            <a:ext cx="53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square footage and school ratings have a highly correlated to Price.</a:t>
            </a:r>
          </a:p>
        </p:txBody>
      </p:sp>
    </p:spTree>
    <p:extLst>
      <p:ext uri="{BB962C8B-B14F-4D97-AF65-F5344CB8AC3E}">
        <p14:creationId xmlns:p14="http://schemas.microsoft.com/office/powerpoint/2010/main" val="95851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F37173-4BD9-17E8-FA38-D9A0D5B78084}"/>
              </a:ext>
            </a:extLst>
          </p:cNvPr>
          <p:cNvSpPr txBox="1">
            <a:spLocks/>
          </p:cNvSpPr>
          <p:nvPr/>
        </p:nvSpPr>
        <p:spPr>
          <a:xfrm>
            <a:off x="236285" y="21835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rgbClr val="6D9EEB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Some Scatter Plots of IV to IV</a:t>
            </a:r>
          </a:p>
        </p:txBody>
      </p:sp>
      <p:pic>
        <p:nvPicPr>
          <p:cNvPr id="4" name="Google Shape;102;p19">
            <a:extLst>
              <a:ext uri="{FF2B5EF4-FFF2-40B4-BE49-F238E27FC236}">
                <a16:creationId xmlns:a16="http://schemas.microsoft.com/office/drawing/2014/main" id="{8683E85D-5736-ECB8-50CF-CA4499E3F3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431" y="1060155"/>
            <a:ext cx="3068810" cy="2377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F857F-E1E0-B9B3-47D4-288542D73443}"/>
              </a:ext>
            </a:extLst>
          </p:cNvPr>
          <p:cNvSpPr txBox="1"/>
          <p:nvPr/>
        </p:nvSpPr>
        <p:spPr>
          <a:xfrm>
            <a:off x="3719658" y="320205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School Rating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17E74-FA9B-AF1E-0328-09D8D164D36E}"/>
              </a:ext>
            </a:extLst>
          </p:cNvPr>
          <p:cNvSpPr txBox="1"/>
          <p:nvPr/>
        </p:nvSpPr>
        <p:spPr>
          <a:xfrm rot="16200000">
            <a:off x="2250977" y="2095005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Foot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7A1A2-8BA3-313F-5B86-41CF0407F0ED}"/>
              </a:ext>
            </a:extLst>
          </p:cNvPr>
          <p:cNvSpPr txBox="1"/>
          <p:nvPr/>
        </p:nvSpPr>
        <p:spPr>
          <a:xfrm>
            <a:off x="1791093" y="3883843"/>
            <a:ext cx="5090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IV have a visual correlation relationship.  We will just note that for now.  We can calculate the actual correlation coefficient in the lab.  </a:t>
            </a:r>
          </a:p>
        </p:txBody>
      </p:sp>
    </p:spTree>
    <p:extLst>
      <p:ext uri="{BB962C8B-B14F-4D97-AF65-F5344CB8AC3E}">
        <p14:creationId xmlns:p14="http://schemas.microsoft.com/office/powerpoint/2010/main" val="42326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>
            <a:spLocks noGrp="1"/>
          </p:cNvSpPr>
          <p:nvPr>
            <p:ph type="title"/>
          </p:nvPr>
        </p:nvSpPr>
        <p:spPr>
          <a:xfrm>
            <a:off x="311700" y="11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448" name="Google Shape;448;p58"/>
          <p:cNvSpPr txBox="1">
            <a:spLocks noGrp="1"/>
          </p:cNvSpPr>
          <p:nvPr>
            <p:ph type="body" idx="1"/>
          </p:nvPr>
        </p:nvSpPr>
        <p:spPr>
          <a:xfrm>
            <a:off x="273200" y="690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now know of three models,                  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constant model,			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simple linear regression model			          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multiple linear regression model				       ..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looked at the correlation coefficient,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dirty="0"/>
              <a:t>, and studied its properties.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solved for the optimal parameters for the simple linear model by hand, by minimizing average squared loss (MSE) or algebra in prior lecture.</a:t>
            </a: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We introduced the notion of a feature, and how we can have multiple in our models.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We discussed the R² coefficient and RMSE as methods of evaluating the quality of a linear model.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Equation of the SLR line</a:t>
            </a:r>
            <a:endParaRPr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simple linear model (with a slope and intercept) is of the form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Note, we have two parameters now. For simplicity’s sake, we will instead say (for now): (lab)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We call this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simple linear regression </a:t>
            </a:r>
            <a:r>
              <a:rPr lang="en" dirty="0"/>
              <a:t>model.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350" y="1556700"/>
            <a:ext cx="1479300" cy="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075" y="2302625"/>
            <a:ext cx="1443850" cy="3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311700" y="736828"/>
            <a:ext cx="8520600" cy="1516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know our fit?</a:t>
            </a:r>
            <a:br>
              <a:rPr lang="en" dirty="0"/>
            </a:br>
            <a:r>
              <a:rPr lang="en" dirty="0"/>
              <a:t>RMSE and R²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models</a:t>
            </a:r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What are some ways to determine if our model was a good fit to our data?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MSE or RMSE or R</a:t>
            </a:r>
            <a:r>
              <a:rPr lang="en" baseline="30000" dirty="0"/>
              <a:t>2</a:t>
            </a: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baseline="30000" dirty="0"/>
              <a:t>When our MSE or RMSE is very close to zero, and when R2 is closer to 1 </a:t>
            </a: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baseline="30000" dirty="0"/>
              <a:t>These are metrics to measure the fitness of our model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(RMSE)</a:t>
            </a:r>
            <a:endParaRPr/>
          </a:p>
        </p:txBody>
      </p:sp>
      <p:sp>
        <p:nvSpPr>
          <p:cNvPr id="397" name="Google Shape;397;p52"/>
          <p:cNvSpPr txBox="1">
            <a:spLocks noGrp="1"/>
          </p:cNvSpPr>
          <p:nvPr>
            <p:ph type="body" idx="1"/>
          </p:nvPr>
        </p:nvSpPr>
        <p:spPr>
          <a:xfrm>
            <a:off x="311700" y="1891925"/>
            <a:ext cx="8520600" cy="26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Root mean squared error is defined as being the square root of the mean squared difference between predictions and their true values.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is the square root of MSE, which is the average loss that we’ve been minimizing to determine optimal model parameters.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RMSE is in the same units as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 lower RMSE indicates more “accurate” predictions.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Lower average loss across the dataset.</a:t>
            </a:r>
          </a:p>
          <a:p>
            <a:pPr>
              <a:buChar char="○"/>
            </a:pPr>
            <a:r>
              <a:rPr lang="en" dirty="0"/>
              <a:t>Does not penalize as much as MSE due to square root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398" name="Google Shape;3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0" y="1062075"/>
            <a:ext cx="2577101" cy="7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AB5D-5B84-868C-9588-3092A8E8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SQUARE – R</a:t>
            </a:r>
            <a:r>
              <a:rPr lang="en-US" baseline="30000" dirty="0"/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CF67F-029E-CE9C-CC6A-B2A15234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measurement of how good model is.</a:t>
            </a:r>
          </a:p>
          <a:p>
            <a:r>
              <a:rPr lang="en-US" dirty="0"/>
              <a:t>It measures the relationship between the model and the dependent variables</a:t>
            </a:r>
          </a:p>
          <a:p>
            <a:r>
              <a:rPr lang="en-US" dirty="0"/>
              <a:t>AKA </a:t>
            </a:r>
          </a:p>
          <a:p>
            <a:pPr lvl="1"/>
            <a:r>
              <a:rPr lang="en-US" dirty="0"/>
              <a:t>Coefficient of determination</a:t>
            </a:r>
          </a:p>
          <a:p>
            <a:pPr lvl="1"/>
            <a:r>
              <a:rPr lang="en-US" dirty="0"/>
              <a:t>Coefficient of multiple determination (for multiple regression)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9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9D1D-32DE-1371-F008-810CFBF4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Values of R Square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876EC-B6EE-A44E-37AC-F0924ECCF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Perfect Fit – suspicious</a:t>
            </a:r>
          </a:p>
          <a:p>
            <a:r>
              <a:rPr lang="en-US" dirty="0"/>
              <a:t>~ 0.9 – Very good</a:t>
            </a:r>
          </a:p>
          <a:p>
            <a:r>
              <a:rPr lang="en-US" dirty="0"/>
              <a:t>&lt; 0.7 – Not Great</a:t>
            </a:r>
          </a:p>
          <a:p>
            <a:r>
              <a:rPr lang="en-US" dirty="0"/>
              <a:t>&lt;0.4 – Terrible</a:t>
            </a:r>
          </a:p>
          <a:p>
            <a:r>
              <a:rPr lang="en-US" dirty="0"/>
              <a:t>&lt;0 Model makes no sense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8A04E-254D-A0F2-4B2D-31694B4F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81" y="253743"/>
            <a:ext cx="3146571" cy="2318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75A97-A7D5-C3DB-7920-5294E91E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11" y="2571750"/>
            <a:ext cx="3493489" cy="2318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60B3F-3E72-45E6-9079-A2C2886EE485}"/>
              </a:ext>
            </a:extLst>
          </p:cNvPr>
          <p:cNvSpPr txBox="1"/>
          <p:nvPr/>
        </p:nvSpPr>
        <p:spPr>
          <a:xfrm>
            <a:off x="5879690" y="26547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818A6-2F1F-45CF-7FFB-0CDD9DB1E83C}"/>
              </a:ext>
            </a:extLst>
          </p:cNvPr>
          <p:cNvSpPr txBox="1"/>
          <p:nvPr/>
        </p:nvSpPr>
        <p:spPr>
          <a:xfrm>
            <a:off x="5588584" y="458198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</p:spTree>
    <p:extLst>
      <p:ext uri="{BB962C8B-B14F-4D97-AF65-F5344CB8AC3E}">
        <p14:creationId xmlns:p14="http://schemas.microsoft.com/office/powerpoint/2010/main" val="25812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5969-0026-BC6F-FE2C-F07756EA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– hat versus Y- average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5C5DB-1888-BC5D-8F7E-044B37D7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7" y="1371600"/>
            <a:ext cx="29464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0F81F-377C-0D2E-2C5D-88E45882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86" y="1371600"/>
            <a:ext cx="3136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9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1071</Words>
  <Application>Microsoft Macintosh PowerPoint</Application>
  <PresentationFormat>On-screen Show (16:9)</PresentationFormat>
  <Paragraphs>142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Roboto Light</vt:lpstr>
      <vt:lpstr>Roboto</vt:lpstr>
      <vt:lpstr>Cambria Math</vt:lpstr>
      <vt:lpstr>Aptos</vt:lpstr>
      <vt:lpstr>Arial</vt:lpstr>
      <vt:lpstr>Cambria</vt:lpstr>
      <vt:lpstr>Simple Lecture</vt:lpstr>
      <vt:lpstr>Multiple Linear Regression, Model Comparison</vt:lpstr>
      <vt:lpstr>Recap Simple linear regression</vt:lpstr>
      <vt:lpstr>Equation of the SLR line</vt:lpstr>
      <vt:lpstr>How do we know our fit? RMSE and R²</vt:lpstr>
      <vt:lpstr>Evaluating models</vt:lpstr>
      <vt:lpstr>Root Mean Squared Error (RMSE)</vt:lpstr>
      <vt:lpstr>R SQUARE – R2</vt:lpstr>
      <vt:lpstr>Interpreting the Values of R Square</vt:lpstr>
      <vt:lpstr>Y – hat versus Y- average</vt:lpstr>
      <vt:lpstr>How to Calculate R Square</vt:lpstr>
      <vt:lpstr>Another way to calculate R² </vt:lpstr>
      <vt:lpstr>R² </vt:lpstr>
      <vt:lpstr>Multiple linear regression</vt:lpstr>
      <vt:lpstr>Adding independent variables</vt:lpstr>
      <vt:lpstr>Adding More Independent Variables</vt:lpstr>
      <vt:lpstr>Idea Example</vt:lpstr>
      <vt:lpstr>Prep Work </vt:lpstr>
      <vt:lpstr>Let’s Start</vt:lpstr>
      <vt:lpstr>If you add more variables</vt:lpstr>
      <vt:lpstr>General notation</vt:lpstr>
      <vt:lpstr>Interpretation</vt:lpstr>
      <vt:lpstr>Some Scatter Plots of IV to DV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cp:lastModifiedBy>Sean Kang</cp:lastModifiedBy>
  <cp:revision>153</cp:revision>
  <dcterms:modified xsi:type="dcterms:W3CDTF">2024-10-19T06:19:35Z</dcterms:modified>
</cp:coreProperties>
</file>