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  <p:sldMasterId id="2147483670" r:id="rId2"/>
  </p:sldMasterIdLst>
  <p:notesMasterIdLst>
    <p:notesMasterId r:id="rId28"/>
  </p:notesMasterIdLst>
  <p:sldIdLst>
    <p:sldId id="256" r:id="rId3"/>
    <p:sldId id="292" r:id="rId4"/>
    <p:sldId id="293" r:id="rId5"/>
    <p:sldId id="303" r:id="rId6"/>
    <p:sldId id="345" r:id="rId7"/>
    <p:sldId id="322" r:id="rId8"/>
    <p:sldId id="323" r:id="rId9"/>
    <p:sldId id="325" r:id="rId10"/>
    <p:sldId id="326" r:id="rId11"/>
    <p:sldId id="327" r:id="rId12"/>
    <p:sldId id="346" r:id="rId13"/>
    <p:sldId id="328" r:id="rId14"/>
    <p:sldId id="329" r:id="rId15"/>
    <p:sldId id="330" r:id="rId16"/>
    <p:sldId id="331" r:id="rId17"/>
    <p:sldId id="333" r:id="rId18"/>
    <p:sldId id="334" r:id="rId19"/>
    <p:sldId id="335" r:id="rId20"/>
    <p:sldId id="336" r:id="rId21"/>
    <p:sldId id="337" r:id="rId22"/>
    <p:sldId id="338" r:id="rId23"/>
    <p:sldId id="339" r:id="rId24"/>
    <p:sldId id="340" r:id="rId25"/>
    <p:sldId id="341" r:id="rId26"/>
    <p:sldId id="342" r:id="rId27"/>
  </p:sldIdLst>
  <p:sldSz cx="9144000" cy="5143500" type="screen16x9"/>
  <p:notesSz cx="6858000" cy="9144000"/>
  <p:embeddedFontLst>
    <p:embeddedFont>
      <p:font typeface="Proxima Nova" panose="02000506030000020004" pitchFamily="2" charset="0"/>
      <p:regular r:id="rId29"/>
      <p:bold r:id="rId30"/>
      <p:italic r:id="rId31"/>
      <p:boldItalic r:id="rId32"/>
    </p:embeddedFont>
    <p:embeddedFont>
      <p:font typeface="Roboto" panose="02000000000000000000" pitchFamily="2" charset="0"/>
      <p:regular r:id="rId33"/>
      <p:bold r:id="rId34"/>
      <p:italic r:id="rId35"/>
      <p:boldItalic r:id="rId36"/>
    </p:embeddedFont>
    <p:embeddedFont>
      <p:font typeface="Roboto Light" panose="020F0302020204030204" pitchFamily="34" charset="0"/>
      <p:regular r:id="rId37"/>
      <p:bold r:id="rId38"/>
      <p:italic r:id="rId39"/>
      <p:boldItalic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8052"/>
    <p:restoredTop sz="94658"/>
  </p:normalViewPr>
  <p:slideViewPr>
    <p:cSldViewPr snapToGrid="0">
      <p:cViewPr varScale="1">
        <p:scale>
          <a:sx n="107" d="100"/>
          <a:sy n="107" d="100"/>
        </p:scale>
        <p:origin x="176" y="103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11.fntdata"/><Relationship Id="rId21" Type="http://schemas.openxmlformats.org/officeDocument/2006/relationships/slide" Target="slides/slide19.xml"/><Relationship Id="rId34" Type="http://schemas.openxmlformats.org/officeDocument/2006/relationships/font" Target="fonts/font6.fntdata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1.fntdata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font" Target="fonts/font12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3.fntdata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43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5.fntdata"/><Relationship Id="rId38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https://scikit-</a:t>
            </a:r>
            <a:r>
              <a:rPr lang="en-US" dirty="0" err="1"/>
              <a:t>learn.org</a:t>
            </a:r>
            <a:r>
              <a:rPr lang="en-US" dirty="0"/>
              <a:t>/stable/modules/generated/</a:t>
            </a:r>
            <a:r>
              <a:rPr lang="en-US" dirty="0" err="1"/>
              <a:t>sklearn.metrics.roc_auc_score.html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2728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Google Shape;979;g8eb0f2a567_0_17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0" name="Google Shape;980;g8eb0f2a567_0_17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g8eb0f2a567_0_17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7" name="Google Shape;987;g8eb0f2a567_0_17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" name="Google Shape;991;g8eb0f2a567_0_17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2" name="Google Shape;992;g8eb0f2a567_0_17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g8eb0f2a567_0_17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4" name="Google Shape;1004;g8eb0f2a567_0_17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Google Shape;1028;g8eb0f2a567_0_17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9" name="Google Shape;1029;g8eb0f2a567_0_17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g8eb0f2a567_0_17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5" name="Google Shape;1035;g8eb0f2a567_0_17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Google Shape;1040;g8eb0f2a567_0_17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1" name="Google Shape;1041;g8eb0f2a567_0_17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Google Shape;1047;g8eb0f2a567_0_17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" name="Google Shape;1048;g8eb0f2a567_0_17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Google Shape;1053;g8eb0f2a567_0_17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4" name="Google Shape;1054;g8eb0f2a567_0_17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8eb0f2a567_0_136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5" name="Google Shape;585;g8eb0f2a567_0_13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" name="Google Shape;1059;g8eb0f2a567_0_179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0" name="Google Shape;1060;g8eb0f2a567_0_17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" name="Google Shape;1065;g8eb0f2a567_0_17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6" name="Google Shape;1066;g8eb0f2a567_0_17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Google Shape;1071;g8eb0f2a567_0_180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2" name="Google Shape;1072;g8eb0f2a567_0_18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" name="Google Shape;1076;g8eb0f2a567_0_18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7" name="Google Shape;1077;g8eb0f2a567_0_18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" name="Google Shape;1105;g8eb0f2a567_0_18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6" name="Google Shape;1106;g8eb0f2a567_0_18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8eb0f2a567_0_137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g8eb0f2a567_0_13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g8eb0f2a567_0_144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7" name="Google Shape;677;g8eb0f2a567_0_14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g8eb0f2a567_0_167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9" name="Google Shape;929;g8eb0f2a567_0_16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g8eb0f2a567_0_167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4" name="Google Shape;934;g8eb0f2a567_0_16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Google Shape;951;g8eb0f2a567_0_16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2" name="Google Shape;952;g8eb0f2a567_0_16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g8eb0f2a567_0_170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8" name="Google Shape;958;g8eb0f2a567_0_17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Google Shape;968;g8eb0f2a567_0_17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9" name="Google Shape;969;g8eb0f2a567_0_17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15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de on right">
  <p:cSld name="SECTION_TITLE_AND_DESCRIPTION_1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body" idx="1"/>
          </p:nvPr>
        </p:nvSpPr>
        <p:spPr>
          <a:xfrm>
            <a:off x="311700" y="1152150"/>
            <a:ext cx="3950100" cy="34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•"/>
              <a:defRPr/>
            </a:lvl1pPr>
            <a:lvl2pPr marL="914400" lvl="1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2pPr>
            <a:lvl3pPr marL="1371600" lvl="2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3pPr>
            <a:lvl4pPr marL="1828800" lvl="3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4pPr>
            <a:lvl5pPr marL="2286000" lvl="4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5pPr>
            <a:lvl6pPr marL="2743200" lvl="5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6pPr>
            <a:lvl7pPr marL="3200400" lvl="6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7pPr>
            <a:lvl8pPr marL="3657600" lvl="7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8pPr>
            <a:lvl9pPr marL="4114800" lvl="8" indent="-330200" rtl="0">
              <a:spcBef>
                <a:spcPts val="800"/>
              </a:spcBef>
              <a:spcAft>
                <a:spcPts val="800"/>
              </a:spcAft>
              <a:buSzPts val="16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body" idx="2"/>
          </p:nvPr>
        </p:nvSpPr>
        <p:spPr>
          <a:xfrm>
            <a:off x="4882900" y="448050"/>
            <a:ext cx="3950100" cy="41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•"/>
              <a:defRPr/>
            </a:lvl1pPr>
            <a:lvl2pPr marL="914400" lvl="1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2pPr>
            <a:lvl3pPr marL="1371600" lvl="2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3pPr>
            <a:lvl4pPr marL="1828800" lvl="3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4pPr>
            <a:lvl5pPr marL="2286000" lvl="4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5pPr>
            <a:lvl6pPr marL="2743200" lvl="5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6pPr>
            <a:lvl7pPr marL="3200400" lvl="6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7pPr>
            <a:lvl8pPr marL="3657600" lvl="7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8pPr>
            <a:lvl9pPr marL="4114800" lvl="8" indent="-330200" rtl="0">
              <a:spcBef>
                <a:spcPts val="800"/>
              </a:spcBef>
              <a:spcAft>
                <a:spcPts val="800"/>
              </a:spcAft>
              <a:buSzPts val="16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3950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de on left">
  <p:cSld name="SECTION_TITLE_AND_DESCRIPTION_1_1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/>
          <p:nvPr/>
        </p:nvSpPr>
        <p:spPr>
          <a:xfrm>
            <a:off x="0" y="6"/>
            <a:ext cx="45720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4882900" y="1152150"/>
            <a:ext cx="3950100" cy="34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•"/>
              <a:defRPr/>
            </a:lvl1pPr>
            <a:lvl2pPr marL="914400" lvl="1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2pPr>
            <a:lvl3pPr marL="1371600" lvl="2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3pPr>
            <a:lvl4pPr marL="1828800" lvl="3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4pPr>
            <a:lvl5pPr marL="2286000" lvl="4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5pPr>
            <a:lvl6pPr marL="2743200" lvl="5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6pPr>
            <a:lvl7pPr marL="3200400" lvl="6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7pPr>
            <a:lvl8pPr marL="3657600" lvl="7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8pPr>
            <a:lvl9pPr marL="4114800" lvl="8" indent="-330200" rtl="0">
              <a:spcBef>
                <a:spcPts val="800"/>
              </a:spcBef>
              <a:spcAft>
                <a:spcPts val="800"/>
              </a:spcAft>
              <a:buSzPts val="16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body" idx="2"/>
          </p:nvPr>
        </p:nvSpPr>
        <p:spPr>
          <a:xfrm>
            <a:off x="310900" y="448050"/>
            <a:ext cx="3950100" cy="41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•"/>
              <a:defRPr/>
            </a:lvl1pPr>
            <a:lvl2pPr marL="914400" lvl="1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2pPr>
            <a:lvl3pPr marL="1371600" lvl="2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3pPr>
            <a:lvl4pPr marL="1828800" lvl="3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4pPr>
            <a:lvl5pPr marL="2286000" lvl="4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5pPr>
            <a:lvl6pPr marL="2743200" lvl="5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6pPr>
            <a:lvl7pPr marL="3200400" lvl="6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7pPr>
            <a:lvl8pPr marL="3657600" lvl="7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8pPr>
            <a:lvl9pPr marL="4114800" lvl="8" indent="-330200" rtl="0">
              <a:spcBef>
                <a:spcPts val="800"/>
              </a:spcBef>
              <a:spcAft>
                <a:spcPts val="800"/>
              </a:spcAft>
              <a:buSzPts val="16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title"/>
          </p:nvPr>
        </p:nvSpPr>
        <p:spPr>
          <a:xfrm>
            <a:off x="4882900" y="445025"/>
            <a:ext cx="3950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211425" y="1941275"/>
            <a:ext cx="52062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BE0712"/>
              </a:buClr>
              <a:buSzPts val="3200"/>
              <a:buFont typeface="Calibri"/>
              <a:buNone/>
              <a:defRPr sz="3200" b="1" i="0" u="none" strike="noStrike" cap="none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61925" y="2612325"/>
            <a:ext cx="53808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65" name="Google Shape;65;p15"/>
          <p:cNvCxnSpPr/>
          <p:nvPr/>
        </p:nvCxnSpPr>
        <p:spPr>
          <a:xfrm>
            <a:off x="290700" y="2669200"/>
            <a:ext cx="8443800" cy="0"/>
          </a:xfrm>
          <a:prstGeom prst="straightConnector1">
            <a:avLst/>
          </a:prstGeom>
          <a:noFill/>
          <a:ln w="19050" cap="flat" cmpd="sng">
            <a:solidFill>
              <a:srgbClr val="1072BD"/>
            </a:solidFill>
            <a:prstDash val="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BE0712"/>
              </a:buClr>
              <a:buSzPts val="2400"/>
              <a:buFont typeface="Calibri"/>
              <a:buNone/>
              <a:defRPr sz="2400" b="1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68" name="Google Shape;68;p16"/>
          <p:cNvCxnSpPr/>
          <p:nvPr/>
        </p:nvCxnSpPr>
        <p:spPr>
          <a:xfrm>
            <a:off x="243000" y="587800"/>
            <a:ext cx="8443800" cy="0"/>
          </a:xfrm>
          <a:prstGeom prst="straightConnector1">
            <a:avLst/>
          </a:prstGeom>
          <a:noFill/>
          <a:ln w="19050" cap="flat" cmpd="sng">
            <a:solidFill>
              <a:srgbClr val="1072BD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69" name="Google Shape;69;p16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Font typeface="Calibri"/>
              <a:buChar char="●"/>
              <a:defRPr sz="20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○"/>
              <a:defRPr sz="2000"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■"/>
              <a:defRPr sz="1800"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  <a:defRPr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  <a:defRPr sz="1800"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■"/>
              <a:defRPr sz="1800"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  <a:defRPr sz="1800"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  <a:defRPr sz="1800"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■"/>
              <a:defRPr sz="1800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" name="Google Shape;72;p1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73" name="Google Shape;73;p17"/>
          <p:cNvSpPr txBox="1">
            <a:spLocks noGrp="1"/>
          </p:cNvSpPr>
          <p:nvPr>
            <p:ph type="body" idx="2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rgbClr val="D9EAD3"/>
        </a:soli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>
            <a:spLocks noGrp="1"/>
          </p:cNvSpPr>
          <p:nvPr>
            <p:ph type="title"/>
          </p:nvPr>
        </p:nvSpPr>
        <p:spPr>
          <a:xfrm>
            <a:off x="928950" y="2143050"/>
            <a:ext cx="7286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BE0712"/>
              </a:buClr>
              <a:buSzPts val="3200"/>
              <a:buFont typeface="Calibri"/>
              <a:buNone/>
              <a:defRPr sz="3200" b="1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1pPr>
            <a:lvl2pPr marL="914400" lvl="1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2pPr>
            <a:lvl3pPr marL="1371600" lvl="2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3pPr>
            <a:lvl4pPr marL="1828800" lvl="3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marL="2286000" lvl="4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5pPr>
            <a:lvl6pPr marL="2743200" lvl="5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6pPr>
            <a:lvl7pPr marL="3200400" lvl="6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marL="3657600" lvl="7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8pPr>
            <a:lvl9pPr marL="4114800" lvl="8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">
  <p:cSld name="TITLE_1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1"/>
          <p:cNvSpPr txBox="1">
            <a:spLocks noGrp="1"/>
          </p:cNvSpPr>
          <p:nvPr>
            <p:ph type="ctrTitle"/>
          </p:nvPr>
        </p:nvSpPr>
        <p:spPr>
          <a:xfrm>
            <a:off x="152075" y="1712675"/>
            <a:ext cx="77466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roxima Nova"/>
              <a:buNone/>
              <a:defRPr i="0" strike="noStrike" cap="none">
                <a:solidFill>
                  <a:schemeClr val="accen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200"/>
              <a:buFont typeface="Proxima Nova"/>
              <a:buNone/>
              <a:defRPr sz="3200" i="0" strike="noStrike" cap="none">
                <a:solidFill>
                  <a:srgbClr val="1C4587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200"/>
              <a:buFont typeface="Proxima Nova"/>
              <a:buNone/>
              <a:defRPr sz="3200" i="0" strike="noStrike" cap="none">
                <a:solidFill>
                  <a:srgbClr val="1C4587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200"/>
              <a:buFont typeface="Proxima Nova"/>
              <a:buNone/>
              <a:defRPr sz="3200" i="0" strike="noStrike" cap="none">
                <a:solidFill>
                  <a:srgbClr val="1C4587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200"/>
              <a:buFont typeface="Proxima Nova"/>
              <a:buNone/>
              <a:defRPr sz="3200" i="0" strike="noStrike" cap="none">
                <a:solidFill>
                  <a:srgbClr val="1C4587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200"/>
              <a:buFont typeface="Proxima Nova"/>
              <a:buNone/>
              <a:defRPr sz="3200" i="0" strike="noStrike" cap="none">
                <a:solidFill>
                  <a:srgbClr val="1C4587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200"/>
              <a:buFont typeface="Proxima Nova"/>
              <a:buNone/>
              <a:defRPr sz="3200" i="0" strike="noStrike" cap="none">
                <a:solidFill>
                  <a:srgbClr val="1C4587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200"/>
              <a:buFont typeface="Proxima Nova"/>
              <a:buNone/>
              <a:defRPr sz="3200" i="0" strike="noStrike" cap="none">
                <a:solidFill>
                  <a:srgbClr val="1C4587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200"/>
              <a:buFont typeface="Proxima Nova"/>
              <a:buNone/>
              <a:defRPr sz="3200" i="0" strike="noStrike" cap="none">
                <a:solidFill>
                  <a:srgbClr val="1C4587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subTitle" idx="1"/>
          </p:nvPr>
        </p:nvSpPr>
        <p:spPr>
          <a:xfrm>
            <a:off x="152075" y="2896925"/>
            <a:ext cx="72123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 i="0" u="none" strike="noStrike" cap="none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 b="1" i="0" u="none" strike="noStrike" cap="none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 b="1" i="0" u="none" strike="noStrike" cap="none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 b="1" i="0" u="none" strike="noStrike" cap="none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 b="1" i="0" u="none" strike="noStrike" cap="none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 b="1" i="0" u="none" strike="noStrike" cap="none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 b="1" i="0" u="none" strike="noStrike" cap="none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 b="1" i="0" u="none" strike="noStrike" cap="none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 b="1" i="0" u="none" strike="noStrike" cap="none"/>
            </a:lvl9pPr>
          </a:lstStyle>
          <a:p>
            <a:endParaRPr/>
          </a:p>
        </p:txBody>
      </p:sp>
      <p:cxnSp>
        <p:nvCxnSpPr>
          <p:cNvPr id="82" name="Google Shape;82;p21"/>
          <p:cNvCxnSpPr/>
          <p:nvPr/>
        </p:nvCxnSpPr>
        <p:spPr>
          <a:xfrm>
            <a:off x="290700" y="2669200"/>
            <a:ext cx="8443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3" name="Google Shape;83;p21"/>
          <p:cNvSpPr txBox="1">
            <a:spLocks noGrp="1"/>
          </p:cNvSpPr>
          <p:nvPr>
            <p:ph type="subTitle" idx="2"/>
          </p:nvPr>
        </p:nvSpPr>
        <p:spPr>
          <a:xfrm>
            <a:off x="152075" y="4532300"/>
            <a:ext cx="7212300" cy="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i="0" u="none" strike="noStrike" cap="none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 b="1" i="0" u="none" strike="noStrike" cap="none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 b="1" i="0" u="none" strike="noStrike" cap="none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 b="1" i="0" u="none" strike="noStrike" cap="none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 b="1" i="0" u="none" strike="noStrike" cap="none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 b="1" i="0" u="none" strike="noStrike" cap="none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 b="1" i="0" u="none" strike="noStrike" cap="none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 b="1" i="0" u="none" strike="noStrike" cap="none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 b="1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8" name="Google Shape;88;p22"/>
          <p:cNvSpPr txBox="1">
            <a:spLocks noGrp="1"/>
          </p:cNvSpPr>
          <p:nvPr>
            <p:ph type="title"/>
          </p:nvPr>
        </p:nvSpPr>
        <p:spPr>
          <a:xfrm>
            <a:off x="178540" y="2289838"/>
            <a:ext cx="8787000" cy="5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E070C"/>
              </a:buClr>
              <a:buSzPts val="3900"/>
              <a:buFont typeface="Calibri"/>
              <a:buNone/>
              <a:defRPr sz="3900" b="0" i="0" u="none" strike="noStrike" cap="none">
                <a:solidFill>
                  <a:srgbClr val="BE070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Font typeface="Roboto Light"/>
              <a:buChar char="●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30200" rtl="0">
              <a:spcBef>
                <a:spcPts val="800"/>
              </a:spcBef>
              <a:spcAft>
                <a:spcPts val="0"/>
              </a:spcAft>
              <a:buSzPts val="1600"/>
              <a:buFont typeface="Roboto Light"/>
              <a:buChar char="○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30200" rtl="0">
              <a:spcBef>
                <a:spcPts val="800"/>
              </a:spcBef>
              <a:spcAft>
                <a:spcPts val="0"/>
              </a:spcAft>
              <a:buSzPts val="1600"/>
              <a:buFont typeface="Roboto Light"/>
              <a:buChar char="■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30200" rtl="0">
              <a:spcBef>
                <a:spcPts val="800"/>
              </a:spcBef>
              <a:spcAft>
                <a:spcPts val="0"/>
              </a:spcAft>
              <a:buSzPts val="1600"/>
              <a:buFont typeface="Roboto Light"/>
              <a:buChar char="●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30200" rtl="0">
              <a:spcBef>
                <a:spcPts val="800"/>
              </a:spcBef>
              <a:spcAft>
                <a:spcPts val="0"/>
              </a:spcAft>
              <a:buSzPts val="1600"/>
              <a:buFont typeface="Roboto Light"/>
              <a:buChar char="○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30200" rtl="0">
              <a:spcBef>
                <a:spcPts val="800"/>
              </a:spcBef>
              <a:spcAft>
                <a:spcPts val="0"/>
              </a:spcAft>
              <a:buSzPts val="1600"/>
              <a:buFont typeface="Roboto Light"/>
              <a:buChar char="■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30200" rtl="0">
              <a:spcBef>
                <a:spcPts val="800"/>
              </a:spcBef>
              <a:spcAft>
                <a:spcPts val="0"/>
              </a:spcAft>
              <a:buSzPts val="1600"/>
              <a:buFont typeface="Roboto Light"/>
              <a:buChar char="●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30200" rtl="0">
              <a:spcBef>
                <a:spcPts val="800"/>
              </a:spcBef>
              <a:spcAft>
                <a:spcPts val="0"/>
              </a:spcAft>
              <a:buSzPts val="1600"/>
              <a:buFont typeface="Roboto Light"/>
              <a:buChar char="○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30200" rtl="0">
              <a:spcBef>
                <a:spcPts val="800"/>
              </a:spcBef>
              <a:spcAft>
                <a:spcPts val="800"/>
              </a:spcAft>
              <a:buSzPts val="1600"/>
              <a:buFont typeface="Roboto Light"/>
              <a:buChar char="■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•"/>
              <a:defRPr/>
            </a:lvl1pPr>
            <a:lvl2pPr marL="914400" lvl="1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2pPr>
            <a:lvl3pPr marL="1371600" lvl="2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3pPr>
            <a:lvl4pPr marL="1828800" lvl="3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4pPr>
            <a:lvl5pPr marL="2286000" lvl="4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5pPr>
            <a:lvl6pPr marL="2743200" lvl="5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6pPr>
            <a:lvl7pPr marL="3200400" lvl="6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7pPr>
            <a:lvl8pPr marL="3657600" lvl="7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8pPr>
            <a:lvl9pPr marL="4114800" lvl="8" indent="-330200" rtl="0">
              <a:spcBef>
                <a:spcPts val="800"/>
              </a:spcBef>
              <a:spcAft>
                <a:spcPts val="800"/>
              </a:spcAft>
              <a:buSzPts val="1600"/>
              <a:buChar char="•"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•"/>
              <a:defRPr/>
            </a:lvl1pPr>
            <a:lvl2pPr marL="914400" lvl="1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2pPr>
            <a:lvl3pPr marL="1371600" lvl="2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3pPr>
            <a:lvl4pPr marL="1828800" lvl="3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4pPr>
            <a:lvl5pPr marL="2286000" lvl="4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5pPr>
            <a:lvl6pPr marL="2743200" lvl="5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6pPr>
            <a:lvl7pPr marL="3200400" lvl="6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7pPr>
            <a:lvl8pPr marL="3657600" lvl="7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8pPr>
            <a:lvl9pPr marL="4114800" lvl="8" indent="-330200" rtl="0">
              <a:spcBef>
                <a:spcPts val="800"/>
              </a:spcBef>
              <a:spcAft>
                <a:spcPts val="800"/>
              </a:spcAft>
              <a:buSzPts val="16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152144"/>
            <a:ext cx="3950100" cy="34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•"/>
              <a:defRPr/>
            </a:lvl1pPr>
            <a:lvl2pPr marL="914400" lvl="1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2pPr>
            <a:lvl3pPr marL="1371600" lvl="2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3pPr>
            <a:lvl4pPr marL="1828800" lvl="3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4pPr>
            <a:lvl5pPr marL="2286000" lvl="4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5pPr>
            <a:lvl6pPr marL="2743200" lvl="5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6pPr>
            <a:lvl7pPr marL="3200400" lvl="6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7pPr>
            <a:lvl8pPr marL="3657600" lvl="7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8pPr>
            <a:lvl9pPr marL="4114800" lvl="8" indent="-330200" rtl="0">
              <a:spcBef>
                <a:spcPts val="800"/>
              </a:spcBef>
              <a:spcAft>
                <a:spcPts val="800"/>
              </a:spcAft>
              <a:buSzPts val="16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3950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•"/>
              <a:defRPr/>
            </a:lvl1pPr>
            <a:lvl2pPr marL="914400" lvl="1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2pPr>
            <a:lvl3pPr marL="1371600" lvl="2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3pPr>
            <a:lvl4pPr marL="1828800" lvl="3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4pPr>
            <a:lvl5pPr marL="2286000" lvl="4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5pPr>
            <a:lvl6pPr marL="2743200" lvl="5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6pPr>
            <a:lvl7pPr marL="3200400" lvl="6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7pPr>
            <a:lvl8pPr marL="3657600" lvl="7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8pPr>
            <a:lvl9pPr marL="4114800" lvl="8" indent="-330200" rtl="0">
              <a:spcBef>
                <a:spcPts val="800"/>
              </a:spcBef>
              <a:spcAft>
                <a:spcPts val="800"/>
              </a:spcAft>
              <a:buSzPts val="16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title"/>
          </p:nvPr>
        </p:nvSpPr>
        <p:spPr>
          <a:xfrm>
            <a:off x="311700" y="42467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15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Light"/>
              <a:buNone/>
              <a:defRPr sz="24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Light"/>
              <a:buNone/>
              <a:defRPr sz="2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Light"/>
              <a:buNone/>
              <a:defRPr sz="2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Light"/>
              <a:buNone/>
              <a:defRPr sz="2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Light"/>
              <a:buNone/>
              <a:defRPr sz="2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Light"/>
              <a:buNone/>
              <a:defRPr sz="2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Light"/>
              <a:buNone/>
              <a:defRPr sz="2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Light"/>
              <a:buNone/>
              <a:defRPr sz="2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Light"/>
              <a:buNone/>
              <a:defRPr sz="2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•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30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•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30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•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30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•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30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•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30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•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30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•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30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•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302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600"/>
              <a:buFont typeface="Roboto"/>
              <a:buChar char="•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lvl="6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lvl="7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lvl="8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 dirty="0"/>
              <a:t>Decision Trees (and More)</a:t>
            </a:r>
            <a:endParaRPr sz="4300" dirty="0"/>
          </a:p>
        </p:txBody>
      </p:sp>
      <p:sp>
        <p:nvSpPr>
          <p:cNvPr id="101" name="Google Shape;101;p24"/>
          <p:cNvSpPr txBox="1">
            <a:spLocks noGrp="1"/>
          </p:cNvSpPr>
          <p:nvPr>
            <p:ph type="subTitle" idx="1"/>
          </p:nvPr>
        </p:nvSpPr>
        <p:spPr>
          <a:xfrm>
            <a:off x="311700" y="2797175"/>
            <a:ext cx="8520600" cy="4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66666"/>
                </a:solidFill>
              </a:rPr>
              <a:t>Tree-based methods for classification and regression.</a:t>
            </a:r>
            <a:endParaRPr sz="1800" dirty="0">
              <a:solidFill>
                <a:srgbClr val="666666"/>
              </a:solidFill>
            </a:endParaRPr>
          </a:p>
        </p:txBody>
      </p:sp>
      <p:sp>
        <p:nvSpPr>
          <p:cNvPr id="103" name="Google Shape;103;p24"/>
          <p:cNvSpPr txBox="1">
            <a:spLocks noGrp="1"/>
          </p:cNvSpPr>
          <p:nvPr>
            <p:ph type="subTitle" idx="1"/>
          </p:nvPr>
        </p:nvSpPr>
        <p:spPr>
          <a:xfrm>
            <a:off x="311700" y="3854350"/>
            <a:ext cx="8520600" cy="65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1" dirty="0">
                <a:latin typeface="Roboto"/>
                <a:ea typeface="Roboto"/>
                <a:cs typeface="Roboto"/>
                <a:sym typeface="Roboto"/>
              </a:rPr>
              <a:t>Sean Kang</a:t>
            </a:r>
            <a:endParaRPr sz="1600" b="1" dirty="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" name="Google Shape;971;p95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E070C"/>
              </a:buClr>
              <a:buSzPts val="3300"/>
              <a:buFont typeface="Calibri"/>
              <a:buNone/>
            </a:pPr>
            <a:r>
              <a:rPr lang="en"/>
              <a:t>Specific Pruning Example</a:t>
            </a:r>
            <a:endParaRPr/>
          </a:p>
        </p:txBody>
      </p:sp>
      <p:pic>
        <p:nvPicPr>
          <p:cNvPr id="972" name="Google Shape;972;p9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7353" y="1140515"/>
            <a:ext cx="3857448" cy="362079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73" name="Google Shape;973;p95"/>
          <p:cNvCxnSpPr/>
          <p:nvPr/>
        </p:nvCxnSpPr>
        <p:spPr>
          <a:xfrm>
            <a:off x="941732" y="1878496"/>
            <a:ext cx="2869800" cy="2944500"/>
          </a:xfrm>
          <a:prstGeom prst="straightConnector1">
            <a:avLst/>
          </a:prstGeom>
          <a:noFill/>
          <a:ln w="508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74" name="Google Shape;974;p95"/>
          <p:cNvCxnSpPr/>
          <p:nvPr/>
        </p:nvCxnSpPr>
        <p:spPr>
          <a:xfrm rot="10800000" flipH="1">
            <a:off x="638589" y="1878632"/>
            <a:ext cx="2636400" cy="2720700"/>
          </a:xfrm>
          <a:prstGeom prst="straightConnector1">
            <a:avLst/>
          </a:prstGeom>
          <a:noFill/>
          <a:ln w="508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75" name="Google Shape;975;p95"/>
          <p:cNvCxnSpPr/>
          <p:nvPr/>
        </p:nvCxnSpPr>
        <p:spPr>
          <a:xfrm rot="10800000" flipH="1">
            <a:off x="1605169" y="1289614"/>
            <a:ext cx="771600" cy="81300"/>
          </a:xfrm>
          <a:prstGeom prst="straightConnector1">
            <a:avLst/>
          </a:prstGeom>
          <a:noFill/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76" name="Google Shape;976;p95"/>
          <p:cNvCxnSpPr/>
          <p:nvPr/>
        </p:nvCxnSpPr>
        <p:spPr>
          <a:xfrm>
            <a:off x="1605169" y="1289602"/>
            <a:ext cx="771600" cy="81300"/>
          </a:xfrm>
          <a:prstGeom prst="straightConnector1">
            <a:avLst/>
          </a:prstGeom>
          <a:noFill/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77" name="Google Shape;977;p95"/>
          <p:cNvSpPr txBox="1">
            <a:spLocks noGrp="1"/>
          </p:cNvSpPr>
          <p:nvPr>
            <p:ph type="body" idx="1"/>
          </p:nvPr>
        </p:nvSpPr>
        <p:spPr>
          <a:xfrm>
            <a:off x="4205400" y="556500"/>
            <a:ext cx="4864200" cy="41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One way to prune: 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Before creating the tree, set aside a validation set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If replacing a node by its most common prediction has no impact on the validation error, then don’t split that node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E49C0-E50F-A323-549C-29BDE269D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Interpret the Post-Pruning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85D6E5-D3E3-F48B-E5F5-0C5B2BB49E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best AUC ROC score should be the highest.. </a:t>
            </a:r>
          </a:p>
          <a:p>
            <a:r>
              <a:rPr lang="en-US" dirty="0"/>
              <a:t>The corresponding </a:t>
            </a:r>
            <a:r>
              <a:rPr lang="en-US" dirty="0" err="1"/>
              <a:t>cch</a:t>
            </a:r>
            <a:r>
              <a:rPr lang="en-US" dirty="0"/>
              <a:t>-alpha is the optimal value for post-pruning.</a:t>
            </a:r>
          </a:p>
        </p:txBody>
      </p:sp>
    </p:spTree>
    <p:extLst>
      <p:ext uri="{BB962C8B-B14F-4D97-AF65-F5344CB8AC3E}">
        <p14:creationId xmlns:p14="http://schemas.microsoft.com/office/powerpoint/2010/main" val="4482659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Google Shape;982;p96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E070C"/>
              </a:buClr>
              <a:buSzPts val="3300"/>
              <a:buFont typeface="Calibri"/>
              <a:buNone/>
            </a:pPr>
            <a:r>
              <a:rPr lang="en" dirty="0"/>
              <a:t>Summary of Pruning: Overfitting and Our Algorithm</a:t>
            </a:r>
            <a:endParaRPr dirty="0"/>
          </a:p>
        </p:txBody>
      </p:sp>
      <p:sp>
        <p:nvSpPr>
          <p:cNvPr id="983" name="Google Shape;983;p96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A “fully grown” decision tree built with our algorithm runs the risk of overfitting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One idea to avoid overfitting: Don’t allow fully grown trees</a:t>
            </a:r>
            <a:endParaRPr dirty="0"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 dirty="0"/>
              <a:t>Approach 1: Set rules to prevent full growth</a:t>
            </a:r>
            <a:endParaRPr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dirty="0"/>
              <a:t>Approach 2: Allow full growth then prune branches afterwards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Won’t discuss these in any great detail</a:t>
            </a:r>
            <a:endParaRPr dirty="0"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 dirty="0"/>
              <a:t>There’s a completely different idea called a “random forest” that is more popular and more beautiful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84" name="Google Shape;984;p96"/>
          <p:cNvSpPr txBox="1"/>
          <p:nvPr/>
        </p:nvSpPr>
        <p:spPr>
          <a:xfrm>
            <a:off x="2829175" y="4015926"/>
            <a:ext cx="1302900" cy="5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Model 2D-Sepal-110</a:t>
            </a:r>
            <a:endParaRPr>
              <a:solidFill>
                <a:srgbClr val="FFFFFF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Google Shape;989;p97"/>
          <p:cNvSpPr txBox="1">
            <a:spLocks noGrp="1"/>
          </p:cNvSpPr>
          <p:nvPr>
            <p:ph type="title"/>
          </p:nvPr>
        </p:nvSpPr>
        <p:spPr>
          <a:xfrm>
            <a:off x="610250" y="2143050"/>
            <a:ext cx="7904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E070C"/>
              </a:buClr>
              <a:buSzPts val="3900"/>
              <a:buFont typeface="Calibri"/>
              <a:buNone/>
            </a:pPr>
            <a:r>
              <a:rPr lang="en" sz="3600" dirty="0"/>
              <a:t>Another Approach: Random Forests</a:t>
            </a:r>
            <a:endParaRPr sz="36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p98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4985400" cy="41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As we’ve seen, fully-grown decision trees will almost always overfit data</a:t>
            </a:r>
            <a:endParaRPr dirty="0"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 dirty="0"/>
              <a:t>Low model bias, high model variance</a:t>
            </a:r>
            <a:endParaRPr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dirty="0"/>
              <a:t>In other words, small changes in dataset will result in very different decision tree</a:t>
            </a:r>
            <a:endParaRPr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dirty="0"/>
              <a:t>Example: Two models on the right trained on different subsets of the same data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Random Forest Idea: Build many decision trees and have them vote</a:t>
            </a:r>
            <a:endParaRPr dirty="0"/>
          </a:p>
        </p:txBody>
      </p:sp>
      <p:sp>
        <p:nvSpPr>
          <p:cNvPr id="995" name="Google Shape;995;p98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Forests: Harnessing Variance</a:t>
            </a:r>
            <a:endParaRPr/>
          </a:p>
        </p:txBody>
      </p:sp>
      <p:sp>
        <p:nvSpPr>
          <p:cNvPr id="996" name="Google Shape;996;p98"/>
          <p:cNvSpPr txBox="1"/>
          <p:nvPr/>
        </p:nvSpPr>
        <p:spPr>
          <a:xfrm>
            <a:off x="7336300" y="4219350"/>
            <a:ext cx="1750200" cy="5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Model 2D-Sepal-110-A</a:t>
            </a:r>
            <a:endParaRPr>
              <a:solidFill>
                <a:srgbClr val="FFFFFF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997" name="Google Shape;997;p98"/>
          <p:cNvSpPr/>
          <p:nvPr/>
        </p:nvSpPr>
        <p:spPr>
          <a:xfrm>
            <a:off x="5419725" y="19050"/>
            <a:ext cx="3666900" cy="6192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98" name="Google Shape;998;p9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52000" y="121462"/>
            <a:ext cx="3094051" cy="2128192"/>
          </a:xfrm>
          <a:prstGeom prst="rect">
            <a:avLst/>
          </a:prstGeom>
          <a:noFill/>
          <a:ln>
            <a:noFill/>
          </a:ln>
        </p:spPr>
      </p:pic>
      <p:sp>
        <p:nvSpPr>
          <p:cNvPr id="999" name="Google Shape;999;p98"/>
          <p:cNvSpPr txBox="1"/>
          <p:nvPr/>
        </p:nvSpPr>
        <p:spPr>
          <a:xfrm>
            <a:off x="7394220" y="94775"/>
            <a:ext cx="1623000" cy="48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Model 2D-Sepal-110-A</a:t>
            </a:r>
            <a:endParaRPr>
              <a:solidFill>
                <a:srgbClr val="FFFFFF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pic>
        <p:nvPicPr>
          <p:cNvPr id="1000" name="Google Shape;1000;p9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952000" y="1862781"/>
            <a:ext cx="3094051" cy="2128192"/>
          </a:xfrm>
          <a:prstGeom prst="rect">
            <a:avLst/>
          </a:prstGeom>
          <a:noFill/>
          <a:ln>
            <a:noFill/>
          </a:ln>
        </p:spPr>
      </p:pic>
      <p:sp>
        <p:nvSpPr>
          <p:cNvPr id="1001" name="Google Shape;1001;p98"/>
          <p:cNvSpPr txBox="1"/>
          <p:nvPr/>
        </p:nvSpPr>
        <p:spPr>
          <a:xfrm>
            <a:off x="7391597" y="1844018"/>
            <a:ext cx="1623000" cy="48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Model 2D-Sepal-110-B</a:t>
            </a:r>
            <a:endParaRPr>
              <a:solidFill>
                <a:srgbClr val="FFFFFF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9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9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9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9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9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"/>
                                        <p:tgtEl>
                                          <p:spTgt spid="9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" name="Google Shape;1006;p99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3511800" cy="41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What do we mean by vote?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For a given x/y, use whichever prediction is most popular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Consider example at right with 9 models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6 votes orange, 3 votes green 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Random forest prediction is orange</a:t>
            </a:r>
            <a:endParaRPr/>
          </a:p>
        </p:txBody>
      </p:sp>
      <p:sp>
        <p:nvSpPr>
          <p:cNvPr id="1007" name="Google Shape;1007;p99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Forests: Harnessing Variance</a:t>
            </a:r>
            <a:endParaRPr/>
          </a:p>
        </p:txBody>
      </p:sp>
      <p:sp>
        <p:nvSpPr>
          <p:cNvPr id="1008" name="Google Shape;1008;p99"/>
          <p:cNvSpPr txBox="1"/>
          <p:nvPr/>
        </p:nvSpPr>
        <p:spPr>
          <a:xfrm>
            <a:off x="7336300" y="4219350"/>
            <a:ext cx="1750200" cy="5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Model 2D-Sepal-110-A</a:t>
            </a:r>
            <a:endParaRPr>
              <a:solidFill>
                <a:srgbClr val="FFFFFF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pic>
        <p:nvPicPr>
          <p:cNvPr id="1009" name="Google Shape;1009;p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0300" y="832176"/>
            <a:ext cx="4764842" cy="3326748"/>
          </a:xfrm>
          <a:prstGeom prst="rect">
            <a:avLst/>
          </a:prstGeom>
          <a:noFill/>
          <a:ln>
            <a:noFill/>
          </a:ln>
        </p:spPr>
      </p:pic>
      <p:sp>
        <p:nvSpPr>
          <p:cNvPr id="1010" name="Google Shape;1010;p99"/>
          <p:cNvSpPr/>
          <p:nvPr/>
        </p:nvSpPr>
        <p:spPr>
          <a:xfrm>
            <a:off x="4968750" y="1462100"/>
            <a:ext cx="61500" cy="61500"/>
          </a:xfrm>
          <a:prstGeom prst="ellipse">
            <a:avLst/>
          </a:prstGeom>
          <a:solidFill>
            <a:srgbClr val="B45F06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1" name="Google Shape;1011;p99"/>
          <p:cNvSpPr/>
          <p:nvPr/>
        </p:nvSpPr>
        <p:spPr>
          <a:xfrm>
            <a:off x="4968750" y="2452700"/>
            <a:ext cx="61500" cy="61500"/>
          </a:xfrm>
          <a:prstGeom prst="ellipse">
            <a:avLst/>
          </a:prstGeom>
          <a:solidFill>
            <a:srgbClr val="B45F06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2" name="Google Shape;1012;p99"/>
          <p:cNvSpPr/>
          <p:nvPr/>
        </p:nvSpPr>
        <p:spPr>
          <a:xfrm>
            <a:off x="4968750" y="3367100"/>
            <a:ext cx="61500" cy="615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3" name="Google Shape;1013;p99"/>
          <p:cNvSpPr/>
          <p:nvPr/>
        </p:nvSpPr>
        <p:spPr>
          <a:xfrm>
            <a:off x="6363966" y="1385900"/>
            <a:ext cx="61500" cy="61500"/>
          </a:xfrm>
          <a:prstGeom prst="ellipse">
            <a:avLst/>
          </a:prstGeom>
          <a:solidFill>
            <a:srgbClr val="B45F06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4" name="Google Shape;1014;p99"/>
          <p:cNvSpPr/>
          <p:nvPr/>
        </p:nvSpPr>
        <p:spPr>
          <a:xfrm>
            <a:off x="6363966" y="2452700"/>
            <a:ext cx="61500" cy="61500"/>
          </a:xfrm>
          <a:prstGeom prst="ellipse">
            <a:avLst/>
          </a:prstGeom>
          <a:solidFill>
            <a:srgbClr val="B45F06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5" name="Google Shape;1015;p99"/>
          <p:cNvSpPr/>
          <p:nvPr/>
        </p:nvSpPr>
        <p:spPr>
          <a:xfrm>
            <a:off x="6363966" y="3367100"/>
            <a:ext cx="61500" cy="61500"/>
          </a:xfrm>
          <a:prstGeom prst="ellipse">
            <a:avLst/>
          </a:prstGeom>
          <a:solidFill>
            <a:srgbClr val="B45F06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6" name="Google Shape;1016;p99"/>
          <p:cNvSpPr/>
          <p:nvPr/>
        </p:nvSpPr>
        <p:spPr>
          <a:xfrm>
            <a:off x="7854274" y="1390623"/>
            <a:ext cx="61500" cy="61500"/>
          </a:xfrm>
          <a:prstGeom prst="ellipse">
            <a:avLst/>
          </a:prstGeom>
          <a:solidFill>
            <a:srgbClr val="B45F06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7" name="Google Shape;1017;p99"/>
          <p:cNvSpPr/>
          <p:nvPr/>
        </p:nvSpPr>
        <p:spPr>
          <a:xfrm>
            <a:off x="7854274" y="2457423"/>
            <a:ext cx="61500" cy="615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8" name="Google Shape;1018;p99"/>
          <p:cNvSpPr/>
          <p:nvPr/>
        </p:nvSpPr>
        <p:spPr>
          <a:xfrm>
            <a:off x="7854274" y="3371823"/>
            <a:ext cx="61500" cy="615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19" name="Google Shape;1019;p99"/>
          <p:cNvCxnSpPr/>
          <p:nvPr/>
        </p:nvCxnSpPr>
        <p:spPr>
          <a:xfrm flipH="1">
            <a:off x="5058525" y="809675"/>
            <a:ext cx="661200" cy="552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20" name="Google Shape;1020;p99"/>
          <p:cNvSpPr txBox="1"/>
          <p:nvPr/>
        </p:nvSpPr>
        <p:spPr>
          <a:xfrm>
            <a:off x="5661150" y="496706"/>
            <a:ext cx="2413500" cy="3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Point we want to predict.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10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10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10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10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10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"/>
                                        <p:tgtEl>
                                          <p:spTgt spid="10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Google Shape;1031;p101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Building Many Trees</a:t>
            </a:r>
            <a:endParaRPr/>
          </a:p>
        </p:txBody>
      </p:sp>
      <p:sp>
        <p:nvSpPr>
          <p:cNvPr id="1032" name="Google Shape;1032;p101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Big fundamental problem: We only have one training set.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How can we build many trees using one training set?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Google Shape;1037;p102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Bagging: </a:t>
            </a:r>
            <a:r>
              <a:rPr lang="en" dirty="0"/>
              <a:t>Short for Bootstrap </a:t>
            </a:r>
            <a:r>
              <a:rPr lang="en" dirty="0" err="1"/>
              <a:t>AGGregatING</a:t>
            </a:r>
            <a:endParaRPr dirty="0"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 dirty="0"/>
              <a:t>Generate bootstrap resamples of training data (draw samples with replacements)</a:t>
            </a:r>
            <a:endParaRPr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dirty="0"/>
              <a:t>Fit one model for each resample</a:t>
            </a:r>
            <a:endParaRPr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dirty="0"/>
              <a:t>Final model = average predictions of each small model</a:t>
            </a:r>
            <a:endParaRPr dirty="0"/>
          </a:p>
        </p:txBody>
      </p:sp>
      <p:sp>
        <p:nvSpPr>
          <p:cNvPr id="1038" name="Google Shape;1038;p102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Bagging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10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10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10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10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Google Shape;1043;p103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443800" cy="24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Bagging often isn’t enough to reduce model variance!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Decision trees often look very similar to each other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E.g., one strong feature always used for first split</a:t>
            </a:r>
            <a:endParaRPr/>
          </a:p>
        </p:txBody>
      </p:sp>
      <p:sp>
        <p:nvSpPr>
          <p:cNvPr id="1044" name="Google Shape;1044;p103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Forests</a:t>
            </a:r>
            <a:endParaRPr/>
          </a:p>
        </p:txBody>
      </p:sp>
      <p:pic>
        <p:nvPicPr>
          <p:cNvPr id="1045" name="Google Shape;1045;p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2775" y="1788426"/>
            <a:ext cx="4764842" cy="33267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1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1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1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Google Shape;1050;p104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443800" cy="24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 dirty="0"/>
              <a:t>Bagging often isn’t enough to reduce model variance!</a:t>
            </a:r>
            <a:endParaRPr dirty="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dirty="0"/>
              <a:t>Decision trees often look very similar to each other and thus make similar predictions</a:t>
            </a:r>
            <a:endParaRPr dirty="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dirty="0"/>
              <a:t>Ensemble will still have low bias and high model variance</a:t>
            </a:r>
            <a:endParaRPr dirty="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dirty="0"/>
              <a:t>E.g. one strong feature always used for first split</a:t>
            </a:r>
            <a:endParaRPr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dirty="0"/>
              <a:t>Idea: Only use a sample of m features at each split</a:t>
            </a:r>
            <a:endParaRPr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dirty="0"/>
              <a:t>Algorithm creates individual trees, each overfit in a different way</a:t>
            </a:r>
            <a:endParaRPr dirty="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dirty="0"/>
              <a:t>The hope is that the the overall forest has low variance</a:t>
            </a:r>
            <a:endParaRPr dirty="0"/>
          </a:p>
        </p:txBody>
      </p:sp>
      <p:sp>
        <p:nvSpPr>
          <p:cNvPr id="1051" name="Google Shape;1051;p104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10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10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10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10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10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"/>
                                        <p:tgtEl>
                                          <p:spTgt spid="10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"/>
                                        <p:tgtEl>
                                          <p:spTgt spid="10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60"/>
          <p:cNvSpPr txBox="1">
            <a:spLocks noGrp="1"/>
          </p:cNvSpPr>
          <p:nvPr>
            <p:ph type="title"/>
          </p:nvPr>
        </p:nvSpPr>
        <p:spPr>
          <a:xfrm>
            <a:off x="928950" y="2143050"/>
            <a:ext cx="7286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/>
              <a:t>Decision Trees and Overfitting</a:t>
            </a:r>
            <a:endParaRPr sz="36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Google Shape;1056;p105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 i="1" dirty="0"/>
              <a:t>Bootstrap training </a:t>
            </a:r>
            <a:r>
              <a:rPr lang="en" dirty="0"/>
              <a:t>data </a:t>
            </a:r>
            <a:r>
              <a:rPr lang="en" b="1" dirty="0"/>
              <a:t>T</a:t>
            </a:r>
            <a:r>
              <a:rPr lang="en" dirty="0"/>
              <a:t> times. For each resample, fit a decision tree </a:t>
            </a:r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 dirty="0"/>
              <a:t>To predict, ask the T decision trees for their predictions and take majority vote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>
              <a:buNone/>
            </a:pPr>
            <a:r>
              <a:rPr lang="en" dirty="0"/>
              <a:t>This approach has two hyperparameters </a:t>
            </a:r>
            <a:r>
              <a:rPr lang="en" i="1" dirty="0"/>
              <a:t>T</a:t>
            </a:r>
            <a:r>
              <a:rPr lang="en" dirty="0"/>
              <a:t> and </a:t>
            </a:r>
            <a:r>
              <a:rPr lang="en" i="1" dirty="0"/>
              <a:t>m</a:t>
            </a:r>
            <a:r>
              <a:rPr lang="en" dirty="0"/>
              <a:t>, where </a:t>
            </a:r>
            <a:r>
              <a:rPr lang="en" i="1" dirty="0"/>
              <a:t>m</a:t>
            </a:r>
            <a:r>
              <a:rPr lang="en" dirty="0"/>
              <a:t> is the number of</a:t>
            </a:r>
            <a:r>
              <a:rPr lang="en" i="1" dirty="0"/>
              <a:t> </a:t>
            </a:r>
            <a:r>
              <a:rPr lang="en" dirty="0"/>
              <a:t>features</a:t>
            </a:r>
            <a:r>
              <a:rPr lang="en" i="1" dirty="0"/>
              <a:t> </a:t>
            </a:r>
            <a:r>
              <a:rPr lang="en" dirty="0"/>
              <a:t>selected randomly for each split</a:t>
            </a:r>
            <a:endParaRPr dirty="0"/>
          </a:p>
        </p:txBody>
      </p:sp>
      <p:sp>
        <p:nvSpPr>
          <p:cNvPr id="1057" name="Google Shape;1057;p105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Forests Algorithm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" name="Google Shape;1062;p106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E070C"/>
              </a:buClr>
              <a:buSzPts val="3300"/>
              <a:buFont typeface="Calibri"/>
              <a:buNone/>
            </a:pPr>
            <a:r>
              <a:rPr lang="en"/>
              <a:t>Avoiding Overfitting with Heuristics</a:t>
            </a:r>
            <a:endParaRPr/>
          </a:p>
        </p:txBody>
      </p:sp>
      <p:sp>
        <p:nvSpPr>
          <p:cNvPr id="1063" name="Google Shape;1063;p106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We’ve seen many approaches to avoid overfitting decision trees</a:t>
            </a:r>
            <a:endParaRPr dirty="0"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 dirty="0"/>
              <a:t>Preventing growth</a:t>
            </a:r>
            <a:endParaRPr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dirty="0"/>
              <a:t>Pruning</a:t>
            </a:r>
            <a:endParaRPr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dirty="0"/>
              <a:t>Random forests</a:t>
            </a:r>
            <a:endParaRPr dirty="0"/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These ideas are generally “heuristic”</a:t>
            </a:r>
            <a:endParaRPr dirty="0"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 dirty="0"/>
              <a:t>Not probably best or mathematically optimal</a:t>
            </a:r>
            <a:endParaRPr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dirty="0"/>
              <a:t>Instead, they are just ideas that somebody thought sounded good, implemented, then found to work in practice acceptably well. </a:t>
            </a:r>
            <a:r>
              <a:rPr lang="en"/>
              <a:t>LOL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10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10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10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10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10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"/>
                                        <p:tgtEl>
                                          <p:spTgt spid="10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"/>
                                        <p:tgtEl>
                                          <p:spTgt spid="10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" name="Google Shape;1068;p107"/>
          <p:cNvSpPr txBox="1">
            <a:spLocks noGrp="1"/>
          </p:cNvSpPr>
          <p:nvPr>
            <p:ph type="body" idx="1"/>
          </p:nvPr>
        </p:nvSpPr>
        <p:spPr>
          <a:xfrm>
            <a:off x="166800" y="632700"/>
            <a:ext cx="8443800" cy="444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 dirty="0"/>
              <a:t>Versatile: does both regression and classification</a:t>
            </a:r>
            <a:endParaRPr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dirty="0"/>
              <a:t>Nonlinear decision boundaries without complicated feature engineering</a:t>
            </a:r>
            <a:endParaRPr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dirty="0"/>
              <a:t>Doesn’t overfit as often as other nonlinear models (e.g. polynomial features)</a:t>
            </a:r>
            <a:endParaRPr dirty="0"/>
          </a:p>
        </p:txBody>
      </p:sp>
      <p:sp>
        <p:nvSpPr>
          <p:cNvPr id="1069" name="Google Shape;1069;p107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Random Forests?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" name="Google Shape;1074;p108"/>
          <p:cNvSpPr txBox="1">
            <a:spLocks noGrp="1"/>
          </p:cNvSpPr>
          <p:nvPr>
            <p:ph type="title"/>
          </p:nvPr>
        </p:nvSpPr>
        <p:spPr>
          <a:xfrm>
            <a:off x="610250" y="2143050"/>
            <a:ext cx="7904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E070C"/>
              </a:buClr>
              <a:buSzPts val="3900"/>
              <a:buFont typeface="Calibri"/>
              <a:buNone/>
            </a:pPr>
            <a:r>
              <a:rPr lang="en" sz="3600"/>
              <a:t>Beyond Decision Trees for Classification</a:t>
            </a:r>
            <a:endParaRPr sz="36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" name="Google Shape;1079;p109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Trees for Regression</a:t>
            </a:r>
            <a:endParaRPr/>
          </a:p>
        </p:txBody>
      </p:sp>
      <p:sp>
        <p:nvSpPr>
          <p:cNvPr id="1080" name="Google Shape;1080;p109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4286400" cy="41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 earlier lectures we saw how we could use a logistic regression model for classification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This lecture: We saw decision trees as an alternative technique for classification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We could do the same exercise for regression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Rather than using a linear model, we could build a regression tree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1" name="Google Shape;1081;p109"/>
          <p:cNvSpPr/>
          <p:nvPr/>
        </p:nvSpPr>
        <p:spPr>
          <a:xfrm>
            <a:off x="5965149" y="690350"/>
            <a:ext cx="2743800" cy="4962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Does the person have prior experience?</a:t>
            </a:r>
            <a:endParaRPr sz="1100"/>
          </a:p>
        </p:txBody>
      </p:sp>
      <p:sp>
        <p:nvSpPr>
          <p:cNvPr id="1082" name="Google Shape;1082;p109"/>
          <p:cNvSpPr/>
          <p:nvPr/>
        </p:nvSpPr>
        <p:spPr>
          <a:xfrm>
            <a:off x="7848329" y="1422775"/>
            <a:ext cx="857100" cy="251700"/>
          </a:xfrm>
          <a:prstGeom prst="rect">
            <a:avLst/>
          </a:prstGeom>
          <a:solidFill>
            <a:srgbClr val="C9DAF8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$15/hour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83" name="Google Shape;1083;p109"/>
          <p:cNvCxnSpPr>
            <a:stCxn id="1081" idx="2"/>
            <a:endCxn id="1082" idx="0"/>
          </p:cNvCxnSpPr>
          <p:nvPr/>
        </p:nvCxnSpPr>
        <p:spPr>
          <a:xfrm>
            <a:off x="7337049" y="1186550"/>
            <a:ext cx="939900" cy="236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84" name="Google Shape;1084;p109"/>
          <p:cNvSpPr txBox="1"/>
          <p:nvPr/>
        </p:nvSpPr>
        <p:spPr>
          <a:xfrm>
            <a:off x="7840250" y="1111881"/>
            <a:ext cx="4512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</a:t>
            </a:r>
            <a:endParaRPr sz="1100"/>
          </a:p>
        </p:txBody>
      </p:sp>
      <p:cxnSp>
        <p:nvCxnSpPr>
          <p:cNvPr id="1085" name="Google Shape;1085;p109"/>
          <p:cNvCxnSpPr>
            <a:stCxn id="1081" idx="2"/>
            <a:endCxn id="1086" idx="0"/>
          </p:cNvCxnSpPr>
          <p:nvPr/>
        </p:nvCxnSpPr>
        <p:spPr>
          <a:xfrm flipH="1">
            <a:off x="6263649" y="1186550"/>
            <a:ext cx="1073400" cy="288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87" name="Google Shape;1087;p109"/>
          <p:cNvSpPr txBox="1"/>
          <p:nvPr/>
        </p:nvSpPr>
        <p:spPr>
          <a:xfrm>
            <a:off x="6221204" y="1143703"/>
            <a:ext cx="4512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Yes</a:t>
            </a:r>
            <a:endParaRPr sz="1100"/>
          </a:p>
        </p:txBody>
      </p:sp>
      <p:sp>
        <p:nvSpPr>
          <p:cNvPr id="1086" name="Google Shape;1086;p109"/>
          <p:cNvSpPr/>
          <p:nvPr/>
        </p:nvSpPr>
        <p:spPr>
          <a:xfrm>
            <a:off x="5119888" y="1475046"/>
            <a:ext cx="2287500" cy="4962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many years?</a:t>
            </a:r>
            <a:endParaRPr sz="1100"/>
          </a:p>
        </p:txBody>
      </p:sp>
      <p:sp>
        <p:nvSpPr>
          <p:cNvPr id="1088" name="Google Shape;1088;p109"/>
          <p:cNvSpPr/>
          <p:nvPr/>
        </p:nvSpPr>
        <p:spPr>
          <a:xfrm>
            <a:off x="4814974" y="2346800"/>
            <a:ext cx="942600" cy="251700"/>
          </a:xfrm>
          <a:prstGeom prst="rect">
            <a:avLst/>
          </a:prstGeom>
          <a:solidFill>
            <a:srgbClr val="C9DAF8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$18/hour</a:t>
            </a:r>
            <a:endParaRPr sz="1100"/>
          </a:p>
        </p:txBody>
      </p:sp>
      <p:cxnSp>
        <p:nvCxnSpPr>
          <p:cNvPr id="1089" name="Google Shape;1089;p109"/>
          <p:cNvCxnSpPr>
            <a:stCxn id="1086" idx="2"/>
            <a:endCxn id="1088" idx="0"/>
          </p:cNvCxnSpPr>
          <p:nvPr/>
        </p:nvCxnSpPr>
        <p:spPr>
          <a:xfrm flipH="1">
            <a:off x="5286238" y="1971246"/>
            <a:ext cx="977400" cy="375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90" name="Google Shape;1090;p109"/>
          <p:cNvSpPr txBox="1"/>
          <p:nvPr/>
        </p:nvSpPr>
        <p:spPr>
          <a:xfrm>
            <a:off x="5266459" y="1956674"/>
            <a:ext cx="4512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 2</a:t>
            </a:r>
            <a:endParaRPr sz="1100"/>
          </a:p>
        </p:txBody>
      </p:sp>
      <p:cxnSp>
        <p:nvCxnSpPr>
          <p:cNvPr id="1091" name="Google Shape;1091;p109"/>
          <p:cNvCxnSpPr>
            <a:stCxn id="1086" idx="2"/>
          </p:cNvCxnSpPr>
          <p:nvPr/>
        </p:nvCxnSpPr>
        <p:spPr>
          <a:xfrm>
            <a:off x="6263638" y="1971246"/>
            <a:ext cx="220200" cy="381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92" name="Google Shape;1092;p109"/>
          <p:cNvCxnSpPr>
            <a:stCxn id="1093" idx="2"/>
            <a:endCxn id="1094" idx="0"/>
          </p:cNvCxnSpPr>
          <p:nvPr/>
        </p:nvCxnSpPr>
        <p:spPr>
          <a:xfrm>
            <a:off x="7924317" y="2838450"/>
            <a:ext cx="624600" cy="302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94" name="Google Shape;1094;p109"/>
          <p:cNvSpPr/>
          <p:nvPr/>
        </p:nvSpPr>
        <p:spPr>
          <a:xfrm>
            <a:off x="8120367" y="3140550"/>
            <a:ext cx="857100" cy="251700"/>
          </a:xfrm>
          <a:prstGeom prst="rect">
            <a:avLst/>
          </a:prstGeom>
          <a:solidFill>
            <a:srgbClr val="C9DAF8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$27/hour</a:t>
            </a:r>
            <a:endParaRPr sz="1100"/>
          </a:p>
        </p:txBody>
      </p:sp>
      <p:sp>
        <p:nvSpPr>
          <p:cNvPr id="1095" name="Google Shape;1095;p109"/>
          <p:cNvSpPr txBox="1"/>
          <p:nvPr/>
        </p:nvSpPr>
        <p:spPr>
          <a:xfrm>
            <a:off x="8484752" y="2888599"/>
            <a:ext cx="4365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yes</a:t>
            </a:r>
            <a:endParaRPr sz="1100"/>
          </a:p>
        </p:txBody>
      </p:sp>
      <p:sp>
        <p:nvSpPr>
          <p:cNvPr id="1096" name="Google Shape;1096;p109"/>
          <p:cNvSpPr/>
          <p:nvPr/>
        </p:nvSpPr>
        <p:spPr>
          <a:xfrm>
            <a:off x="6259975" y="3151325"/>
            <a:ext cx="822300" cy="251700"/>
          </a:xfrm>
          <a:prstGeom prst="rect">
            <a:avLst/>
          </a:prstGeom>
          <a:solidFill>
            <a:srgbClr val="C9DAF8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$22/hour</a:t>
            </a:r>
            <a:endParaRPr sz="1100"/>
          </a:p>
        </p:txBody>
      </p:sp>
      <p:cxnSp>
        <p:nvCxnSpPr>
          <p:cNvPr id="1097" name="Google Shape;1097;p109"/>
          <p:cNvCxnSpPr>
            <a:stCxn id="1093" idx="2"/>
            <a:endCxn id="1096" idx="0"/>
          </p:cNvCxnSpPr>
          <p:nvPr/>
        </p:nvCxnSpPr>
        <p:spPr>
          <a:xfrm flipH="1">
            <a:off x="6671125" y="2851625"/>
            <a:ext cx="1284000" cy="299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98" name="Google Shape;1098;p109"/>
          <p:cNvSpPr txBox="1"/>
          <p:nvPr/>
        </p:nvSpPr>
        <p:spPr>
          <a:xfrm>
            <a:off x="6518913" y="2848651"/>
            <a:ext cx="4365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</a:t>
            </a:r>
            <a:endParaRPr sz="1100"/>
          </a:p>
        </p:txBody>
      </p:sp>
      <p:cxnSp>
        <p:nvCxnSpPr>
          <p:cNvPr id="1099" name="Google Shape;1099;p109"/>
          <p:cNvCxnSpPr>
            <a:stCxn id="1086" idx="2"/>
            <a:endCxn id="1100" idx="0"/>
          </p:cNvCxnSpPr>
          <p:nvPr/>
        </p:nvCxnSpPr>
        <p:spPr>
          <a:xfrm>
            <a:off x="6263638" y="1971246"/>
            <a:ext cx="1748100" cy="381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01" name="Google Shape;1101;p109"/>
          <p:cNvSpPr txBox="1"/>
          <p:nvPr/>
        </p:nvSpPr>
        <p:spPr>
          <a:xfrm>
            <a:off x="5987309" y="2052699"/>
            <a:ext cx="4512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2-5</a:t>
            </a:r>
            <a:endParaRPr sz="1100"/>
          </a:p>
        </p:txBody>
      </p:sp>
      <p:sp>
        <p:nvSpPr>
          <p:cNvPr id="1102" name="Google Shape;1102;p109"/>
          <p:cNvSpPr txBox="1"/>
          <p:nvPr/>
        </p:nvSpPr>
        <p:spPr>
          <a:xfrm>
            <a:off x="7249659" y="1996349"/>
            <a:ext cx="4512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&gt;5</a:t>
            </a:r>
            <a:endParaRPr sz="1100"/>
          </a:p>
        </p:txBody>
      </p:sp>
      <p:sp>
        <p:nvSpPr>
          <p:cNvPr id="1103" name="Google Shape;1103;p109"/>
          <p:cNvSpPr/>
          <p:nvPr/>
        </p:nvSpPr>
        <p:spPr>
          <a:xfrm>
            <a:off x="6044249" y="2346800"/>
            <a:ext cx="942600" cy="251700"/>
          </a:xfrm>
          <a:prstGeom prst="rect">
            <a:avLst/>
          </a:prstGeom>
          <a:solidFill>
            <a:srgbClr val="C9DAF8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$20/hour</a:t>
            </a:r>
            <a:endParaRPr sz="1100"/>
          </a:p>
        </p:txBody>
      </p:sp>
      <p:sp>
        <p:nvSpPr>
          <p:cNvPr id="1100" name="Google Shape;1100;p109"/>
          <p:cNvSpPr/>
          <p:nvPr/>
        </p:nvSpPr>
        <p:spPr>
          <a:xfrm>
            <a:off x="7407404" y="2352550"/>
            <a:ext cx="1208700" cy="4962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Are they a manager?</a:t>
            </a:r>
            <a:endParaRPr sz="11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" name="Google Shape;1108;p110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1109" name="Google Shape;1109;p110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Decision trees provide an alternate non-linear framework for classification and regression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The underlying principle is fundamentally different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Decision boundaries can be more complex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Danger of overfitting is high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Keeping complexity under control is not nearly as mathematically elegant and relies on heuristic rules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Hard constraints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Pruning rules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Random forests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Very interesting application of bootstrapping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61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E070C"/>
              </a:buClr>
              <a:buSzPts val="3300"/>
              <a:buFont typeface="Calibri"/>
              <a:buNone/>
            </a:pPr>
            <a:r>
              <a:rPr lang="en"/>
              <a:t>Overfitting and Decision Trees</a:t>
            </a:r>
            <a:endParaRPr/>
          </a:p>
        </p:txBody>
      </p:sp>
      <p:sp>
        <p:nvSpPr>
          <p:cNvPr id="595" name="Google Shape;595;p61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443800" cy="27274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Running the training data on the decision tree, we can always get 100% accuracy. This should give us concern about possible overfitting.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Decision tree can easily get overfitted. 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The decision tree can get 100% accuracy on the training data.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But it can perform poorly on unseen test data.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71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E070C"/>
              </a:buClr>
              <a:buSzPts val="3300"/>
              <a:buFont typeface="Calibri"/>
              <a:buNone/>
            </a:pPr>
            <a:r>
              <a:rPr lang="en"/>
              <a:t>Overfitting Visualized</a:t>
            </a:r>
            <a:endParaRPr/>
          </a:p>
        </p:txBody>
      </p:sp>
      <p:pic>
        <p:nvPicPr>
          <p:cNvPr id="680" name="Google Shape;680;p7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4526" y="2135048"/>
            <a:ext cx="3267698" cy="2189302"/>
          </a:xfrm>
          <a:prstGeom prst="rect">
            <a:avLst/>
          </a:prstGeom>
          <a:noFill/>
          <a:ln>
            <a:noFill/>
          </a:ln>
        </p:spPr>
      </p:pic>
      <p:pic>
        <p:nvPicPr>
          <p:cNvPr id="681" name="Google Shape;681;p7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059050" y="2098150"/>
            <a:ext cx="2840998" cy="1921402"/>
          </a:xfrm>
          <a:prstGeom prst="rect">
            <a:avLst/>
          </a:prstGeom>
          <a:noFill/>
          <a:ln>
            <a:noFill/>
          </a:ln>
        </p:spPr>
      </p:pic>
      <p:sp>
        <p:nvSpPr>
          <p:cNvPr id="682" name="Google Shape;682;p71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443800" cy="158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 decision boundaries for our sepal model were quite complex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Or drawn out as a tree, we also see a highly complex structure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Next, we’ll discuss strategies for preventing overfitting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3" name="Google Shape;683;p71"/>
          <p:cNvSpPr txBox="1"/>
          <p:nvPr/>
        </p:nvSpPr>
        <p:spPr>
          <a:xfrm>
            <a:off x="2371975" y="3558726"/>
            <a:ext cx="1302900" cy="5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Model 2D-Sepal-110</a:t>
            </a:r>
            <a:endParaRPr>
              <a:solidFill>
                <a:srgbClr val="FFFFFF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98686-53DF-B8D0-45A1-3D4092D5F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Technique to avoid overfitting on trees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52B51E-60BE-8212-3780-F0BD0F94A0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Pruning</a:t>
            </a:r>
          </a:p>
          <a:p>
            <a:pPr lvl="1"/>
            <a:r>
              <a:rPr lang="en-US" dirty="0"/>
              <a:t>Pre-pruning</a:t>
            </a:r>
          </a:p>
          <a:p>
            <a:pPr lvl="1"/>
            <a:r>
              <a:rPr lang="en-US" dirty="0"/>
              <a:t>Post-pruning</a:t>
            </a:r>
          </a:p>
          <a:p>
            <a:r>
              <a:rPr lang="en-US" dirty="0"/>
              <a:t>Ensemble – a new idea of doing it</a:t>
            </a:r>
          </a:p>
          <a:p>
            <a:pPr lvl="1"/>
            <a:r>
              <a:rPr lang="en-US" dirty="0"/>
              <a:t>Random Forest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38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p90"/>
          <p:cNvSpPr txBox="1">
            <a:spLocks noGrp="1"/>
          </p:cNvSpPr>
          <p:nvPr>
            <p:ph type="title"/>
          </p:nvPr>
        </p:nvSpPr>
        <p:spPr>
          <a:xfrm>
            <a:off x="610250" y="2143050"/>
            <a:ext cx="7904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E070C"/>
              </a:buClr>
              <a:buSzPts val="3900"/>
              <a:buFont typeface="Calibri"/>
              <a:buNone/>
            </a:pPr>
            <a:r>
              <a:rPr lang="en" sz="3600" dirty="0"/>
              <a:t>Restricting Decision Tree Complexity or </a:t>
            </a:r>
            <a:br>
              <a:rPr lang="en" sz="3600" dirty="0"/>
            </a:br>
            <a:r>
              <a:rPr lang="en" sz="3600" dirty="0"/>
              <a:t>Remove Overfitting</a:t>
            </a:r>
            <a:endParaRPr sz="3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p91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E070C"/>
              </a:buClr>
              <a:buSzPts val="3300"/>
              <a:buFont typeface="Calibri"/>
              <a:buNone/>
            </a:pPr>
            <a:r>
              <a:rPr lang="en"/>
              <a:t>Overfitting and Our Algorithm</a:t>
            </a:r>
            <a:endParaRPr/>
          </a:p>
        </p:txBody>
      </p:sp>
      <p:sp>
        <p:nvSpPr>
          <p:cNvPr id="937" name="Google Shape;937;p91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A “fully grown” decision tree built with our algorithm runs the risk of overfitting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One idea to avoid overfitting: Don’t allow fully grown trees. </a:t>
            </a:r>
            <a:r>
              <a:rPr lang="en-US" dirty="0"/>
              <a:t>B</a:t>
            </a:r>
            <a:r>
              <a:rPr lang="en" dirty="0"/>
              <a:t>y default, a decision tree grows to its full height.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38" name="Google Shape;938;p91"/>
          <p:cNvSpPr txBox="1"/>
          <p:nvPr/>
        </p:nvSpPr>
        <p:spPr>
          <a:xfrm>
            <a:off x="2829175" y="4015926"/>
            <a:ext cx="1302900" cy="5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Model 2D-Sepal-110</a:t>
            </a:r>
            <a:endParaRPr>
              <a:solidFill>
                <a:srgbClr val="FFFFFF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pic>
        <p:nvPicPr>
          <p:cNvPr id="939" name="Google Shape;939;p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4534" y="1911093"/>
            <a:ext cx="3678182" cy="2464313"/>
          </a:xfrm>
          <a:prstGeom prst="rect">
            <a:avLst/>
          </a:prstGeom>
          <a:noFill/>
          <a:ln>
            <a:noFill/>
          </a:ln>
        </p:spPr>
      </p:pic>
      <p:pic>
        <p:nvPicPr>
          <p:cNvPr id="940" name="Google Shape;940;p9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49923" y="1869553"/>
            <a:ext cx="2712928" cy="1834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Google Shape;954;p93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E070C"/>
              </a:buClr>
              <a:buSzPts val="3300"/>
              <a:buFont typeface="Calibri"/>
              <a:buNone/>
            </a:pPr>
            <a:r>
              <a:rPr lang="en" dirty="0"/>
              <a:t>Approach 1: Preventing Growth (pre)</a:t>
            </a:r>
            <a:endParaRPr dirty="0"/>
          </a:p>
        </p:txBody>
      </p:sp>
      <p:sp>
        <p:nvSpPr>
          <p:cNvPr id="955" name="Google Shape;955;p93"/>
          <p:cNvSpPr txBox="1">
            <a:spLocks noGrp="1"/>
          </p:cNvSpPr>
          <p:nvPr>
            <p:ph type="body" idx="1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Approach 1: Set one or more special rules to prevent growth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" dirty="0"/>
          </a:p>
          <a:p>
            <a:pPr marL="342900" indent="-342900">
              <a:buSzPts val="1100"/>
            </a:pPr>
            <a:r>
              <a:rPr lang="en" dirty="0"/>
              <a:t>Don’t let a node get split from an outlier or a few data records</a:t>
            </a:r>
          </a:p>
          <a:p>
            <a:pPr marL="342900" indent="-342900">
              <a:buSzPts val="1100"/>
            </a:pPr>
            <a:r>
              <a:rPr lang="en" dirty="0"/>
              <a:t>Don’t allow the tree height to get too tall	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Examples:</a:t>
            </a:r>
            <a:endParaRPr dirty="0"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 dirty="0"/>
              <a:t>Don’t split nodes with &lt; 1% of the samples  </a:t>
            </a:r>
            <a:endParaRPr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dirty="0"/>
              <a:t>Don’t allow nodes to be more than 7 levels deep in the tree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9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"/>
                                        <p:tgtEl>
                                          <p:spTgt spid="9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Google Shape;960;p94"/>
          <p:cNvSpPr txBox="1">
            <a:spLocks noGrp="1"/>
          </p:cNvSpPr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E070C"/>
              </a:buClr>
              <a:buSzPts val="3300"/>
              <a:buFont typeface="Calibri"/>
              <a:buNone/>
            </a:pPr>
            <a:r>
              <a:rPr lang="en" dirty="0"/>
              <a:t>Approach 2: Pruning (post)</a:t>
            </a:r>
            <a:endParaRPr dirty="0"/>
          </a:p>
        </p:txBody>
      </p:sp>
      <p:pic>
        <p:nvPicPr>
          <p:cNvPr id="961" name="Google Shape;961;p9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9786" y="2295939"/>
            <a:ext cx="3972506" cy="2686642"/>
          </a:xfrm>
          <a:prstGeom prst="rect">
            <a:avLst/>
          </a:prstGeom>
          <a:noFill/>
          <a:ln>
            <a:noFill/>
          </a:ln>
        </p:spPr>
      </p:pic>
      <p:pic>
        <p:nvPicPr>
          <p:cNvPr id="962" name="Google Shape;962;p9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72000" y="1140523"/>
            <a:ext cx="2924175" cy="31417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63" name="Google Shape;963;p94"/>
          <p:cNvCxnSpPr/>
          <p:nvPr/>
        </p:nvCxnSpPr>
        <p:spPr>
          <a:xfrm rot="10800000" flipH="1">
            <a:off x="3056282" y="1185157"/>
            <a:ext cx="2460000" cy="18264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64" name="Google Shape;964;p94"/>
          <p:cNvSpPr/>
          <p:nvPr/>
        </p:nvSpPr>
        <p:spPr>
          <a:xfrm>
            <a:off x="2556841" y="2929559"/>
            <a:ext cx="2117035" cy="2102126"/>
          </a:xfrm>
          <a:custGeom>
            <a:avLst/>
            <a:gdLst/>
            <a:ahLst/>
            <a:cxnLst/>
            <a:rect l="l" t="t" r="r" b="b"/>
            <a:pathLst>
              <a:path w="2822713" h="2802835" extrusionOk="0">
                <a:moveTo>
                  <a:pt x="1391478" y="29818"/>
                </a:moveTo>
                <a:lnTo>
                  <a:pt x="1252330" y="9939"/>
                </a:lnTo>
                <a:lnTo>
                  <a:pt x="1182756" y="0"/>
                </a:lnTo>
                <a:cubicBezTo>
                  <a:pt x="1083365" y="3313"/>
                  <a:pt x="983846" y="3923"/>
                  <a:pt x="884582" y="9939"/>
                </a:cubicBezTo>
                <a:cubicBezTo>
                  <a:pt x="856157" y="11662"/>
                  <a:pt x="848975" y="27744"/>
                  <a:pt x="824948" y="39757"/>
                </a:cubicBezTo>
                <a:cubicBezTo>
                  <a:pt x="815577" y="44442"/>
                  <a:pt x="805069" y="46383"/>
                  <a:pt x="795130" y="49696"/>
                </a:cubicBezTo>
                <a:cubicBezTo>
                  <a:pt x="709671" y="106669"/>
                  <a:pt x="817802" y="38359"/>
                  <a:pt x="735495" y="79513"/>
                </a:cubicBezTo>
                <a:cubicBezTo>
                  <a:pt x="724811" y="84855"/>
                  <a:pt x="716594" y="94540"/>
                  <a:pt x="705678" y="99392"/>
                </a:cubicBezTo>
                <a:cubicBezTo>
                  <a:pt x="686530" y="107902"/>
                  <a:pt x="646043" y="119270"/>
                  <a:pt x="646043" y="119270"/>
                </a:cubicBezTo>
                <a:cubicBezTo>
                  <a:pt x="635992" y="134347"/>
                  <a:pt x="616226" y="158329"/>
                  <a:pt x="616226" y="178905"/>
                </a:cubicBezTo>
                <a:cubicBezTo>
                  <a:pt x="616226" y="222102"/>
                  <a:pt x="619428" y="265445"/>
                  <a:pt x="626165" y="308113"/>
                </a:cubicBezTo>
                <a:lnTo>
                  <a:pt x="655982" y="397565"/>
                </a:lnTo>
                <a:lnTo>
                  <a:pt x="685800" y="487018"/>
                </a:lnTo>
                <a:lnTo>
                  <a:pt x="695739" y="516835"/>
                </a:lnTo>
                <a:cubicBezTo>
                  <a:pt x="692426" y="559905"/>
                  <a:pt x="691158" y="603181"/>
                  <a:pt x="685800" y="646044"/>
                </a:cubicBezTo>
                <a:cubicBezTo>
                  <a:pt x="684501" y="656440"/>
                  <a:pt x="681950" y="667336"/>
                  <a:pt x="675861" y="675861"/>
                </a:cubicBezTo>
                <a:cubicBezTo>
                  <a:pt x="664968" y="691112"/>
                  <a:pt x="636104" y="715618"/>
                  <a:pt x="636104" y="715618"/>
                </a:cubicBezTo>
                <a:cubicBezTo>
                  <a:pt x="632791" y="725557"/>
                  <a:pt x="630850" y="736064"/>
                  <a:pt x="626165" y="745435"/>
                </a:cubicBezTo>
                <a:cubicBezTo>
                  <a:pt x="613627" y="770511"/>
                  <a:pt x="604897" y="776642"/>
                  <a:pt x="586408" y="795131"/>
                </a:cubicBezTo>
                <a:cubicBezTo>
                  <a:pt x="583095" y="805070"/>
                  <a:pt x="581154" y="815577"/>
                  <a:pt x="576469" y="824948"/>
                </a:cubicBezTo>
                <a:cubicBezTo>
                  <a:pt x="571127" y="835632"/>
                  <a:pt x="561442" y="843849"/>
                  <a:pt x="556591" y="854765"/>
                </a:cubicBezTo>
                <a:cubicBezTo>
                  <a:pt x="548081" y="873913"/>
                  <a:pt x="543339" y="894522"/>
                  <a:pt x="536713" y="914400"/>
                </a:cubicBezTo>
                <a:lnTo>
                  <a:pt x="526774" y="944218"/>
                </a:lnTo>
                <a:cubicBezTo>
                  <a:pt x="535790" y="1079456"/>
                  <a:pt x="544935" y="1123041"/>
                  <a:pt x="526774" y="1262270"/>
                </a:cubicBezTo>
                <a:cubicBezTo>
                  <a:pt x="524064" y="1283048"/>
                  <a:pt x="513521" y="1302027"/>
                  <a:pt x="506895" y="1321905"/>
                </a:cubicBezTo>
                <a:lnTo>
                  <a:pt x="496956" y="1351722"/>
                </a:lnTo>
                <a:lnTo>
                  <a:pt x="487017" y="1381539"/>
                </a:lnTo>
                <a:cubicBezTo>
                  <a:pt x="483704" y="1417983"/>
                  <a:pt x="484745" y="1455088"/>
                  <a:pt x="477078" y="1490870"/>
                </a:cubicBezTo>
                <a:cubicBezTo>
                  <a:pt x="470909" y="1519660"/>
                  <a:pt x="446804" y="1525028"/>
                  <a:pt x="427382" y="1540565"/>
                </a:cubicBezTo>
                <a:cubicBezTo>
                  <a:pt x="420065" y="1546419"/>
                  <a:pt x="415539" y="1555623"/>
                  <a:pt x="407504" y="1560444"/>
                </a:cubicBezTo>
                <a:cubicBezTo>
                  <a:pt x="398520" y="1565834"/>
                  <a:pt x="387058" y="1565698"/>
                  <a:pt x="377687" y="1570383"/>
                </a:cubicBezTo>
                <a:cubicBezTo>
                  <a:pt x="300618" y="1608917"/>
                  <a:pt x="392997" y="1575218"/>
                  <a:pt x="318052" y="1600200"/>
                </a:cubicBezTo>
                <a:cubicBezTo>
                  <a:pt x="308113" y="1606826"/>
                  <a:pt x="299215" y="1615373"/>
                  <a:pt x="288235" y="1620079"/>
                </a:cubicBezTo>
                <a:cubicBezTo>
                  <a:pt x="270745" y="1627575"/>
                  <a:pt x="200260" y="1638587"/>
                  <a:pt x="188843" y="1639957"/>
                </a:cubicBezTo>
                <a:cubicBezTo>
                  <a:pt x="125998" y="1647498"/>
                  <a:pt x="0" y="1659835"/>
                  <a:pt x="0" y="1659835"/>
                </a:cubicBezTo>
                <a:cubicBezTo>
                  <a:pt x="3313" y="1676400"/>
                  <a:pt x="2949" y="1694152"/>
                  <a:pt x="9939" y="1709531"/>
                </a:cubicBezTo>
                <a:cubicBezTo>
                  <a:pt x="46438" y="1789829"/>
                  <a:pt x="36119" y="1747225"/>
                  <a:pt x="69574" y="1789044"/>
                </a:cubicBezTo>
                <a:cubicBezTo>
                  <a:pt x="77036" y="1798372"/>
                  <a:pt x="81005" y="1810414"/>
                  <a:pt x="89452" y="1818861"/>
                </a:cubicBezTo>
                <a:cubicBezTo>
                  <a:pt x="97899" y="1827308"/>
                  <a:pt x="109941" y="1831277"/>
                  <a:pt x="119269" y="1838739"/>
                </a:cubicBezTo>
                <a:cubicBezTo>
                  <a:pt x="126587" y="1844593"/>
                  <a:pt x="131830" y="1852764"/>
                  <a:pt x="139148" y="1858618"/>
                </a:cubicBezTo>
                <a:cubicBezTo>
                  <a:pt x="166672" y="1880637"/>
                  <a:pt x="167289" y="1877937"/>
                  <a:pt x="198782" y="1888435"/>
                </a:cubicBezTo>
                <a:cubicBezTo>
                  <a:pt x="218486" y="1908139"/>
                  <a:pt x="241110" y="1935961"/>
                  <a:pt x="268356" y="1948070"/>
                </a:cubicBezTo>
                <a:cubicBezTo>
                  <a:pt x="287504" y="1956580"/>
                  <a:pt x="308113" y="1961322"/>
                  <a:pt x="327991" y="1967948"/>
                </a:cubicBezTo>
                <a:lnTo>
                  <a:pt x="357808" y="1977887"/>
                </a:lnTo>
                <a:lnTo>
                  <a:pt x="417443" y="1997765"/>
                </a:lnTo>
                <a:cubicBezTo>
                  <a:pt x="427382" y="2001078"/>
                  <a:pt x="437097" y="2005164"/>
                  <a:pt x="447261" y="2007705"/>
                </a:cubicBezTo>
                <a:cubicBezTo>
                  <a:pt x="547107" y="2032666"/>
                  <a:pt x="500852" y="2018943"/>
                  <a:pt x="586408" y="2047461"/>
                </a:cubicBezTo>
                <a:lnTo>
                  <a:pt x="616226" y="2057400"/>
                </a:lnTo>
                <a:cubicBezTo>
                  <a:pt x="626165" y="2064026"/>
                  <a:pt x="637596" y="2068832"/>
                  <a:pt x="646043" y="2077279"/>
                </a:cubicBezTo>
                <a:cubicBezTo>
                  <a:pt x="654489" y="2085726"/>
                  <a:pt x="658459" y="2097768"/>
                  <a:pt x="665921" y="2107096"/>
                </a:cubicBezTo>
                <a:cubicBezTo>
                  <a:pt x="671775" y="2114413"/>
                  <a:pt x="679174" y="2120348"/>
                  <a:pt x="685800" y="2126974"/>
                </a:cubicBezTo>
                <a:cubicBezTo>
                  <a:pt x="701562" y="2174259"/>
                  <a:pt x="698555" y="2182675"/>
                  <a:pt x="725556" y="2216426"/>
                </a:cubicBezTo>
                <a:cubicBezTo>
                  <a:pt x="731410" y="2223744"/>
                  <a:pt x="738809" y="2229679"/>
                  <a:pt x="745435" y="2236305"/>
                </a:cubicBezTo>
                <a:cubicBezTo>
                  <a:pt x="751983" y="2255948"/>
                  <a:pt x="757736" y="2281926"/>
                  <a:pt x="775252" y="2295939"/>
                </a:cubicBezTo>
                <a:cubicBezTo>
                  <a:pt x="783433" y="2302484"/>
                  <a:pt x="795130" y="2302566"/>
                  <a:pt x="805069" y="2305879"/>
                </a:cubicBezTo>
                <a:cubicBezTo>
                  <a:pt x="808382" y="2315818"/>
                  <a:pt x="809618" y="2326712"/>
                  <a:pt x="815008" y="2335696"/>
                </a:cubicBezTo>
                <a:cubicBezTo>
                  <a:pt x="824449" y="2351430"/>
                  <a:pt x="851163" y="2366425"/>
                  <a:pt x="864704" y="2375452"/>
                </a:cubicBezTo>
                <a:cubicBezTo>
                  <a:pt x="868017" y="2385391"/>
                  <a:pt x="869958" y="2395899"/>
                  <a:pt x="874643" y="2405270"/>
                </a:cubicBezTo>
                <a:cubicBezTo>
                  <a:pt x="913181" y="2482348"/>
                  <a:pt x="879474" y="2389949"/>
                  <a:pt x="904461" y="2464905"/>
                </a:cubicBezTo>
                <a:cubicBezTo>
                  <a:pt x="922536" y="2591433"/>
                  <a:pt x="898118" y="2491976"/>
                  <a:pt x="934278" y="2564296"/>
                </a:cubicBezTo>
                <a:cubicBezTo>
                  <a:pt x="938963" y="2573667"/>
                  <a:pt x="938128" y="2585588"/>
                  <a:pt x="944217" y="2594113"/>
                </a:cubicBezTo>
                <a:cubicBezTo>
                  <a:pt x="955110" y="2609364"/>
                  <a:pt x="983974" y="2633870"/>
                  <a:pt x="983974" y="2633870"/>
                </a:cubicBezTo>
                <a:cubicBezTo>
                  <a:pt x="1000695" y="2684032"/>
                  <a:pt x="981771" y="2647600"/>
                  <a:pt x="1023730" y="2683565"/>
                </a:cubicBezTo>
                <a:cubicBezTo>
                  <a:pt x="1037960" y="2695762"/>
                  <a:pt x="1045707" y="2717395"/>
                  <a:pt x="1063487" y="2723322"/>
                </a:cubicBezTo>
                <a:cubicBezTo>
                  <a:pt x="1073426" y="2726635"/>
                  <a:pt x="1083933" y="2728576"/>
                  <a:pt x="1093304" y="2733261"/>
                </a:cubicBezTo>
                <a:cubicBezTo>
                  <a:pt x="1103988" y="2738603"/>
                  <a:pt x="1112205" y="2748288"/>
                  <a:pt x="1123121" y="2753139"/>
                </a:cubicBezTo>
                <a:cubicBezTo>
                  <a:pt x="1165642" y="2772038"/>
                  <a:pt x="1182033" y="2771392"/>
                  <a:pt x="1222513" y="2782957"/>
                </a:cubicBezTo>
                <a:cubicBezTo>
                  <a:pt x="1232587" y="2785835"/>
                  <a:pt x="1241893" y="2791988"/>
                  <a:pt x="1252330" y="2792896"/>
                </a:cubicBezTo>
                <a:cubicBezTo>
                  <a:pt x="1318424" y="2798643"/>
                  <a:pt x="1384852" y="2799522"/>
                  <a:pt x="1451113" y="2802835"/>
                </a:cubicBezTo>
                <a:cubicBezTo>
                  <a:pt x="1547191" y="2799522"/>
                  <a:pt x="1643400" y="2798893"/>
                  <a:pt x="1739348" y="2792896"/>
                </a:cubicBezTo>
                <a:cubicBezTo>
                  <a:pt x="1749804" y="2792242"/>
                  <a:pt x="1759058" y="2785714"/>
                  <a:pt x="1769165" y="2782957"/>
                </a:cubicBezTo>
                <a:cubicBezTo>
                  <a:pt x="1906448" y="2745516"/>
                  <a:pt x="1794043" y="2781291"/>
                  <a:pt x="1908313" y="2743200"/>
                </a:cubicBezTo>
                <a:cubicBezTo>
                  <a:pt x="1918252" y="2739887"/>
                  <a:pt x="1928759" y="2737946"/>
                  <a:pt x="1938130" y="2733261"/>
                </a:cubicBezTo>
                <a:cubicBezTo>
                  <a:pt x="1951382" y="2726635"/>
                  <a:pt x="1965023" y="2720734"/>
                  <a:pt x="1977887" y="2713383"/>
                </a:cubicBezTo>
                <a:cubicBezTo>
                  <a:pt x="1988258" y="2707457"/>
                  <a:pt x="1997020" y="2698847"/>
                  <a:pt x="2007704" y="2693505"/>
                </a:cubicBezTo>
                <a:cubicBezTo>
                  <a:pt x="2017075" y="2688820"/>
                  <a:pt x="2028150" y="2688250"/>
                  <a:pt x="2037521" y="2683565"/>
                </a:cubicBezTo>
                <a:cubicBezTo>
                  <a:pt x="2048205" y="2678223"/>
                  <a:pt x="2056154" y="2667881"/>
                  <a:pt x="2067339" y="2663687"/>
                </a:cubicBezTo>
                <a:cubicBezTo>
                  <a:pt x="2083157" y="2657755"/>
                  <a:pt x="2100544" y="2657413"/>
                  <a:pt x="2117035" y="2653748"/>
                </a:cubicBezTo>
                <a:cubicBezTo>
                  <a:pt x="2130370" y="2650785"/>
                  <a:pt x="2143707" y="2647734"/>
                  <a:pt x="2156791" y="2643809"/>
                </a:cubicBezTo>
                <a:cubicBezTo>
                  <a:pt x="2176861" y="2637788"/>
                  <a:pt x="2196548" y="2630557"/>
                  <a:pt x="2216426" y="2623931"/>
                </a:cubicBezTo>
                <a:lnTo>
                  <a:pt x="2246243" y="2613992"/>
                </a:lnTo>
                <a:cubicBezTo>
                  <a:pt x="2314595" y="2568424"/>
                  <a:pt x="2283213" y="2581790"/>
                  <a:pt x="2335695" y="2564296"/>
                </a:cubicBezTo>
                <a:cubicBezTo>
                  <a:pt x="2342321" y="2557670"/>
                  <a:pt x="2348077" y="2550041"/>
                  <a:pt x="2355574" y="2544418"/>
                </a:cubicBezTo>
                <a:cubicBezTo>
                  <a:pt x="2374686" y="2530084"/>
                  <a:pt x="2415208" y="2504661"/>
                  <a:pt x="2415208" y="2504661"/>
                </a:cubicBezTo>
                <a:cubicBezTo>
                  <a:pt x="2472183" y="2419203"/>
                  <a:pt x="2396317" y="2519776"/>
                  <a:pt x="2464904" y="2464905"/>
                </a:cubicBezTo>
                <a:cubicBezTo>
                  <a:pt x="2474232" y="2457443"/>
                  <a:pt x="2476916" y="2444077"/>
                  <a:pt x="2484782" y="2435087"/>
                </a:cubicBezTo>
                <a:cubicBezTo>
                  <a:pt x="2500209" y="2417457"/>
                  <a:pt x="2517913" y="2401957"/>
                  <a:pt x="2534478" y="2385392"/>
                </a:cubicBezTo>
                <a:lnTo>
                  <a:pt x="2554356" y="2365513"/>
                </a:lnTo>
                <a:cubicBezTo>
                  <a:pt x="2571850" y="2313031"/>
                  <a:pt x="2558483" y="2344413"/>
                  <a:pt x="2604052" y="2276061"/>
                </a:cubicBezTo>
                <a:lnTo>
                  <a:pt x="2623930" y="2246244"/>
                </a:lnTo>
                <a:cubicBezTo>
                  <a:pt x="2630556" y="2226366"/>
                  <a:pt x="2634437" y="2205350"/>
                  <a:pt x="2643808" y="2186609"/>
                </a:cubicBezTo>
                <a:cubicBezTo>
                  <a:pt x="2661478" y="2151270"/>
                  <a:pt x="2675377" y="2128158"/>
                  <a:pt x="2683565" y="2087218"/>
                </a:cubicBezTo>
                <a:cubicBezTo>
                  <a:pt x="2689239" y="2058847"/>
                  <a:pt x="2695022" y="2025836"/>
                  <a:pt x="2703443" y="1997765"/>
                </a:cubicBezTo>
                <a:cubicBezTo>
                  <a:pt x="2709464" y="1977695"/>
                  <a:pt x="2718239" y="1958459"/>
                  <a:pt x="2723321" y="1938131"/>
                </a:cubicBezTo>
                <a:cubicBezTo>
                  <a:pt x="2729947" y="1911627"/>
                  <a:pt x="2734561" y="1884536"/>
                  <a:pt x="2743200" y="1858618"/>
                </a:cubicBezTo>
                <a:cubicBezTo>
                  <a:pt x="2749826" y="1838740"/>
                  <a:pt x="2758969" y="1819530"/>
                  <a:pt x="2763078" y="1798983"/>
                </a:cubicBezTo>
                <a:cubicBezTo>
                  <a:pt x="2769704" y="1765853"/>
                  <a:pt x="2772272" y="1731645"/>
                  <a:pt x="2782956" y="1699592"/>
                </a:cubicBezTo>
                <a:cubicBezTo>
                  <a:pt x="2791469" y="1674051"/>
                  <a:pt x="2797844" y="1657465"/>
                  <a:pt x="2802835" y="1630018"/>
                </a:cubicBezTo>
                <a:cubicBezTo>
                  <a:pt x="2807026" y="1606969"/>
                  <a:pt x="2809461" y="1583635"/>
                  <a:pt x="2812774" y="1560444"/>
                </a:cubicBezTo>
                <a:cubicBezTo>
                  <a:pt x="2816087" y="1507435"/>
                  <a:pt x="2822713" y="1454530"/>
                  <a:pt x="2822713" y="1401418"/>
                </a:cubicBezTo>
                <a:cubicBezTo>
                  <a:pt x="2822713" y="1344999"/>
                  <a:pt x="2819496" y="1288469"/>
                  <a:pt x="2812774" y="1232452"/>
                </a:cubicBezTo>
                <a:cubicBezTo>
                  <a:pt x="2804252" y="1161435"/>
                  <a:pt x="2796205" y="1171702"/>
                  <a:pt x="2782956" y="1123122"/>
                </a:cubicBezTo>
                <a:cubicBezTo>
                  <a:pt x="2775315" y="1095104"/>
                  <a:pt x="2758434" y="1014441"/>
                  <a:pt x="2743200" y="983974"/>
                </a:cubicBezTo>
                <a:cubicBezTo>
                  <a:pt x="2736574" y="970722"/>
                  <a:pt x="2729158" y="957836"/>
                  <a:pt x="2723321" y="944218"/>
                </a:cubicBezTo>
                <a:cubicBezTo>
                  <a:pt x="2719194" y="934588"/>
                  <a:pt x="2718470" y="923559"/>
                  <a:pt x="2713382" y="914400"/>
                </a:cubicBezTo>
                <a:cubicBezTo>
                  <a:pt x="2701780" y="893516"/>
                  <a:pt x="2681181" y="877430"/>
                  <a:pt x="2673626" y="854765"/>
                </a:cubicBezTo>
                <a:cubicBezTo>
                  <a:pt x="2660724" y="816058"/>
                  <a:pt x="2671095" y="832356"/>
                  <a:pt x="2643808" y="805070"/>
                </a:cubicBezTo>
                <a:cubicBezTo>
                  <a:pt x="2618827" y="730124"/>
                  <a:pt x="2652524" y="822501"/>
                  <a:pt x="2613991" y="745435"/>
                </a:cubicBezTo>
                <a:cubicBezTo>
                  <a:pt x="2609306" y="736064"/>
                  <a:pt x="2610597" y="723799"/>
                  <a:pt x="2604052" y="715618"/>
                </a:cubicBezTo>
                <a:cubicBezTo>
                  <a:pt x="2596590" y="706290"/>
                  <a:pt x="2584174" y="702365"/>
                  <a:pt x="2574235" y="695739"/>
                </a:cubicBezTo>
                <a:cubicBezTo>
                  <a:pt x="2567609" y="685800"/>
                  <a:pt x="2559698" y="676606"/>
                  <a:pt x="2554356" y="665922"/>
                </a:cubicBezTo>
                <a:cubicBezTo>
                  <a:pt x="2549671" y="656551"/>
                  <a:pt x="2549807" y="645089"/>
                  <a:pt x="2544417" y="636105"/>
                </a:cubicBezTo>
                <a:cubicBezTo>
                  <a:pt x="2539596" y="628070"/>
                  <a:pt x="2531165" y="622852"/>
                  <a:pt x="2524539" y="616226"/>
                </a:cubicBezTo>
                <a:cubicBezTo>
                  <a:pt x="2505189" y="558177"/>
                  <a:pt x="2529740" y="611489"/>
                  <a:pt x="2484782" y="566531"/>
                </a:cubicBezTo>
                <a:cubicBezTo>
                  <a:pt x="2476335" y="558084"/>
                  <a:pt x="2472770" y="545703"/>
                  <a:pt x="2464904" y="536713"/>
                </a:cubicBezTo>
                <a:cubicBezTo>
                  <a:pt x="2449477" y="519083"/>
                  <a:pt x="2431773" y="503583"/>
                  <a:pt x="2415208" y="487018"/>
                </a:cubicBezTo>
                <a:lnTo>
                  <a:pt x="2365513" y="437322"/>
                </a:lnTo>
                <a:lnTo>
                  <a:pt x="2335695" y="417444"/>
                </a:lnTo>
                <a:cubicBezTo>
                  <a:pt x="2301620" y="366330"/>
                  <a:pt x="2333327" y="405609"/>
                  <a:pt x="2286000" y="367748"/>
                </a:cubicBezTo>
                <a:cubicBezTo>
                  <a:pt x="2247020" y="336564"/>
                  <a:pt x="2288084" y="355191"/>
                  <a:pt x="2236304" y="337931"/>
                </a:cubicBezTo>
                <a:cubicBezTo>
                  <a:pt x="2170968" y="272592"/>
                  <a:pt x="2293832" y="389534"/>
                  <a:pt x="2156791" y="298174"/>
                </a:cubicBezTo>
                <a:cubicBezTo>
                  <a:pt x="2146852" y="291548"/>
                  <a:pt x="2137890" y="283147"/>
                  <a:pt x="2126974" y="278296"/>
                </a:cubicBezTo>
                <a:cubicBezTo>
                  <a:pt x="2126964" y="278292"/>
                  <a:pt x="2052434" y="253450"/>
                  <a:pt x="2037521" y="248479"/>
                </a:cubicBezTo>
                <a:lnTo>
                  <a:pt x="1858617" y="188844"/>
                </a:lnTo>
                <a:lnTo>
                  <a:pt x="1798982" y="168965"/>
                </a:lnTo>
                <a:cubicBezTo>
                  <a:pt x="1789043" y="165652"/>
                  <a:pt x="1777882" y="164837"/>
                  <a:pt x="1769165" y="159026"/>
                </a:cubicBezTo>
                <a:cubicBezTo>
                  <a:pt x="1759226" y="152400"/>
                  <a:pt x="1750264" y="143999"/>
                  <a:pt x="1739348" y="139148"/>
                </a:cubicBezTo>
                <a:cubicBezTo>
                  <a:pt x="1720200" y="130638"/>
                  <a:pt x="1699591" y="125896"/>
                  <a:pt x="1679713" y="119270"/>
                </a:cubicBezTo>
                <a:lnTo>
                  <a:pt x="1649895" y="109331"/>
                </a:lnTo>
                <a:cubicBezTo>
                  <a:pt x="1602644" y="77828"/>
                  <a:pt x="1631411" y="93230"/>
                  <a:pt x="1560443" y="69574"/>
                </a:cubicBezTo>
                <a:cubicBezTo>
                  <a:pt x="1560439" y="69573"/>
                  <a:pt x="1500811" y="49697"/>
                  <a:pt x="1500808" y="49696"/>
                </a:cubicBezTo>
                <a:lnTo>
                  <a:pt x="1451113" y="39757"/>
                </a:lnTo>
                <a:cubicBezTo>
                  <a:pt x="1393452" y="29273"/>
                  <a:pt x="1410769" y="29818"/>
                  <a:pt x="1391478" y="29818"/>
                </a:cubicBezTo>
                <a:close/>
              </a:path>
            </a:pathLst>
          </a:cu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65" name="Google Shape;965;p94"/>
          <p:cNvCxnSpPr>
            <a:endCxn id="962" idx="2"/>
          </p:cNvCxnSpPr>
          <p:nvPr/>
        </p:nvCxnSpPr>
        <p:spPr>
          <a:xfrm rot="10800000" flipH="1">
            <a:off x="4452187" y="4282248"/>
            <a:ext cx="1581900" cy="6339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66" name="Google Shape;966;p94"/>
          <p:cNvSpPr txBox="1">
            <a:spLocks noGrp="1"/>
          </p:cNvSpPr>
          <p:nvPr>
            <p:ph type="body" idx="1"/>
          </p:nvPr>
        </p:nvSpPr>
        <p:spPr>
          <a:xfrm>
            <a:off x="166800" y="556500"/>
            <a:ext cx="8443800" cy="158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Approach 2: Let tree fully grow, then cut off less useful branches of the tree. For example, consider the highlighted branch below:</a:t>
            </a:r>
            <a:endParaRPr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Many rules that affect few points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How can we avoid this?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ecture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C9DAF8"/>
      </a:lt2>
      <a:accent1>
        <a:srgbClr val="4B2E83"/>
      </a:accent1>
      <a:accent2>
        <a:srgbClr val="C04E36"/>
      </a:accent2>
      <a:accent3>
        <a:srgbClr val="278B4C"/>
      </a:accent3>
      <a:accent4>
        <a:srgbClr val="C0AE36"/>
      </a:accent4>
      <a:accent5>
        <a:srgbClr val="B7A57A"/>
      </a:accent5>
      <a:accent6>
        <a:srgbClr val="85754D"/>
      </a:accent6>
      <a:hlink>
        <a:srgbClr val="4B2E8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6226</TotalTime>
  <Words>1073</Words>
  <Application>Microsoft Macintosh PowerPoint</Application>
  <PresentationFormat>On-screen Show (16:9)</PresentationFormat>
  <Paragraphs>150</Paragraphs>
  <Slides>25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Proxima Nova</vt:lpstr>
      <vt:lpstr>Calibri</vt:lpstr>
      <vt:lpstr>Roboto Light</vt:lpstr>
      <vt:lpstr>Roboto</vt:lpstr>
      <vt:lpstr>Simple Lecture</vt:lpstr>
      <vt:lpstr>Custom</vt:lpstr>
      <vt:lpstr>Decision Trees (and More)</vt:lpstr>
      <vt:lpstr>Decision Trees and Overfitting</vt:lpstr>
      <vt:lpstr>Overfitting and Decision Trees</vt:lpstr>
      <vt:lpstr>Overfitting Visualized</vt:lpstr>
      <vt:lpstr>Technique to avoid overfitting on trees</vt:lpstr>
      <vt:lpstr>Restricting Decision Tree Complexity or  Remove Overfitting</vt:lpstr>
      <vt:lpstr>Overfitting and Our Algorithm</vt:lpstr>
      <vt:lpstr>Approach 1: Preventing Growth (pre)</vt:lpstr>
      <vt:lpstr>Approach 2: Pruning (post)</vt:lpstr>
      <vt:lpstr>Specific Pruning Example</vt:lpstr>
      <vt:lpstr>How to Interpret the Post-Pruning</vt:lpstr>
      <vt:lpstr>Summary of Pruning: Overfitting and Our Algorithm</vt:lpstr>
      <vt:lpstr>Another Approach: Random Forests</vt:lpstr>
      <vt:lpstr>Random Forests: Harnessing Variance</vt:lpstr>
      <vt:lpstr>Random Forests: Harnessing Variance</vt:lpstr>
      <vt:lpstr>Building Many Trees</vt:lpstr>
      <vt:lpstr>Bagging</vt:lpstr>
      <vt:lpstr>Random Forests</vt:lpstr>
      <vt:lpstr>Random Forests</vt:lpstr>
      <vt:lpstr>Random Forests Algorithm</vt:lpstr>
      <vt:lpstr>Avoiding Overfitting with Heuristics</vt:lpstr>
      <vt:lpstr>Why Random Forests?</vt:lpstr>
      <vt:lpstr>Beyond Decision Trees for Classification</vt:lpstr>
      <vt:lpstr>Trees for Regression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Decision Trees</dc:title>
  <cp:lastModifiedBy>Sean Kang</cp:lastModifiedBy>
  <cp:revision>80</cp:revision>
  <dcterms:modified xsi:type="dcterms:W3CDTF">2024-11-30T04:04:16Z</dcterms:modified>
</cp:coreProperties>
</file>