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5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21" r:id="rId51"/>
    <p:sldId id="322" r:id="rId52"/>
    <p:sldId id="323" r:id="rId5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55"/>
      <p:bold r:id="rId56"/>
      <p:italic r:id="rId57"/>
      <p:boldItalic r:id="rId58"/>
    </p:embeddedFont>
    <p:embeddedFont>
      <p:font typeface="Consolas" panose="020B0609020204030204" pitchFamily="49" charset="0"/>
      <p:regular r:id="rId59"/>
      <p:bold r:id="rId60"/>
      <p:italic r:id="rId61"/>
      <p:boldItalic r:id="rId62"/>
    </p:embeddedFont>
    <p:embeddedFont>
      <p:font typeface="Helvetica Neue" panose="02000503000000020004" pitchFamily="2" charset="0"/>
      <p:regular r:id="rId63"/>
      <p:bold r:id="rId64"/>
      <p:italic r:id="rId65"/>
      <p:boldItalic r:id="rId66"/>
    </p:embeddedFont>
    <p:embeddedFont>
      <p:font typeface="Roboto" panose="02000000000000000000" pitchFamily="2" charset="0"/>
      <p:regular r:id="rId67"/>
      <p:bold r:id="rId68"/>
      <p:italic r:id="rId69"/>
      <p:boldItalic r:id="rId70"/>
    </p:embeddedFont>
    <p:embeddedFont>
      <p:font typeface="Roboto Light" panose="020F0302020204030204" pitchFamily="34" charset="0"/>
      <p:regular r:id="rId71"/>
      <p:bold r:id="rId72"/>
      <p:italic r:id="rId73"/>
      <p:boldItalic r:id="rId74"/>
    </p:embeddedFont>
    <p:embeddedFont>
      <p:font typeface="Roboto Medium" panose="020F0502020204030204" pitchFamily="34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3"/>
  </p:normalViewPr>
  <p:slideViewPr>
    <p:cSldViewPr snapToGrid="0">
      <p:cViewPr varScale="1">
        <p:scale>
          <a:sx n="160" d="100"/>
          <a:sy n="160" d="100"/>
        </p:scale>
        <p:origin x="43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font" Target="fonts/font4.fntdata"/><Relationship Id="rId74" Type="http://schemas.openxmlformats.org/officeDocument/2006/relationships/font" Target="fonts/font20.fntdata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font" Target="fonts/font7.fntdata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77" Type="http://schemas.openxmlformats.org/officeDocument/2006/relationships/font" Target="fonts/font23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8.fntdata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75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font" Target="fonts/font19.fntdata"/><Relationship Id="rId78" Type="http://schemas.openxmlformats.org/officeDocument/2006/relationships/font" Target="fonts/font24.fntdata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font" Target="fonts/font1.fntdata"/><Relationship Id="rId76" Type="http://schemas.openxmlformats.org/officeDocument/2006/relationships/font" Target="fonts/font22.fntdata"/><Relationship Id="rId7" Type="http://schemas.openxmlformats.org/officeDocument/2006/relationships/slide" Target="slides/slide5.xml"/><Relationship Id="rId71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e4121a16_0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e4121a16_0_1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a5b9458f2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a5b9458f2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a5b9458f2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a5b9458f2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a5b9458f2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a5b9458f2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a5b9458f2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a5b9458f2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a5b9458f2_0_1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a5b9458f2_0_1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a5b9458f2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a5b9458f2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5b9458f2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5b9458f2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pandas.pydata.org</a:t>
            </a:r>
            <a:r>
              <a:rPr lang="en-US" dirty="0"/>
              <a:t>/docs/reference/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pandas.Series.str.html</a:t>
            </a:r>
            <a:r>
              <a:rPr lang="en-US" dirty="0"/>
              <a:t>#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a5b9458f2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a5b9458f2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pandas.pydata.org</a:t>
            </a:r>
            <a:r>
              <a:rPr lang="en-US" dirty="0"/>
              <a:t>/docs/reference/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pandas.Series.str.html</a:t>
            </a:r>
            <a:r>
              <a:rPr lang="en-US" dirty="0"/>
              <a:t>#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a5b9458f2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a5b9458f2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a5b9458f2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a5b9458f2_0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pandas.pydata.org</a:t>
            </a:r>
            <a:r>
              <a:rPr lang="en-US" dirty="0"/>
              <a:t>/docs/reference/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pandas.Series.str.endswith.html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a5b9458f2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a5b9458f2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a5b9458f2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a5b9458f2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a5b9458f2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a5b9458f2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a5b9458f2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a5b9458f2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a5b9458f2_0_1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a5b9458f2_0_1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a5b9458f2_0_1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a5b9458f2_0_1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a5b9458f2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a5b9458f2_0_1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a5b9458f2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a5b9458f2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a5b9458f2_0_1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a5b9458f2_0_1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a5b9458f2_0_1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a5b9458f2_0_1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a5b9458f2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a5b9458f2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72731bc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72731bc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a5b9458f2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a5b9458f2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a5b9458f2_0_1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8a5b9458f2_0_1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5b9458f2_0_1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5b9458f2_0_1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a5b9458f2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a5b9458f2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a5b9458f2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a5b9458f2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a5b9458f2_0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a5b9458f2_0_1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a5b9458f2_0_1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a5b9458f2_0_1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a5b9458f2_0_1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a5b9458f2_0_1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8a5b9458f2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8a5b9458f2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a5b9458f2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a5b9458f2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72731bc9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72731bc9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https://arxiv.org/abs/2001.00888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8a5b9458f2_0_1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8a5b9458f2_0_1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8a5b9458f2_0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8a5b9458f2_0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8a5b9458f2_0_1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8a5b9458f2_0_1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8a5b9458f2_0_1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8a5b9458f2_0_1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8a5b9458f2_0_1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8a5b9458f2_0_1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a5b9458f2_0_1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a5b9458f2_0_1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8a5b9458f2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8a5b9458f2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8a5b9458f2_0_1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8a5b9458f2_0_1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8a5b9458f2_0_1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8a5b9458f2_0_1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8a5b9458f2_0_1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8a5b9458f2_0_1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72731bc93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72731bc93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8a5b9458f2_0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8a5b9458f2_0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8a5b9458f2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8a5b9458f2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pandas.pydata.org</a:t>
            </a:r>
            <a:r>
              <a:rPr lang="en-US" dirty="0"/>
              <a:t>/docs/</a:t>
            </a:r>
            <a:r>
              <a:rPr lang="en-US" dirty="0" err="1"/>
              <a:t>user_guide</a:t>
            </a:r>
            <a:r>
              <a:rPr lang="en-US" dirty="0"/>
              <a:t>/</a:t>
            </a:r>
            <a:r>
              <a:rPr lang="en-US" dirty="0" err="1"/>
              <a:t>merging.html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72731bc93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72731bc93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a5b9458f2_0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a5b9458f2_0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a5b9458f2_0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a5b9458f2_0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election winners who lost the popular vote.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a5b9458f2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a5b9458f2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berkeley.edu/~jegonz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ecs.berkeley.edu/~jegonzal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berkeley.edu/~jegonz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ecs.berkeley.edu/~jegonzal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SECTION_HEADER_1">
    <p:bg>
      <p:bgPr>
        <a:solidFill>
          <a:schemeClr val="accent5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017682"/>
            <a:ext cx="342900" cy="1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hlinkClick r:id="rId3"/>
          </p:cNvPr>
          <p:cNvSpPr txBox="1"/>
          <p:nvPr/>
        </p:nvSpPr>
        <p:spPr>
          <a:xfrm>
            <a:off x="8069098" y="5002669"/>
            <a:ext cx="7698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u="sng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Joseph E. Gonzalez</a:t>
            </a:r>
            <a:endParaRPr sz="5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4338" y="240506"/>
            <a:ext cx="8101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017682"/>
            <a:ext cx="342900" cy="1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>
            <a:hlinkClick r:id="rId3"/>
          </p:cNvPr>
          <p:cNvSpPr txBox="1"/>
          <p:nvPr/>
        </p:nvSpPr>
        <p:spPr>
          <a:xfrm>
            <a:off x="8069098" y="5002669"/>
            <a:ext cx="7698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u="sng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Joseph E. Gonzalez</a:t>
            </a:r>
            <a:endParaRPr sz="5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Body">
  <p:cSld name="TITLE_AND_BODY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6" name="Google Shape;86;p19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600"/>
              <a:buNone/>
              <a:defRPr sz="3600">
                <a:solidFill>
                  <a:srgbClr val="6D9EE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hyperlink" Target="https://arxiv.org/abs/2001.00888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Pandas, Part 2</a:t>
            </a:r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Advanced Pandas syntax, aggregation, and joining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03" name="Google Shape;103;p24"/>
          <p:cNvSpPr txBox="1"/>
          <p:nvPr/>
        </p:nvSpPr>
        <p:spPr>
          <a:xfrm>
            <a:off x="345775" y="1825900"/>
            <a:ext cx="11502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D9EEB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4</a:t>
            </a:r>
            <a:endParaRPr sz="1200" dirty="0">
              <a:solidFill>
                <a:srgbClr val="6D9EE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4" name="Google Shape;104;p24"/>
          <p:cNvSpPr txBox="1">
            <a:spLocks noGrp="1"/>
          </p:cNvSpPr>
          <p:nvPr>
            <p:ph type="subTitle" idx="1"/>
          </p:nvPr>
        </p:nvSpPr>
        <p:spPr>
          <a:xfrm>
            <a:off x="311700" y="3596898"/>
            <a:ext cx="85206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Sean Kang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String Data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Goal 1: Find all rows where the Name starts with J.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One way using just the Python would be to use a list comprehension to build a </a:t>
            </a:r>
            <a:r>
              <a:rPr lang="en" dirty="0" err="1"/>
              <a:t>boolean</a:t>
            </a:r>
            <a:r>
              <a:rPr lang="en" dirty="0"/>
              <a:t> array.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https://www.w3schools.com/python/</a:t>
            </a:r>
            <a:r>
              <a:rPr lang="en-US" dirty="0" err="1"/>
              <a:t>python_lists_comprehension.asp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String Data</a:t>
            </a:r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Suppose we want to find all rows where the Name starts with J.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Approach 1: Use list comprehension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Create a list of </a:t>
            </a:r>
            <a:r>
              <a:rPr lang="en" dirty="0" err="1"/>
              <a:t>booleans</a:t>
            </a:r>
            <a:r>
              <a:rPr lang="en" dirty="0"/>
              <a:t> where </a:t>
            </a:r>
            <a:r>
              <a:rPr lang="en" dirty="0" err="1"/>
              <a:t>ith</a:t>
            </a:r>
            <a:r>
              <a:rPr lang="en" dirty="0"/>
              <a:t> entry is True if </a:t>
            </a:r>
            <a:r>
              <a:rPr lang="en" dirty="0" err="1"/>
              <a:t>ith</a:t>
            </a:r>
            <a:r>
              <a:rPr lang="en" dirty="0"/>
              <a:t> name starts with J.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Pass this list to [] or loc[].</a:t>
            </a:r>
            <a:endParaRPr dirty="0"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275" y="3505625"/>
            <a:ext cx="2152125" cy="129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String Data</a:t>
            </a:r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Suppose we want to find all rows where the Name starts with J.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Approach 1: Use list comprehensions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Create a list of </a:t>
            </a:r>
            <a:r>
              <a:rPr lang="en" dirty="0" err="1"/>
              <a:t>booleans</a:t>
            </a:r>
            <a:r>
              <a:rPr lang="en" dirty="0"/>
              <a:t> where </a:t>
            </a:r>
            <a:r>
              <a:rPr lang="en" dirty="0" err="1"/>
              <a:t>ith</a:t>
            </a:r>
            <a:r>
              <a:rPr lang="en" dirty="0"/>
              <a:t> entry is True if </a:t>
            </a:r>
            <a:r>
              <a:rPr lang="en" dirty="0" err="1"/>
              <a:t>ith</a:t>
            </a:r>
            <a:r>
              <a:rPr lang="en" dirty="0"/>
              <a:t> name starts with J.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Pass this list to [] or loc[].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Goal: Fill the list comprehension </a:t>
            </a:r>
            <a:r>
              <a:rPr lang="en" dirty="0">
                <a:solidFill>
                  <a:srgbClr val="FF00FF"/>
                </a:solidFill>
              </a:rPr>
              <a:t>???</a:t>
            </a:r>
            <a:r>
              <a:rPr lang="en" dirty="0"/>
              <a:t> so that it returns the desired list.</a:t>
            </a:r>
            <a:endParaRPr dirty="0"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00" y="4206575"/>
            <a:ext cx="1857225" cy="2166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407" y="4432726"/>
            <a:ext cx="723000" cy="185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20" name="Google Shape;220;p35"/>
          <p:cNvCxnSpPr>
            <a:stCxn id="221" idx="1"/>
          </p:cNvCxnSpPr>
          <p:nvPr/>
        </p:nvCxnSpPr>
        <p:spPr>
          <a:xfrm rot="10800000">
            <a:off x="2280900" y="4452600"/>
            <a:ext cx="364200" cy="22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35"/>
          <p:cNvSpPr txBox="1"/>
          <p:nvPr/>
        </p:nvSpPr>
        <p:spPr>
          <a:xfrm>
            <a:off x="2645100" y="4580400"/>
            <a:ext cx="2432100" cy="1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list comprehension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250" y="3506300"/>
            <a:ext cx="3673473" cy="49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9950" y="3506293"/>
            <a:ext cx="2445200" cy="1400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24" name="Google Shape;224;p35"/>
          <p:cNvCxnSpPr/>
          <p:nvPr/>
        </p:nvCxnSpPr>
        <p:spPr>
          <a:xfrm>
            <a:off x="4293450" y="3789192"/>
            <a:ext cx="191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String Data</a:t>
            </a:r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Suppose we want to find all rows where the Name starts with J.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Approach 1: Use list comprehensions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Create a list of </a:t>
            </a:r>
            <a:r>
              <a:rPr lang="en" dirty="0" err="1"/>
              <a:t>booleans</a:t>
            </a:r>
            <a:r>
              <a:rPr lang="en" dirty="0"/>
              <a:t> where </a:t>
            </a:r>
            <a:r>
              <a:rPr lang="en" dirty="0" err="1"/>
              <a:t>ith</a:t>
            </a:r>
            <a:r>
              <a:rPr lang="en" dirty="0"/>
              <a:t> entry is True if </a:t>
            </a:r>
            <a:r>
              <a:rPr lang="en" dirty="0" err="1"/>
              <a:t>ith</a:t>
            </a:r>
            <a:r>
              <a:rPr lang="en" dirty="0"/>
              <a:t> name starts with J.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Pass this list to [] or loc[].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Goal: Write a list comprehension that returns the desired list.</a:t>
            </a:r>
            <a:endParaRPr dirty="0"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950" y="3506293"/>
            <a:ext cx="2445200" cy="1400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32" name="Google Shape;232;p36"/>
          <p:cNvCxnSpPr/>
          <p:nvPr/>
        </p:nvCxnSpPr>
        <p:spPr>
          <a:xfrm>
            <a:off x="4629625" y="4139767"/>
            <a:ext cx="1628100" cy="24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33" name="Google Shape;23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75" y="3640850"/>
            <a:ext cx="5498625" cy="438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Advanced Approach</a:t>
            </a:r>
            <a:endParaRPr/>
          </a:p>
        </p:txBody>
      </p:sp>
      <p:sp>
        <p:nvSpPr>
          <p:cNvPr id="239" name="Google Shape;239;p3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381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Approach 1: Use a list comprehensions.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Approach 2: Use a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dirty="0"/>
              <a:t> method from the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Series</a:t>
            </a:r>
            <a:r>
              <a:rPr lang="en" dirty="0"/>
              <a:t> class (more on this shortly).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Question: What’s better about this second approach?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/>
              <a:t>More readable! </a:t>
            </a:r>
            <a:r>
              <a:rPr lang="en" dirty="0"/>
              <a:t>Others can understand your code.</a:t>
            </a:r>
            <a:endParaRPr dirty="0"/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375" y="2387525"/>
            <a:ext cx="7385362" cy="368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1" name="Google Shape;2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763" y="1235075"/>
            <a:ext cx="7953375" cy="323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Idiomatic Code</a:t>
            </a:r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381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1: Use a list comprehensions.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2: Use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/>
              <a:t> method from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Series</a:t>
            </a:r>
            <a:r>
              <a:rPr lang="en"/>
              <a:t> class (more on this shortly).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Terminology note: We say that approach #1 is not </a:t>
            </a:r>
            <a:r>
              <a:rPr lang="en" b="1" u="sng"/>
              <a:t>idiomatic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Idiom: “the language peculiar to a people or to a district, community, or class.”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other words, people from the broader pandas community won’t like reading your code if it looks like approach 1.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375" y="2387525"/>
            <a:ext cx="7385362" cy="368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9" name="Google Shape;24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763" y="1235075"/>
            <a:ext cx="7953375" cy="323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 Methods</a:t>
            </a:r>
            <a:endParaRPr/>
          </a:p>
        </p:txBody>
      </p:sp>
      <p:sp>
        <p:nvSpPr>
          <p:cNvPr id="255" name="Google Shape;255;p3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381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dirty="0"/>
              <a:t> methods from the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Series</a:t>
            </a:r>
            <a:r>
              <a:rPr lang="en" dirty="0"/>
              <a:t> class have pretty intuitive behavior.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Won’t define formally. Doc in comments.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Example: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str.startswith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6" name="Google Shape;2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25" y="2286423"/>
            <a:ext cx="7237925" cy="377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7" name="Google Shape;25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793" y="2675350"/>
            <a:ext cx="4607026" cy="2382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 Methods</a:t>
            </a:r>
            <a:endParaRPr/>
          </a:p>
        </p:txBody>
      </p:sp>
      <p:sp>
        <p:nvSpPr>
          <p:cNvPr id="263" name="Google Shape;263;p4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381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dirty="0"/>
              <a:t> methods from the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Series</a:t>
            </a:r>
            <a:r>
              <a:rPr lang="en" dirty="0"/>
              <a:t> class have pretty intuitive behavior.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Won’t define formally. 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Example: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str.contains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00" y="2293493"/>
            <a:ext cx="7329343" cy="377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5" name="Google Shape;26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800" y="2680898"/>
            <a:ext cx="4200074" cy="2300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 Methods</a:t>
            </a:r>
            <a:endParaRPr/>
          </a:p>
        </p:txBody>
      </p:sp>
      <p:sp>
        <p:nvSpPr>
          <p:cNvPr id="271" name="Google Shape;271;p4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381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dirty="0"/>
              <a:t> methods from the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Series</a:t>
            </a:r>
            <a:r>
              <a:rPr lang="en" dirty="0"/>
              <a:t> class have pretty intuitive behavior.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Won’t define formally.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Example: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str.split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2" name="Google Shape;2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00" y="2271386"/>
            <a:ext cx="7543800" cy="400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3" name="Google Shape;27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91" y="2680888"/>
            <a:ext cx="1251975" cy="22296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279" name="Google Shape;279;p4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Write a line of code that creates a list (or Series or array) of all names that end with “ert”.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Your list should have only one instance of each name!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0" name="Google Shape;2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25" y="2286423"/>
            <a:ext cx="7237925" cy="377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1" name="Google Shape;28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793" y="2675350"/>
            <a:ext cx="4607026" cy="2382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“method” and “function” are used interchangeably by many python and </a:t>
            </a:r>
            <a:r>
              <a:rPr lang="en" dirty="0" err="1"/>
              <a:t>sw</a:t>
            </a:r>
            <a:r>
              <a:rPr lang="en" dirty="0"/>
              <a:t> engineers.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For example: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df.value_counts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dirty="0"/>
              <a:t> is a method. It is also a function.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287" name="Google Shape;287;p4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Write a line of code that creates a list (or Series or array) of all names that end with “ert”.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Your list should have only one instance of each name!</a:t>
            </a:r>
            <a:endParaRPr/>
          </a:p>
        </p:txBody>
      </p:sp>
      <p:pic>
        <p:nvPicPr>
          <p:cNvPr id="288" name="Google Shape;2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013" y="2279950"/>
            <a:ext cx="7271987" cy="280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>
            <a:spLocks noGrp="1"/>
          </p:cNvSpPr>
          <p:nvPr>
            <p:ph type="title"/>
          </p:nvPr>
        </p:nvSpPr>
        <p:spPr>
          <a:xfrm>
            <a:off x="309150" y="1935750"/>
            <a:ext cx="8525700" cy="13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Adding, Modifying, and Removing Columns</a:t>
            </a:r>
            <a:endParaRPr sz="4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By Length</a:t>
            </a:r>
            <a:endParaRPr/>
          </a:p>
        </p:txBody>
      </p:sp>
      <p:sp>
        <p:nvSpPr>
          <p:cNvPr id="299" name="Google Shape;299;p4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Goal 3: Sort our baby names by length.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sort_values</a:t>
            </a:r>
            <a:r>
              <a:rPr lang="en" dirty="0"/>
              <a:t> function does not provide the ability to pass a custom comparison function.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Lots of weird ways to do this</a:t>
            </a:r>
            <a:r>
              <a:rPr lang="en"/>
              <a:t>, 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Let’s see two different ways of doing this that are much nicer.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Approach 1: Creating a temporary column, then sort on it.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Approach 2: Creating a sorted index and using loc.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0" name="Google Shape;3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50" y="3071000"/>
            <a:ext cx="8494051" cy="230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1: Create a Temporary Column</a:t>
            </a:r>
            <a:endParaRPr/>
          </a:p>
        </p:txBody>
      </p:sp>
      <p:sp>
        <p:nvSpPr>
          <p:cNvPr id="306" name="Google Shape;306;p4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Intuition: Create a column equal to the length. Sort by that column.</a:t>
            </a:r>
            <a:endParaRPr/>
          </a:p>
        </p:txBody>
      </p:sp>
      <p:pic>
        <p:nvPicPr>
          <p:cNvPr id="307" name="Google Shape;30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475" y="1611100"/>
            <a:ext cx="5544851" cy="215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for Column Addition</a:t>
            </a:r>
            <a:endParaRPr/>
          </a:p>
        </p:txBody>
      </p:sp>
      <p:sp>
        <p:nvSpPr>
          <p:cNvPr id="313" name="Google Shape;313;p4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Adding a column is easy: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4" name="Google Shape;3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850" y="744700"/>
            <a:ext cx="5204501" cy="12487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5" name="Google Shape;315;p47"/>
          <p:cNvSpPr txBox="1"/>
          <p:nvPr/>
        </p:nvSpPr>
        <p:spPr>
          <a:xfrm>
            <a:off x="5351600" y="1931975"/>
            <a:ext cx="3863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also do both steps on one line of code</a:t>
            </a:r>
            <a:endParaRPr/>
          </a:p>
        </p:txBody>
      </p:sp>
      <p:pic>
        <p:nvPicPr>
          <p:cNvPr id="316" name="Google Shape;31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425" y="2704825"/>
            <a:ext cx="4083725" cy="18966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for Dropping a Column (or Row)</a:t>
            </a:r>
            <a:endParaRPr/>
          </a:p>
        </p:txBody>
      </p:sp>
      <p:sp>
        <p:nvSpPr>
          <p:cNvPr id="322" name="Google Shape;322;p4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sorting, we can drop the temporary column.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Drop method assumes you’re dropping a row by default. Use axis = 1 to drop a column instead.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3" name="Google Shape;3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00" y="1996850"/>
            <a:ext cx="6361124" cy="2923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4" name="Google Shape;32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575" y="3300125"/>
            <a:ext cx="3861801" cy="1494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25" name="Google Shape;325;p48"/>
          <p:cNvCxnSpPr/>
          <p:nvPr/>
        </p:nvCxnSpPr>
        <p:spPr>
          <a:xfrm>
            <a:off x="4395375" y="4135625"/>
            <a:ext cx="10836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26" name="Google Shape;3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2300" y="3300125"/>
            <a:ext cx="3108940" cy="1494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by Arbitrary Functions</a:t>
            </a:r>
            <a:endParaRPr/>
          </a:p>
        </p:txBody>
      </p:sp>
      <p:sp>
        <p:nvSpPr>
          <p:cNvPr id="332" name="Google Shape;332;p4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sort by the number of occurrences of “dr” + number of occurrences of “ea”.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 the Series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.map</a:t>
            </a:r>
            <a:r>
              <a:rPr lang="en"/>
              <a:t> method.</a:t>
            </a:r>
            <a:endParaRPr/>
          </a:p>
        </p:txBody>
      </p:sp>
      <p:pic>
        <p:nvPicPr>
          <p:cNvPr id="333" name="Google Shape;3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825" y="3227125"/>
            <a:ext cx="3996499" cy="172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4" name="Google Shape;33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75" y="1816525"/>
            <a:ext cx="7877275" cy="13144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>
            <a:spLocks noGrp="1"/>
          </p:cNvSpPr>
          <p:nvPr>
            <p:ph type="title"/>
          </p:nvPr>
        </p:nvSpPr>
        <p:spPr>
          <a:xfrm>
            <a:off x="309150" y="1935750"/>
            <a:ext cx="8525700" cy="13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 Little More .loc</a:t>
            </a:r>
            <a:endParaRPr sz="4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By Length</a:t>
            </a:r>
            <a:endParaRPr/>
          </a:p>
        </p:txBody>
      </p:sp>
      <p:sp>
        <p:nvSpPr>
          <p:cNvPr id="345" name="Google Shape;345;p5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 3: Sort our baby names by length.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sort_values</a:t>
            </a:r>
            <a:r>
              <a:rPr lang="en"/>
              <a:t> function does not provide the ability to pass a custom comparison function.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see two different ways of doing this that are much nicer.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Approach 1: Creating a temporary column, then sort on it.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/>
              <a:t>Approach 2: Creating a sorted index and using loc.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2: Create a Sorted Index and Pass to .loc</a:t>
            </a:r>
            <a:endParaRPr/>
          </a:p>
        </p:txBody>
      </p:sp>
      <p:sp>
        <p:nvSpPr>
          <p:cNvPr id="351" name="Google Shape;351;p5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 is to take advantage of another feature of .loc.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df.loc[idx]</a:t>
            </a:r>
            <a:r>
              <a:rPr lang="en"/>
              <a:t> returns the DataFrame in the same order as the given index.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Only works if the index exactly matches the DataFrame.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see this approach in action.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review from last lecture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2: Create a Sorted Index and Pass to .loc</a:t>
            </a:r>
            <a:endParaRPr/>
          </a:p>
        </p:txBody>
      </p:sp>
      <p:sp>
        <p:nvSpPr>
          <p:cNvPr id="357" name="Google Shape;357;p5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Step 1: Create Series of only the lengths of the names.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Series will have the same index as the original DataFrame.</a:t>
            </a:r>
            <a:endParaRPr/>
          </a:p>
        </p:txBody>
      </p:sp>
      <p:pic>
        <p:nvPicPr>
          <p:cNvPr id="358" name="Google Shape;35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750" y="1495447"/>
            <a:ext cx="4951825" cy="5493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9" name="Google Shape;35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400" y="2725520"/>
            <a:ext cx="3080000" cy="18266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0" name="Google Shape;360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1947" y="2952450"/>
            <a:ext cx="2826600" cy="1555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1" name="Google Shape;361;p53"/>
          <p:cNvSpPr txBox="1"/>
          <p:nvPr/>
        </p:nvSpPr>
        <p:spPr>
          <a:xfrm>
            <a:off x="274450" y="4528350"/>
            <a:ext cx="22524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babynames</a:t>
            </a:r>
            <a:endParaRPr/>
          </a:p>
        </p:txBody>
      </p:sp>
      <p:sp>
        <p:nvSpPr>
          <p:cNvPr id="362" name="Google Shape;362;p53"/>
          <p:cNvSpPr txBox="1"/>
          <p:nvPr/>
        </p:nvSpPr>
        <p:spPr>
          <a:xfrm>
            <a:off x="5480434" y="4484516"/>
            <a:ext cx="22524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name_lengths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2: Create a Sorted Index and Pass to .loc</a:t>
            </a:r>
            <a:endParaRPr/>
          </a:p>
        </p:txBody>
      </p:sp>
      <p:sp>
        <p:nvSpPr>
          <p:cNvPr id="368" name="Google Shape;368;p5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Step 2: Sort the series of only name lengths.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Series will have an index which is reordered relative to the original dataframe.</a:t>
            </a:r>
            <a:endParaRPr/>
          </a:p>
        </p:txBody>
      </p:sp>
      <p:pic>
        <p:nvPicPr>
          <p:cNvPr id="369" name="Google Shape;36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72" y="2966625"/>
            <a:ext cx="2826600" cy="1555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0" name="Google Shape;370;p54"/>
          <p:cNvSpPr txBox="1"/>
          <p:nvPr/>
        </p:nvSpPr>
        <p:spPr>
          <a:xfrm>
            <a:off x="341659" y="4498691"/>
            <a:ext cx="22524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name_lengths</a:t>
            </a:r>
            <a:endParaRPr/>
          </a:p>
        </p:txBody>
      </p:sp>
      <p:pic>
        <p:nvPicPr>
          <p:cNvPr id="371" name="Google Shape;37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303" y="1741301"/>
            <a:ext cx="7576901" cy="5770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2" name="Google Shape;372;p54"/>
          <p:cNvSpPr txBox="1"/>
          <p:nvPr/>
        </p:nvSpPr>
        <p:spPr>
          <a:xfrm>
            <a:off x="5332747" y="4498700"/>
            <a:ext cx="29688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name_lengths_sorted_by_length</a:t>
            </a:r>
            <a:endParaRPr/>
          </a:p>
        </p:txBody>
      </p:sp>
      <p:pic>
        <p:nvPicPr>
          <p:cNvPr id="373" name="Google Shape;37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1950" y="2966625"/>
            <a:ext cx="2941850" cy="1555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2: Create a Sorted Index and Pass to .loc</a:t>
            </a:r>
            <a:endParaRPr/>
          </a:p>
        </p:txBody>
      </p:sp>
      <p:sp>
        <p:nvSpPr>
          <p:cNvPr id="379" name="Google Shape;379;p5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Step 3: Pass the sorted index as an argument of .loc to the original dataframe.</a:t>
            </a:r>
            <a:endParaRPr/>
          </a:p>
        </p:txBody>
      </p:sp>
      <p:sp>
        <p:nvSpPr>
          <p:cNvPr id="380" name="Google Shape;380;p55"/>
          <p:cNvSpPr txBox="1"/>
          <p:nvPr/>
        </p:nvSpPr>
        <p:spPr>
          <a:xfrm>
            <a:off x="341647" y="4498700"/>
            <a:ext cx="29187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name_lengths_sorted_by_length</a:t>
            </a:r>
            <a:endParaRPr/>
          </a:p>
        </p:txBody>
      </p:sp>
      <p:sp>
        <p:nvSpPr>
          <p:cNvPr id="381" name="Google Shape;381;p55"/>
          <p:cNvSpPr txBox="1"/>
          <p:nvPr/>
        </p:nvSpPr>
        <p:spPr>
          <a:xfrm>
            <a:off x="5332750" y="4498700"/>
            <a:ext cx="34590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babynames.loc[index_sorted_by_length]</a:t>
            </a:r>
            <a:endParaRPr/>
          </a:p>
        </p:txBody>
      </p:sp>
      <p:pic>
        <p:nvPicPr>
          <p:cNvPr id="382" name="Google Shape;38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00" y="2951950"/>
            <a:ext cx="2941850" cy="1555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3" name="Google Shape;38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77" y="1130948"/>
            <a:ext cx="8043198" cy="6602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4" name="Google Shape;384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0094" y="2951944"/>
            <a:ext cx="2759557" cy="16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5"/>
          <p:cNvSpPr/>
          <p:nvPr/>
        </p:nvSpPr>
        <p:spPr>
          <a:xfrm>
            <a:off x="365000" y="2956250"/>
            <a:ext cx="835500" cy="1219800"/>
          </a:xfrm>
          <a:prstGeom prst="rect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55"/>
          <p:cNvCxnSpPr/>
          <p:nvPr/>
        </p:nvCxnSpPr>
        <p:spPr>
          <a:xfrm rot="10800000" flipH="1">
            <a:off x="1128600" y="1856500"/>
            <a:ext cx="1580100" cy="11814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6"/>
          <p:cNvSpPr txBox="1">
            <a:spLocks noGrp="1"/>
          </p:cNvSpPr>
          <p:nvPr>
            <p:ph type="title"/>
          </p:nvPr>
        </p:nvSpPr>
        <p:spPr>
          <a:xfrm>
            <a:off x="309150" y="1935750"/>
            <a:ext cx="8525700" cy="13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Consolas"/>
                <a:cs typeface="Consolas"/>
                <a:sym typeface="Consolas"/>
              </a:rPr>
              <a:t>Another approach</a:t>
            </a:r>
            <a:endParaRPr sz="4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By Length</a:t>
            </a:r>
            <a:endParaRPr/>
          </a:p>
        </p:txBody>
      </p:sp>
      <p:sp>
        <p:nvSpPr>
          <p:cNvPr id="397" name="Google Shape;397;p5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Goal 4:</a:t>
            </a:r>
            <a:r>
              <a:rPr lang="en" dirty="0"/>
              <a:t> Find the names that have changed the most in popularity.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Let’s start by defining what we mean by changed popularity.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In lecture, let’s stay simple and use the AMMD (absolute max/min difference): max(count) - min(count).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Example for “Jennifer”: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In 1954, there were only 5.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In 1972, we hit peak Jennifer. 6,066 </a:t>
            </a:r>
            <a:r>
              <a:rPr lang="en" dirty="0" err="1"/>
              <a:t>Jennifers</a:t>
            </a:r>
            <a:r>
              <a:rPr lang="en" dirty="0"/>
              <a:t> were born.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AMMD is 6,066 - 5 = 6,061.</a:t>
            </a:r>
            <a:endParaRPr dirty="0"/>
          </a:p>
        </p:txBody>
      </p:sp>
      <p:cxnSp>
        <p:nvCxnSpPr>
          <p:cNvPr id="398" name="Google Shape;398;p57"/>
          <p:cNvCxnSpPr/>
          <p:nvPr/>
        </p:nvCxnSpPr>
        <p:spPr>
          <a:xfrm rot="10800000">
            <a:off x="5374025" y="2223475"/>
            <a:ext cx="585900" cy="3747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9" name="Google Shape;399;p57"/>
          <p:cNvSpPr txBox="1"/>
          <p:nvPr/>
        </p:nvSpPr>
        <p:spPr>
          <a:xfrm>
            <a:off x="5935925" y="2559750"/>
            <a:ext cx="29871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Note: This is not a common term. I just made it up.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Computing the AMMD for a Given Name</a:t>
            </a:r>
            <a:endParaRPr dirty="0"/>
          </a:p>
        </p:txBody>
      </p:sp>
      <p:pic>
        <p:nvPicPr>
          <p:cNvPr id="405" name="Google Shape;40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75" y="709125"/>
            <a:ext cx="4213875" cy="597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6" name="Google Shape;40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76" y="1749100"/>
            <a:ext cx="8455526" cy="3501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7" name="Google Shape;407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225" y="4153018"/>
            <a:ext cx="3200400" cy="371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8" name="Google Shape;408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225" y="2109175"/>
            <a:ext cx="3658900" cy="19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470" y="4544325"/>
            <a:ext cx="69532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 1: Getting AMMD for Every Name</a:t>
            </a:r>
            <a:endParaRPr dirty="0"/>
          </a:p>
        </p:txBody>
      </p:sp>
      <p:sp>
        <p:nvSpPr>
          <p:cNvPr id="415" name="Google Shape;415;p5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1: Hack something together using our existing Python knowledge.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Try to fill in the code above.</a:t>
            </a:r>
            <a:endParaRPr/>
          </a:p>
        </p:txBody>
      </p:sp>
      <p:pic>
        <p:nvPicPr>
          <p:cNvPr id="416" name="Google Shape;41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500" y="1202914"/>
            <a:ext cx="8043950" cy="2509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 1: Getting AMMD for Every Name</a:t>
            </a:r>
            <a:endParaRPr dirty="0"/>
          </a:p>
        </p:txBody>
      </p:sp>
      <p:sp>
        <p:nvSpPr>
          <p:cNvPr id="422" name="Google Shape;422;p6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Approach 1: Hack something together using our existing Python knowledge.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23" name="Google Shape;42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75" y="1119525"/>
            <a:ext cx="8443801" cy="257557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7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Note</a:t>
            </a:r>
            <a:endParaRPr/>
          </a:p>
        </p:txBody>
      </p:sp>
      <p:sp>
        <p:nvSpPr>
          <p:cNvPr id="767" name="Google Shape;767;p7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this type of programming seems scary, don’t worry, you’ll get used to it.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Very different than the procedural style that you may be used to in Java, Matlab, Python, etc.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Has a more declarative/SQL like feel.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7"/>
          <p:cNvSpPr txBox="1">
            <a:spLocks noGrp="1"/>
          </p:cNvSpPr>
          <p:nvPr>
            <p:ph type="title"/>
          </p:nvPr>
        </p:nvSpPr>
        <p:spPr>
          <a:xfrm>
            <a:off x="309150" y="1935750"/>
            <a:ext cx="8525700" cy="13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err="1">
                <a:latin typeface="Consolas"/>
                <a:ea typeface="Consolas"/>
                <a:cs typeface="Consolas"/>
                <a:sym typeface="Consolas"/>
              </a:rPr>
              <a:t>groupby</a:t>
            </a:r>
            <a:r>
              <a:rPr lang="en" sz="4800" dirty="0"/>
              <a:t> Features</a:t>
            </a:r>
            <a:endParaRPr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world, a statistician's view </a:t>
            </a:r>
            <a:endParaRPr dirty="0"/>
          </a:p>
        </p:txBody>
      </p:sp>
      <p:sp>
        <p:nvSpPr>
          <p:cNvPr id="121" name="Google Shape;121;p27"/>
          <p:cNvSpPr txBox="1">
            <a:spLocks noGrp="1"/>
          </p:cNvSpPr>
          <p:nvPr>
            <p:ph type="body" idx="1"/>
          </p:nvPr>
        </p:nvSpPr>
        <p:spPr>
          <a:xfrm>
            <a:off x="200625" y="796900"/>
            <a:ext cx="1966500" cy="22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200" b="1">
                <a:solidFill>
                  <a:srgbClr val="BE0712"/>
                </a:solidFill>
              </a:rPr>
              <a:t>🌍</a:t>
            </a:r>
            <a:endParaRPr sz="13200"/>
          </a:p>
        </p:txBody>
      </p:sp>
      <p:cxnSp>
        <p:nvCxnSpPr>
          <p:cNvPr id="122" name="Google Shape;122;p27"/>
          <p:cNvCxnSpPr/>
          <p:nvPr/>
        </p:nvCxnSpPr>
        <p:spPr>
          <a:xfrm>
            <a:off x="2167125" y="1850500"/>
            <a:ext cx="558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3" name="Google Shape;123;p27"/>
          <p:cNvSpPr txBox="1"/>
          <p:nvPr/>
        </p:nvSpPr>
        <p:spPr>
          <a:xfrm>
            <a:off x="2897525" y="1187650"/>
            <a:ext cx="2228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 (statistical) population from which we draw </a:t>
            </a:r>
            <a:r>
              <a:rPr lang="en" sz="1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samples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Each sample has certain </a:t>
            </a:r>
            <a:r>
              <a:rPr lang="en" sz="1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27"/>
          <p:cNvCxnSpPr/>
          <p:nvPr/>
        </p:nvCxnSpPr>
        <p:spPr>
          <a:xfrm>
            <a:off x="5314800" y="1850500"/>
            <a:ext cx="558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8438" y="1121801"/>
            <a:ext cx="2818462" cy="14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6506300" y="2660050"/>
            <a:ext cx="26085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generic DataFrame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(from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https://arxiv.org/abs/2001.00888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7380725" y="674650"/>
            <a:ext cx="9516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Features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27"/>
          <p:cNvCxnSpPr/>
          <p:nvPr/>
        </p:nvCxnSpPr>
        <p:spPr>
          <a:xfrm>
            <a:off x="7531250" y="1088300"/>
            <a:ext cx="5586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29" name="Google Shape;129;p27"/>
          <p:cNvGrpSpPr/>
          <p:nvPr/>
        </p:nvGrpSpPr>
        <p:grpSpPr>
          <a:xfrm>
            <a:off x="6217505" y="1623427"/>
            <a:ext cx="411545" cy="951600"/>
            <a:chOff x="5540055" y="3276577"/>
            <a:chExt cx="411545" cy="951600"/>
          </a:xfrm>
        </p:grpSpPr>
        <p:sp>
          <p:nvSpPr>
            <p:cNvPr id="130" name="Google Shape;130;p27"/>
            <p:cNvSpPr txBox="1"/>
            <p:nvPr/>
          </p:nvSpPr>
          <p:spPr>
            <a:xfrm rot="-5401084">
              <a:off x="5244555" y="3572227"/>
              <a:ext cx="9516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Samples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Google Shape;131;p27"/>
            <p:cNvCxnSpPr/>
            <p:nvPr/>
          </p:nvCxnSpPr>
          <p:spPr>
            <a:xfrm>
              <a:off x="5951600" y="3527525"/>
              <a:ext cx="0" cy="6087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pic>
        <p:nvPicPr>
          <p:cNvPr id="132" name="Google Shape;1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6196" y="2660048"/>
            <a:ext cx="4081299" cy="2431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7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groupby.agg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8" name="Google Shape;778;p7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err="1"/>
              <a:t>df.groupby</a:t>
            </a:r>
            <a:r>
              <a:rPr lang="en" dirty="0"/>
              <a:t>(“year”).</a:t>
            </a:r>
            <a:r>
              <a:rPr lang="en" dirty="0" err="1"/>
              <a:t>agg</a:t>
            </a:r>
            <a:r>
              <a:rPr lang="en" dirty="0"/>
              <a:t>(sum):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Organizes all rows with the same year into a subframe for that year.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Creates a new </a:t>
            </a:r>
            <a:r>
              <a:rPr lang="en" dirty="0" err="1"/>
              <a:t>dataframe</a:t>
            </a:r>
            <a:r>
              <a:rPr lang="en" dirty="0"/>
              <a:t> with one row representing each subframe year.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All rows in each subframe are combined using the sum function.</a:t>
            </a:r>
            <a:endParaRPr dirty="0"/>
          </a:p>
        </p:txBody>
      </p:sp>
      <p:pic>
        <p:nvPicPr>
          <p:cNvPr id="779" name="Google Shape;77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427" y="2076200"/>
            <a:ext cx="5301151" cy="294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7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groupby Objects</a:t>
            </a:r>
            <a:endParaRPr/>
          </a:p>
        </p:txBody>
      </p:sp>
      <p:sp>
        <p:nvSpPr>
          <p:cNvPr id="785" name="Google Shape;785;p7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result of a groupby operation applied to a DataFrame is a DataFrameGroupBy object.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 is not a DataFrame!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DataFrameGroupBy object, can use various functions to generate DataFrames (or Series). Agg is only one choice: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agg: Creates a new DataFrame with one aggregated row per subframe.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size: Creates a new Series with the size of each subframe.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filter: Creates a copy of the original DataFrame, but keeping only rows from subframes that obey the provided condition.</a:t>
            </a:r>
            <a:endParaRPr/>
          </a:p>
        </p:txBody>
      </p:sp>
      <p:pic>
        <p:nvPicPr>
          <p:cNvPr id="786" name="Google Shape;78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600" y="2428450"/>
            <a:ext cx="3488000" cy="2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91" y="1928275"/>
            <a:ext cx="8296434" cy="49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8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groupby.size()</a:t>
            </a:r>
            <a:endParaRPr/>
          </a:p>
        </p:txBody>
      </p:sp>
      <p:sp>
        <p:nvSpPr>
          <p:cNvPr id="793" name="Google Shape;793;p80"/>
          <p:cNvSpPr/>
          <p:nvPr/>
        </p:nvSpPr>
        <p:spPr>
          <a:xfrm>
            <a:off x="1043324" y="1337375"/>
            <a:ext cx="7788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1992</a:t>
            </a:r>
            <a:endParaRPr sz="1800"/>
          </a:p>
        </p:txBody>
      </p:sp>
      <p:sp>
        <p:nvSpPr>
          <p:cNvPr id="794" name="Google Shape;794;p80"/>
          <p:cNvSpPr/>
          <p:nvPr/>
        </p:nvSpPr>
        <p:spPr>
          <a:xfrm>
            <a:off x="1866348" y="1337375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795" name="Google Shape;795;p80"/>
          <p:cNvSpPr/>
          <p:nvPr/>
        </p:nvSpPr>
        <p:spPr>
          <a:xfrm>
            <a:off x="1043342" y="1728275"/>
            <a:ext cx="7788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1996</a:t>
            </a:r>
            <a:endParaRPr sz="1800"/>
          </a:p>
        </p:txBody>
      </p:sp>
      <p:sp>
        <p:nvSpPr>
          <p:cNvPr id="796" name="Google Shape;796;p80"/>
          <p:cNvSpPr/>
          <p:nvPr/>
        </p:nvSpPr>
        <p:spPr>
          <a:xfrm>
            <a:off x="1866348" y="1728269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797" name="Google Shape;797;p80"/>
          <p:cNvSpPr/>
          <p:nvPr/>
        </p:nvSpPr>
        <p:spPr>
          <a:xfrm>
            <a:off x="1043342" y="2119175"/>
            <a:ext cx="7788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2000</a:t>
            </a:r>
            <a:endParaRPr sz="1800"/>
          </a:p>
        </p:txBody>
      </p:sp>
      <p:sp>
        <p:nvSpPr>
          <p:cNvPr id="798" name="Google Shape;798;p80"/>
          <p:cNvSpPr/>
          <p:nvPr/>
        </p:nvSpPr>
        <p:spPr>
          <a:xfrm>
            <a:off x="1866348" y="2119163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799" name="Google Shape;799;p80"/>
          <p:cNvSpPr/>
          <p:nvPr/>
        </p:nvSpPr>
        <p:spPr>
          <a:xfrm>
            <a:off x="1043342" y="2510050"/>
            <a:ext cx="7788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1996</a:t>
            </a:r>
            <a:endParaRPr sz="1800"/>
          </a:p>
        </p:txBody>
      </p:sp>
      <p:sp>
        <p:nvSpPr>
          <p:cNvPr id="800" name="Google Shape;800;p80"/>
          <p:cNvSpPr/>
          <p:nvPr/>
        </p:nvSpPr>
        <p:spPr>
          <a:xfrm>
            <a:off x="1866348" y="2510056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01" name="Google Shape;801;p80"/>
          <p:cNvSpPr/>
          <p:nvPr/>
        </p:nvSpPr>
        <p:spPr>
          <a:xfrm>
            <a:off x="1043342" y="2900944"/>
            <a:ext cx="7788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1992</a:t>
            </a:r>
            <a:endParaRPr sz="1800"/>
          </a:p>
        </p:txBody>
      </p:sp>
      <p:sp>
        <p:nvSpPr>
          <p:cNvPr id="802" name="Google Shape;802;p80"/>
          <p:cNvSpPr/>
          <p:nvPr/>
        </p:nvSpPr>
        <p:spPr>
          <a:xfrm>
            <a:off x="1866348" y="2900950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803" name="Google Shape;803;p80"/>
          <p:cNvSpPr/>
          <p:nvPr/>
        </p:nvSpPr>
        <p:spPr>
          <a:xfrm>
            <a:off x="1043342" y="3291838"/>
            <a:ext cx="7788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2000</a:t>
            </a:r>
            <a:endParaRPr sz="1800"/>
          </a:p>
        </p:txBody>
      </p:sp>
      <p:sp>
        <p:nvSpPr>
          <p:cNvPr id="804" name="Google Shape;804;p80"/>
          <p:cNvSpPr/>
          <p:nvPr/>
        </p:nvSpPr>
        <p:spPr>
          <a:xfrm>
            <a:off x="1866348" y="3291844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805" name="Google Shape;805;p80"/>
          <p:cNvSpPr/>
          <p:nvPr/>
        </p:nvSpPr>
        <p:spPr>
          <a:xfrm>
            <a:off x="1043342" y="3682731"/>
            <a:ext cx="7788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2000</a:t>
            </a:r>
            <a:endParaRPr sz="1800"/>
          </a:p>
        </p:txBody>
      </p:sp>
      <p:sp>
        <p:nvSpPr>
          <p:cNvPr id="806" name="Google Shape;806;p80"/>
          <p:cNvSpPr/>
          <p:nvPr/>
        </p:nvSpPr>
        <p:spPr>
          <a:xfrm>
            <a:off x="1866348" y="3682738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807" name="Google Shape;807;p80"/>
          <p:cNvSpPr/>
          <p:nvPr/>
        </p:nvSpPr>
        <p:spPr>
          <a:xfrm>
            <a:off x="1043342" y="4073625"/>
            <a:ext cx="7788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2000</a:t>
            </a:r>
            <a:endParaRPr sz="1800"/>
          </a:p>
        </p:txBody>
      </p:sp>
      <p:sp>
        <p:nvSpPr>
          <p:cNvPr id="808" name="Google Shape;808;p80"/>
          <p:cNvSpPr/>
          <p:nvPr/>
        </p:nvSpPr>
        <p:spPr>
          <a:xfrm>
            <a:off x="1866348" y="4073631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809" name="Google Shape;809;p80"/>
          <p:cNvSpPr/>
          <p:nvPr/>
        </p:nvSpPr>
        <p:spPr>
          <a:xfrm>
            <a:off x="3734937" y="1108775"/>
            <a:ext cx="7698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1992</a:t>
            </a:r>
            <a:endParaRPr sz="1800"/>
          </a:p>
        </p:txBody>
      </p:sp>
      <p:sp>
        <p:nvSpPr>
          <p:cNvPr id="810" name="Google Shape;810;p80"/>
          <p:cNvSpPr/>
          <p:nvPr/>
        </p:nvSpPr>
        <p:spPr>
          <a:xfrm>
            <a:off x="4549048" y="1108775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811" name="Google Shape;811;p80"/>
          <p:cNvSpPr/>
          <p:nvPr/>
        </p:nvSpPr>
        <p:spPr>
          <a:xfrm>
            <a:off x="3734937" y="1499669"/>
            <a:ext cx="7698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1992</a:t>
            </a:r>
            <a:endParaRPr sz="1800"/>
          </a:p>
        </p:txBody>
      </p:sp>
      <p:sp>
        <p:nvSpPr>
          <p:cNvPr id="812" name="Google Shape;812;p80"/>
          <p:cNvSpPr/>
          <p:nvPr/>
        </p:nvSpPr>
        <p:spPr>
          <a:xfrm>
            <a:off x="4549048" y="1499669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813" name="Google Shape;813;p80"/>
          <p:cNvSpPr/>
          <p:nvPr/>
        </p:nvSpPr>
        <p:spPr>
          <a:xfrm>
            <a:off x="3734937" y="2510056"/>
            <a:ext cx="7698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1996</a:t>
            </a:r>
            <a:endParaRPr sz="1800"/>
          </a:p>
        </p:txBody>
      </p:sp>
      <p:sp>
        <p:nvSpPr>
          <p:cNvPr id="814" name="Google Shape;814;p80"/>
          <p:cNvSpPr/>
          <p:nvPr/>
        </p:nvSpPr>
        <p:spPr>
          <a:xfrm>
            <a:off x="4549048" y="2510056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15" name="Google Shape;815;p80"/>
          <p:cNvSpPr/>
          <p:nvPr/>
        </p:nvSpPr>
        <p:spPr>
          <a:xfrm>
            <a:off x="3734937" y="2900950"/>
            <a:ext cx="7698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1996</a:t>
            </a:r>
            <a:endParaRPr sz="1800"/>
          </a:p>
        </p:txBody>
      </p:sp>
      <p:sp>
        <p:nvSpPr>
          <p:cNvPr id="816" name="Google Shape;816;p80"/>
          <p:cNvSpPr/>
          <p:nvPr/>
        </p:nvSpPr>
        <p:spPr>
          <a:xfrm>
            <a:off x="4549048" y="2900950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17" name="Google Shape;817;p80"/>
          <p:cNvSpPr/>
          <p:nvPr/>
        </p:nvSpPr>
        <p:spPr>
          <a:xfrm>
            <a:off x="3734937" y="3530338"/>
            <a:ext cx="7698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2000</a:t>
            </a:r>
            <a:endParaRPr sz="1800"/>
          </a:p>
        </p:txBody>
      </p:sp>
      <p:sp>
        <p:nvSpPr>
          <p:cNvPr id="818" name="Google Shape;818;p80"/>
          <p:cNvSpPr/>
          <p:nvPr/>
        </p:nvSpPr>
        <p:spPr>
          <a:xfrm>
            <a:off x="4549048" y="3530338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819" name="Google Shape;819;p80"/>
          <p:cNvSpPr/>
          <p:nvPr/>
        </p:nvSpPr>
        <p:spPr>
          <a:xfrm>
            <a:off x="3734937" y="3921231"/>
            <a:ext cx="7698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2000</a:t>
            </a:r>
            <a:endParaRPr sz="1800"/>
          </a:p>
        </p:txBody>
      </p:sp>
      <p:sp>
        <p:nvSpPr>
          <p:cNvPr id="820" name="Google Shape;820;p80"/>
          <p:cNvSpPr/>
          <p:nvPr/>
        </p:nvSpPr>
        <p:spPr>
          <a:xfrm>
            <a:off x="4549048" y="3921231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821" name="Google Shape;821;p80"/>
          <p:cNvSpPr/>
          <p:nvPr/>
        </p:nvSpPr>
        <p:spPr>
          <a:xfrm>
            <a:off x="3734937" y="4693125"/>
            <a:ext cx="7698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2000</a:t>
            </a:r>
            <a:endParaRPr sz="1800"/>
          </a:p>
        </p:txBody>
      </p:sp>
      <p:sp>
        <p:nvSpPr>
          <p:cNvPr id="822" name="Google Shape;822;p80"/>
          <p:cNvSpPr/>
          <p:nvPr/>
        </p:nvSpPr>
        <p:spPr>
          <a:xfrm>
            <a:off x="4549048" y="4693125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823" name="Google Shape;823;p80"/>
          <p:cNvSpPr/>
          <p:nvPr/>
        </p:nvSpPr>
        <p:spPr>
          <a:xfrm>
            <a:off x="7014141" y="2510050"/>
            <a:ext cx="8592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1992</a:t>
            </a:r>
            <a:endParaRPr sz="1800"/>
          </a:p>
        </p:txBody>
      </p:sp>
      <p:sp>
        <p:nvSpPr>
          <p:cNvPr id="824" name="Google Shape;824;p80"/>
          <p:cNvSpPr/>
          <p:nvPr/>
        </p:nvSpPr>
        <p:spPr>
          <a:xfrm>
            <a:off x="7917548" y="2510044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825" name="Google Shape;825;p80"/>
          <p:cNvSpPr/>
          <p:nvPr/>
        </p:nvSpPr>
        <p:spPr>
          <a:xfrm>
            <a:off x="7014141" y="2900952"/>
            <a:ext cx="8592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1996</a:t>
            </a:r>
            <a:endParaRPr sz="1800"/>
          </a:p>
        </p:txBody>
      </p:sp>
      <p:sp>
        <p:nvSpPr>
          <p:cNvPr id="826" name="Google Shape;826;p80"/>
          <p:cNvSpPr/>
          <p:nvPr/>
        </p:nvSpPr>
        <p:spPr>
          <a:xfrm>
            <a:off x="7917548" y="2900950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827" name="Google Shape;827;p80"/>
          <p:cNvSpPr/>
          <p:nvPr/>
        </p:nvSpPr>
        <p:spPr>
          <a:xfrm>
            <a:off x="7014141" y="3291854"/>
            <a:ext cx="8592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2000</a:t>
            </a:r>
            <a:endParaRPr sz="1800"/>
          </a:p>
        </p:txBody>
      </p:sp>
      <p:sp>
        <p:nvSpPr>
          <p:cNvPr id="828" name="Google Shape;828;p80"/>
          <p:cNvSpPr/>
          <p:nvPr/>
        </p:nvSpPr>
        <p:spPr>
          <a:xfrm>
            <a:off x="7917548" y="3291856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829" name="Google Shape;829;p80"/>
          <p:cNvCxnSpPr/>
          <p:nvPr/>
        </p:nvCxnSpPr>
        <p:spPr>
          <a:xfrm>
            <a:off x="3089350" y="2877250"/>
            <a:ext cx="441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0" name="Google Shape;830;p80"/>
          <p:cNvCxnSpPr/>
          <p:nvPr/>
        </p:nvCxnSpPr>
        <p:spPr>
          <a:xfrm>
            <a:off x="5907395" y="1694984"/>
            <a:ext cx="848400" cy="962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1" name="Google Shape;831;p80"/>
          <p:cNvCxnSpPr/>
          <p:nvPr/>
        </p:nvCxnSpPr>
        <p:spPr>
          <a:xfrm>
            <a:off x="5902345" y="3055009"/>
            <a:ext cx="8592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2" name="Google Shape;832;p80"/>
          <p:cNvCxnSpPr/>
          <p:nvPr/>
        </p:nvCxnSpPr>
        <p:spPr>
          <a:xfrm rot="10800000" flipH="1">
            <a:off x="5931950" y="3448050"/>
            <a:ext cx="823800" cy="1023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3" name="Google Shape;833;p80"/>
          <p:cNvSpPr/>
          <p:nvPr/>
        </p:nvSpPr>
        <p:spPr>
          <a:xfrm rot="-5400000">
            <a:off x="3137700" y="851650"/>
            <a:ext cx="357900" cy="5922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80"/>
          <p:cNvSpPr/>
          <p:nvPr/>
        </p:nvSpPr>
        <p:spPr>
          <a:xfrm rot="-5400000">
            <a:off x="6207300" y="663850"/>
            <a:ext cx="357900" cy="9678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80"/>
          <p:cNvSpPr txBox="1"/>
          <p:nvPr/>
        </p:nvSpPr>
        <p:spPr>
          <a:xfrm>
            <a:off x="2791950" y="624850"/>
            <a:ext cx="15285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groupby(year)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6" name="Google Shape;836;p80"/>
          <p:cNvSpPr txBox="1"/>
          <p:nvPr/>
        </p:nvSpPr>
        <p:spPr>
          <a:xfrm>
            <a:off x="5902350" y="624850"/>
            <a:ext cx="31203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.size()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7" name="Google Shape;837;p80"/>
          <p:cNvSpPr/>
          <p:nvPr/>
        </p:nvSpPr>
        <p:spPr>
          <a:xfrm>
            <a:off x="2365353" y="1337375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ak</a:t>
            </a:r>
            <a:endParaRPr sz="1800"/>
          </a:p>
        </p:txBody>
      </p:sp>
      <p:sp>
        <p:nvSpPr>
          <p:cNvPr id="838" name="Google Shape;838;p80"/>
          <p:cNvSpPr/>
          <p:nvPr/>
        </p:nvSpPr>
        <p:spPr>
          <a:xfrm>
            <a:off x="2365353" y="1728275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tx</a:t>
            </a:r>
            <a:endParaRPr sz="1800"/>
          </a:p>
        </p:txBody>
      </p:sp>
      <p:sp>
        <p:nvSpPr>
          <p:cNvPr id="839" name="Google Shape;839;p80"/>
          <p:cNvSpPr/>
          <p:nvPr/>
        </p:nvSpPr>
        <p:spPr>
          <a:xfrm>
            <a:off x="2365353" y="2119175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fl</a:t>
            </a:r>
            <a:endParaRPr sz="1800"/>
          </a:p>
        </p:txBody>
      </p:sp>
      <p:sp>
        <p:nvSpPr>
          <p:cNvPr id="840" name="Google Shape;840;p80"/>
          <p:cNvSpPr/>
          <p:nvPr/>
        </p:nvSpPr>
        <p:spPr>
          <a:xfrm>
            <a:off x="2365353" y="2510075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</a:t>
            </a:r>
            <a:endParaRPr sz="1800"/>
          </a:p>
        </p:txBody>
      </p:sp>
      <p:sp>
        <p:nvSpPr>
          <p:cNvPr id="841" name="Google Shape;841;p80"/>
          <p:cNvSpPr/>
          <p:nvPr/>
        </p:nvSpPr>
        <p:spPr>
          <a:xfrm>
            <a:off x="2365353" y="2900975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</a:t>
            </a:r>
            <a:endParaRPr sz="1800"/>
          </a:p>
        </p:txBody>
      </p:sp>
      <p:sp>
        <p:nvSpPr>
          <p:cNvPr id="842" name="Google Shape;842;p80"/>
          <p:cNvSpPr/>
          <p:nvPr/>
        </p:nvSpPr>
        <p:spPr>
          <a:xfrm>
            <a:off x="2365353" y="3291875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ak</a:t>
            </a:r>
            <a:endParaRPr sz="1800"/>
          </a:p>
        </p:txBody>
      </p:sp>
      <p:sp>
        <p:nvSpPr>
          <p:cNvPr id="843" name="Google Shape;843;p80"/>
          <p:cNvSpPr/>
          <p:nvPr/>
        </p:nvSpPr>
        <p:spPr>
          <a:xfrm>
            <a:off x="2365353" y="3682775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</a:t>
            </a:r>
            <a:endParaRPr sz="1800"/>
          </a:p>
        </p:txBody>
      </p:sp>
      <p:sp>
        <p:nvSpPr>
          <p:cNvPr id="844" name="Google Shape;844;p80"/>
          <p:cNvSpPr/>
          <p:nvPr/>
        </p:nvSpPr>
        <p:spPr>
          <a:xfrm>
            <a:off x="2365353" y="4073675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sd</a:t>
            </a:r>
            <a:endParaRPr sz="1800"/>
          </a:p>
        </p:txBody>
      </p:sp>
      <p:sp>
        <p:nvSpPr>
          <p:cNvPr id="845" name="Google Shape;845;p80"/>
          <p:cNvSpPr/>
          <p:nvPr/>
        </p:nvSpPr>
        <p:spPr>
          <a:xfrm>
            <a:off x="5049078" y="1108775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ak</a:t>
            </a:r>
            <a:endParaRPr sz="1800"/>
          </a:p>
        </p:txBody>
      </p:sp>
      <p:sp>
        <p:nvSpPr>
          <p:cNvPr id="846" name="Google Shape;846;p80"/>
          <p:cNvSpPr/>
          <p:nvPr/>
        </p:nvSpPr>
        <p:spPr>
          <a:xfrm>
            <a:off x="5049078" y="1499675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</a:t>
            </a:r>
            <a:endParaRPr sz="1800"/>
          </a:p>
        </p:txBody>
      </p:sp>
      <p:sp>
        <p:nvSpPr>
          <p:cNvPr id="847" name="Google Shape;847;p80"/>
          <p:cNvSpPr/>
          <p:nvPr/>
        </p:nvSpPr>
        <p:spPr>
          <a:xfrm>
            <a:off x="5049078" y="2510075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tx</a:t>
            </a:r>
            <a:endParaRPr sz="1800"/>
          </a:p>
        </p:txBody>
      </p:sp>
      <p:sp>
        <p:nvSpPr>
          <p:cNvPr id="848" name="Google Shape;848;p80"/>
          <p:cNvSpPr/>
          <p:nvPr/>
        </p:nvSpPr>
        <p:spPr>
          <a:xfrm>
            <a:off x="5049078" y="2900975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</a:t>
            </a:r>
            <a:endParaRPr sz="1800"/>
          </a:p>
        </p:txBody>
      </p:sp>
      <p:sp>
        <p:nvSpPr>
          <p:cNvPr id="849" name="Google Shape;849;p80"/>
          <p:cNvSpPr/>
          <p:nvPr/>
        </p:nvSpPr>
        <p:spPr>
          <a:xfrm>
            <a:off x="5049078" y="3530375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fl</a:t>
            </a:r>
            <a:endParaRPr sz="1800"/>
          </a:p>
        </p:txBody>
      </p:sp>
      <p:sp>
        <p:nvSpPr>
          <p:cNvPr id="850" name="Google Shape;850;p80"/>
          <p:cNvSpPr/>
          <p:nvPr/>
        </p:nvSpPr>
        <p:spPr>
          <a:xfrm>
            <a:off x="5049078" y="3921275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ak</a:t>
            </a:r>
            <a:endParaRPr sz="1800"/>
          </a:p>
        </p:txBody>
      </p:sp>
      <p:sp>
        <p:nvSpPr>
          <p:cNvPr id="851" name="Google Shape;851;p80"/>
          <p:cNvSpPr/>
          <p:nvPr/>
        </p:nvSpPr>
        <p:spPr>
          <a:xfrm>
            <a:off x="5049078" y="4693175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sd</a:t>
            </a:r>
            <a:endParaRPr sz="1800"/>
          </a:p>
        </p:txBody>
      </p:sp>
      <p:sp>
        <p:nvSpPr>
          <p:cNvPr id="852" name="Google Shape;852;p80"/>
          <p:cNvSpPr/>
          <p:nvPr/>
        </p:nvSpPr>
        <p:spPr>
          <a:xfrm>
            <a:off x="3734925" y="4302275"/>
            <a:ext cx="7698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2000</a:t>
            </a:r>
            <a:endParaRPr sz="1800"/>
          </a:p>
        </p:txBody>
      </p:sp>
      <p:sp>
        <p:nvSpPr>
          <p:cNvPr id="853" name="Google Shape;853;p80"/>
          <p:cNvSpPr/>
          <p:nvPr/>
        </p:nvSpPr>
        <p:spPr>
          <a:xfrm>
            <a:off x="4548948" y="4302263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854" name="Google Shape;854;p80"/>
          <p:cNvSpPr/>
          <p:nvPr/>
        </p:nvSpPr>
        <p:spPr>
          <a:xfrm>
            <a:off x="5048978" y="4302275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</a:t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by Group</a:t>
            </a:r>
            <a:endParaRPr/>
          </a:p>
        </p:txBody>
      </p:sp>
      <p:sp>
        <p:nvSpPr>
          <p:cNvPr id="860" name="Google Shape;860;p8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common use for groups is to filter data.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groupby.filter</a:t>
            </a:r>
            <a:r>
              <a:rPr lang="en"/>
              <a:t> takes an argument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/>
              <a:t> is a function that: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Takes a DataFrame as input.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Returns either true or false.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group g, f is applied to the subframe comprised of the rows from the original dataframe corresponding to that group.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8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groupby.filter</a:t>
            </a:r>
            <a:endParaRPr/>
          </a:p>
        </p:txBody>
      </p:sp>
      <p:sp>
        <p:nvSpPr>
          <p:cNvPr id="866" name="Google Shape;866;p82"/>
          <p:cNvSpPr/>
          <p:nvPr/>
        </p:nvSpPr>
        <p:spPr>
          <a:xfrm>
            <a:off x="2074357" y="1337375"/>
            <a:ext cx="3579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867" name="Google Shape;867;p82"/>
          <p:cNvSpPr/>
          <p:nvPr/>
        </p:nvSpPr>
        <p:spPr>
          <a:xfrm>
            <a:off x="2476448" y="1337375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868" name="Google Shape;868;p82"/>
          <p:cNvSpPr/>
          <p:nvPr/>
        </p:nvSpPr>
        <p:spPr>
          <a:xfrm>
            <a:off x="2074357" y="1728269"/>
            <a:ext cx="3579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869" name="Google Shape;869;p82"/>
          <p:cNvSpPr/>
          <p:nvPr/>
        </p:nvSpPr>
        <p:spPr>
          <a:xfrm>
            <a:off x="2476448" y="1728269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70" name="Google Shape;870;p82"/>
          <p:cNvSpPr/>
          <p:nvPr/>
        </p:nvSpPr>
        <p:spPr>
          <a:xfrm>
            <a:off x="2074357" y="2119163"/>
            <a:ext cx="3579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871" name="Google Shape;871;p82"/>
          <p:cNvSpPr/>
          <p:nvPr/>
        </p:nvSpPr>
        <p:spPr>
          <a:xfrm>
            <a:off x="2476448" y="2119163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872" name="Google Shape;872;p82"/>
          <p:cNvSpPr/>
          <p:nvPr/>
        </p:nvSpPr>
        <p:spPr>
          <a:xfrm>
            <a:off x="2074357" y="2510056"/>
            <a:ext cx="3579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873" name="Google Shape;873;p82"/>
          <p:cNvSpPr/>
          <p:nvPr/>
        </p:nvSpPr>
        <p:spPr>
          <a:xfrm>
            <a:off x="2476448" y="2510056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74" name="Google Shape;874;p82"/>
          <p:cNvSpPr/>
          <p:nvPr/>
        </p:nvSpPr>
        <p:spPr>
          <a:xfrm>
            <a:off x="2074357" y="2900950"/>
            <a:ext cx="3579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875" name="Google Shape;875;p82"/>
          <p:cNvSpPr/>
          <p:nvPr/>
        </p:nvSpPr>
        <p:spPr>
          <a:xfrm>
            <a:off x="2476448" y="2900950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876" name="Google Shape;876;p82"/>
          <p:cNvSpPr/>
          <p:nvPr/>
        </p:nvSpPr>
        <p:spPr>
          <a:xfrm>
            <a:off x="2074357" y="3291844"/>
            <a:ext cx="3579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877" name="Google Shape;877;p82"/>
          <p:cNvSpPr/>
          <p:nvPr/>
        </p:nvSpPr>
        <p:spPr>
          <a:xfrm>
            <a:off x="2476448" y="3291844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878" name="Google Shape;878;p82"/>
          <p:cNvSpPr/>
          <p:nvPr/>
        </p:nvSpPr>
        <p:spPr>
          <a:xfrm>
            <a:off x="2074357" y="3682738"/>
            <a:ext cx="3579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879" name="Google Shape;879;p82"/>
          <p:cNvSpPr/>
          <p:nvPr/>
        </p:nvSpPr>
        <p:spPr>
          <a:xfrm>
            <a:off x="2476448" y="3682738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880" name="Google Shape;880;p82"/>
          <p:cNvSpPr/>
          <p:nvPr/>
        </p:nvSpPr>
        <p:spPr>
          <a:xfrm>
            <a:off x="2074357" y="4073631"/>
            <a:ext cx="3579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881" name="Google Shape;881;p82"/>
          <p:cNvSpPr/>
          <p:nvPr/>
        </p:nvSpPr>
        <p:spPr>
          <a:xfrm>
            <a:off x="2476448" y="4073631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882" name="Google Shape;882;p82"/>
          <p:cNvSpPr/>
          <p:nvPr/>
        </p:nvSpPr>
        <p:spPr>
          <a:xfrm>
            <a:off x="2074357" y="4464525"/>
            <a:ext cx="3579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883" name="Google Shape;883;p82"/>
          <p:cNvSpPr/>
          <p:nvPr/>
        </p:nvSpPr>
        <p:spPr>
          <a:xfrm>
            <a:off x="2476448" y="4464525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884" name="Google Shape;884;p82"/>
          <p:cNvSpPr/>
          <p:nvPr/>
        </p:nvSpPr>
        <p:spPr>
          <a:xfrm>
            <a:off x="4223657" y="1032575"/>
            <a:ext cx="3579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885" name="Google Shape;885;p82"/>
          <p:cNvSpPr/>
          <p:nvPr/>
        </p:nvSpPr>
        <p:spPr>
          <a:xfrm>
            <a:off x="4625748" y="1032575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886" name="Google Shape;886;p82"/>
          <p:cNvSpPr/>
          <p:nvPr/>
        </p:nvSpPr>
        <p:spPr>
          <a:xfrm>
            <a:off x="4223657" y="1423469"/>
            <a:ext cx="3579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887" name="Google Shape;887;p82"/>
          <p:cNvSpPr/>
          <p:nvPr/>
        </p:nvSpPr>
        <p:spPr>
          <a:xfrm>
            <a:off x="4625748" y="1423469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88" name="Google Shape;888;p82"/>
          <p:cNvSpPr/>
          <p:nvPr/>
        </p:nvSpPr>
        <p:spPr>
          <a:xfrm>
            <a:off x="4223657" y="1814363"/>
            <a:ext cx="3579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889" name="Google Shape;889;p82"/>
          <p:cNvSpPr/>
          <p:nvPr/>
        </p:nvSpPr>
        <p:spPr>
          <a:xfrm>
            <a:off x="4625748" y="1814363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890" name="Google Shape;890;p82"/>
          <p:cNvSpPr/>
          <p:nvPr/>
        </p:nvSpPr>
        <p:spPr>
          <a:xfrm>
            <a:off x="4223657" y="2371570"/>
            <a:ext cx="3579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891" name="Google Shape;891;p82"/>
          <p:cNvSpPr/>
          <p:nvPr/>
        </p:nvSpPr>
        <p:spPr>
          <a:xfrm>
            <a:off x="4625748" y="2371570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892" name="Google Shape;892;p82"/>
          <p:cNvSpPr/>
          <p:nvPr/>
        </p:nvSpPr>
        <p:spPr>
          <a:xfrm>
            <a:off x="4223657" y="2762464"/>
            <a:ext cx="3579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893" name="Google Shape;893;p82"/>
          <p:cNvSpPr/>
          <p:nvPr/>
        </p:nvSpPr>
        <p:spPr>
          <a:xfrm>
            <a:off x="4625748" y="2762464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894" name="Google Shape;894;p82"/>
          <p:cNvSpPr/>
          <p:nvPr/>
        </p:nvSpPr>
        <p:spPr>
          <a:xfrm>
            <a:off x="4223657" y="3153358"/>
            <a:ext cx="3579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895" name="Google Shape;895;p82"/>
          <p:cNvSpPr/>
          <p:nvPr/>
        </p:nvSpPr>
        <p:spPr>
          <a:xfrm>
            <a:off x="4625748" y="3153358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896" name="Google Shape;896;p82"/>
          <p:cNvSpPr/>
          <p:nvPr/>
        </p:nvSpPr>
        <p:spPr>
          <a:xfrm>
            <a:off x="4214507" y="3710574"/>
            <a:ext cx="3579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897" name="Google Shape;897;p82"/>
          <p:cNvSpPr/>
          <p:nvPr/>
        </p:nvSpPr>
        <p:spPr>
          <a:xfrm>
            <a:off x="4616598" y="3710574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898" name="Google Shape;898;p82"/>
          <p:cNvSpPr/>
          <p:nvPr/>
        </p:nvSpPr>
        <p:spPr>
          <a:xfrm>
            <a:off x="4214507" y="4101467"/>
            <a:ext cx="3579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899" name="Google Shape;899;p82"/>
          <p:cNvSpPr/>
          <p:nvPr/>
        </p:nvSpPr>
        <p:spPr>
          <a:xfrm>
            <a:off x="4616598" y="4101467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900" name="Google Shape;900;p82"/>
          <p:cNvSpPr/>
          <p:nvPr/>
        </p:nvSpPr>
        <p:spPr>
          <a:xfrm>
            <a:off x="4214507" y="4658675"/>
            <a:ext cx="3579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901" name="Google Shape;901;p82"/>
          <p:cNvSpPr/>
          <p:nvPr/>
        </p:nvSpPr>
        <p:spPr>
          <a:xfrm>
            <a:off x="4616598" y="4658675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902" name="Google Shape;902;p82"/>
          <p:cNvCxnSpPr/>
          <p:nvPr/>
        </p:nvCxnSpPr>
        <p:spPr>
          <a:xfrm>
            <a:off x="3307425" y="3082025"/>
            <a:ext cx="441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3" name="Google Shape;903;p82"/>
          <p:cNvCxnSpPr/>
          <p:nvPr/>
        </p:nvCxnSpPr>
        <p:spPr>
          <a:xfrm>
            <a:off x="5217045" y="3055009"/>
            <a:ext cx="8592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4" name="Google Shape;904;p82"/>
          <p:cNvSpPr/>
          <p:nvPr/>
        </p:nvSpPr>
        <p:spPr>
          <a:xfrm rot="-5400000">
            <a:off x="3402200" y="663850"/>
            <a:ext cx="357900" cy="9678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82"/>
          <p:cNvSpPr/>
          <p:nvPr/>
        </p:nvSpPr>
        <p:spPr>
          <a:xfrm rot="-5400000">
            <a:off x="5522000" y="968650"/>
            <a:ext cx="357900" cy="9678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82"/>
          <p:cNvSpPr txBox="1"/>
          <p:nvPr/>
        </p:nvSpPr>
        <p:spPr>
          <a:xfrm>
            <a:off x="3097250" y="624850"/>
            <a:ext cx="9678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groupby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7" name="Google Shape;907;p82"/>
          <p:cNvSpPr txBox="1"/>
          <p:nvPr/>
        </p:nvSpPr>
        <p:spPr>
          <a:xfrm>
            <a:off x="4987950" y="701050"/>
            <a:ext cx="40956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.filter(f)</a:t>
            </a:r>
            <a:r>
              <a:rPr lang="en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, where </a:t>
            </a:r>
            <a:endParaRPr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    f = lambda sf: sf[“num”].sum() &gt; 10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8" name="Google Shape;908;p82"/>
          <p:cNvSpPr/>
          <p:nvPr/>
        </p:nvSpPr>
        <p:spPr>
          <a:xfrm>
            <a:off x="6220557" y="2041026"/>
            <a:ext cx="3579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909" name="Google Shape;909;p82"/>
          <p:cNvSpPr/>
          <p:nvPr/>
        </p:nvSpPr>
        <p:spPr>
          <a:xfrm>
            <a:off x="6622648" y="2041026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910" name="Google Shape;910;p82"/>
          <p:cNvSpPr/>
          <p:nvPr/>
        </p:nvSpPr>
        <p:spPr>
          <a:xfrm>
            <a:off x="6220557" y="2431920"/>
            <a:ext cx="3579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911" name="Google Shape;911;p82"/>
          <p:cNvSpPr/>
          <p:nvPr/>
        </p:nvSpPr>
        <p:spPr>
          <a:xfrm>
            <a:off x="6622648" y="2431920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912" name="Google Shape;912;p82"/>
          <p:cNvSpPr/>
          <p:nvPr/>
        </p:nvSpPr>
        <p:spPr>
          <a:xfrm>
            <a:off x="6220557" y="2818150"/>
            <a:ext cx="3579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913" name="Google Shape;913;p82"/>
          <p:cNvSpPr/>
          <p:nvPr/>
        </p:nvSpPr>
        <p:spPr>
          <a:xfrm>
            <a:off x="6622648" y="2818150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914" name="Google Shape;914;p82"/>
          <p:cNvSpPr/>
          <p:nvPr/>
        </p:nvSpPr>
        <p:spPr>
          <a:xfrm>
            <a:off x="6220557" y="3209044"/>
            <a:ext cx="3579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915" name="Google Shape;915;p82"/>
          <p:cNvSpPr/>
          <p:nvPr/>
        </p:nvSpPr>
        <p:spPr>
          <a:xfrm>
            <a:off x="6622648" y="3209044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916" name="Google Shape;916;p82"/>
          <p:cNvSpPr/>
          <p:nvPr/>
        </p:nvSpPr>
        <p:spPr>
          <a:xfrm>
            <a:off x="6220557" y="3600316"/>
            <a:ext cx="357900" cy="308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917" name="Google Shape;917;p82"/>
          <p:cNvSpPr/>
          <p:nvPr/>
        </p:nvSpPr>
        <p:spPr>
          <a:xfrm>
            <a:off x="6622648" y="3600316"/>
            <a:ext cx="447000" cy="308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cxnSp>
        <p:nvCxnSpPr>
          <p:cNvPr id="918" name="Google Shape;918;p82"/>
          <p:cNvCxnSpPr/>
          <p:nvPr/>
        </p:nvCxnSpPr>
        <p:spPr>
          <a:xfrm>
            <a:off x="5222095" y="1694984"/>
            <a:ext cx="848400" cy="962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19" name="Google Shape;919;p82"/>
          <p:cNvCxnSpPr/>
          <p:nvPr/>
        </p:nvCxnSpPr>
        <p:spPr>
          <a:xfrm rot="10800000" flipH="1">
            <a:off x="5231625" y="3447900"/>
            <a:ext cx="838800" cy="656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0" name="Google Shape;920;p82"/>
          <p:cNvCxnSpPr/>
          <p:nvPr/>
        </p:nvCxnSpPr>
        <p:spPr>
          <a:xfrm rot="10800000" flipH="1">
            <a:off x="5222350" y="3867825"/>
            <a:ext cx="848700" cy="9603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921" name="Google Shape;921;p82"/>
          <p:cNvSpPr txBox="1"/>
          <p:nvPr/>
        </p:nvSpPr>
        <p:spPr>
          <a:xfrm>
            <a:off x="5410400" y="2725468"/>
            <a:ext cx="3834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922" name="Google Shape;922;p82"/>
          <p:cNvSpPr txBox="1"/>
          <p:nvPr/>
        </p:nvSpPr>
        <p:spPr>
          <a:xfrm>
            <a:off x="5405825" y="3402468"/>
            <a:ext cx="3834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923" name="Google Shape;923;p82"/>
          <p:cNvSpPr txBox="1"/>
          <p:nvPr/>
        </p:nvSpPr>
        <p:spPr>
          <a:xfrm>
            <a:off x="5561700" y="1863805"/>
            <a:ext cx="3834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6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24" name="Google Shape;924;p82"/>
          <p:cNvSpPr txBox="1"/>
          <p:nvPr/>
        </p:nvSpPr>
        <p:spPr>
          <a:xfrm>
            <a:off x="5427823" y="4074628"/>
            <a:ext cx="3834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8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groupby.sum()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groupby.mean()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groupby.max()</a:t>
            </a:r>
            <a:r>
              <a:rPr lang="en"/>
              <a:t>, etc...</a:t>
            </a:r>
            <a:endParaRPr/>
          </a:p>
        </p:txBody>
      </p:sp>
      <p:sp>
        <p:nvSpPr>
          <p:cNvPr id="930" name="Google Shape;930;p8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common operations, rather than saying e.g. groupby.agg(sum), we can instead do groupby.sum():</a:t>
            </a:r>
            <a:endParaRPr/>
          </a:p>
        </p:txBody>
      </p:sp>
      <p:pic>
        <p:nvPicPr>
          <p:cNvPr id="931" name="Google Shape;93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450" y="1482188"/>
            <a:ext cx="6134100" cy="4476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32" name="Google Shape;932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688" y="2081213"/>
            <a:ext cx="5686425" cy="4476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33" name="Google Shape;933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1700" y="3299325"/>
            <a:ext cx="5624426" cy="385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34" name="Google Shape;934;p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2163" y="3875650"/>
            <a:ext cx="5603498" cy="385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84"/>
          <p:cNvSpPr txBox="1">
            <a:spLocks noGrp="1"/>
          </p:cNvSpPr>
          <p:nvPr>
            <p:ph type="title"/>
          </p:nvPr>
        </p:nvSpPr>
        <p:spPr>
          <a:xfrm>
            <a:off x="309150" y="1935750"/>
            <a:ext cx="8525700" cy="13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groupby([]) and 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Pivot Tables</a:t>
            </a:r>
            <a:endParaRPr sz="4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8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by Multiple Columns</a:t>
            </a:r>
            <a:endParaRPr/>
          </a:p>
        </p:txBody>
      </p:sp>
      <p:sp>
        <p:nvSpPr>
          <p:cNvPr id="945" name="Google Shape;945;p85"/>
          <p:cNvSpPr txBox="1">
            <a:spLocks noGrp="1"/>
          </p:cNvSpPr>
          <p:nvPr>
            <p:ph type="body" idx="1"/>
          </p:nvPr>
        </p:nvSpPr>
        <p:spPr>
          <a:xfrm>
            <a:off x="214175" y="5517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build a table showing the total number of babies born of each sex in each year. One way is to groupby using both columns of interest: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endParaRPr/>
          </a:p>
        </p:txBody>
      </p:sp>
      <p:pic>
        <p:nvPicPr>
          <p:cNvPr id="946" name="Google Shape;94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438" y="1735813"/>
            <a:ext cx="7553325" cy="381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47" name="Google Shape;947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47" y="2183297"/>
            <a:ext cx="1683050" cy="28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85"/>
          <p:cNvSpPr txBox="1"/>
          <p:nvPr/>
        </p:nvSpPr>
        <p:spPr>
          <a:xfrm>
            <a:off x="4403900" y="2355500"/>
            <a:ext cx="25116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Note: Resulting DataFrame is multi-indexed. That is, its index has multiple dimensions. Will explore next week outside of lecture.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949" name="Google Shape;949;p85"/>
          <p:cNvCxnSpPr/>
          <p:nvPr/>
        </p:nvCxnSpPr>
        <p:spPr>
          <a:xfrm rot="10800000">
            <a:off x="2473400" y="2725025"/>
            <a:ext cx="1930500" cy="1059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8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 Tables</a:t>
            </a:r>
            <a:endParaRPr/>
          </a:p>
        </p:txBody>
      </p:sp>
      <p:sp>
        <p:nvSpPr>
          <p:cNvPr id="955" name="Google Shape;955;p8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more natural approach is to use a pivot table .</a:t>
            </a:r>
            <a:endParaRPr dirty="0"/>
          </a:p>
        </p:txBody>
      </p:sp>
      <p:pic>
        <p:nvPicPr>
          <p:cNvPr id="956" name="Google Shape;956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96" y="1121621"/>
            <a:ext cx="5988799" cy="1529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57" name="Google Shape;957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1163" y="1092813"/>
            <a:ext cx="2314575" cy="3990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89"/>
          <p:cNvSpPr txBox="1">
            <a:spLocks noGrp="1"/>
          </p:cNvSpPr>
          <p:nvPr>
            <p:ph type="title"/>
          </p:nvPr>
        </p:nvSpPr>
        <p:spPr>
          <a:xfrm>
            <a:off x="309150" y="1935750"/>
            <a:ext cx="8525700" cy="13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Joins and Merge</a:t>
            </a:r>
            <a:endParaRPr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Relationship Between Data Frames, Series, and Indices</a:t>
            </a:r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270825" y="542575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think of a Data Frame as a collection of Series that all share the same Index.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Candidate, Party, %, Year, and Result Series all share an index from  0 to 5.</a:t>
            </a:r>
            <a:endParaRPr/>
          </a:p>
        </p:txBody>
      </p:sp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346" y="2536923"/>
            <a:ext cx="4081299" cy="2431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0" name="Google Shape;140;p28"/>
          <p:cNvSpPr txBox="1"/>
          <p:nvPr/>
        </p:nvSpPr>
        <p:spPr>
          <a:xfrm>
            <a:off x="1781350" y="1829425"/>
            <a:ext cx="1550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 Series</a:t>
            </a:r>
            <a:endParaRPr/>
          </a:p>
        </p:txBody>
      </p:sp>
      <p:cxnSp>
        <p:nvCxnSpPr>
          <p:cNvPr id="141" name="Google Shape;141;p28"/>
          <p:cNvCxnSpPr/>
          <p:nvPr/>
        </p:nvCxnSpPr>
        <p:spPr>
          <a:xfrm>
            <a:off x="4238300" y="2210375"/>
            <a:ext cx="155400" cy="2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" name="Google Shape;142;p28"/>
          <p:cNvSpPr txBox="1"/>
          <p:nvPr/>
        </p:nvSpPr>
        <p:spPr>
          <a:xfrm>
            <a:off x="3383100" y="1829425"/>
            <a:ext cx="1179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Party Series</a:t>
            </a:r>
            <a:endParaRPr/>
          </a:p>
        </p:txBody>
      </p:sp>
      <p:cxnSp>
        <p:nvCxnSpPr>
          <p:cNvPr id="143" name="Google Shape;143;p28"/>
          <p:cNvCxnSpPr/>
          <p:nvPr/>
        </p:nvCxnSpPr>
        <p:spPr>
          <a:xfrm>
            <a:off x="3026400" y="2201475"/>
            <a:ext cx="224400" cy="25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p28"/>
          <p:cNvCxnSpPr/>
          <p:nvPr/>
        </p:nvCxnSpPr>
        <p:spPr>
          <a:xfrm>
            <a:off x="4961050" y="2175275"/>
            <a:ext cx="118500" cy="28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145;p28"/>
          <p:cNvSpPr txBox="1"/>
          <p:nvPr/>
        </p:nvSpPr>
        <p:spPr>
          <a:xfrm>
            <a:off x="4526100" y="1829425"/>
            <a:ext cx="1179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Series</a:t>
            </a:r>
            <a:endParaRPr/>
          </a:p>
        </p:txBody>
      </p:sp>
      <p:cxnSp>
        <p:nvCxnSpPr>
          <p:cNvPr id="146" name="Google Shape;146;p28"/>
          <p:cNvCxnSpPr/>
          <p:nvPr/>
        </p:nvCxnSpPr>
        <p:spPr>
          <a:xfrm flipH="1">
            <a:off x="5612925" y="2168275"/>
            <a:ext cx="120000" cy="29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28"/>
          <p:cNvSpPr txBox="1"/>
          <p:nvPr/>
        </p:nvSpPr>
        <p:spPr>
          <a:xfrm>
            <a:off x="5440500" y="1829425"/>
            <a:ext cx="1129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 Series</a:t>
            </a:r>
            <a:endParaRPr/>
          </a:p>
        </p:txBody>
      </p:sp>
      <p:cxnSp>
        <p:nvCxnSpPr>
          <p:cNvPr id="148" name="Google Shape;148;p28"/>
          <p:cNvCxnSpPr/>
          <p:nvPr/>
        </p:nvCxnSpPr>
        <p:spPr>
          <a:xfrm flipH="1">
            <a:off x="6374825" y="2168275"/>
            <a:ext cx="466800" cy="29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49;p28"/>
          <p:cNvSpPr txBox="1"/>
          <p:nvPr/>
        </p:nvSpPr>
        <p:spPr>
          <a:xfrm>
            <a:off x="6881275" y="1829425"/>
            <a:ext cx="1370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Series</a:t>
            </a:r>
            <a:endParaRPr/>
          </a:p>
        </p:txBody>
      </p:sp>
      <p:sp>
        <p:nvSpPr>
          <p:cNvPr id="150" name="Google Shape;150;p28"/>
          <p:cNvSpPr txBox="1"/>
          <p:nvPr/>
        </p:nvSpPr>
        <p:spPr>
          <a:xfrm>
            <a:off x="263675" y="3771125"/>
            <a:ext cx="1901700" cy="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Non-native English speaker note: The plural of “series” is “series”. Sorry.</a:t>
            </a:r>
            <a:endParaRPr/>
          </a:p>
        </p:txBody>
      </p:sp>
      <p:sp>
        <p:nvSpPr>
          <p:cNvPr id="151" name="Google Shape;151;p28"/>
          <p:cNvSpPr/>
          <p:nvPr/>
        </p:nvSpPr>
        <p:spPr>
          <a:xfrm>
            <a:off x="2596316" y="2817898"/>
            <a:ext cx="343800" cy="2102400"/>
          </a:xfrm>
          <a:prstGeom prst="rect">
            <a:avLst/>
          </a:prstGeom>
          <a:noFill/>
          <a:ln w="2857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9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endParaRPr/>
          </a:p>
        </p:txBody>
      </p:sp>
      <p:sp>
        <p:nvSpPr>
          <p:cNvPr id="1104" name="Google Shape;1104;p9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Basic syntax for joining two </a:t>
            </a:r>
            <a:r>
              <a:rPr lang="en" dirty="0" err="1"/>
              <a:t>dataframes</a:t>
            </a:r>
            <a:r>
              <a:rPr lang="en" dirty="0"/>
              <a:t>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" dirty="0"/>
              <a:t> and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df2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df.merge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(df2)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df_output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pd.merge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df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, df2)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Output is another </a:t>
            </a:r>
            <a:r>
              <a:rPr lang="en" dirty="0" err="1"/>
              <a:t>dataframe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Pandas also has a method called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join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limited version of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merge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We will only use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merge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Merge has many variations:</a:t>
            </a:r>
          </a:p>
          <a:p>
            <a:pPr lvl="1"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eft</a:t>
            </a:r>
          </a:p>
          <a:p>
            <a:pPr lvl="1"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ight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1"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Outer</a:t>
            </a:r>
          </a:p>
          <a:p>
            <a:pPr lvl="1"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Inner</a:t>
            </a:r>
          </a:p>
          <a:p>
            <a:pPr lvl="1"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Cross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9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Joins</a:t>
            </a:r>
            <a:endParaRPr/>
          </a:p>
        </p:txBody>
      </p:sp>
      <p:sp>
        <p:nvSpPr>
          <p:cNvPr id="1110" name="Google Shape;1110;p9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 in SQL: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inner, outer, left, and right joins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Typical usage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“inner”</a:t>
            </a:r>
            <a:r>
              <a:rPr lang="en"/>
              <a:t> can be replaced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“outer”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“left”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“right”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11" name="Google Shape;1111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613" y="1809475"/>
            <a:ext cx="56292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access: [], lo</a:t>
            </a:r>
            <a:r>
              <a:rPr lang="en">
                <a:solidFill>
                  <a:srgbClr val="CC0000"/>
                </a:solidFill>
              </a:rPr>
              <a:t>c, iloc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57" name="Google Shape;157;p29"/>
          <p:cNvSpPr/>
          <p:nvPr/>
        </p:nvSpPr>
        <p:spPr>
          <a:xfrm>
            <a:off x="1499163" y="2917075"/>
            <a:ext cx="814038" cy="3858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[[]]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814988" y="2909941"/>
            <a:ext cx="5613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cxnSp>
        <p:nvCxnSpPr>
          <p:cNvPr id="159" name="Google Shape;159;p29"/>
          <p:cNvCxnSpPr>
            <a:cxnSpLocks/>
            <a:endCxn id="157" idx="1"/>
          </p:cNvCxnSpPr>
          <p:nvPr/>
        </p:nvCxnSpPr>
        <p:spPr>
          <a:xfrm>
            <a:off x="1264963" y="3109975"/>
            <a:ext cx="2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29"/>
          <p:cNvSpPr/>
          <p:nvPr/>
        </p:nvSpPr>
        <p:spPr>
          <a:xfrm>
            <a:off x="1671025" y="4225525"/>
            <a:ext cx="477000" cy="3858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[]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-10" y="4218400"/>
            <a:ext cx="12831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 Slice</a:t>
            </a:r>
            <a:endParaRPr/>
          </a:p>
        </p:txBody>
      </p:sp>
      <p:cxnSp>
        <p:nvCxnSpPr>
          <p:cNvPr id="162" name="Google Shape;162;p29"/>
          <p:cNvCxnSpPr>
            <a:endCxn id="160" idx="1"/>
          </p:cNvCxnSpPr>
          <p:nvPr/>
        </p:nvCxnSpPr>
        <p:spPr>
          <a:xfrm>
            <a:off x="1248925" y="4418425"/>
            <a:ext cx="42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29"/>
          <p:cNvSpPr/>
          <p:nvPr/>
        </p:nvSpPr>
        <p:spPr>
          <a:xfrm>
            <a:off x="1687063" y="1615750"/>
            <a:ext cx="477000" cy="3858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[]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610512" y="1608625"/>
            <a:ext cx="8757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cxnSp>
        <p:nvCxnSpPr>
          <p:cNvPr id="165" name="Google Shape;165;p29"/>
          <p:cNvCxnSpPr>
            <a:endCxn id="163" idx="1"/>
          </p:cNvCxnSpPr>
          <p:nvPr/>
        </p:nvCxnSpPr>
        <p:spPr>
          <a:xfrm>
            <a:off x="1264963" y="1808650"/>
            <a:ext cx="42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29"/>
          <p:cNvCxnSpPr>
            <a:cxnSpLocks/>
            <a:stCxn id="157" idx="3"/>
          </p:cNvCxnSpPr>
          <p:nvPr/>
        </p:nvCxnSpPr>
        <p:spPr>
          <a:xfrm>
            <a:off x="2313201" y="3109975"/>
            <a:ext cx="46046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29"/>
          <p:cNvSpPr txBox="1"/>
          <p:nvPr/>
        </p:nvSpPr>
        <p:spPr>
          <a:xfrm>
            <a:off x="2765563" y="2909950"/>
            <a:ext cx="11016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</a:t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2749525" y="4232425"/>
            <a:ext cx="11016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</a:t>
            </a:r>
            <a:endParaRPr/>
          </a:p>
        </p:txBody>
      </p:sp>
      <p:cxnSp>
        <p:nvCxnSpPr>
          <p:cNvPr id="169" name="Google Shape;169;p29"/>
          <p:cNvCxnSpPr>
            <a:stCxn id="160" idx="3"/>
            <a:endCxn id="168" idx="1"/>
          </p:cNvCxnSpPr>
          <p:nvPr/>
        </p:nvCxnSpPr>
        <p:spPr>
          <a:xfrm>
            <a:off x="2148025" y="4418425"/>
            <a:ext cx="60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29"/>
          <p:cNvCxnSpPr>
            <a:stCxn id="163" idx="3"/>
          </p:cNvCxnSpPr>
          <p:nvPr/>
        </p:nvCxnSpPr>
        <p:spPr>
          <a:xfrm>
            <a:off x="2164063" y="180865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29"/>
          <p:cNvSpPr txBox="1"/>
          <p:nvPr/>
        </p:nvSpPr>
        <p:spPr>
          <a:xfrm>
            <a:off x="2765563" y="1622650"/>
            <a:ext cx="11016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</a:t>
            </a:r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806413" y="2001550"/>
            <a:ext cx="22383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Column Selection</a:t>
            </a: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806413" y="3302875"/>
            <a:ext cx="22383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Column Selection</a:t>
            </a:r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790375" y="4611325"/>
            <a:ext cx="22383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(Multiple) Row Selection</a:t>
            </a:r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4319525" y="2669575"/>
            <a:ext cx="4646400" cy="3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iloc</a:t>
            </a:r>
            <a:r>
              <a:rPr lang="en"/>
              <a:t>: integer/positional</a:t>
            </a: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4319525" y="797500"/>
            <a:ext cx="1694700" cy="3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loc</a:t>
            </a:r>
            <a:r>
              <a:rPr lang="en"/>
              <a:t>: Labels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250750" y="688000"/>
            <a:ext cx="37674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[]: flexible, confusing?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4386800" y="4218400"/>
            <a:ext cx="4745100" cy="8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400" b="1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400" b="1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" sz="2400" b="1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describe</a:t>
            </a:r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4319525" y="977050"/>
            <a:ext cx="4701600" cy="14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Strings, integers - row/column labels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Lists - similar, but always return dataframes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Slices of labels: </a:t>
            </a:r>
            <a:r>
              <a:rPr lang="en" sz="1800" b="1"/>
              <a:t>end-point inclusive</a:t>
            </a:r>
            <a:r>
              <a:rPr lang="en" sz="1800"/>
              <a:t>!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Boolean arrays: “mask” selection.</a:t>
            </a:r>
            <a:endParaRPr sz="1800"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4442400" y="2856150"/>
            <a:ext cx="4701600" cy="10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Always 0-based, for rows and columns.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Slices as usual, </a:t>
            </a:r>
            <a:r>
              <a:rPr lang="en" sz="1800" b="1" dirty="0"/>
              <a:t>end-point exclusive.</a:t>
            </a:r>
            <a:endParaRPr sz="1800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Use carefully (error prone).</a:t>
            </a:r>
            <a:endParaRPr sz="1800" dirty="0"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4559775" y="4536450"/>
            <a:ext cx="47016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Handy utilities to summarize a DF.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Lecture: New Syntax / Concept Summary</a:t>
            </a:r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Operations on String series, e.g. babynames[“Name”].str.startswith()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Creating and dropping columns.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Creating temporary columns is often convenient for sorting.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Passing an index as an argument to loc.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Useful as an alternate way to sort a dataframe.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Groupby: Output of .groupby(“Name”) is a DataFrameGroupBy object. Condense back into a DataFrame or Series with: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groupby.agg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groupby.size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groupby.filter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and more...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Pivot tables: An alternate way to group by exactly two columns.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Merge: A method to join two dataframes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For Today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Today we’ll introduce additional syntax by trying to solve various practical problems on our baby names dataset.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Goal 1: Find the most popular name in California in 2018.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Goal 2: Find all names that start with J.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Goal 3: Sort names by length.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Goal 4: Find the name whose popularity has changed the most.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Goal 5: Count the number of female and male babies born in each year.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309150" y="1935750"/>
            <a:ext cx="8525700" cy="13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nsolas"/>
                <a:ea typeface="Consolas"/>
                <a:cs typeface="Consolas"/>
                <a:sym typeface="Consolas"/>
              </a:rPr>
              <a:t>str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C9DA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2333</Words>
  <Application>Microsoft Macintosh PowerPoint</Application>
  <PresentationFormat>On-screen Show (16:9)</PresentationFormat>
  <Paragraphs>417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Roboto Light</vt:lpstr>
      <vt:lpstr>Helvetica Neue</vt:lpstr>
      <vt:lpstr>Roboto</vt:lpstr>
      <vt:lpstr>Noto Sans Symbols</vt:lpstr>
      <vt:lpstr>Arial</vt:lpstr>
      <vt:lpstr>Consolas</vt:lpstr>
      <vt:lpstr>Roboto Medium</vt:lpstr>
      <vt:lpstr>Century Gothic</vt:lpstr>
      <vt:lpstr>Calibri</vt:lpstr>
      <vt:lpstr>Simple Lecture</vt:lpstr>
      <vt:lpstr>Custom</vt:lpstr>
      <vt:lpstr>Pandas, Part 2</vt:lpstr>
      <vt:lpstr>Announcements</vt:lpstr>
      <vt:lpstr>Quick review from last lecture</vt:lpstr>
      <vt:lpstr>The world, a statistician's view </vt:lpstr>
      <vt:lpstr>The Relationship Between Data Frames, Series, and Indices</vt:lpstr>
      <vt:lpstr>DataFrame access: [], loc, iloc</vt:lpstr>
      <vt:lpstr>This Lecture: New Syntax / Concept Summary</vt:lpstr>
      <vt:lpstr>Structure For Today</vt:lpstr>
      <vt:lpstr>str</vt:lpstr>
      <vt:lpstr>Manipulating String Data</vt:lpstr>
      <vt:lpstr>Manipulating String Data</vt:lpstr>
      <vt:lpstr>Manipulating String Data</vt:lpstr>
      <vt:lpstr>Manipulating String Data</vt:lpstr>
      <vt:lpstr>A More Advanced Approach</vt:lpstr>
      <vt:lpstr>Idiomatic Code</vt:lpstr>
      <vt:lpstr>Str Methods</vt:lpstr>
      <vt:lpstr>Str Methods</vt:lpstr>
      <vt:lpstr>Str Methods</vt:lpstr>
      <vt:lpstr>Challenge</vt:lpstr>
      <vt:lpstr>Challenge</vt:lpstr>
      <vt:lpstr>Adding, Modifying, and Removing Columns</vt:lpstr>
      <vt:lpstr>Sorting By Length</vt:lpstr>
      <vt:lpstr>Approach 1: Create a Temporary Column</vt:lpstr>
      <vt:lpstr>Syntax for Column Addition</vt:lpstr>
      <vt:lpstr>Syntax for Dropping a Column (or Row)</vt:lpstr>
      <vt:lpstr>Sorting by Arbitrary Functions</vt:lpstr>
      <vt:lpstr>A Little More .loc</vt:lpstr>
      <vt:lpstr>Sorting By Length</vt:lpstr>
      <vt:lpstr>Approach 2: Create a Sorted Index and Pass to .loc</vt:lpstr>
      <vt:lpstr>Approach 2: Create a Sorted Index and Pass to .loc</vt:lpstr>
      <vt:lpstr>Approach 2: Create a Sorted Index and Pass to .loc</vt:lpstr>
      <vt:lpstr>Approach 2: Create a Sorted Index and Pass to .loc</vt:lpstr>
      <vt:lpstr>Another approach</vt:lpstr>
      <vt:lpstr>Sorting By Length</vt:lpstr>
      <vt:lpstr>Example: Computing the AMMD for a Given Name</vt:lpstr>
      <vt:lpstr>Approach 1: Getting AMMD for Every Name</vt:lpstr>
      <vt:lpstr>Approach 1: Getting AMMD for Every Name</vt:lpstr>
      <vt:lpstr>Quick Note</vt:lpstr>
      <vt:lpstr>groupby Features</vt:lpstr>
      <vt:lpstr>groupby.agg</vt:lpstr>
      <vt:lpstr>Raw groupby Objects</vt:lpstr>
      <vt:lpstr>groupby.size()</vt:lpstr>
      <vt:lpstr>Filtering by Group</vt:lpstr>
      <vt:lpstr>groupby.filter</vt:lpstr>
      <vt:lpstr>groupby.sum(), groupby.mean(), groupby.max(), etc...</vt:lpstr>
      <vt:lpstr>groupby([]) and  Pivot Tables</vt:lpstr>
      <vt:lpstr>Grouping by Multiple Columns</vt:lpstr>
      <vt:lpstr>Pivot Tables</vt:lpstr>
      <vt:lpstr>Joins and Merge</vt:lpstr>
      <vt:lpstr>merge</vt:lpstr>
      <vt:lpstr>Types of Joins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Pandas, Part 2</dc:title>
  <cp:lastModifiedBy>Sean Kang</cp:lastModifiedBy>
  <cp:revision>36</cp:revision>
  <dcterms:modified xsi:type="dcterms:W3CDTF">2024-09-12T07:16:03Z</dcterms:modified>
</cp:coreProperties>
</file>