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88" r:id="rId11"/>
    <p:sldId id="289" r:id="rId12"/>
    <p:sldId id="290" r:id="rId13"/>
    <p:sldId id="271" r:id="rId14"/>
    <p:sldId id="272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315" r:id="rId27"/>
    <p:sldId id="313" r:id="rId28"/>
    <p:sldId id="314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urier" panose="02070309020205020404" pitchFamily="49" charset="0"/>
      <p:regular r:id="rId35"/>
      <p:bold r:id="rId36"/>
      <p:italic r:id="rId37"/>
      <p:boldItalic r:id="rId38"/>
    </p:embeddedFont>
    <p:embeddedFont>
      <p:font typeface="Helvetica Neue" panose="02000503000000020004" pitchFamily="2" charset="0"/>
      <p:regular r:id="rId39"/>
      <p:bold r:id="rId39"/>
      <p:italic r:id="rId39"/>
      <p:boldItalic r:id="rId39"/>
    </p:embeddedFont>
    <p:embeddedFont>
      <p:font typeface="Noto Sans Symbols" panose="020B0604020202020204" pitchFamily="34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  <p:embeddedFont>
      <p:font typeface="Roboto Light" panose="020F0302020204030204" pitchFamily="34" charset="0"/>
      <p:regular r:id="rId48"/>
      <p:bold r:id="rId39"/>
      <p:italic r:id="rId49"/>
      <p:boldItalic r:id="rId50"/>
    </p:embeddedFont>
    <p:embeddedFont>
      <p:font typeface="Roboto Medium" panose="020F0502020204030204" pitchFamily="34" charset="0"/>
      <p:regular r:id="rId51"/>
      <p:bold r:id="rId50"/>
      <p:italic r:id="rId52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80C51-F9D9-49DF-B2A1-BB65D7F56E75}">
  <a:tblStyle styleId="{E0080C51-F9D9-49DF-B2A1-BB65D7F56E75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D63ACA-5E4F-49CC-9E8B-AACBDE6918DA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170"/>
  </p:normalViewPr>
  <p:slideViewPr>
    <p:cSldViewPr snapToGrid="0">
      <p:cViewPr varScale="1">
        <p:scale>
          <a:sx n="171" d="100"/>
          <a:sy n="171" d="100"/>
        </p:scale>
        <p:origin x="768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a480a9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a480a9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9743958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9743958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adf084da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8adf084dad_0_2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8adf084dad_0_2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adf084dad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8adf084dad_0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8adf084dad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743958c5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743958c5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adf084dad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8adf084da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df084dad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Granularity: If it is people data, does each row represent an individual? A group of individuals? Or a population?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a timestamp, does that reflect when the data is collected? Does that reflect when the data is entered to the system?</a:t>
            </a:r>
            <a:endParaRPr dirty="0"/>
          </a:p>
        </p:txBody>
      </p:sp>
      <p:sp>
        <p:nvSpPr>
          <p:cNvPr id="216" name="Google Shape;216;g8adf084da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743958c5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9743958c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df084dad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8adf084da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adf084da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8adf084dad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8adf084dad_0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adf084dad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8adf084da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df084dad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8adf084da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adf084dad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5" name="Google Shape;275;g8adf084dad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Light"/>
                <a:ea typeface="Roboto Light"/>
                <a:cs typeface="Roboto Light"/>
                <a:sym typeface="Roboto Light"/>
              </a:rPr>
              <a:t>anything in brackets is markup; only 4 pieces of information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adf084dad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adf084da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743958c5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9743958c5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adf084da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8adf084dad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8adf084dad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743958c5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9743958c5f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9743958c5f_0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adf084dad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8adf084dad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633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9743958c5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9743958c5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8adf084dad_0_1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8adf084dad_0_1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adf084dad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8adf084d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df084dad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8adf084d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adf084dad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8adf084da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adf084dad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8adf084da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adf084dad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adf084da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df084dad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Roboto Light"/>
                <a:ea typeface="Roboto Light"/>
                <a:cs typeface="Roboto Light"/>
                <a:sym typeface="Roboto Light"/>
              </a:rPr>
              <a:t>P</a:t>
            </a:r>
            <a:r>
              <a:rPr lang="en" sz="1100" dirty="0" err="1">
                <a:latin typeface="Roboto Light"/>
                <a:ea typeface="Roboto Light"/>
                <a:cs typeface="Roboto Light"/>
                <a:sym typeface="Roboto Light"/>
              </a:rPr>
              <a:t>rovenance</a:t>
            </a:r>
            <a:r>
              <a:rPr lang="en" sz="1100" dirty="0">
                <a:latin typeface="Roboto Light"/>
                <a:ea typeface="Roboto Light"/>
                <a:cs typeface="Roboto Light"/>
                <a:sym typeface="Roboto Light"/>
              </a:rPr>
              <a:t>: is the data in its original form or has it changed? through what operations?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Roboto Light"/>
                <a:ea typeface="Roboto Light"/>
                <a:cs typeface="Roboto Light"/>
                <a:sym typeface="Roboto Light"/>
              </a:rPr>
              <a:t>Inform the subsequent analysis: Document what you have done to inform others about types of transformations you did</a:t>
            </a:r>
            <a:endParaRPr lang="en" sz="11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 Does Yahoo Finance data the original data?  Or did Yahoo Finance harvest the data from the original source and reformat it for its purposes.</a:t>
            </a:r>
            <a:endParaRPr dirty="0"/>
          </a:p>
        </p:txBody>
      </p:sp>
      <p:sp>
        <p:nvSpPr>
          <p:cNvPr id="179" name="Google Shape;179;g8adf084da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df084da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John Tukey, Princeton mathematician and statistician, inventor of the Fast Fourier Transform and father of Exploratory Data Analysis.  Also coined the word “bit”.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Emphasis courtesy Jeff Heer, U. Washington</a:t>
            </a:r>
            <a:endParaRPr/>
          </a:p>
        </p:txBody>
      </p:sp>
      <p:sp>
        <p:nvSpPr>
          <p:cNvPr id="187" name="Google Shape;187;g8adf084da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">
    <p:bg>
      <p:bgPr>
        <a:solidFill>
          <a:srgbClr val="4A86E8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-190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l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nson.ucdavis.edu/course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EDA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Exploratory data analysis and its role in the data science lifecycle.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45774" y="1825900"/>
            <a:ext cx="1608531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6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32728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/>
          <p:nvPr/>
        </p:nvSpPr>
        <p:spPr>
          <a:xfrm>
            <a:off x="1324903" y="1150156"/>
            <a:ext cx="18984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Quantitative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2" name="Google Shape;372;p50"/>
          <p:cNvSpPr/>
          <p:nvPr/>
        </p:nvSpPr>
        <p:spPr>
          <a:xfrm>
            <a:off x="5890080" y="1148482"/>
            <a:ext cx="18984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Qualitative</a:t>
            </a:r>
            <a:r>
              <a:rPr lang="en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3" name="Google Shape;373;p50"/>
          <p:cNvSpPr/>
          <p:nvPr/>
        </p:nvSpPr>
        <p:spPr>
          <a:xfrm>
            <a:off x="3215029" y="71720"/>
            <a:ext cx="21129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</a:t>
            </a:r>
            <a:endParaRPr sz="11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50"/>
          <p:cNvSpPr txBox="1"/>
          <p:nvPr/>
        </p:nvSpPr>
        <p:spPr>
          <a:xfrm>
            <a:off x="190547" y="3443672"/>
            <a:ext cx="1551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Price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Temperature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118250" y="2892725"/>
            <a:ext cx="1997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Could be measured to arbitrary precision.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5158394" y="3413666"/>
            <a:ext cx="210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Preferences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Level of education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50"/>
          <p:cNvSpPr txBox="1"/>
          <p:nvPr/>
        </p:nvSpPr>
        <p:spPr>
          <a:xfrm>
            <a:off x="7286087" y="3413667"/>
            <a:ext cx="2011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Political Affiliation (Demo, Republic, Ind, </a:t>
            </a:r>
            <a:r>
              <a:rPr lang="en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etc</a:t>
            </a: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CallD</a:t>
            </a: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number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8" name="Google Shape;378;p50"/>
          <p:cNvSpPr txBox="1"/>
          <p:nvPr/>
        </p:nvSpPr>
        <p:spPr>
          <a:xfrm>
            <a:off x="4503950" y="2901475"/>
            <a:ext cx="307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Categories w/ levels but no consistent meaning to difference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9" name="Google Shape;379;p50"/>
          <p:cNvSpPr txBox="1"/>
          <p:nvPr/>
        </p:nvSpPr>
        <p:spPr>
          <a:xfrm>
            <a:off x="7125664" y="2941848"/>
            <a:ext cx="2197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Categories w/ no 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specific ordering.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80" name="Google Shape;380;p50"/>
          <p:cNvCxnSpPr>
            <a:stCxn id="373" idx="2"/>
            <a:endCxn id="371" idx="0"/>
          </p:cNvCxnSpPr>
          <p:nvPr/>
        </p:nvCxnSpPr>
        <p:spPr>
          <a:xfrm flipH="1">
            <a:off x="2274079" y="737720"/>
            <a:ext cx="1997400" cy="41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1" name="Google Shape;381;p50"/>
          <p:cNvCxnSpPr>
            <a:stCxn id="373" idx="2"/>
            <a:endCxn id="372" idx="0"/>
          </p:cNvCxnSpPr>
          <p:nvPr/>
        </p:nvCxnSpPr>
        <p:spPr>
          <a:xfrm>
            <a:off x="4271479" y="737720"/>
            <a:ext cx="2567700" cy="41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2" name="Google Shape;382;p50"/>
          <p:cNvSpPr/>
          <p:nvPr/>
        </p:nvSpPr>
        <p:spPr>
          <a:xfrm>
            <a:off x="5215763" y="2204708"/>
            <a:ext cx="11184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Ordinal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7442004" y="2226457"/>
            <a:ext cx="13200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Nominal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84" name="Google Shape;384;p50"/>
          <p:cNvCxnSpPr>
            <a:stCxn id="372" idx="2"/>
            <a:endCxn id="382" idx="0"/>
          </p:cNvCxnSpPr>
          <p:nvPr/>
        </p:nvCxnSpPr>
        <p:spPr>
          <a:xfrm flipH="1">
            <a:off x="5774880" y="1814482"/>
            <a:ext cx="1064400" cy="39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5" name="Google Shape;385;p50"/>
          <p:cNvCxnSpPr>
            <a:stCxn id="372" idx="2"/>
            <a:endCxn id="383" idx="0"/>
          </p:cNvCxnSpPr>
          <p:nvPr/>
        </p:nvCxnSpPr>
        <p:spPr>
          <a:xfrm>
            <a:off x="6839280" y="1814482"/>
            <a:ext cx="1262700" cy="41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50"/>
          <p:cNvSpPr txBox="1"/>
          <p:nvPr/>
        </p:nvSpPr>
        <p:spPr>
          <a:xfrm>
            <a:off x="5555393" y="136311"/>
            <a:ext cx="34746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Note that categorical variables can have numeric levels and quantitative variables may be stored as strings.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177206" y="2123988"/>
            <a:ext cx="14883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Continuous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8" name="Google Shape;388;p50"/>
          <p:cNvSpPr/>
          <p:nvPr/>
        </p:nvSpPr>
        <p:spPr>
          <a:xfrm>
            <a:off x="2932665" y="2123422"/>
            <a:ext cx="1118400" cy="66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Discrete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89" name="Google Shape;389;p50"/>
          <p:cNvCxnSpPr>
            <a:stCxn id="371" idx="2"/>
            <a:endCxn id="387" idx="0"/>
          </p:cNvCxnSpPr>
          <p:nvPr/>
        </p:nvCxnSpPr>
        <p:spPr>
          <a:xfrm flipH="1">
            <a:off x="921403" y="1816156"/>
            <a:ext cx="1352700" cy="30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50"/>
          <p:cNvCxnSpPr>
            <a:stCxn id="371" idx="2"/>
            <a:endCxn id="388" idx="0"/>
          </p:cNvCxnSpPr>
          <p:nvPr/>
        </p:nvCxnSpPr>
        <p:spPr>
          <a:xfrm>
            <a:off x="2274103" y="1816156"/>
            <a:ext cx="1217700" cy="30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50"/>
          <p:cNvSpPr txBox="1"/>
          <p:nvPr/>
        </p:nvSpPr>
        <p:spPr>
          <a:xfrm>
            <a:off x="2830149" y="3443671"/>
            <a:ext cx="2047604" cy="10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Number of siblings</a:t>
            </a: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Yrs</a:t>
            </a:r>
            <a:r>
              <a:rPr lang="en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education</a:t>
            </a: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r>
              <a:rPr lang="en" sz="10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Number of Lanes on Freeway</a:t>
            </a:r>
          </a:p>
          <a:p>
            <a:pPr marL="215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•"/>
            </a:pPr>
            <a:endParaRPr sz="1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82825" y="821825"/>
            <a:ext cx="1257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Ratios and intervals have meaning.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2455375" y="2941850"/>
            <a:ext cx="21090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Finite possible values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What is the type of data?</a:t>
            </a:r>
            <a:endParaRPr dirty="0"/>
          </a:p>
        </p:txBody>
      </p:sp>
      <p:graphicFrame>
        <p:nvGraphicFramePr>
          <p:cNvPr id="400" name="Google Shape;400;p51"/>
          <p:cNvGraphicFramePr/>
          <p:nvPr>
            <p:extLst>
              <p:ext uri="{D42A27DB-BD31-4B8C-83A1-F6EECF244321}">
                <p14:modId xmlns:p14="http://schemas.microsoft.com/office/powerpoint/2010/main" val="4275311724"/>
              </p:ext>
            </p:extLst>
          </p:nvPr>
        </p:nvGraphicFramePr>
        <p:xfrm>
          <a:off x="247650" y="818078"/>
          <a:ext cx="7753375" cy="360946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176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Quantitative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Quantitative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Discrete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Qualitative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Ordinal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Qualitative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Nominal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</a:t>
                      </a:r>
                      <a:r>
                        <a:rPr lang="en" sz="1400" baseline="-25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level (PPM)</a:t>
                      </a: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Number of siblings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GPA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Income bracket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(low, med, high)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Race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Number of years of education</a:t>
                      </a:r>
                      <a:endParaRPr sz="11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Yelp Rating</a:t>
                      </a:r>
                      <a:endParaRPr sz="1100"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1" name="Google Shape;401;p51"/>
          <p:cNvSpPr/>
          <p:nvPr/>
        </p:nvSpPr>
        <p:spPr>
          <a:xfrm>
            <a:off x="2258028" y="1379681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3782992" y="1797817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2258028" y="2257910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5305063" y="2657960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51"/>
          <p:cNvSpPr/>
          <p:nvPr/>
        </p:nvSpPr>
        <p:spPr>
          <a:xfrm>
            <a:off x="6937093" y="3144097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51"/>
          <p:cNvSpPr/>
          <p:nvPr/>
        </p:nvSpPr>
        <p:spPr>
          <a:xfrm>
            <a:off x="3782992" y="3578873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5313744" y="4046922"/>
            <a:ext cx="816000" cy="234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Formats and Structure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</a:pPr>
            <a:r>
              <a:rPr lang="en"/>
              <a:t>What should we look for?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Key Data Properties to Consider in EDA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b="1"/>
              <a:t>Structure -- </a:t>
            </a:r>
            <a:r>
              <a:rPr lang="en" i="1"/>
              <a:t>the “shape” of a data file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b="1"/>
              <a:t>Granularity -- </a:t>
            </a:r>
            <a:r>
              <a:rPr lang="en" i="1"/>
              <a:t>how fine/coarse is each datum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b="1"/>
              <a:t>Scope -- </a:t>
            </a:r>
            <a:r>
              <a:rPr lang="en" i="1"/>
              <a:t>how (in)complete is the data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b="1"/>
              <a:t>Temporality -- </a:t>
            </a:r>
            <a:r>
              <a:rPr lang="en" i="1"/>
              <a:t>how is the data situated in time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b="1"/>
              <a:t>Faithfulness -- </a:t>
            </a:r>
            <a:r>
              <a:rPr lang="en" i="1"/>
              <a:t>how well does the data capture “reality”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176956" y="993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Rectangular Data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65690" y="666422"/>
            <a:ext cx="8601354" cy="326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We prefer rectangular data for data analysis (why?)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Regular structures are easy manipulate and analyze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A big part of data cleaning is about </a:t>
            </a:r>
            <a:b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transforming data to be more rectangular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endParaRPr sz="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Two kinds of rectangular data: </a:t>
            </a:r>
            <a:r>
              <a:rPr lang="en" sz="1800" i="1" dirty="0">
                <a:latin typeface="Roboto Light"/>
                <a:ea typeface="Roboto Light"/>
                <a:cs typeface="Roboto Light"/>
                <a:sym typeface="Roboto Light"/>
              </a:rPr>
              <a:t>Tables and Matrices 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			(what are the differences?)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" b="1" dirty="0"/>
              <a:t>Tables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(a.k.a. data-frames  in R/Python and relations in SQL)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028700" lvl="2" indent="-23495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•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Named columns with different types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028700" lvl="2" indent="-23495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Light"/>
              <a:buChar char="•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Manipulated using data transformation languages (map, filter, group by, join, …)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b="1" dirty="0"/>
              <a:t>Matrices</a:t>
            </a:r>
            <a:endParaRPr b="1" dirty="0"/>
          </a:p>
          <a:p>
            <a:pPr marL="1028700" lvl="2" indent="-2540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Numeric data of the same type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1028700" lvl="2" indent="-254000" algn="l" rtl="0">
              <a:lnSpc>
                <a:spcPct val="80000"/>
              </a:lnSpc>
              <a:spcBef>
                <a:spcPts val="9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 Light"/>
              <a:buChar char="•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Manipulated using linear algebra </a:t>
            </a:r>
          </a:p>
          <a:p>
            <a:pPr marL="1028700" lvl="2" indent="-254000" algn="l" rtl="0">
              <a:lnSpc>
                <a:spcPct val="80000"/>
              </a:lnSpc>
              <a:spcBef>
                <a:spcPts val="9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 Light"/>
              <a:buChar char="•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Will discuss this in the future for more in-depth data science, but in this lecture.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42" name="Google Shape;242;p37"/>
          <p:cNvGraphicFramePr/>
          <p:nvPr/>
        </p:nvGraphicFramePr>
        <p:xfrm>
          <a:off x="7056627" y="765533"/>
          <a:ext cx="1942000" cy="1617900"/>
        </p:xfrm>
        <a:graphic>
          <a:graphicData uri="http://schemas.openxmlformats.org/drawingml/2006/table">
            <a:tbl>
              <a:tblPr firstRow="1" firstCol="1">
                <a:noFill/>
                <a:tableStyleId>{E0080C51-F9D9-49DF-B2A1-BB65D7F56E75}</a:tableStyleId>
              </a:tblPr>
              <a:tblGrid>
                <a:gridCol w="24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" b="0" i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106575" marR="106575" marT="53300" marB="533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3" name="Google Shape;243;p37"/>
          <p:cNvSpPr txBox="1"/>
          <p:nvPr/>
        </p:nvSpPr>
        <p:spPr>
          <a:xfrm rot="-5400000">
            <a:off x="5973404" y="1542016"/>
            <a:ext cx="1724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Records/Rows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6947218" y="142286"/>
            <a:ext cx="216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Fields/Attributes/</a:t>
            </a:r>
            <a:b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Features/Columns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233775" y="333769"/>
            <a:ext cx="639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How are these data files formatted?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165" y="1110690"/>
            <a:ext cx="5248330" cy="251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8574" y="2261676"/>
            <a:ext cx="5248332" cy="227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0342" y="3528908"/>
            <a:ext cx="6060908" cy="15202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5525333" y="1110690"/>
            <a:ext cx="25611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TSV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Tab separated values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6316905" y="2258533"/>
            <a:ext cx="2364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CSV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Comma separated </a:t>
            </a:r>
            <a:b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values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6670719" y="3542560"/>
            <a:ext cx="9357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JSON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7470956" y="1843569"/>
            <a:ext cx="1462800" cy="715500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Which is the best?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81990" y="0"/>
            <a:ext cx="8757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Comma and Tab Separated Values Files</a:t>
            </a:r>
            <a:endParaRPr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187824" y="994175"/>
            <a:ext cx="3525900" cy="3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Tabular data where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Records are delimited by a </a:t>
            </a:r>
            <a:r>
              <a:rPr lang="en" sz="1700" i="1">
                <a:latin typeface="Roboto Light"/>
                <a:ea typeface="Roboto Light"/>
                <a:cs typeface="Roboto Light"/>
                <a:sym typeface="Roboto Light"/>
              </a:rPr>
              <a:t>newline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: “\n”, “\r\n”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Fields are delimited by ‘,’ (comma) or ‘\t’ (tab)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Very Common!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Issues?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Commas, tabs in records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Quoting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…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4063" y="1093902"/>
            <a:ext cx="5248330" cy="251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9823" y="1784546"/>
            <a:ext cx="5248332" cy="2278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221832" y="156285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JavaScript Object Notation (JSON)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521494" y="2817859"/>
            <a:ext cx="7886700" cy="21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Widely used file format for nested data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Very similar to python dictionaries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Strict formatting ”quoting” addresses some issues in CSV/TSV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Issues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Not rectangular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Each record can have different fields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Nesting means records can contain tables – complicated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674" y="984811"/>
            <a:ext cx="6060908" cy="152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Quick Recap Pandas and </a:t>
            </a:r>
            <a:r>
              <a:rPr lang="en" dirty="0" err="1"/>
              <a:t>Jupyter</a:t>
            </a:r>
            <a:r>
              <a:rPr lang="en" dirty="0"/>
              <a:t> Notebooks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Reviewing 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concepts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/>
              <a:t>Series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: A named column of data with an index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/>
              <a:t>Indexes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: The mapping from keys to rows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 err="1"/>
              <a:t>DataFrame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: collection of series with common index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365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Char char="●"/>
            </a:pP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Dataframe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access methods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/>
              <a:t>Filtering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on predicts and </a:t>
            </a:r>
            <a:r>
              <a:rPr lang="en" b="1" dirty="0"/>
              <a:t>slicing</a:t>
            </a:r>
            <a:endParaRPr b="1" dirty="0"/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 err="1"/>
              <a:t>df.loc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: location by index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 err="1"/>
              <a:t>df.iloc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: location by integer address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ts val="1800"/>
              <a:buChar char="○"/>
            </a:pPr>
            <a:r>
              <a:rPr lang="en" b="1" dirty="0" err="1"/>
              <a:t>groupby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&amp; </a:t>
            </a:r>
            <a:r>
              <a:rPr lang="en" b="1" dirty="0"/>
              <a:t>pivot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 aggregating data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403825" y="265000"/>
            <a:ext cx="88908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Extensible Markup Language - XML (another kind of nested data)</a:t>
            </a:r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565022" y="1065713"/>
            <a:ext cx="6541500" cy="3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&lt;catalog&gt;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&lt;plant type='a'&gt;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&lt;common&gt;Bloodroot&lt;/common&gt;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&lt;botanical&gt;Sanguinaria canadensis&lt;/botanical&gt;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&lt;zone&gt;4&lt;/zone&gt;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&lt;light&gt;Mostly Shady&lt;/light&gt;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&lt;price&gt;2.44&lt;/price&gt;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&lt;availability&gt;03/15/2006&lt;/availability&gt;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&lt;description&gt;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	&lt;color&gt;white&lt;/color&gt;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	&lt;petals&gt;true&lt;/petals&gt;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&lt;/description&gt;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  &lt;indoor&gt;true&lt;/indoor&gt;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  &lt;/plant&gt;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…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800"/>
              </a:spcAft>
              <a:buSzPts val="1200"/>
              <a:buNone/>
            </a:pP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&lt;/catalog&gt;</a:t>
            </a:r>
            <a:endParaRPr/>
          </a:p>
        </p:txBody>
      </p:sp>
      <p:grpSp>
        <p:nvGrpSpPr>
          <p:cNvPr id="279" name="Google Shape;279;p41"/>
          <p:cNvGrpSpPr/>
          <p:nvPr/>
        </p:nvGrpSpPr>
        <p:grpSpPr>
          <a:xfrm>
            <a:off x="3660546" y="3323561"/>
            <a:ext cx="3190146" cy="510143"/>
            <a:chOff x="4880729" y="4431415"/>
            <a:chExt cx="4253529" cy="680191"/>
          </a:xfrm>
        </p:grpSpPr>
        <p:sp>
          <p:nvSpPr>
            <p:cNvPr id="280" name="Google Shape;280;p41"/>
            <p:cNvSpPr txBox="1"/>
            <p:nvPr/>
          </p:nvSpPr>
          <p:spPr>
            <a:xfrm>
              <a:off x="5705257" y="4526906"/>
              <a:ext cx="34290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Nested structure</a:t>
              </a:r>
              <a:endParaRPr sz="1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41"/>
            <p:cNvSpPr/>
            <p:nvPr/>
          </p:nvSpPr>
          <p:spPr>
            <a:xfrm rot="816714">
              <a:off x="4922676" y="4492498"/>
              <a:ext cx="569805" cy="42413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579808" y="1518062"/>
            <a:ext cx="7886700" cy="3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169.237.46.168 - - [26/Jan/2014:10:47:58 -0800] "GET /stat141/Winter04 HTTP/1.1" 301 328 "http://anson.ucdavis.edu/courses/"  "Mozilla/4.0 (compatible; MSIE 6.0; Windows NT 5.0; .NET CLR 1.1.4322)”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500"/>
              <a:buNone/>
            </a:pP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169.237.6.168 - - [8/Jan/2014:10:47:58 -0800] "GET /stat141/Winter04/ HTTP/1.1" 200 2585 "</a:t>
            </a:r>
            <a:r>
              <a:rPr lang="en" sz="1500" u="sng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"/>
                <a:hlinkClick r:id="rId3"/>
              </a:rPr>
              <a:t>http://anson.ucdavis.edu/courses/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" "Mozilla/4.0 (compatible; MSIE 6.0; Windows NT 5.0; .NET CLR 1.1.4322)"</a:t>
            </a: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500"/>
              <a:buNone/>
            </a:pPr>
            <a:endParaRPr sz="1500">
              <a:latin typeface="Courier"/>
              <a:ea typeface="Courier"/>
              <a:cs typeface="Courier"/>
              <a:sym typeface="Courier"/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title"/>
          </p:nvPr>
        </p:nvSpPr>
        <p:spPr>
          <a:xfrm>
            <a:off x="414338" y="389593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Log Data</a:t>
            </a:r>
            <a:endParaRPr/>
          </a:p>
        </p:txBody>
      </p:sp>
      <p:sp>
        <p:nvSpPr>
          <p:cNvPr id="288" name="Google Shape;288;p42"/>
          <p:cNvSpPr/>
          <p:nvPr/>
        </p:nvSpPr>
        <p:spPr>
          <a:xfrm>
            <a:off x="579808" y="1483534"/>
            <a:ext cx="7935600" cy="1031400"/>
          </a:xfrm>
          <a:prstGeom prst="rect">
            <a:avLst/>
          </a:prstGeom>
          <a:gradFill>
            <a:gsLst>
              <a:gs pos="0">
                <a:srgbClr val="489BE7">
                  <a:alpha val="37647"/>
                </a:srgbClr>
              </a:gs>
              <a:gs pos="100000">
                <a:srgbClr val="91CCFF">
                  <a:alpha val="37647"/>
                </a:srgbClr>
              </a:gs>
            </a:gsLst>
            <a:lin ang="16200038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579808" y="2821125"/>
            <a:ext cx="7935600" cy="1090800"/>
          </a:xfrm>
          <a:prstGeom prst="rect">
            <a:avLst/>
          </a:prstGeom>
          <a:solidFill>
            <a:srgbClr val="008000">
              <a:alpha val="3765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5747802" y="603403"/>
            <a:ext cx="3211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 this a csv file? tsv?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JSON/XML?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 and Joins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title"/>
          </p:nvPr>
        </p:nvSpPr>
        <p:spPr>
          <a:xfrm>
            <a:off x="372714" y="-2281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Structure: Keys</a:t>
            </a: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1"/>
          </p:nvPr>
        </p:nvSpPr>
        <p:spPr>
          <a:xfrm>
            <a:off x="201925" y="916275"/>
            <a:ext cx="4759500" cy="3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Often data will reference other pieces of data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" sz="1700" b="1"/>
              <a:t>Primary key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700" i="1">
                <a:latin typeface="Roboto Light"/>
                <a:ea typeface="Roboto Light"/>
                <a:cs typeface="Roboto Light"/>
                <a:sym typeface="Roboto Light"/>
              </a:rPr>
              <a:t>the column or set of columns in a table that determine the values of the remaining columns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Primary keys are unique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Examples: SSN, ProductIDs, …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08" name="Google Shape;308;p45"/>
          <p:cNvGraphicFramePr/>
          <p:nvPr/>
        </p:nvGraphicFramePr>
        <p:xfrm>
          <a:off x="5057113" y="333488"/>
          <a:ext cx="3390675" cy="112784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11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OrderNum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ProdID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Quantity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999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9" name="Google Shape;309;p45"/>
          <p:cNvGraphicFramePr/>
          <p:nvPr/>
        </p:nvGraphicFramePr>
        <p:xfrm>
          <a:off x="5185050" y="1782875"/>
          <a:ext cx="3262725" cy="845880"/>
        </p:xfrm>
        <a:graphic>
          <a:graphicData uri="http://schemas.openxmlformats.org/drawingml/2006/table">
            <a:tbl>
              <a:tblPr firstRow="1" bandRow="1">
                <a:noFill/>
                <a:tableStyleId>{95D63ACA-5E4F-49CC-9E8B-AACBDE6918DA}</a:tableStyleId>
              </a:tblPr>
              <a:tblGrid>
                <a:gridCol w="10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OrderNum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CustID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Date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171345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8/21/2017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281139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8/30/2017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0" name="Google Shape;310;p45"/>
          <p:cNvGraphicFramePr/>
          <p:nvPr/>
        </p:nvGraphicFramePr>
        <p:xfrm>
          <a:off x="6563794" y="2946603"/>
          <a:ext cx="1884000" cy="84588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9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ProdID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/>
                        <a:t>Cost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3.14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999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2.72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p45"/>
          <p:cNvSpPr txBox="1"/>
          <p:nvPr/>
        </p:nvSpPr>
        <p:spPr>
          <a:xfrm>
            <a:off x="7105825" y="2691950"/>
            <a:ext cx="134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7317574" y="1528225"/>
            <a:ext cx="113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3" name="Google Shape;313;p45"/>
          <p:cNvGraphicFramePr/>
          <p:nvPr/>
        </p:nvGraphicFramePr>
        <p:xfrm>
          <a:off x="5039794" y="4114144"/>
          <a:ext cx="1884000" cy="84588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9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CustID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/>
                        <a:t>Addr</a:t>
                      </a:r>
                      <a:endParaRPr sz="1400" u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171345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Harmon..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281139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Main ..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4" name="Google Shape;314;p45"/>
          <p:cNvSpPr txBox="1"/>
          <p:nvPr/>
        </p:nvSpPr>
        <p:spPr>
          <a:xfrm>
            <a:off x="5472850" y="3859500"/>
            <a:ext cx="145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15" name="Google Shape;315;p45"/>
          <p:cNvGrpSpPr/>
          <p:nvPr/>
        </p:nvGrpSpPr>
        <p:grpSpPr>
          <a:xfrm>
            <a:off x="3847471" y="3720995"/>
            <a:ext cx="1444950" cy="393188"/>
            <a:chOff x="7873161" y="4961326"/>
            <a:chExt cx="1926600" cy="524250"/>
          </a:xfrm>
        </p:grpSpPr>
        <p:sp>
          <p:nvSpPr>
            <p:cNvPr id="316" name="Google Shape;316;p45"/>
            <p:cNvSpPr txBox="1"/>
            <p:nvPr/>
          </p:nvSpPr>
          <p:spPr>
            <a:xfrm>
              <a:off x="7873161" y="4961326"/>
              <a:ext cx="147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Primary Key</a:t>
              </a:r>
              <a:endParaRPr sz="1000">
                <a:solidFill>
                  <a:srgbClr val="FF0000"/>
                </a:solidFill>
              </a:endParaRPr>
            </a:p>
          </p:txBody>
        </p:sp>
        <p:cxnSp>
          <p:nvCxnSpPr>
            <p:cNvPr id="317" name="Google Shape;317;p45"/>
            <p:cNvCxnSpPr>
              <a:stCxn id="316" idx="3"/>
            </p:cNvCxnSpPr>
            <p:nvPr/>
          </p:nvCxnSpPr>
          <p:spPr>
            <a:xfrm>
              <a:off x="9349761" y="5145976"/>
              <a:ext cx="450000" cy="33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18" name="Google Shape;318;p45"/>
          <p:cNvGrpSpPr/>
          <p:nvPr/>
        </p:nvGrpSpPr>
        <p:grpSpPr>
          <a:xfrm>
            <a:off x="3314071" y="139595"/>
            <a:ext cx="3608254" cy="471980"/>
            <a:chOff x="3314071" y="139595"/>
            <a:chExt cx="3608254" cy="471980"/>
          </a:xfrm>
        </p:grpSpPr>
        <p:grpSp>
          <p:nvGrpSpPr>
            <p:cNvPr id="319" name="Google Shape;319;p45"/>
            <p:cNvGrpSpPr/>
            <p:nvPr/>
          </p:nvGrpSpPr>
          <p:grpSpPr>
            <a:xfrm>
              <a:off x="3314071" y="139595"/>
              <a:ext cx="1608750" cy="276975"/>
              <a:chOff x="7873161" y="4961326"/>
              <a:chExt cx="2145000" cy="369300"/>
            </a:xfrm>
          </p:grpSpPr>
          <p:sp>
            <p:nvSpPr>
              <p:cNvPr id="320" name="Google Shape;320;p45"/>
              <p:cNvSpPr txBox="1"/>
              <p:nvPr/>
            </p:nvSpPr>
            <p:spPr>
              <a:xfrm>
                <a:off x="7873161" y="4961326"/>
                <a:ext cx="1476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Primary Key</a:t>
                </a:r>
                <a:endParaRPr sz="1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1" name="Google Shape;321;p45"/>
              <p:cNvCxnSpPr>
                <a:stCxn id="320" idx="3"/>
              </p:cNvCxnSpPr>
              <p:nvPr/>
            </p:nvCxnSpPr>
            <p:spPr>
              <a:xfrm>
                <a:off x="9349761" y="5145976"/>
                <a:ext cx="668400" cy="18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22" name="Google Shape;322;p45"/>
            <p:cNvSpPr/>
            <p:nvPr/>
          </p:nvSpPr>
          <p:spPr>
            <a:xfrm>
              <a:off x="5038325" y="298075"/>
              <a:ext cx="1884000" cy="313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45"/>
          <p:cNvSpPr txBox="1"/>
          <p:nvPr/>
        </p:nvSpPr>
        <p:spPr>
          <a:xfrm>
            <a:off x="7143126" y="82550"/>
            <a:ext cx="145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Purchases.csv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>
            <a:spLocks noGrp="1"/>
          </p:cNvSpPr>
          <p:nvPr>
            <p:ph type="title"/>
          </p:nvPr>
        </p:nvSpPr>
        <p:spPr>
          <a:xfrm>
            <a:off x="372714" y="-2281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Structure: Keys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body" idx="1"/>
          </p:nvPr>
        </p:nvSpPr>
        <p:spPr>
          <a:xfrm>
            <a:off x="201925" y="916275"/>
            <a:ext cx="4759500" cy="3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Often data will reference other pieces of data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" sz="1700" b="1"/>
              <a:t>Primary key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700" i="1">
                <a:latin typeface="Roboto Light"/>
                <a:ea typeface="Roboto Light"/>
                <a:cs typeface="Roboto Light"/>
                <a:sym typeface="Roboto Light"/>
              </a:rPr>
              <a:t>the column or set of columns in a table that determine the values of the remaining columns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Primary keys are unique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Examples: SSN, ProductIDs, …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" sz="1700" b="1"/>
              <a:t>Foreign keys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: the column or sets of columns that reference primary keys in other tables.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7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You will need to </a:t>
            </a:r>
            <a:r>
              <a:rPr lang="en" sz="1700" b="1"/>
              <a:t>join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 across </a:t>
            </a:r>
            <a:br>
              <a:rPr lang="en" sz="170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tables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31" name="Google Shape;331;p46"/>
          <p:cNvGraphicFramePr/>
          <p:nvPr/>
        </p:nvGraphicFramePr>
        <p:xfrm>
          <a:off x="5057113" y="333488"/>
          <a:ext cx="3390675" cy="112784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11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OrderNum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ProdID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Quantity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999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2" name="Google Shape;332;p46"/>
          <p:cNvGraphicFramePr/>
          <p:nvPr/>
        </p:nvGraphicFramePr>
        <p:xfrm>
          <a:off x="5185050" y="1782875"/>
          <a:ext cx="3262725" cy="845880"/>
        </p:xfrm>
        <a:graphic>
          <a:graphicData uri="http://schemas.openxmlformats.org/drawingml/2006/table">
            <a:tbl>
              <a:tblPr firstRow="1" bandRow="1">
                <a:noFill/>
                <a:tableStyleId>{95D63ACA-5E4F-49CC-9E8B-AACBDE6918DA}</a:tableStyleId>
              </a:tblPr>
              <a:tblGrid>
                <a:gridCol w="10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OrderNum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CustID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Date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171345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8/21/2017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281139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8/30/2017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3" name="Google Shape;333;p46"/>
          <p:cNvGraphicFramePr/>
          <p:nvPr/>
        </p:nvGraphicFramePr>
        <p:xfrm>
          <a:off x="6563794" y="2946603"/>
          <a:ext cx="1884000" cy="84588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9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ProdID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/>
                        <a:t>Cost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42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3.14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999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2.72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4" name="Google Shape;334;p46"/>
          <p:cNvSpPr txBox="1"/>
          <p:nvPr/>
        </p:nvSpPr>
        <p:spPr>
          <a:xfrm>
            <a:off x="7143126" y="82550"/>
            <a:ext cx="145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Purchases.csv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7105825" y="2691950"/>
            <a:ext cx="134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7317574" y="1528225"/>
            <a:ext cx="1130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Orders.csv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37" name="Google Shape;337;p46"/>
          <p:cNvGraphicFramePr/>
          <p:nvPr/>
        </p:nvGraphicFramePr>
        <p:xfrm>
          <a:off x="5039794" y="4114144"/>
          <a:ext cx="1884000" cy="845880"/>
        </p:xfrm>
        <a:graphic>
          <a:graphicData uri="http://schemas.openxmlformats.org/drawingml/2006/table">
            <a:tbl>
              <a:tblPr firstRow="1" bandRow="1">
                <a:noFill/>
                <a:tableStyleId>{E0080C51-F9D9-49DF-B2A1-BB65D7F56E75}</a:tableStyleId>
              </a:tblPr>
              <a:tblGrid>
                <a:gridCol w="9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sng"/>
                        <a:t>CustID</a:t>
                      </a:r>
                      <a:endParaRPr sz="1400" u="sng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/>
                        <a:t>Addr</a:t>
                      </a:r>
                      <a:endParaRPr sz="1400" u="none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171345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Harmon.. 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281139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Main ..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" name="Google Shape;338;p46"/>
          <p:cNvSpPr txBox="1"/>
          <p:nvPr/>
        </p:nvSpPr>
        <p:spPr>
          <a:xfrm>
            <a:off x="5472850" y="3859500"/>
            <a:ext cx="1451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Customers.csv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9" name="Google Shape;339;p46"/>
          <p:cNvGrpSpPr/>
          <p:nvPr/>
        </p:nvGrpSpPr>
        <p:grpSpPr>
          <a:xfrm>
            <a:off x="5136859" y="1470272"/>
            <a:ext cx="1451025" cy="312863"/>
            <a:chOff x="7865145" y="1960363"/>
            <a:chExt cx="1934700" cy="417150"/>
          </a:xfrm>
        </p:grpSpPr>
        <p:sp>
          <p:nvSpPr>
            <p:cNvPr id="340" name="Google Shape;340;p46"/>
            <p:cNvSpPr txBox="1"/>
            <p:nvPr/>
          </p:nvSpPr>
          <p:spPr>
            <a:xfrm>
              <a:off x="7865145" y="1960363"/>
              <a:ext cx="1484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Foreign Key</a:t>
              </a:r>
              <a:endParaRPr sz="1000">
                <a:solidFill>
                  <a:srgbClr val="FF0000"/>
                </a:solidFill>
              </a:endParaRPr>
            </a:p>
          </p:txBody>
        </p:sp>
        <p:cxnSp>
          <p:nvCxnSpPr>
            <p:cNvPr id="341" name="Google Shape;341;p46"/>
            <p:cNvCxnSpPr>
              <a:stCxn id="340" idx="3"/>
            </p:cNvCxnSpPr>
            <p:nvPr/>
          </p:nvCxnSpPr>
          <p:spPr>
            <a:xfrm>
              <a:off x="9349845" y="2145013"/>
              <a:ext cx="450000" cy="232500"/>
            </a:xfrm>
            <a:prstGeom prst="curved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42" name="Google Shape;342;p46"/>
          <p:cNvGrpSpPr/>
          <p:nvPr/>
        </p:nvGrpSpPr>
        <p:grpSpPr>
          <a:xfrm>
            <a:off x="3314071" y="139595"/>
            <a:ext cx="3608254" cy="471980"/>
            <a:chOff x="3314071" y="139595"/>
            <a:chExt cx="3608254" cy="471980"/>
          </a:xfrm>
        </p:grpSpPr>
        <p:grpSp>
          <p:nvGrpSpPr>
            <p:cNvPr id="343" name="Google Shape;343;p46"/>
            <p:cNvGrpSpPr/>
            <p:nvPr/>
          </p:nvGrpSpPr>
          <p:grpSpPr>
            <a:xfrm>
              <a:off x="3314071" y="139595"/>
              <a:ext cx="1608750" cy="276975"/>
              <a:chOff x="7873161" y="4961326"/>
              <a:chExt cx="2145000" cy="369300"/>
            </a:xfrm>
          </p:grpSpPr>
          <p:sp>
            <p:nvSpPr>
              <p:cNvPr id="344" name="Google Shape;344;p46"/>
              <p:cNvSpPr txBox="1"/>
              <p:nvPr/>
            </p:nvSpPr>
            <p:spPr>
              <a:xfrm>
                <a:off x="7873161" y="4961326"/>
                <a:ext cx="1476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Primary Key</a:t>
                </a:r>
                <a:endParaRPr sz="1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5" name="Google Shape;345;p46"/>
              <p:cNvCxnSpPr>
                <a:stCxn id="344" idx="3"/>
              </p:cNvCxnSpPr>
              <p:nvPr/>
            </p:nvCxnSpPr>
            <p:spPr>
              <a:xfrm>
                <a:off x="9349761" y="5145976"/>
                <a:ext cx="668400" cy="180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46" name="Google Shape;346;p46"/>
            <p:cNvSpPr/>
            <p:nvPr/>
          </p:nvSpPr>
          <p:spPr>
            <a:xfrm>
              <a:off x="5038325" y="298075"/>
              <a:ext cx="1884000" cy="313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46"/>
          <p:cNvGrpSpPr/>
          <p:nvPr/>
        </p:nvGrpSpPr>
        <p:grpSpPr>
          <a:xfrm>
            <a:off x="3847471" y="3720995"/>
            <a:ext cx="1444950" cy="393188"/>
            <a:chOff x="7873161" y="4961326"/>
            <a:chExt cx="1926600" cy="524250"/>
          </a:xfrm>
        </p:grpSpPr>
        <p:sp>
          <p:nvSpPr>
            <p:cNvPr id="348" name="Google Shape;348;p46"/>
            <p:cNvSpPr txBox="1"/>
            <p:nvPr/>
          </p:nvSpPr>
          <p:spPr>
            <a:xfrm>
              <a:off x="7873161" y="4961326"/>
              <a:ext cx="147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Primary Key</a:t>
              </a:r>
              <a:endParaRPr sz="1000">
                <a:solidFill>
                  <a:srgbClr val="FF0000"/>
                </a:solidFill>
              </a:endParaRPr>
            </a:p>
          </p:txBody>
        </p:sp>
        <p:cxnSp>
          <p:nvCxnSpPr>
            <p:cNvPr id="349" name="Google Shape;349;p46"/>
            <p:cNvCxnSpPr>
              <a:stCxn id="348" idx="3"/>
            </p:cNvCxnSpPr>
            <p:nvPr/>
          </p:nvCxnSpPr>
          <p:spPr>
            <a:xfrm>
              <a:off x="9349761" y="5145976"/>
              <a:ext cx="450000" cy="339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/>
              <a:t>Questions to ask about </a:t>
            </a:r>
            <a:r>
              <a:rPr lang="en" b="1" i="1"/>
              <a:t>Structure</a:t>
            </a:r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17697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Are the data in a standard format or encoding?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b="1"/>
              <a:t>Tabular data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CSV, TSV, Excel, SQL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b="1"/>
              <a:t>Nested data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 JSON or XML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Are the data organized in “records”?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No: Can we define records by parsing the data?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Are the data nested? (records contained within records…)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Yes: Can we reasonably un-nest the data?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Does the data reference other data?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Yes: can we join/merge the data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What are the fields in each record?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How are they encoded?  (e.g., strings, numbers, binary, dates …)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What is the </a:t>
            </a:r>
            <a:r>
              <a:rPr lang="en" b="1"/>
              <a:t>type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of the data?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322489" y="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</a:pPr>
            <a:r>
              <a:rPr lang="en" dirty="0"/>
              <a:t>Concepts and Terminology of Tables in Data Mining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28650" y="817697"/>
            <a:ext cx="8397000" cy="43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55600" lvl="0" indent="-3492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There are two types of tables in Data Mining: Fact Table and Dimensional Table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b="1" dirty="0"/>
              <a:t>Fact table: contains the main data.</a:t>
            </a: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○"/>
            </a:pPr>
            <a:r>
              <a:rPr lang="en" b="1" dirty="0">
                <a:sym typeface="Roboto Light"/>
              </a:rPr>
              <a:t>Dimensional table: supports the fact table</a:t>
            </a:r>
            <a:endParaRPr b="1" dirty="0"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Examples of Fact Table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Call Service Record </a:t>
            </a: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Medical Tests 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355600" lvl="0" indent="-349250" algn="l" rtl="0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SzPts val="2100"/>
              <a:buFont typeface="Roboto Light"/>
              <a:buChar char="●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Examples of Dimensional Table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Types of service calls </a:t>
            </a:r>
          </a:p>
          <a:p>
            <a:pPr marL="698500" lvl="1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Referenced by Fact table by </a:t>
            </a: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foreign keys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72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"/>
          <p:cNvSpPr txBox="1">
            <a:spLocks noGrp="1"/>
          </p:cNvSpPr>
          <p:nvPr>
            <p:ph type="title"/>
          </p:nvPr>
        </p:nvSpPr>
        <p:spPr>
          <a:xfrm>
            <a:off x="414338" y="99312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2700" b="1"/>
              <a:t>Summary:</a:t>
            </a:r>
            <a:r>
              <a:rPr lang="en" sz="2700"/>
              <a:t> How do you do EDA/Data Cleaning?</a:t>
            </a:r>
            <a:endParaRPr/>
          </a:p>
        </p:txBody>
      </p:sp>
      <p:sp>
        <p:nvSpPr>
          <p:cNvPr id="600" name="Google Shape;600;p75"/>
          <p:cNvSpPr txBox="1">
            <a:spLocks noGrp="1"/>
          </p:cNvSpPr>
          <p:nvPr>
            <p:ph type="body" idx="1"/>
          </p:nvPr>
        </p:nvSpPr>
        <p:spPr>
          <a:xfrm>
            <a:off x="552450" y="866006"/>
            <a:ext cx="7886700" cy="3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Examine data and metadata: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Light"/>
              <a:buChar char="○"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the date, size, organization, and structure of the data?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Examine each field/attribute/dimension individually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Examine pairs of related dimensions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Light"/>
              <a:buChar char="○"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Stratifying earlier analysis: break down grades by major …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 Light"/>
              <a:buChar char="●"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Along the way: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Visualize/summarize the data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Light"/>
              <a:buChar char="○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Validate assumptions about data and collection process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Light"/>
              <a:buChar char="○"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Identify and address anomalies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 Light"/>
              <a:buChar char="○"/>
            </a:pPr>
            <a:r>
              <a:rPr lang="en" sz="17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Apply data transformations and corrections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68580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700" b="1" i="1">
                <a:solidFill>
                  <a:srgbClr val="000000"/>
                </a:solidFill>
              </a:rPr>
              <a:t>Record everything you do! (why?)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029352" y="1800886"/>
            <a:ext cx="33117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 have </a:t>
            </a:r>
            <a:r>
              <a:rPr lang="en" sz="2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collected</a:t>
            </a: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 </a:t>
            </a:r>
            <a:r>
              <a:rPr lang="en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been given</a:t>
            </a: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 </a:t>
            </a:r>
            <a:b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box of data?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5029352" y="3306157"/>
            <a:ext cx="3478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do you do next?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0" y="1141035"/>
            <a:ext cx="5518890" cy="3682134"/>
            <a:chOff x="2273865" y="1646238"/>
            <a:chExt cx="7358520" cy="4909513"/>
          </a:xfrm>
        </p:grpSpPr>
        <p:pic>
          <p:nvPicPr>
            <p:cNvPr id="109" name="Google Shape;109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73865" y="1646238"/>
              <a:ext cx="7358520" cy="4909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1"/>
            <p:cNvSpPr txBox="1"/>
            <p:nvPr/>
          </p:nvSpPr>
          <p:spPr>
            <a:xfrm rot="1189728">
              <a:off x="4606353" y="3333974"/>
              <a:ext cx="2226934" cy="523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Box of Data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2"/>
          <p:cNvCxnSpPr/>
          <p:nvPr/>
        </p:nvCxnSpPr>
        <p:spPr>
          <a:xfrm>
            <a:off x="4071196" y="1368862"/>
            <a:ext cx="994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5853274" y="2037036"/>
            <a:ext cx="0" cy="9948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22"/>
          <p:cNvCxnSpPr/>
          <p:nvPr/>
        </p:nvCxnSpPr>
        <p:spPr>
          <a:xfrm rot="10800000">
            <a:off x="4071182" y="3707767"/>
            <a:ext cx="9948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22"/>
          <p:cNvCxnSpPr/>
          <p:nvPr/>
        </p:nvCxnSpPr>
        <p:spPr>
          <a:xfrm rot="10800000">
            <a:off x="3360791" y="2037023"/>
            <a:ext cx="0" cy="9948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" name="Google Shape;119;p22"/>
          <p:cNvSpPr txBox="1"/>
          <p:nvPr/>
        </p:nvSpPr>
        <p:spPr>
          <a:xfrm>
            <a:off x="3120139" y="780239"/>
            <a:ext cx="4812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?</a:t>
            </a:r>
            <a:endParaRPr sz="1100"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2039" y="3285846"/>
            <a:ext cx="1222468" cy="84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3446" y="3265653"/>
            <a:ext cx="894692" cy="884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2397" y="870912"/>
            <a:ext cx="898800" cy="9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1240552" y="781507"/>
            <a:ext cx="16695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Question &amp;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Formulation</a:t>
            </a: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537611" y="964905"/>
            <a:ext cx="15318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Acquisition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6572988" y="3119145"/>
            <a:ext cx="16440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Analysis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1438916" y="3119145"/>
            <a:ext cx="14148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Prediction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Inference</a:t>
            </a: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3"/>
          <p:cNvCxnSpPr/>
          <p:nvPr/>
        </p:nvCxnSpPr>
        <p:spPr>
          <a:xfrm>
            <a:off x="-1218385" y="990893"/>
            <a:ext cx="11232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23"/>
          <p:cNvCxnSpPr/>
          <p:nvPr/>
        </p:nvCxnSpPr>
        <p:spPr>
          <a:xfrm>
            <a:off x="793775" y="1745335"/>
            <a:ext cx="0" cy="1123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23"/>
          <p:cNvCxnSpPr>
            <a:cxnSpLocks/>
            <a:endCxn id="137" idx="3"/>
          </p:cNvCxnSpPr>
          <p:nvPr/>
        </p:nvCxnSpPr>
        <p:spPr>
          <a:xfrm flipH="1">
            <a:off x="-888767" y="3631772"/>
            <a:ext cx="793604" cy="2164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3"/>
          <p:cNvCxnSpPr/>
          <p:nvPr/>
        </p:nvCxnSpPr>
        <p:spPr>
          <a:xfrm rot="10800000">
            <a:off x="-2020508" y="1745357"/>
            <a:ext cx="0" cy="11232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23"/>
          <p:cNvSpPr txBox="1"/>
          <p:nvPr/>
        </p:nvSpPr>
        <p:spPr>
          <a:xfrm>
            <a:off x="-2292231" y="326275"/>
            <a:ext cx="543300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?</a:t>
            </a:r>
            <a:endParaRPr sz="1100"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25" y="3155376"/>
            <a:ext cx="1380299" cy="95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898970" y="3154217"/>
            <a:ext cx="1010203" cy="99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230" y="428654"/>
            <a:ext cx="1014842" cy="112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-4414488" y="327706"/>
            <a:ext cx="1884900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 &amp;</a:t>
            </a:r>
            <a:b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b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Formulation</a:t>
            </a:r>
            <a:endParaRPr sz="1100"/>
          </a:p>
        </p:txBody>
      </p:sp>
      <p:sp>
        <p:nvSpPr>
          <p:cNvPr id="140" name="Google Shape;140;p23"/>
          <p:cNvSpPr/>
          <p:nvPr/>
        </p:nvSpPr>
        <p:spPr>
          <a:xfrm>
            <a:off x="1566466" y="534782"/>
            <a:ext cx="17298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</a:t>
            </a:r>
            <a:b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Acquisition</a:t>
            </a: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606410" y="2967153"/>
            <a:ext cx="1856100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</a:t>
            </a:r>
            <a:b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</a:t>
            </a:r>
            <a:b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Analysis</a:t>
            </a:r>
            <a:endParaRPr sz="23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-4190513" y="2967153"/>
            <a:ext cx="1597500" cy="1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</a:t>
            </a:r>
            <a:b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b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Inference</a:t>
            </a:r>
            <a:endParaRPr sz="1100"/>
          </a:p>
        </p:txBody>
      </p:sp>
      <p:sp>
        <p:nvSpPr>
          <p:cNvPr id="143" name="Google Shape;143;p23"/>
          <p:cNvSpPr/>
          <p:nvPr/>
        </p:nvSpPr>
        <p:spPr>
          <a:xfrm>
            <a:off x="4104175" y="388775"/>
            <a:ext cx="48336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Topics For This Lecture </a:t>
            </a:r>
            <a:endParaRPr sz="3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104177" y="1888761"/>
            <a:ext cx="48336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 Light"/>
              <a:buChar char="●"/>
            </a:pPr>
            <a:r>
              <a:rPr lang="en" sz="21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Understanding the Data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○"/>
            </a:pPr>
            <a:r>
              <a:rPr lang="en" sz="18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Data Cleaning 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○"/>
            </a:pPr>
            <a:r>
              <a:rPr lang="en" sz="18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Data Analysis (EDA)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○"/>
            </a:pPr>
            <a:r>
              <a:rPr lang="en" sz="18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Basic data visualization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 Light"/>
              <a:buChar char="●"/>
            </a:pPr>
            <a:r>
              <a:rPr lang="en" sz="21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Common Data Anomalies 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○"/>
            </a:pPr>
            <a:r>
              <a:rPr lang="en" sz="180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… and how to fix them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sz="210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3788764" y="-258581"/>
            <a:ext cx="0" cy="5936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4126804" y="2019925"/>
            <a:ext cx="32550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Data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Analysis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817894" y="2063636"/>
            <a:ext cx="1965900" cy="9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Cleaning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2701106" y="637082"/>
            <a:ext cx="3281100" cy="1124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4"/>
          <p:cNvSpPr/>
          <p:nvPr/>
        </p:nvSpPr>
        <p:spPr>
          <a:xfrm rot="10800000">
            <a:off x="2701106" y="3382018"/>
            <a:ext cx="3281100" cy="11244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015656" y="3735827"/>
            <a:ext cx="308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… the infinite loop of data science.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The process of transforming</a:t>
            </a:r>
            <a:r>
              <a:rPr lang="en" sz="1800" dirty="0"/>
              <a:t> </a:t>
            </a:r>
            <a:r>
              <a:rPr lang="en" sz="1800" b="1" dirty="0"/>
              <a:t>raw data </a:t>
            </a: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to facilitate subsequent analysis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Data cleaning often addresses </a:t>
            </a:r>
            <a:r>
              <a:rPr lang="en" sz="1800" b="1" dirty="0"/>
              <a:t>issues</a:t>
            </a:r>
            <a:endParaRPr sz="1800" dirty="0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structure / formatting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missing or corrupted values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unit conversion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encoding text as numbers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… 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Roboto Light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Sadly, data cleaning is a big part of data science… (Large part of the time is spent here)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380344" y="418778"/>
            <a:ext cx="4680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Data Cleaning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1" name="Google Shape;161;p25" descr="Screen Shot 2014-10-29 at 7.02.51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335" y="5506285"/>
            <a:ext cx="7931013" cy="287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283216" y="1731750"/>
            <a:ext cx="92445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The process of </a:t>
            </a:r>
            <a:r>
              <a:rPr lang="en" sz="2000" b="1" dirty="0"/>
              <a:t>transforming</a:t>
            </a: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2000" b="1" dirty="0"/>
              <a:t>visualizing</a:t>
            </a: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lang="en" sz="2000" b="1" dirty="0"/>
              <a:t>summarizing</a:t>
            </a: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 data to: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○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Build/confirm understanding of the data and its provenance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○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Identify and address potential issues in the data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○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Inform the subsequent analysis</a:t>
            </a:r>
          </a:p>
          <a:p>
            <a:pPr lvl="2" indent="-368300">
              <a:spcBef>
                <a:spcPts val="0"/>
              </a:spcBef>
              <a:buSzPts val="2200"/>
              <a:buFont typeface="Roboto Light"/>
              <a:buChar char="○"/>
            </a:pPr>
            <a:r>
              <a:rPr lang="en" sz="2000" b="1" dirty="0">
                <a:latin typeface="Roboto Light"/>
                <a:ea typeface="Roboto Light"/>
                <a:cs typeface="Roboto Light"/>
                <a:sym typeface="Roboto Light"/>
              </a:rPr>
              <a:t>Journaling the data changes, or the way the data has been reformatted is an important part of the data transformation.</a:t>
            </a:r>
            <a:endParaRPr sz="2000" b="1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○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discover </a:t>
            </a:r>
            <a:r>
              <a:rPr lang="en" sz="2000" i="1" dirty="0">
                <a:latin typeface="Roboto Light"/>
                <a:ea typeface="Roboto Light"/>
                <a:cs typeface="Roboto Light"/>
                <a:sym typeface="Roboto Light"/>
              </a:rPr>
              <a:t>potential</a:t>
            </a: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 hypothesis … (be careful)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●"/>
            </a:pPr>
            <a:r>
              <a:rPr lang="en" sz="2000" b="1" dirty="0"/>
              <a:t>EDA is an open-ended analysis</a:t>
            </a:r>
            <a:endParaRPr sz="2000" b="1" dirty="0"/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○"/>
            </a:pPr>
            <a:r>
              <a:rPr lang="en" sz="2000" dirty="0">
                <a:latin typeface="Roboto Light"/>
                <a:ea typeface="Roboto Light"/>
                <a:cs typeface="Roboto Light"/>
                <a:sym typeface="Roboto Light"/>
              </a:rPr>
              <a:t>Be willing to find something surprising</a:t>
            </a: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82769" y="328225"/>
            <a:ext cx="7319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Data Analysis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662858" y="328224"/>
            <a:ext cx="988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(EDA)</a:t>
            </a:r>
            <a:endParaRPr sz="2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2412125" y="1180029"/>
            <a:ext cx="3736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“Getting to know the data”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72499" cy="598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5319132" y="3782123"/>
            <a:ext cx="3824700" cy="660600"/>
          </a:xfrm>
          <a:prstGeom prst="rect">
            <a:avLst/>
          </a:prstGeom>
          <a:solidFill>
            <a:schemeClr val="dk1">
              <a:alpha val="74900"/>
            </a:schemeClr>
          </a:solidFill>
          <a:ln>
            <a:noFill/>
          </a:ln>
        </p:spPr>
        <p:txBody>
          <a:bodyPr spcFirstLastPara="1" wrap="square" lIns="0" tIns="0" rIns="205725" bIns="0" anchor="ctr" anchorCtr="0">
            <a:noAutofit/>
          </a:bodyPr>
          <a:lstStyle/>
          <a:p>
            <a:pPr marL="254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Data Analysis &amp; Statistics, Tukey 1965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marL="2540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Image from LIFE Magazine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4359728" y="118074"/>
            <a:ext cx="4784100" cy="3596700"/>
          </a:xfrm>
          <a:prstGeom prst="rect">
            <a:avLst/>
          </a:prstGeom>
          <a:solidFill>
            <a:schemeClr val="dk1">
              <a:alpha val="84710"/>
            </a:schemeClr>
          </a:solidFill>
          <a:ln>
            <a:noFill/>
          </a:ln>
        </p:spPr>
        <p:txBody>
          <a:bodyPr spcFirstLastPara="1" wrap="square" lIns="137150" tIns="0" rIns="205725" bIns="0" anchor="ctr" anchorCtr="0">
            <a:noAutofit/>
          </a:bodyPr>
          <a:lstStyle/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John Tukey</a:t>
            </a:r>
            <a:endParaRPr sz="1400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Princeton Mathematician &amp; Statistician</a:t>
            </a:r>
            <a:endParaRPr sz="18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i="1" dirty="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Introduced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100" i="1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“Bit” : binary digit</a:t>
            </a:r>
          </a:p>
          <a:p>
            <a:pPr marL="368300" indent="-342900">
              <a:buFont typeface="Arial" panose="020B0604020202020204" pitchFamily="34" charset="0"/>
              <a:buChar char="•"/>
            </a:pPr>
            <a:r>
              <a:rPr lang="en-US" sz="2100" i="1" dirty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"/>
              </a:rPr>
              <a:t>Exploratory Data Analysis (book)</a:t>
            </a:r>
          </a:p>
          <a:p>
            <a:pPr marL="25400" marR="0" lvl="0" algn="l" rtl="0">
              <a:spcBef>
                <a:spcPts val="0"/>
              </a:spcBef>
              <a:spcAft>
                <a:spcPts val="0"/>
              </a:spcAft>
            </a:pPr>
            <a:endParaRPr sz="2100" i="1" u="sng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5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Early Data Scientist</a:t>
            </a:r>
            <a:endParaRPr sz="11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1704</Words>
  <Application>Microsoft Macintosh PowerPoint</Application>
  <PresentationFormat>On-screen Show (16:9)</PresentationFormat>
  <Paragraphs>328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Roboto Light</vt:lpstr>
      <vt:lpstr>Helvetica Neue</vt:lpstr>
      <vt:lpstr>Roboto</vt:lpstr>
      <vt:lpstr>Arial</vt:lpstr>
      <vt:lpstr>Noto Sans Symbols</vt:lpstr>
      <vt:lpstr>Century Gothic</vt:lpstr>
      <vt:lpstr>Roboto Medium</vt:lpstr>
      <vt:lpstr>Calibri</vt:lpstr>
      <vt:lpstr>Times</vt:lpstr>
      <vt:lpstr>Courier</vt:lpstr>
      <vt:lpstr>Simple Lecture</vt:lpstr>
      <vt:lpstr>Data Cleaning and EDA</vt:lpstr>
      <vt:lpstr>Quick Recap Pandas and Jupyter Notebooks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Types </vt:lpstr>
      <vt:lpstr>PowerPoint Presentation</vt:lpstr>
      <vt:lpstr>What is the type of data?</vt:lpstr>
      <vt:lpstr>File Formats and Structure </vt:lpstr>
      <vt:lpstr>What should we look for?</vt:lpstr>
      <vt:lpstr>Key Data Properties to Consider in EDA</vt:lpstr>
      <vt:lpstr>Rectangular Data</vt:lpstr>
      <vt:lpstr>How are these data files formatted?</vt:lpstr>
      <vt:lpstr>Comma and Tab Separated Values Files</vt:lpstr>
      <vt:lpstr>JavaScript Object Notation (JSON)</vt:lpstr>
      <vt:lpstr>Extensible Markup Language - XML (another kind of nested data)</vt:lpstr>
      <vt:lpstr>Log Data</vt:lpstr>
      <vt:lpstr>Keys and Joins </vt:lpstr>
      <vt:lpstr>Structure: Keys</vt:lpstr>
      <vt:lpstr>Structure: Keys</vt:lpstr>
      <vt:lpstr>Questions to ask about Structure</vt:lpstr>
      <vt:lpstr>Concepts and Terminology of Tables in Data Mining</vt:lpstr>
      <vt:lpstr>Summary </vt:lpstr>
      <vt:lpstr>Summary: How do you do EDA/Data Cleaning?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and EDA</dc:title>
  <cp:lastModifiedBy>Sean Kang</cp:lastModifiedBy>
  <cp:revision>59</cp:revision>
  <dcterms:modified xsi:type="dcterms:W3CDTF">2024-09-18T06:38:20Z</dcterms:modified>
</cp:coreProperties>
</file>