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6"/>
  </p:notesMasterIdLst>
  <p:sldIdLst>
    <p:sldId id="256" r:id="rId2"/>
    <p:sldId id="258" r:id="rId3"/>
    <p:sldId id="292" r:id="rId4"/>
    <p:sldId id="293" r:id="rId5"/>
    <p:sldId id="295" r:id="rId6"/>
    <p:sldId id="298" r:id="rId7"/>
    <p:sldId id="302" r:id="rId8"/>
    <p:sldId id="303" r:id="rId9"/>
    <p:sldId id="305" r:id="rId10"/>
    <p:sldId id="308" r:id="rId11"/>
    <p:sldId id="309" r:id="rId12"/>
    <p:sldId id="311" r:id="rId13"/>
    <p:sldId id="310" r:id="rId14"/>
    <p:sldId id="299" r:id="rId15"/>
  </p:sldIdLst>
  <p:sldSz cx="9144000" cy="5143500" type="screen16x9"/>
  <p:notesSz cx="6858000" cy="9144000"/>
  <p:embeddedFontLst>
    <p:embeddedFont>
      <p:font typeface="Century Gothic" panose="020B0502020202020204" pitchFamily="34" charset="0"/>
      <p:regular r:id="rId17"/>
      <p:bold r:id="rId18"/>
      <p:italic r:id="rId19"/>
      <p:boldItalic r:id="rId20"/>
    </p:embeddedFont>
    <p:embeddedFont>
      <p:font typeface="Helvetica Neue" panose="02000503000000020004"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Roboto Light" panose="020F0302020204030204" pitchFamily="34" charset="0"/>
      <p:regular r:id="rId29"/>
      <p:bold r:id="rId30"/>
      <p:italic r:id="rId31"/>
      <p:boldItalic r:id="rId32"/>
    </p:embeddedFont>
    <p:embeddedFont>
      <p:font typeface="Roboto Medium"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080C51-F9D9-49DF-B2A1-BB65D7F56E75}">
  <a:tblStyle styleId="{E0080C51-F9D9-49DF-B2A1-BB65D7F56E75}"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5D63ACA-5E4F-49CC-9E8B-AACBDE6918DA}" styleName="Table_1">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6"/>
          </a:solidFill>
        </a:fill>
      </a:tcStyle>
    </a:lastCol>
    <a:firstCol>
      <a:tcTxStyle b="on" i="off">
        <a:font>
          <a:latin typeface="Century Gothic"/>
          <a:ea typeface="Century Gothic"/>
          <a:cs typeface="Century Gothic"/>
        </a:font>
        <a:schemeClr val="lt1"/>
      </a:tcTxStyle>
      <a:tcStyle>
        <a:tcBdr/>
        <a:fill>
          <a:solidFill>
            <a:schemeClr val="accent6"/>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8"/>
    <p:restoredTop sz="84082"/>
  </p:normalViewPr>
  <p:slideViewPr>
    <p:cSldViewPr snapToGrid="0">
      <p:cViewPr varScale="1">
        <p:scale>
          <a:sx n="142" d="100"/>
          <a:sy n="142" d="100"/>
        </p:scale>
        <p:origin x="1720" y="3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480a94c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480a94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8adf084dad_0_12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61" name="Google Shape;561;g8adf084dad_0_1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8adf084dad_0_1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g8adf084dad_0_12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Negative numbers, large outliers, failed parsing …</a:t>
            </a:r>
            <a:endParaRPr/>
          </a:p>
        </p:txBody>
      </p:sp>
      <p:sp>
        <p:nvSpPr>
          <p:cNvPr id="568" name="Google Shape;568;g8adf084dad_0_12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8adf084dad_0_12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g8adf084dad_0_12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dirty="0"/>
              <a:t>Negative numbers, large outliers, failed parsing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 worked on MS Office. I did not realize about this row limit of excel 2003.</a:t>
            </a:r>
          </a:p>
          <a:p>
            <a:pPr marL="0" lvl="0" indent="0" algn="l" rtl="0">
              <a:spcBef>
                <a:spcPts val="0"/>
              </a:spcBef>
              <a:spcAft>
                <a:spcPts val="0"/>
              </a:spcAft>
              <a:buNone/>
            </a:pPr>
            <a:r>
              <a:rPr lang="en-US" dirty="0"/>
              <a:t>https://</a:t>
            </a:r>
            <a:r>
              <a:rPr lang="en-US" dirty="0" err="1"/>
              <a:t>learn.microsoft.com</a:t>
            </a:r>
            <a:r>
              <a:rPr lang="en-US" dirty="0"/>
              <a:t>/</a:t>
            </a:r>
            <a:r>
              <a:rPr lang="en-US" dirty="0" err="1"/>
              <a:t>en</a:t>
            </a:r>
            <a:r>
              <a:rPr lang="en-US" dirty="0"/>
              <a:t>-us/</a:t>
            </a:r>
            <a:r>
              <a:rPr lang="en-US" dirty="0" err="1"/>
              <a:t>sql</a:t>
            </a:r>
            <a:r>
              <a:rPr lang="en-US" dirty="0"/>
              <a:t>/reporting-services/report-builder/work-around-the-excel-2003-row-limitation?view=sql-server-ver16</a:t>
            </a:r>
          </a:p>
          <a:p>
            <a:pPr marL="0" lvl="0" indent="0" algn="l" rtl="0">
              <a:spcBef>
                <a:spcPts val="0"/>
              </a:spcBef>
              <a:spcAft>
                <a:spcPts val="0"/>
              </a:spcAft>
              <a:buNone/>
            </a:pPr>
            <a:endParaRPr lang="en-US"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
        <p:nvSpPr>
          <p:cNvPr id="581" name="Google Shape;581;g8adf084dad_0_12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8adf084dad_0_124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medium.com</a:t>
            </a:r>
            <a:r>
              <a:rPr lang="en-US" dirty="0"/>
              <a:t>/@cyberdud3/mastering-missing-data-in-python-tips-for-data-scientists-8662d93945a1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an </a:t>
            </a:r>
            <a:r>
              <a:rPr lang="en-US" dirty="0" err="1"/>
              <a:t>indepth</a:t>
            </a:r>
            <a:r>
              <a:rPr lang="en-US" dirty="0"/>
              <a:t> approach about handling missing data within data science.</a:t>
            </a:r>
          </a:p>
          <a:p>
            <a:pPr marL="0" lvl="0" indent="0" algn="l" rtl="0">
              <a:spcBef>
                <a:spcPts val="0"/>
              </a:spcBef>
              <a:spcAft>
                <a:spcPts val="0"/>
              </a:spcAft>
              <a:buNone/>
            </a:pPr>
            <a:endParaRPr dirty="0"/>
          </a:p>
        </p:txBody>
      </p:sp>
      <p:sp>
        <p:nvSpPr>
          <p:cNvPr id="574" name="Google Shape;574;g8adf084dad_0_12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8adf084dad_0_119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Looking back at the baby names, look at the size of names per year, or look at the time frame of that data set, or that that data seem to come from what part of the world?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Looking at the US Census data, it was for 2022.  It wont show any historical trends.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city of San Diego street meter data is just for San Diego.</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502" name="Google Shape;502;g8adf084dad_0_1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adf084dad_0_2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8adf084dad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743958c5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743958c5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8adf084dad_0_25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8adf084dad_0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8adf084dad_0_2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Coarse data at the </a:t>
            </a:r>
            <a:r>
              <a:rPr lang="en-US" dirty="0" err="1"/>
              <a:t>usa</a:t>
            </a:r>
            <a:r>
              <a:rPr lang="en-US" dirty="0"/>
              <a:t>, and then state by state level</a:t>
            </a:r>
          </a:p>
          <a:p>
            <a:pPr marL="0" lvl="0" indent="0" algn="l" rtl="0">
              <a:spcBef>
                <a:spcPts val="0"/>
              </a:spcBef>
              <a:spcAft>
                <a:spcPts val="0"/>
              </a:spcAft>
              <a:buNone/>
            </a:pPr>
            <a:r>
              <a:rPr lang="en-US" dirty="0"/>
              <a:t>https://</a:t>
            </a:r>
            <a:r>
              <a:rPr lang="en-US" dirty="0" err="1"/>
              <a:t>www.census.gov</a:t>
            </a:r>
            <a:r>
              <a:rPr lang="en-US" dirty="0"/>
              <a:t>/data/datasets/2022/econ/apes/2022.html</a:t>
            </a:r>
          </a:p>
          <a:p>
            <a:pPr marL="0" lvl="0" indent="0" algn="l" rtl="0">
              <a:spcBef>
                <a:spcPts val="0"/>
              </a:spcBef>
              <a:spcAft>
                <a:spcPts val="0"/>
              </a:spcAft>
              <a:buNone/>
            </a:pPr>
            <a:endParaRPr dirty="0"/>
          </a:p>
        </p:txBody>
      </p:sp>
      <p:sp>
        <p:nvSpPr>
          <p:cNvPr id="434" name="Google Shape;434;g8adf084dad_0_2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8adf084dad_0_119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contains only San Diego data</a:t>
            </a:r>
          </a:p>
          <a:p>
            <a:pPr marL="0" lvl="0" indent="0" algn="l" rtl="0">
              <a:spcBef>
                <a:spcPts val="0"/>
              </a:spcBef>
              <a:spcAft>
                <a:spcPts val="0"/>
              </a:spcAft>
              <a:buNone/>
            </a:pPr>
            <a:r>
              <a:rPr lang="en-US" dirty="0"/>
              <a:t>https://</a:t>
            </a:r>
            <a:r>
              <a:rPr lang="en-US" dirty="0" err="1"/>
              <a:t>data.sandiego.gov</a:t>
            </a:r>
            <a:r>
              <a:rPr lang="en-US" dirty="0"/>
              <a:t>/datasets/parking-meters-locations/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if you wanted the whole California, you </a:t>
            </a:r>
            <a:r>
              <a:rPr lang="en-US" dirty="0" err="1"/>
              <a:t>woud</a:t>
            </a:r>
            <a:r>
              <a:rPr lang="en-US" dirty="0"/>
              <a:t> need a different source.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Too expansive – looking back at the US census data for all municipals over the whole USA.  But maybe you only needed California.</a:t>
            </a:r>
          </a:p>
          <a:p>
            <a:pPr marL="0" lvl="0" indent="0" algn="l" rtl="0">
              <a:spcBef>
                <a:spcPts val="0"/>
              </a:spcBef>
              <a:spcAft>
                <a:spcPts val="0"/>
              </a:spcAft>
              <a:buNone/>
            </a:pPr>
            <a:endParaRPr dirty="0"/>
          </a:p>
        </p:txBody>
      </p:sp>
      <p:sp>
        <p:nvSpPr>
          <p:cNvPr id="496" name="Google Shape;496;g8adf084dad_0_1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8adf084dad_0_12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0 date in Unix systems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a:t>
            </a:r>
            <a:r>
              <a:rPr lang="en-US" dirty="0" err="1"/>
              <a:t>currentmillis.com</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Periodicity can be annual, instead of just within 24 hours.</a:t>
            </a:r>
          </a:p>
          <a:p>
            <a:pPr marL="0" lvl="0" indent="0" algn="l" rtl="0">
              <a:spcBef>
                <a:spcPts val="0"/>
              </a:spcBef>
              <a:spcAft>
                <a:spcPts val="0"/>
              </a:spcAft>
              <a:buNone/>
            </a:pPr>
            <a:r>
              <a:rPr lang="en-US" dirty="0"/>
              <a:t>https://</a:t>
            </a:r>
            <a:r>
              <a:rPr lang="en-US" dirty="0" err="1"/>
              <a:t>www.britannica.com</a:t>
            </a:r>
            <a:r>
              <a:rPr lang="en-US" dirty="0"/>
              <a:t>/place/Gobi/Climate</a:t>
            </a:r>
          </a:p>
          <a:p>
            <a:pPr marL="0" lvl="0" indent="0" algn="l" rtl="0">
              <a:spcBef>
                <a:spcPts val="0"/>
              </a:spcBef>
              <a:spcAft>
                <a:spcPts val="0"/>
              </a:spcAft>
              <a:buNone/>
            </a:pPr>
            <a:r>
              <a:rPr lang="en-US" dirty="0"/>
              <a:t>The Gobi dessert has patterns over the year.</a:t>
            </a:r>
          </a:p>
          <a:p>
            <a:pPr marL="0" lvl="0" indent="0" algn="l" rtl="0">
              <a:spcBef>
                <a:spcPts val="0"/>
              </a:spcBef>
              <a:spcAft>
                <a:spcPts val="0"/>
              </a:spcAft>
              <a:buNone/>
            </a:pPr>
            <a:endParaRPr dirty="0"/>
          </a:p>
        </p:txBody>
      </p:sp>
      <p:sp>
        <p:nvSpPr>
          <p:cNvPr id="522" name="Google Shape;522;g8adf084dad_0_12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8adf084dad_0_1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g8adf084dad_0_12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Helvetica Neue"/>
              <a:buNone/>
            </a:pPr>
            <a:r>
              <a:rPr lang="en" sz="1200" b="0" i="0">
                <a:solidFill>
                  <a:schemeClr val="dk1"/>
                </a:solidFill>
                <a:latin typeface="Helvetica Neue"/>
                <a:ea typeface="Helvetica Neue"/>
                <a:cs typeface="Helvetica Neue"/>
                <a:sym typeface="Helvetica Neue"/>
              </a:rPr>
              <a:t>Year 2038 problem 🡪 32 bit signed time wraps around.</a:t>
            </a:r>
            <a:endParaRPr sz="1200" b="0" i="0">
              <a:solidFill>
                <a:schemeClr val="dk1"/>
              </a:solidFill>
              <a:latin typeface="Helvetica Neue"/>
              <a:ea typeface="Helvetica Neue"/>
              <a:cs typeface="Helvetica Neue"/>
              <a:sym typeface="Helvetica Neue"/>
            </a:endParaRPr>
          </a:p>
        </p:txBody>
      </p:sp>
      <p:sp>
        <p:nvSpPr>
          <p:cNvPr id="529" name="Google Shape;529;g8adf084dad_0_12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743958c5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9743958c5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2" name="Google Shape;12;p2"/>
          <p:cNvSpPr txBox="1">
            <a:spLocks noGrp="1"/>
          </p:cNvSpPr>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
    <p:spTree>
      <p:nvGrpSpPr>
        <p:cNvPr id="1" name="Shape 53"/>
        <p:cNvGrpSpPr/>
        <p:nvPr/>
      </p:nvGrpSpPr>
      <p:grpSpPr>
        <a:xfrm>
          <a:off x="0" y="0"/>
          <a:ext cx="0" cy="0"/>
          <a:chOff x="0" y="0"/>
          <a:chExt cx="0" cy="0"/>
        </a:xfrm>
      </p:grpSpPr>
      <p:sp>
        <p:nvSpPr>
          <p:cNvPr id="54" name="Google Shape;54;p13"/>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p:cNvSpPr txBox="1">
            <a:spLocks noGrp="1"/>
          </p:cNvSpPr>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7" name="Google Shape;57;p13"/>
          <p:cNvSpPr txBox="1">
            <a:spLocks noGrp="1"/>
          </p:cNvSpPr>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8" name="Google Shape;58;p13"/>
          <p:cNvSpPr txBox="1">
            <a:spLocks noGrp="1"/>
          </p:cNvSpPr>
          <p:nvPr>
            <p:ph type="title"/>
          </p:nvPr>
        </p:nvSpPr>
        <p:spPr>
          <a:xfrm>
            <a:off x="48829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4338" y="240506"/>
            <a:ext cx="81012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1700"/>
              </a:spcBef>
              <a:spcAft>
                <a:spcPts val="0"/>
              </a:spcAft>
              <a:buClr>
                <a:schemeClr val="dk1"/>
              </a:buClr>
              <a:buSzPts val="2100"/>
              <a:buFont typeface="Noto Sans Symbols"/>
              <a:buChar char="⮚"/>
              <a:defRPr/>
            </a:lvl1pPr>
            <a:lvl2pPr marL="914400" lvl="1" indent="-342900" algn="l" rtl="0">
              <a:lnSpc>
                <a:spcPct val="90000"/>
              </a:lnSpc>
              <a:spcBef>
                <a:spcPts val="800"/>
              </a:spcBef>
              <a:spcAft>
                <a:spcPts val="0"/>
              </a:spcAft>
              <a:buClr>
                <a:schemeClr val="dk1"/>
              </a:buClr>
              <a:buSzPts val="1800"/>
              <a:buChar char="•"/>
              <a:defRPr/>
            </a:lvl2pPr>
            <a:lvl3pPr marL="1371600" lvl="2" indent="-323850" algn="l" rtl="0">
              <a:lnSpc>
                <a:spcPct val="90000"/>
              </a:lnSpc>
              <a:spcBef>
                <a:spcPts val="800"/>
              </a:spcBef>
              <a:spcAft>
                <a:spcPts val="0"/>
              </a:spcAft>
              <a:buClr>
                <a:schemeClr val="dk1"/>
              </a:buClr>
              <a:buSzPts val="1500"/>
              <a:buChar char="•"/>
              <a:defRPr/>
            </a:lvl3pPr>
            <a:lvl4pPr marL="1828800" lvl="3" indent="-317500" algn="l" rtl="0">
              <a:lnSpc>
                <a:spcPct val="90000"/>
              </a:lnSpc>
              <a:spcBef>
                <a:spcPts val="800"/>
              </a:spcBef>
              <a:spcAft>
                <a:spcPts val="0"/>
              </a:spcAft>
              <a:buClr>
                <a:schemeClr val="dk1"/>
              </a:buClr>
              <a:buSzPts val="1400"/>
              <a:buChar char="•"/>
              <a:defRPr/>
            </a:lvl4pPr>
            <a:lvl5pPr marL="2286000" lvl="4" indent="-317500" algn="l" rtl="0">
              <a:lnSpc>
                <a:spcPct val="90000"/>
              </a:lnSpc>
              <a:spcBef>
                <a:spcPts val="800"/>
              </a:spcBef>
              <a:spcAft>
                <a:spcPts val="0"/>
              </a:spcAft>
              <a:buClr>
                <a:schemeClr val="dk1"/>
              </a:buClr>
              <a:buSzPts val="1400"/>
              <a:buChar char="•"/>
              <a:defRPr/>
            </a:lvl5pPr>
            <a:lvl6pPr marL="2743200" lvl="5" indent="-317500" algn="l" rtl="0">
              <a:lnSpc>
                <a:spcPct val="90000"/>
              </a:lnSpc>
              <a:spcBef>
                <a:spcPts val="800"/>
              </a:spcBef>
              <a:spcAft>
                <a:spcPts val="0"/>
              </a:spcAft>
              <a:buClr>
                <a:schemeClr val="dk1"/>
              </a:buClr>
              <a:buSzPts val="1400"/>
              <a:buChar char="•"/>
              <a:defRPr/>
            </a:lvl6pPr>
            <a:lvl7pPr marL="3200400" lvl="6" indent="-317500" algn="l" rtl="0">
              <a:lnSpc>
                <a:spcPct val="90000"/>
              </a:lnSpc>
              <a:spcBef>
                <a:spcPts val="800"/>
              </a:spcBef>
              <a:spcAft>
                <a:spcPts val="0"/>
              </a:spcAft>
              <a:buClr>
                <a:schemeClr val="dk1"/>
              </a:buClr>
              <a:buSzPts val="1400"/>
              <a:buChar char="•"/>
              <a:defRPr/>
            </a:lvl7pPr>
            <a:lvl8pPr marL="3657600" lvl="7" indent="-317500" algn="l" rtl="0">
              <a:lnSpc>
                <a:spcPct val="90000"/>
              </a:lnSpc>
              <a:spcBef>
                <a:spcPts val="800"/>
              </a:spcBef>
              <a:spcAft>
                <a:spcPts val="0"/>
              </a:spcAft>
              <a:buClr>
                <a:schemeClr val="dk1"/>
              </a:buClr>
              <a:buSzPts val="1400"/>
              <a:buChar char="•"/>
              <a:defRPr/>
            </a:lvl8pPr>
            <a:lvl9pPr marL="4114800" lvl="8" indent="-317500" algn="l" rtl="0">
              <a:lnSpc>
                <a:spcPct val="90000"/>
              </a:lnSpc>
              <a:spcBef>
                <a:spcPts val="800"/>
              </a:spcBef>
              <a:spcAft>
                <a:spcPts val="800"/>
              </a:spcAft>
              <a:buClr>
                <a:schemeClr val="dk1"/>
              </a:buClr>
              <a:buSzPts val="1400"/>
              <a:buChar char="•"/>
              <a:defRPr/>
            </a:lvl9pPr>
          </a:lstStyle>
          <a:p>
            <a:endParaRPr/>
          </a:p>
        </p:txBody>
      </p:sp>
      <p:sp>
        <p:nvSpPr>
          <p:cNvPr id="68" name="Google Shape;68;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9" name="Google Shape;69;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0" name="Google Shape;70;p15"/>
          <p:cNvSpPr txBox="1">
            <a:spLocks noGrp="1"/>
          </p:cNvSpPr>
          <p:nvPr>
            <p:ph type="sldNum" idx="12"/>
          </p:nvPr>
        </p:nvSpPr>
        <p:spPr>
          <a:xfrm>
            <a:off x="-190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solidFill>
                  <a:srgbClr val="888888"/>
                </a:solidFill>
              </a:defRPr>
            </a:lvl1pPr>
            <a:lvl2pPr marL="0" lvl="1" indent="0" algn="l" rtl="0">
              <a:spcBef>
                <a:spcPts val="0"/>
              </a:spcBef>
              <a:buNone/>
              <a:defRPr>
                <a:solidFill>
                  <a:srgbClr val="888888"/>
                </a:solidFill>
              </a:defRPr>
            </a:lvl2pPr>
            <a:lvl3pPr marL="0" lvl="2" indent="0" algn="l" rtl="0">
              <a:spcBef>
                <a:spcPts val="0"/>
              </a:spcBef>
              <a:buNone/>
              <a:defRPr>
                <a:solidFill>
                  <a:srgbClr val="888888"/>
                </a:solidFill>
              </a:defRPr>
            </a:lvl3pPr>
            <a:lvl4pPr marL="0" lvl="3" indent="0" algn="l" rtl="0">
              <a:spcBef>
                <a:spcPts val="0"/>
              </a:spcBef>
              <a:buNone/>
              <a:defRPr>
                <a:solidFill>
                  <a:srgbClr val="888888"/>
                </a:solidFill>
              </a:defRPr>
            </a:lvl4pPr>
            <a:lvl5pPr marL="0" lvl="4" indent="0" algn="l" rtl="0">
              <a:spcBef>
                <a:spcPts val="0"/>
              </a:spcBef>
              <a:buNone/>
              <a:defRPr>
                <a:solidFill>
                  <a:srgbClr val="888888"/>
                </a:solidFill>
              </a:defRPr>
            </a:lvl5pPr>
            <a:lvl6pPr marL="0" lvl="5" indent="0" algn="l" rtl="0">
              <a:spcBef>
                <a:spcPts val="0"/>
              </a:spcBef>
              <a:buNone/>
              <a:defRPr>
                <a:solidFill>
                  <a:srgbClr val="888888"/>
                </a:solidFill>
              </a:defRPr>
            </a:lvl6pPr>
            <a:lvl7pPr marL="0" lvl="6" indent="0" algn="l" rtl="0">
              <a:spcBef>
                <a:spcPts val="0"/>
              </a:spcBef>
              <a:buNone/>
              <a:defRPr>
                <a:solidFill>
                  <a:srgbClr val="888888"/>
                </a:solidFill>
              </a:defRPr>
            </a:lvl7pPr>
            <a:lvl8pPr marL="0" lvl="7" indent="0" algn="l" rtl="0">
              <a:spcBef>
                <a:spcPts val="0"/>
              </a:spcBef>
              <a:buNone/>
              <a:defRPr>
                <a:solidFill>
                  <a:srgbClr val="888888"/>
                </a:solidFill>
              </a:defRPr>
            </a:lvl8pPr>
            <a:lvl9pPr marL="0" lvl="8" indent="0" algn="l" rtl="0">
              <a:spcBef>
                <a:spcPts val="0"/>
              </a:spcBef>
              <a:buNone/>
              <a:defRPr>
                <a:solidFill>
                  <a:srgbClr val="88888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6D9EEB"/>
              </a:buClr>
              <a:buSzPts val="3600"/>
              <a:buNone/>
              <a:defRPr sz="3600">
                <a:solidFill>
                  <a:srgbClr val="6D9EEB"/>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Roboto Light"/>
              <a:buChar char="●"/>
              <a:defRPr>
                <a:latin typeface="Roboto Light"/>
                <a:ea typeface="Roboto Light"/>
                <a:cs typeface="Roboto Light"/>
                <a:sym typeface="Roboto Light"/>
              </a:defRPr>
            </a:lvl1pPr>
            <a:lvl2pPr marL="914400" lvl="1" indent="-330200" rtl="0">
              <a:spcBef>
                <a:spcPts val="800"/>
              </a:spcBef>
              <a:spcAft>
                <a:spcPts val="0"/>
              </a:spcAft>
              <a:buSzPts val="1600"/>
              <a:buFont typeface="Roboto Light"/>
              <a:buChar char="○"/>
              <a:defRPr>
                <a:latin typeface="Roboto Light"/>
                <a:ea typeface="Roboto Light"/>
                <a:cs typeface="Roboto Light"/>
                <a:sym typeface="Roboto Light"/>
              </a:defRPr>
            </a:lvl2pPr>
            <a:lvl3pPr marL="1371600" lvl="2" indent="-330200" rtl="0">
              <a:spcBef>
                <a:spcPts val="800"/>
              </a:spcBef>
              <a:spcAft>
                <a:spcPts val="0"/>
              </a:spcAft>
              <a:buSzPts val="1600"/>
              <a:buFont typeface="Roboto Light"/>
              <a:buChar char="■"/>
              <a:defRPr>
                <a:latin typeface="Roboto Light"/>
                <a:ea typeface="Roboto Light"/>
                <a:cs typeface="Roboto Light"/>
                <a:sym typeface="Roboto Light"/>
              </a:defRPr>
            </a:lvl3pPr>
            <a:lvl4pPr marL="1828800" lvl="3" indent="-330200" rtl="0">
              <a:spcBef>
                <a:spcPts val="800"/>
              </a:spcBef>
              <a:spcAft>
                <a:spcPts val="0"/>
              </a:spcAft>
              <a:buSzPts val="1600"/>
              <a:buFont typeface="Roboto Light"/>
              <a:buChar char="●"/>
              <a:defRPr>
                <a:latin typeface="Roboto Light"/>
                <a:ea typeface="Roboto Light"/>
                <a:cs typeface="Roboto Light"/>
                <a:sym typeface="Roboto Light"/>
              </a:defRPr>
            </a:lvl4pPr>
            <a:lvl5pPr marL="2286000" lvl="4" indent="-330200" rtl="0">
              <a:spcBef>
                <a:spcPts val="800"/>
              </a:spcBef>
              <a:spcAft>
                <a:spcPts val="0"/>
              </a:spcAft>
              <a:buSzPts val="1600"/>
              <a:buFont typeface="Roboto Light"/>
              <a:buChar char="○"/>
              <a:defRPr>
                <a:latin typeface="Roboto Light"/>
                <a:ea typeface="Roboto Light"/>
                <a:cs typeface="Roboto Light"/>
                <a:sym typeface="Roboto Light"/>
              </a:defRPr>
            </a:lvl5pPr>
            <a:lvl6pPr marL="2743200" lvl="5" indent="-330200" rtl="0">
              <a:spcBef>
                <a:spcPts val="800"/>
              </a:spcBef>
              <a:spcAft>
                <a:spcPts val="0"/>
              </a:spcAft>
              <a:buSzPts val="1600"/>
              <a:buFont typeface="Roboto Light"/>
              <a:buChar char="■"/>
              <a:defRPr>
                <a:latin typeface="Roboto Light"/>
                <a:ea typeface="Roboto Light"/>
                <a:cs typeface="Roboto Light"/>
                <a:sym typeface="Roboto Light"/>
              </a:defRPr>
            </a:lvl6pPr>
            <a:lvl7pPr marL="3200400" lvl="6" indent="-330200" rtl="0">
              <a:spcBef>
                <a:spcPts val="800"/>
              </a:spcBef>
              <a:spcAft>
                <a:spcPts val="0"/>
              </a:spcAft>
              <a:buSzPts val="1600"/>
              <a:buFont typeface="Roboto Light"/>
              <a:buChar char="●"/>
              <a:defRPr>
                <a:latin typeface="Roboto Light"/>
                <a:ea typeface="Roboto Light"/>
                <a:cs typeface="Roboto Light"/>
                <a:sym typeface="Roboto Light"/>
              </a:defRPr>
            </a:lvl7pPr>
            <a:lvl8pPr marL="3657600" lvl="7" indent="-330200" rtl="0">
              <a:spcBef>
                <a:spcPts val="800"/>
              </a:spcBef>
              <a:spcAft>
                <a:spcPts val="0"/>
              </a:spcAft>
              <a:buSzPts val="1600"/>
              <a:buFont typeface="Roboto Light"/>
              <a:buChar char="○"/>
              <a:defRPr>
                <a:latin typeface="Roboto Light"/>
                <a:ea typeface="Roboto Light"/>
                <a:cs typeface="Roboto Light"/>
                <a:sym typeface="Roboto Light"/>
              </a:defRPr>
            </a:lvl8pPr>
            <a:lvl9pPr marL="4114800" lvl="8" indent="-330200" rtl="0">
              <a:spcBef>
                <a:spcPts val="800"/>
              </a:spcBef>
              <a:spcAft>
                <a:spcPts val="800"/>
              </a:spcAft>
              <a:buSzPts val="1600"/>
              <a:buFont typeface="Roboto Light"/>
              <a:buChar char="■"/>
              <a:defRPr>
                <a:latin typeface="Roboto Light"/>
                <a:ea typeface="Roboto Light"/>
                <a:cs typeface="Roboto Light"/>
                <a:sym typeface="Roboto Light"/>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body" idx="1"/>
          </p:nvPr>
        </p:nvSpPr>
        <p:spPr>
          <a:xfrm>
            <a:off x="311700" y="1152144"/>
            <a:ext cx="3950100" cy="3420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title"/>
          </p:nvPr>
        </p:nvSpPr>
        <p:spPr>
          <a:xfrm>
            <a:off x="311700" y="42467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
    <p:spTree>
      <p:nvGrpSpPr>
        <p:cNvPr id="1" name="Shape 47"/>
        <p:cNvGrpSpPr/>
        <p:nvPr/>
      </p:nvGrpSpPr>
      <p:grpSpPr>
        <a:xfrm>
          <a:off x="0" y="0"/>
          <a:ext cx="0" cy="0"/>
          <a:chOff x="0" y="0"/>
          <a:chExt cx="0" cy="0"/>
        </a:xfrm>
      </p:grpSpPr>
      <p:sp>
        <p:nvSpPr>
          <p:cNvPr id="48" name="Google Shape;48;p12"/>
          <p:cNvSpPr/>
          <p:nvPr/>
        </p:nvSpPr>
        <p:spPr>
          <a:xfrm>
            <a:off x="457200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txBox="1">
            <a:spLocks noGrp="1"/>
          </p:cNvSpPr>
          <p:nvPr>
            <p:ph type="body" idx="1"/>
          </p:nvPr>
        </p:nvSpPr>
        <p:spPr>
          <a:xfrm>
            <a:off x="311700" y="1152150"/>
            <a:ext cx="3950100" cy="3420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1" name="Google Shape;51;p12"/>
          <p:cNvSpPr txBox="1">
            <a:spLocks noGrp="1"/>
          </p:cNvSpPr>
          <p:nvPr>
            <p:ph type="body" idx="2"/>
          </p:nvPr>
        </p:nvSpPr>
        <p:spPr>
          <a:xfrm>
            <a:off x="4882900" y="448050"/>
            <a:ext cx="3950100" cy="41241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2" name="Google Shape;52;p12"/>
          <p:cNvSpPr txBox="1">
            <a:spLocks noGrp="1"/>
          </p:cNvSpPr>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15000"/>
              </a:lnSpc>
              <a:spcBef>
                <a:spcPts val="800"/>
              </a:spcBef>
              <a:spcAft>
                <a:spcPts val="8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0" y="4983478"/>
            <a:ext cx="457200" cy="1600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hyperlink" Target="https://en.wikipedia.org/wiki/Coordinated_Universal_Tim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Cleaning and EDA</a:t>
            </a:r>
            <a:endParaRPr/>
          </a:p>
        </p:txBody>
      </p:sp>
      <p:sp>
        <p:nvSpPr>
          <p:cNvPr id="77" name="Google Shape;77;p17"/>
          <p:cNvSpPr txBox="1">
            <a:spLocks noGrp="1"/>
          </p:cNvSpPr>
          <p:nvPr>
            <p:ph type="subTitle" idx="1"/>
          </p:nvPr>
        </p:nvSpPr>
        <p:spPr>
          <a:xfrm>
            <a:off x="311700" y="2797175"/>
            <a:ext cx="852060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Exploratory data analysis and its role in the data science lifecycle.</a:t>
            </a:r>
            <a:endParaRPr sz="1800">
              <a:solidFill>
                <a:srgbClr val="666666"/>
              </a:solidFill>
            </a:endParaRPr>
          </a:p>
        </p:txBody>
      </p:sp>
      <p:sp>
        <p:nvSpPr>
          <p:cNvPr id="78" name="Google Shape;78;p17"/>
          <p:cNvSpPr txBox="1"/>
          <p:nvPr/>
        </p:nvSpPr>
        <p:spPr>
          <a:xfrm>
            <a:off x="345774" y="1825900"/>
            <a:ext cx="1608531"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D9EEB"/>
                </a:solidFill>
                <a:latin typeface="Roboto Medium"/>
                <a:ea typeface="Roboto Medium"/>
                <a:cs typeface="Roboto Medium"/>
                <a:sym typeface="Roboto Medium"/>
              </a:rPr>
              <a:t>LECTURE </a:t>
            </a:r>
            <a:r>
              <a:rPr lang="en" sz="1200" dirty="0">
                <a:solidFill>
                  <a:srgbClr val="6D9EEB"/>
                </a:solidFill>
                <a:latin typeface="Roboto Medium"/>
                <a:ea typeface="Roboto Medium"/>
                <a:cs typeface="Roboto Medium"/>
                <a:sym typeface="Roboto Medium"/>
              </a:rPr>
              <a:t>7</a:t>
            </a:r>
            <a:endParaRPr sz="1200" dirty="0">
              <a:solidFill>
                <a:srgbClr val="6D9EEB"/>
              </a:solidFill>
              <a:latin typeface="Roboto Medium"/>
              <a:ea typeface="Roboto Medium"/>
              <a:cs typeface="Roboto Medium"/>
              <a:sym typeface="Roboto Medium"/>
            </a:endParaRPr>
          </a:p>
        </p:txBody>
      </p:sp>
      <p:sp>
        <p:nvSpPr>
          <p:cNvPr id="79" name="Google Shape;79;p17"/>
          <p:cNvSpPr txBox="1">
            <a:spLocks noGrp="1"/>
          </p:cNvSpPr>
          <p:nvPr>
            <p:ph type="subTitle" idx="1"/>
          </p:nvPr>
        </p:nvSpPr>
        <p:spPr>
          <a:xfrm>
            <a:off x="311700" y="3272850"/>
            <a:ext cx="85206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Roboto"/>
                <a:ea typeface="Roboto"/>
                <a:cs typeface="Roboto"/>
                <a:sym typeface="Roboto"/>
              </a:rPr>
              <a:t>Sean Kang</a:t>
            </a:r>
            <a:endParaRPr lang="en" sz="1600" b="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9"/>
          <p:cNvSpPr txBox="1">
            <a:spLocks noGrp="1"/>
          </p:cNvSpPr>
          <p:nvPr>
            <p:ph type="title"/>
          </p:nvPr>
        </p:nvSpPr>
        <p:spPr>
          <a:xfrm>
            <a:off x="414338" y="80254"/>
            <a:ext cx="8101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a:t>Faithfulness: </a:t>
            </a:r>
            <a:r>
              <a:rPr lang="en" i="1"/>
              <a:t>Do I trust this data?</a:t>
            </a:r>
            <a:endParaRPr/>
          </a:p>
        </p:txBody>
      </p:sp>
      <p:sp>
        <p:nvSpPr>
          <p:cNvPr id="564" name="Google Shape;564;p69"/>
          <p:cNvSpPr txBox="1">
            <a:spLocks noGrp="1"/>
          </p:cNvSpPr>
          <p:nvPr>
            <p:ph type="body" idx="1"/>
          </p:nvPr>
        </p:nvSpPr>
        <p:spPr>
          <a:xfrm>
            <a:off x="414350" y="890075"/>
            <a:ext cx="6527700" cy="4129500"/>
          </a:xfrm>
          <a:prstGeom prst="rect">
            <a:avLst/>
          </a:prstGeom>
          <a:noFill/>
          <a:ln>
            <a:noFill/>
          </a:ln>
        </p:spPr>
        <p:txBody>
          <a:bodyPr spcFirstLastPara="1" wrap="square" lIns="68575" tIns="34275" rIns="68575" bIns="34275" anchor="t" anchorCtr="0">
            <a:noAutofit/>
          </a:bodyPr>
          <a:lstStyle/>
          <a:p>
            <a:pPr marL="342900" lvl="0" indent="-317500" algn="l" rtl="0">
              <a:lnSpc>
                <a:spcPct val="80000"/>
              </a:lnSpc>
              <a:spcBef>
                <a:spcPts val="0"/>
              </a:spcBef>
              <a:spcAft>
                <a:spcPts val="0"/>
              </a:spcAft>
              <a:buClr>
                <a:schemeClr val="dk1"/>
              </a:buClr>
              <a:buSzPts val="1800"/>
              <a:buFont typeface="Noto Sans Symbols"/>
              <a:buChar char="●"/>
            </a:pPr>
            <a:r>
              <a:rPr lang="en" sz="1800" dirty="0">
                <a:latin typeface="Roboto Light"/>
                <a:ea typeface="Roboto Light"/>
                <a:cs typeface="Roboto Light"/>
                <a:sym typeface="Roboto Light"/>
              </a:rPr>
              <a:t>Does my data contain </a:t>
            </a:r>
            <a:r>
              <a:rPr lang="en" sz="1800" b="1" dirty="0"/>
              <a:t>unrealistic</a:t>
            </a:r>
            <a:r>
              <a:rPr lang="en" sz="1800" dirty="0"/>
              <a:t> </a:t>
            </a:r>
            <a:r>
              <a:rPr lang="en" sz="1800" dirty="0">
                <a:latin typeface="Roboto Light"/>
                <a:ea typeface="Roboto Light"/>
                <a:cs typeface="Roboto Light"/>
                <a:sym typeface="Roboto Light"/>
              </a:rPr>
              <a:t>or</a:t>
            </a:r>
            <a:r>
              <a:rPr lang="en" sz="1800" dirty="0"/>
              <a:t> </a:t>
            </a:r>
            <a:r>
              <a:rPr lang="en" sz="1800" b="1" dirty="0"/>
              <a:t>“incorrect”</a:t>
            </a:r>
            <a:r>
              <a:rPr lang="en" sz="1800" dirty="0">
                <a:latin typeface="Roboto Light"/>
                <a:ea typeface="Roboto Light"/>
                <a:cs typeface="Roboto Light"/>
                <a:sym typeface="Roboto Light"/>
              </a:rPr>
              <a:t> values?</a:t>
            </a:r>
            <a:endParaRPr sz="1500" dirty="0">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600"/>
              <a:buFont typeface="Roboto Light"/>
              <a:buChar char="○"/>
            </a:pPr>
            <a:r>
              <a:rPr lang="en" dirty="0">
                <a:latin typeface="Roboto Light"/>
                <a:ea typeface="Roboto Light"/>
                <a:cs typeface="Roboto Light"/>
                <a:sym typeface="Roboto Light"/>
              </a:rPr>
              <a:t>Dates in the future for events in the past</a:t>
            </a:r>
            <a:endParaRPr sz="1500" dirty="0">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600"/>
              <a:buFont typeface="Roboto Light"/>
              <a:buChar char="○"/>
            </a:pPr>
            <a:r>
              <a:rPr lang="en" dirty="0">
                <a:latin typeface="Roboto Light"/>
                <a:ea typeface="Roboto Light"/>
                <a:cs typeface="Roboto Light"/>
                <a:sym typeface="Roboto Light"/>
              </a:rPr>
              <a:t>Locations that don’t exist</a:t>
            </a:r>
            <a:endParaRPr sz="1500" dirty="0">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600"/>
              <a:buFont typeface="Roboto Light"/>
              <a:buChar char="○"/>
            </a:pPr>
            <a:r>
              <a:rPr lang="en" dirty="0">
                <a:latin typeface="Roboto Light"/>
                <a:ea typeface="Roboto Light"/>
                <a:cs typeface="Roboto Light"/>
                <a:sym typeface="Roboto Light"/>
              </a:rPr>
              <a:t>Negative counts</a:t>
            </a:r>
            <a:endParaRPr sz="1500" dirty="0">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600"/>
              <a:buFont typeface="Roboto Light"/>
              <a:buChar char="○"/>
            </a:pPr>
            <a:r>
              <a:rPr lang="en" dirty="0">
                <a:latin typeface="Roboto Light"/>
                <a:ea typeface="Roboto Light"/>
                <a:cs typeface="Roboto Light"/>
                <a:sym typeface="Roboto Light"/>
              </a:rPr>
              <a:t>Misspellings of names</a:t>
            </a:r>
            <a:endParaRPr sz="1500" dirty="0">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600"/>
              <a:buFont typeface="Roboto Light"/>
              <a:buChar char="○"/>
            </a:pPr>
            <a:r>
              <a:rPr lang="en" dirty="0">
                <a:latin typeface="Roboto Light"/>
                <a:ea typeface="Roboto Light"/>
                <a:cs typeface="Roboto Light"/>
                <a:sym typeface="Roboto Light"/>
              </a:rPr>
              <a:t>Large outliers</a:t>
            </a:r>
            <a:endParaRPr sz="1500" dirty="0">
              <a:latin typeface="Roboto Light"/>
              <a:ea typeface="Roboto Light"/>
              <a:cs typeface="Roboto Light"/>
              <a:sym typeface="Roboto Light"/>
            </a:endParaRPr>
          </a:p>
          <a:p>
            <a:pPr marL="342900" lvl="0" indent="-317500" algn="l" rtl="0">
              <a:lnSpc>
                <a:spcPct val="80000"/>
              </a:lnSpc>
              <a:spcBef>
                <a:spcPts val="1700"/>
              </a:spcBef>
              <a:spcAft>
                <a:spcPts val="0"/>
              </a:spcAft>
              <a:buClr>
                <a:schemeClr val="dk1"/>
              </a:buClr>
              <a:buSzPts val="1800"/>
              <a:buFont typeface="Noto Sans Symbols"/>
              <a:buChar char="●"/>
            </a:pPr>
            <a:r>
              <a:rPr lang="en" sz="1800" dirty="0">
                <a:latin typeface="Roboto Light"/>
                <a:ea typeface="Roboto Light"/>
                <a:cs typeface="Roboto Light"/>
                <a:sym typeface="Roboto Light"/>
              </a:rPr>
              <a:t>Does my data violate </a:t>
            </a:r>
            <a:r>
              <a:rPr lang="en" sz="1800" b="1" dirty="0"/>
              <a:t>obvious dependencies</a:t>
            </a:r>
            <a:r>
              <a:rPr lang="en" sz="1800" dirty="0">
                <a:latin typeface="Roboto Light"/>
                <a:ea typeface="Roboto Light"/>
                <a:cs typeface="Roboto Light"/>
                <a:sym typeface="Roboto Light"/>
              </a:rPr>
              <a:t>?</a:t>
            </a:r>
            <a:endParaRPr sz="1500" dirty="0">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600"/>
              <a:buFont typeface="Roboto Light"/>
              <a:buChar char="○"/>
            </a:pPr>
            <a:r>
              <a:rPr lang="en" dirty="0">
                <a:latin typeface="Roboto Light"/>
                <a:ea typeface="Roboto Light"/>
                <a:cs typeface="Roboto Light"/>
                <a:sym typeface="Roboto Light"/>
              </a:rPr>
              <a:t>E.g., age and birthday don’t match </a:t>
            </a:r>
            <a:endParaRPr sz="1500" dirty="0">
              <a:latin typeface="Roboto Light"/>
              <a:ea typeface="Roboto Light"/>
              <a:cs typeface="Roboto Light"/>
              <a:sym typeface="Roboto Light"/>
            </a:endParaRPr>
          </a:p>
          <a:p>
            <a:pPr marL="342900" lvl="0" indent="-317500" algn="l" rtl="0">
              <a:lnSpc>
                <a:spcPct val="80000"/>
              </a:lnSpc>
              <a:spcBef>
                <a:spcPts val="1700"/>
              </a:spcBef>
              <a:spcAft>
                <a:spcPts val="0"/>
              </a:spcAft>
              <a:buClr>
                <a:schemeClr val="dk1"/>
              </a:buClr>
              <a:buSzPts val="1800"/>
              <a:buFont typeface="Noto Sans Symbols"/>
              <a:buChar char="●"/>
            </a:pPr>
            <a:r>
              <a:rPr lang="en" sz="1800" dirty="0">
                <a:latin typeface="Roboto Light"/>
                <a:ea typeface="Roboto Light"/>
                <a:cs typeface="Roboto Light"/>
                <a:sym typeface="Roboto Light"/>
              </a:rPr>
              <a:t>Was the data </a:t>
            </a:r>
            <a:r>
              <a:rPr lang="en" sz="1800" b="1" dirty="0"/>
              <a:t>entered by hand</a:t>
            </a:r>
            <a:r>
              <a:rPr lang="en" sz="1800" dirty="0">
                <a:latin typeface="Roboto Light"/>
                <a:ea typeface="Roboto Light"/>
                <a:cs typeface="Roboto Light"/>
                <a:sym typeface="Roboto Light"/>
              </a:rPr>
              <a:t>?</a:t>
            </a:r>
            <a:endParaRPr sz="1500" dirty="0">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600"/>
              <a:buFont typeface="Roboto Light"/>
              <a:buChar char="○"/>
            </a:pPr>
            <a:r>
              <a:rPr lang="en" dirty="0">
                <a:latin typeface="Roboto Light"/>
                <a:ea typeface="Roboto Light"/>
                <a:cs typeface="Roboto Light"/>
                <a:sym typeface="Roboto Light"/>
              </a:rPr>
              <a:t>Spelling errors, fields shifted …</a:t>
            </a:r>
            <a:endParaRPr dirty="0">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600"/>
              <a:buFont typeface="Roboto Light"/>
              <a:buChar char="○"/>
            </a:pPr>
            <a:r>
              <a:rPr lang="en" dirty="0">
                <a:latin typeface="Roboto Light"/>
                <a:ea typeface="Roboto Light"/>
                <a:cs typeface="Roboto Light"/>
                <a:sym typeface="Roboto Light"/>
              </a:rPr>
              <a:t>Did the form require fields or provide default values?</a:t>
            </a:r>
            <a:endParaRPr sz="1500" dirty="0">
              <a:latin typeface="Roboto Light"/>
              <a:ea typeface="Roboto Light"/>
              <a:cs typeface="Roboto Light"/>
              <a:sym typeface="Roboto Light"/>
            </a:endParaRPr>
          </a:p>
          <a:p>
            <a:pPr marL="342900" lvl="0" indent="-317500" algn="l" rtl="0">
              <a:lnSpc>
                <a:spcPct val="80000"/>
              </a:lnSpc>
              <a:spcBef>
                <a:spcPts val="1700"/>
              </a:spcBef>
              <a:spcAft>
                <a:spcPts val="0"/>
              </a:spcAft>
              <a:buClr>
                <a:schemeClr val="dk1"/>
              </a:buClr>
              <a:buSzPts val="1800"/>
              <a:buFont typeface="Noto Sans Symbols"/>
              <a:buChar char="●"/>
            </a:pPr>
            <a:r>
              <a:rPr lang="en" sz="1800" dirty="0">
                <a:latin typeface="Roboto Light"/>
                <a:ea typeface="Roboto Light"/>
                <a:cs typeface="Roboto Light"/>
                <a:sym typeface="Roboto Light"/>
              </a:rPr>
              <a:t>Are there obvious signs of </a:t>
            </a:r>
            <a:r>
              <a:rPr lang="en" sz="1800" b="1" dirty="0"/>
              <a:t>data falsification</a:t>
            </a:r>
            <a:r>
              <a:rPr lang="en" sz="1800" dirty="0">
                <a:latin typeface="Roboto Light"/>
                <a:ea typeface="Roboto Light"/>
                <a:cs typeface="Roboto Light"/>
                <a:sym typeface="Roboto Light"/>
              </a:rPr>
              <a:t>:</a:t>
            </a:r>
            <a:endParaRPr sz="1500" dirty="0">
              <a:latin typeface="Roboto Light"/>
              <a:ea typeface="Roboto Light"/>
              <a:cs typeface="Roboto Light"/>
              <a:sym typeface="Roboto Light"/>
            </a:endParaRPr>
          </a:p>
          <a:p>
            <a:pPr marL="685800" lvl="1" indent="-342900" algn="l" rtl="0">
              <a:lnSpc>
                <a:spcPct val="100000"/>
              </a:lnSpc>
              <a:spcBef>
                <a:spcPts val="400"/>
              </a:spcBef>
              <a:spcAft>
                <a:spcPts val="0"/>
              </a:spcAft>
              <a:buClr>
                <a:schemeClr val="dk1"/>
              </a:buClr>
              <a:buSzPts val="1600"/>
              <a:buFont typeface="Roboto Light"/>
              <a:buChar char="○"/>
            </a:pPr>
            <a:r>
              <a:rPr lang="en" dirty="0">
                <a:latin typeface="Roboto Light"/>
                <a:ea typeface="Roboto Light"/>
                <a:cs typeface="Roboto Light"/>
                <a:sym typeface="Roboto Light"/>
              </a:rPr>
              <a:t>Repeated names, fake looking email addresses, repeated use of uncommon names or fields. (</a:t>
            </a:r>
            <a:r>
              <a:rPr lang="en" dirty="0" err="1">
                <a:latin typeface="Roboto Light"/>
                <a:ea typeface="Roboto Light"/>
                <a:cs typeface="Roboto Light"/>
                <a:sym typeface="Roboto Light"/>
              </a:rPr>
              <a:t>joe@universe.com</a:t>
            </a:r>
            <a:r>
              <a:rPr lang="en" dirty="0">
                <a:latin typeface="Roboto Light"/>
                <a:ea typeface="Roboto Light"/>
                <a:cs typeface="Roboto Light"/>
                <a:sym typeface="Roboto Light"/>
              </a:rPr>
              <a:t>)</a:t>
            </a:r>
            <a:endParaRPr dirty="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0"/>
          <p:cNvSpPr txBox="1">
            <a:spLocks noGrp="1"/>
          </p:cNvSpPr>
          <p:nvPr>
            <p:ph type="title"/>
          </p:nvPr>
        </p:nvSpPr>
        <p:spPr>
          <a:xfrm>
            <a:off x="288769" y="-67615"/>
            <a:ext cx="8771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a:t>Signs that your data may not be faithful</a:t>
            </a:r>
            <a:endParaRPr/>
          </a:p>
        </p:txBody>
      </p:sp>
      <p:sp>
        <p:nvSpPr>
          <p:cNvPr id="571" name="Google Shape;571;p70"/>
          <p:cNvSpPr txBox="1">
            <a:spLocks noGrp="1"/>
          </p:cNvSpPr>
          <p:nvPr>
            <p:ph type="body" idx="1"/>
          </p:nvPr>
        </p:nvSpPr>
        <p:spPr>
          <a:xfrm>
            <a:off x="570694" y="839626"/>
            <a:ext cx="8296500" cy="4164000"/>
          </a:xfrm>
          <a:prstGeom prst="rect">
            <a:avLst/>
          </a:prstGeom>
          <a:noFill/>
          <a:ln>
            <a:noFill/>
          </a:ln>
        </p:spPr>
        <p:txBody>
          <a:bodyPr spcFirstLastPara="1" wrap="square" lIns="68575" tIns="34275" rIns="68575" bIns="34275" anchor="t" anchorCtr="0">
            <a:noAutofit/>
          </a:bodyPr>
          <a:lstStyle/>
          <a:p>
            <a:pPr marL="342900" lvl="0" indent="-336550" algn="l" rtl="0">
              <a:lnSpc>
                <a:spcPct val="90000"/>
              </a:lnSpc>
              <a:spcBef>
                <a:spcPts val="0"/>
              </a:spcBef>
              <a:spcAft>
                <a:spcPts val="0"/>
              </a:spcAft>
              <a:buClr>
                <a:schemeClr val="dk1"/>
              </a:buClr>
              <a:buSzPts val="2100"/>
              <a:buFont typeface="Roboto Light"/>
              <a:buChar char="●"/>
            </a:pPr>
            <a:r>
              <a:rPr lang="en" dirty="0">
                <a:latin typeface="Roboto Light"/>
                <a:ea typeface="Roboto Light"/>
                <a:cs typeface="Roboto Light"/>
                <a:sym typeface="Roboto Light"/>
              </a:rPr>
              <a:t>Missing Values/Default values?</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Font typeface="Roboto Light"/>
              <a:buChar char="○"/>
            </a:pPr>
            <a:r>
              <a:rPr lang="en" dirty="0">
                <a:latin typeface="Roboto Light"/>
                <a:ea typeface="Roboto Light"/>
                <a:cs typeface="Roboto Light"/>
                <a:sym typeface="Roboto Light"/>
              </a:rPr>
              <a:t>What do they look like?</a:t>
            </a:r>
            <a:endParaRPr dirty="0">
              <a:latin typeface="Roboto Light"/>
              <a:ea typeface="Roboto Light"/>
              <a:cs typeface="Roboto Light"/>
              <a:sym typeface="Roboto Light"/>
            </a:endParaRPr>
          </a:p>
          <a:p>
            <a:pPr marL="1028700" lvl="2" indent="-234950" algn="l" rtl="0">
              <a:lnSpc>
                <a:spcPct val="90000"/>
              </a:lnSpc>
              <a:spcBef>
                <a:spcPts val="400"/>
              </a:spcBef>
              <a:spcAft>
                <a:spcPts val="0"/>
              </a:spcAft>
              <a:buClr>
                <a:schemeClr val="dk1"/>
              </a:buClr>
              <a:buSzPts val="1500"/>
              <a:buFont typeface="Roboto Light"/>
              <a:buChar char="■"/>
            </a:pPr>
            <a:r>
              <a:rPr lang="en" dirty="0">
                <a:latin typeface="Roboto Light"/>
                <a:ea typeface="Roboto Light"/>
                <a:cs typeface="Roboto Light"/>
                <a:sym typeface="Roboto Light"/>
              </a:rPr>
              <a:t>“   “, </a:t>
            </a:r>
            <a:endParaRPr dirty="0">
              <a:latin typeface="Roboto Light"/>
              <a:ea typeface="Roboto Light"/>
              <a:cs typeface="Roboto Light"/>
              <a:sym typeface="Roboto Light"/>
            </a:endParaRPr>
          </a:p>
          <a:p>
            <a:pPr marL="1028700" lvl="2" indent="-234950" algn="l" rtl="0">
              <a:lnSpc>
                <a:spcPct val="90000"/>
              </a:lnSpc>
              <a:spcBef>
                <a:spcPts val="400"/>
              </a:spcBef>
              <a:spcAft>
                <a:spcPts val="0"/>
              </a:spcAft>
              <a:buClr>
                <a:schemeClr val="dk1"/>
              </a:buClr>
              <a:buSzPts val="1500"/>
              <a:buFont typeface="Roboto Light"/>
              <a:buChar char="■"/>
            </a:pPr>
            <a:r>
              <a:rPr lang="en" dirty="0">
                <a:latin typeface="Roboto Light"/>
                <a:ea typeface="Roboto Light"/>
                <a:cs typeface="Roboto Light"/>
                <a:sym typeface="Roboto Light"/>
              </a:rPr>
              <a:t>0, </a:t>
            </a:r>
            <a:endParaRPr dirty="0">
              <a:latin typeface="Roboto Light"/>
              <a:ea typeface="Roboto Light"/>
              <a:cs typeface="Roboto Light"/>
              <a:sym typeface="Roboto Light"/>
            </a:endParaRPr>
          </a:p>
          <a:p>
            <a:pPr marL="1028700" lvl="2" indent="-234950" algn="l" rtl="0">
              <a:lnSpc>
                <a:spcPct val="90000"/>
              </a:lnSpc>
              <a:spcBef>
                <a:spcPts val="400"/>
              </a:spcBef>
              <a:spcAft>
                <a:spcPts val="0"/>
              </a:spcAft>
              <a:buClr>
                <a:schemeClr val="dk1"/>
              </a:buClr>
              <a:buSzPts val="1500"/>
              <a:buFont typeface="Roboto Light"/>
              <a:buChar char="■"/>
            </a:pPr>
            <a:r>
              <a:rPr lang="en" dirty="0">
                <a:latin typeface="Roboto Light"/>
                <a:ea typeface="Roboto Light"/>
                <a:cs typeface="Roboto Light"/>
                <a:sym typeface="Roboto Light"/>
              </a:rPr>
              <a:t>-1, 999, 12345, </a:t>
            </a:r>
            <a:endParaRPr dirty="0">
              <a:latin typeface="Roboto Light"/>
              <a:ea typeface="Roboto Light"/>
              <a:cs typeface="Roboto Light"/>
              <a:sym typeface="Roboto Light"/>
            </a:endParaRPr>
          </a:p>
          <a:p>
            <a:pPr marL="1028700" lvl="2" indent="-234950" algn="l" rtl="0">
              <a:lnSpc>
                <a:spcPct val="90000"/>
              </a:lnSpc>
              <a:spcBef>
                <a:spcPts val="400"/>
              </a:spcBef>
              <a:spcAft>
                <a:spcPts val="0"/>
              </a:spcAft>
              <a:buClr>
                <a:schemeClr val="dk1"/>
              </a:buClr>
              <a:buSzPts val="1500"/>
              <a:buFont typeface="Roboto Light"/>
              <a:buChar char="■"/>
            </a:pPr>
            <a:r>
              <a:rPr lang="en" dirty="0" err="1">
                <a:latin typeface="Roboto Light"/>
                <a:ea typeface="Roboto Light"/>
                <a:cs typeface="Roboto Light"/>
                <a:sym typeface="Roboto Light"/>
              </a:rPr>
              <a:t>NaN</a:t>
            </a:r>
            <a:r>
              <a:rPr lang="en" dirty="0">
                <a:latin typeface="Roboto Light"/>
                <a:ea typeface="Roboto Light"/>
                <a:cs typeface="Roboto Light"/>
                <a:sym typeface="Roboto Light"/>
              </a:rPr>
              <a:t>, Null, (</a:t>
            </a:r>
            <a:r>
              <a:rPr lang="en" dirty="0" err="1">
                <a:latin typeface="Roboto Light"/>
                <a:ea typeface="Roboto Light"/>
                <a:cs typeface="Roboto Light"/>
                <a:sym typeface="Roboto Light"/>
              </a:rPr>
              <a:t>NaN</a:t>
            </a:r>
            <a:r>
              <a:rPr lang="en" dirty="0">
                <a:latin typeface="Roboto Light"/>
                <a:ea typeface="Roboto Light"/>
                <a:cs typeface="Roboto Light"/>
                <a:sym typeface="Roboto Light"/>
              </a:rPr>
              <a:t> – Not a Number)</a:t>
            </a:r>
            <a:endParaRPr dirty="0">
              <a:latin typeface="Roboto Light"/>
              <a:ea typeface="Roboto Light"/>
              <a:cs typeface="Roboto Light"/>
              <a:sym typeface="Roboto Light"/>
            </a:endParaRPr>
          </a:p>
          <a:p>
            <a:pPr marL="1028700" lvl="2" indent="-234950" algn="l" rtl="0">
              <a:lnSpc>
                <a:spcPct val="90000"/>
              </a:lnSpc>
              <a:spcBef>
                <a:spcPts val="400"/>
              </a:spcBef>
              <a:spcAft>
                <a:spcPts val="0"/>
              </a:spcAft>
              <a:buClr>
                <a:schemeClr val="dk1"/>
              </a:buClr>
              <a:buSzPts val="1500"/>
              <a:buFont typeface="Roboto Light"/>
              <a:buChar char="■"/>
            </a:pPr>
            <a:r>
              <a:rPr lang="en" dirty="0">
                <a:latin typeface="Roboto Light"/>
                <a:ea typeface="Roboto Light"/>
                <a:cs typeface="Roboto Light"/>
                <a:sym typeface="Roboto Light"/>
              </a:rPr>
              <a:t>1970, 1900</a:t>
            </a:r>
            <a:endParaRPr dirty="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2"/>
          <p:cNvSpPr txBox="1">
            <a:spLocks noGrp="1"/>
          </p:cNvSpPr>
          <p:nvPr>
            <p:ph type="title"/>
          </p:nvPr>
        </p:nvSpPr>
        <p:spPr>
          <a:xfrm>
            <a:off x="288769" y="-67615"/>
            <a:ext cx="8771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dirty="0"/>
              <a:t>More signs that your data may not be faithful</a:t>
            </a:r>
            <a:endParaRPr dirty="0"/>
          </a:p>
        </p:txBody>
      </p:sp>
      <p:sp>
        <p:nvSpPr>
          <p:cNvPr id="584" name="Google Shape;584;p72"/>
          <p:cNvSpPr txBox="1">
            <a:spLocks noGrp="1"/>
          </p:cNvSpPr>
          <p:nvPr>
            <p:ph type="body" idx="1"/>
          </p:nvPr>
        </p:nvSpPr>
        <p:spPr>
          <a:xfrm>
            <a:off x="418300" y="926550"/>
            <a:ext cx="8489700" cy="4076700"/>
          </a:xfrm>
          <a:prstGeom prst="rect">
            <a:avLst/>
          </a:prstGeom>
          <a:noFill/>
          <a:ln>
            <a:noFill/>
          </a:ln>
        </p:spPr>
        <p:txBody>
          <a:bodyPr spcFirstLastPara="1" wrap="square" lIns="68575" tIns="34275" rIns="68575" bIns="34275" anchor="t" anchorCtr="0">
            <a:noAutofit/>
          </a:bodyPr>
          <a:lstStyle/>
          <a:p>
            <a:pPr marL="342900" lvl="0" indent="-342900" algn="l" rtl="0">
              <a:lnSpc>
                <a:spcPct val="70000"/>
              </a:lnSpc>
              <a:spcBef>
                <a:spcPts val="0"/>
              </a:spcBef>
              <a:spcAft>
                <a:spcPts val="0"/>
              </a:spcAft>
              <a:buClr>
                <a:schemeClr val="dk1"/>
              </a:buClr>
              <a:buSzPts val="1800"/>
              <a:buFont typeface="Noto Sans Symbols"/>
              <a:buChar char="●"/>
            </a:pPr>
            <a:r>
              <a:rPr lang="en" sz="1800" b="1" dirty="0"/>
              <a:t>Missing </a:t>
            </a:r>
            <a:r>
              <a:rPr lang="en" sz="1800" dirty="0">
                <a:latin typeface="Roboto Light"/>
                <a:ea typeface="Roboto Light"/>
                <a:cs typeface="Roboto Light"/>
                <a:sym typeface="Roboto Light"/>
              </a:rPr>
              <a:t>Values or </a:t>
            </a:r>
            <a:r>
              <a:rPr lang="en" sz="1800" b="1" dirty="0"/>
              <a:t>default</a:t>
            </a:r>
            <a:r>
              <a:rPr lang="en" sz="1800" dirty="0"/>
              <a:t> </a:t>
            </a:r>
            <a:r>
              <a:rPr lang="en" sz="1800" dirty="0">
                <a:latin typeface="Roboto Light"/>
                <a:ea typeface="Roboto Light"/>
                <a:cs typeface="Roboto Light"/>
                <a:sym typeface="Roboto Light"/>
              </a:rPr>
              <a:t>values</a:t>
            </a:r>
            <a:endParaRPr sz="1800" dirty="0">
              <a:latin typeface="Roboto Light"/>
              <a:ea typeface="Roboto Light"/>
              <a:cs typeface="Roboto Light"/>
              <a:sym typeface="Roboto Light"/>
            </a:endParaRPr>
          </a:p>
          <a:p>
            <a:pPr marL="342900" lvl="0" indent="-342900" algn="l" rtl="0">
              <a:lnSpc>
                <a:spcPct val="70000"/>
              </a:lnSpc>
              <a:spcBef>
                <a:spcPts val="1700"/>
              </a:spcBef>
              <a:spcAft>
                <a:spcPts val="0"/>
              </a:spcAft>
              <a:buClr>
                <a:schemeClr val="dk1"/>
              </a:buClr>
              <a:buSzPts val="1800"/>
              <a:buFont typeface="Roboto Light"/>
              <a:buChar char="●"/>
            </a:pPr>
            <a:r>
              <a:rPr lang="en" sz="1800" dirty="0">
                <a:latin typeface="Roboto Light"/>
                <a:ea typeface="Roboto Light"/>
                <a:cs typeface="Roboto Light"/>
                <a:sym typeface="Roboto Light"/>
              </a:rPr>
              <a:t>Truncated data (early excel limits: 65536 Rows, 255 Columns)</a:t>
            </a:r>
            <a:endParaRPr sz="1800" dirty="0">
              <a:latin typeface="Roboto Light"/>
              <a:ea typeface="Roboto Light"/>
              <a:cs typeface="Roboto Light"/>
              <a:sym typeface="Roboto Light"/>
            </a:endParaRPr>
          </a:p>
          <a:p>
            <a:pPr marL="685800" lvl="1" indent="-355600" algn="l" rtl="0">
              <a:lnSpc>
                <a:spcPct val="70000"/>
              </a:lnSpc>
              <a:spcBef>
                <a:spcPts val="400"/>
              </a:spcBef>
              <a:spcAft>
                <a:spcPts val="0"/>
              </a:spcAft>
              <a:buClr>
                <a:schemeClr val="dk1"/>
              </a:buClr>
              <a:buSzPts val="1600"/>
              <a:buChar char="○"/>
            </a:pPr>
            <a:r>
              <a:rPr lang="en" b="1" dirty="0" err="1"/>
              <a:t>Soln</a:t>
            </a:r>
            <a:r>
              <a:rPr lang="en" b="1" dirty="0"/>
              <a:t>:</a:t>
            </a:r>
            <a:r>
              <a:rPr lang="en" dirty="0">
                <a:latin typeface="Roboto Light"/>
                <a:ea typeface="Roboto Light"/>
                <a:cs typeface="Roboto Light"/>
                <a:sym typeface="Roboto Light"/>
              </a:rPr>
              <a:t> be aware of consequences in analysis ⇒ how did truncation affect sample?</a:t>
            </a:r>
            <a:endParaRPr dirty="0">
              <a:latin typeface="Roboto Light"/>
              <a:ea typeface="Roboto Light"/>
              <a:cs typeface="Roboto Light"/>
              <a:sym typeface="Roboto Light"/>
            </a:endParaRPr>
          </a:p>
          <a:p>
            <a:pPr marL="342900" lvl="0" indent="-342900" algn="l" rtl="0">
              <a:lnSpc>
                <a:spcPct val="70000"/>
              </a:lnSpc>
              <a:spcBef>
                <a:spcPts val="1700"/>
              </a:spcBef>
              <a:spcAft>
                <a:spcPts val="0"/>
              </a:spcAft>
              <a:buClr>
                <a:schemeClr val="dk1"/>
              </a:buClr>
              <a:buSzPts val="1800"/>
              <a:buFont typeface="Roboto Light"/>
              <a:buChar char="●"/>
            </a:pPr>
            <a:r>
              <a:rPr lang="en" sz="1800" dirty="0">
                <a:latin typeface="Roboto Light"/>
                <a:ea typeface="Roboto Light"/>
                <a:cs typeface="Roboto Light"/>
                <a:sym typeface="Roboto Light"/>
              </a:rPr>
              <a:t>Time Zone Inconsistencies</a:t>
            </a:r>
            <a:endParaRPr sz="1800" dirty="0">
              <a:latin typeface="Roboto Light"/>
              <a:ea typeface="Roboto Light"/>
              <a:cs typeface="Roboto Light"/>
              <a:sym typeface="Roboto Light"/>
            </a:endParaRPr>
          </a:p>
          <a:p>
            <a:pPr marL="685800" lvl="1" indent="-355600" algn="l" rtl="0">
              <a:lnSpc>
                <a:spcPct val="70000"/>
              </a:lnSpc>
              <a:spcBef>
                <a:spcPts val="400"/>
              </a:spcBef>
              <a:spcAft>
                <a:spcPts val="0"/>
              </a:spcAft>
              <a:buClr>
                <a:schemeClr val="dk1"/>
              </a:buClr>
              <a:buSzPts val="1600"/>
              <a:buChar char="○"/>
            </a:pPr>
            <a:r>
              <a:rPr lang="en" b="1" dirty="0" err="1"/>
              <a:t>Soln</a:t>
            </a:r>
            <a:r>
              <a:rPr lang="en" b="1" dirty="0"/>
              <a:t> 1: </a:t>
            </a:r>
            <a:r>
              <a:rPr lang="en" dirty="0">
                <a:latin typeface="Roboto Light"/>
                <a:ea typeface="Roboto Light"/>
                <a:cs typeface="Roboto Light"/>
                <a:sym typeface="Roboto Light"/>
              </a:rPr>
              <a:t>convert to a common </a:t>
            </a:r>
            <a:r>
              <a:rPr lang="en" dirty="0" err="1">
                <a:latin typeface="Roboto Light"/>
                <a:ea typeface="Roboto Light"/>
                <a:cs typeface="Roboto Light"/>
                <a:sym typeface="Roboto Light"/>
              </a:rPr>
              <a:t>timezone</a:t>
            </a:r>
            <a:r>
              <a:rPr lang="en" dirty="0">
                <a:latin typeface="Roboto Light"/>
                <a:ea typeface="Roboto Light"/>
                <a:cs typeface="Roboto Light"/>
                <a:sym typeface="Roboto Light"/>
              </a:rPr>
              <a:t> (e.g., UTC) </a:t>
            </a:r>
            <a:endParaRPr sz="1800" dirty="0">
              <a:latin typeface="Roboto Light"/>
              <a:ea typeface="Roboto Light"/>
              <a:cs typeface="Roboto Light"/>
              <a:sym typeface="Roboto Light"/>
            </a:endParaRPr>
          </a:p>
          <a:p>
            <a:pPr marL="685800" lvl="1" indent="-355600" algn="l" rtl="0">
              <a:lnSpc>
                <a:spcPct val="70000"/>
              </a:lnSpc>
              <a:spcBef>
                <a:spcPts val="400"/>
              </a:spcBef>
              <a:spcAft>
                <a:spcPts val="0"/>
              </a:spcAft>
              <a:buClr>
                <a:schemeClr val="dk1"/>
              </a:buClr>
              <a:buSzPts val="1600"/>
              <a:buChar char="○"/>
            </a:pPr>
            <a:r>
              <a:rPr lang="en" b="1" dirty="0" err="1"/>
              <a:t>Soln</a:t>
            </a:r>
            <a:r>
              <a:rPr lang="en" b="1" dirty="0"/>
              <a:t> 2: </a:t>
            </a:r>
            <a:r>
              <a:rPr lang="en" dirty="0">
                <a:latin typeface="Roboto Light"/>
                <a:ea typeface="Roboto Light"/>
                <a:cs typeface="Roboto Light"/>
                <a:sym typeface="Roboto Light"/>
              </a:rPr>
              <a:t>convert to the </a:t>
            </a:r>
            <a:r>
              <a:rPr lang="en" dirty="0" err="1">
                <a:latin typeface="Roboto Light"/>
                <a:ea typeface="Roboto Light"/>
                <a:cs typeface="Roboto Light"/>
                <a:sym typeface="Roboto Light"/>
              </a:rPr>
              <a:t>timezone</a:t>
            </a:r>
            <a:r>
              <a:rPr lang="en" dirty="0">
                <a:latin typeface="Roboto Light"/>
                <a:ea typeface="Roboto Light"/>
                <a:cs typeface="Roboto Light"/>
                <a:sym typeface="Roboto Light"/>
              </a:rPr>
              <a:t> of the location – useful in modeling behavior.</a:t>
            </a:r>
            <a:endParaRPr sz="1800" dirty="0">
              <a:latin typeface="Roboto Light"/>
              <a:ea typeface="Roboto Light"/>
              <a:cs typeface="Roboto Light"/>
              <a:sym typeface="Roboto Light"/>
            </a:endParaRPr>
          </a:p>
          <a:p>
            <a:pPr marL="342900" lvl="0" indent="-342900" algn="l" rtl="0">
              <a:lnSpc>
                <a:spcPct val="70000"/>
              </a:lnSpc>
              <a:spcBef>
                <a:spcPts val="1700"/>
              </a:spcBef>
              <a:spcAft>
                <a:spcPts val="0"/>
              </a:spcAft>
              <a:buClr>
                <a:schemeClr val="dk1"/>
              </a:buClr>
              <a:buSzPts val="1800"/>
              <a:buFont typeface="Roboto Light"/>
              <a:buChar char="●"/>
            </a:pPr>
            <a:r>
              <a:rPr lang="en" sz="1800" dirty="0">
                <a:latin typeface="Roboto Light"/>
                <a:ea typeface="Roboto Light"/>
                <a:cs typeface="Roboto Light"/>
                <a:sym typeface="Roboto Light"/>
              </a:rPr>
              <a:t>Duplicated Records or Fields</a:t>
            </a:r>
            <a:endParaRPr sz="1800" dirty="0">
              <a:latin typeface="Roboto Light"/>
              <a:ea typeface="Roboto Light"/>
              <a:cs typeface="Roboto Light"/>
              <a:sym typeface="Roboto Light"/>
            </a:endParaRPr>
          </a:p>
          <a:p>
            <a:pPr marL="685800" lvl="1" indent="-355600" algn="l" rtl="0">
              <a:lnSpc>
                <a:spcPct val="70000"/>
              </a:lnSpc>
              <a:spcBef>
                <a:spcPts val="400"/>
              </a:spcBef>
              <a:spcAft>
                <a:spcPts val="0"/>
              </a:spcAft>
              <a:buClr>
                <a:schemeClr val="dk1"/>
              </a:buClr>
              <a:buSzPts val="1600"/>
              <a:buChar char="○"/>
            </a:pPr>
            <a:r>
              <a:rPr lang="en" b="1" dirty="0" err="1"/>
              <a:t>Soln</a:t>
            </a:r>
            <a:r>
              <a:rPr lang="en" b="1" dirty="0"/>
              <a:t>: </a:t>
            </a:r>
            <a:r>
              <a:rPr lang="en" dirty="0">
                <a:latin typeface="Roboto Light"/>
                <a:ea typeface="Roboto Light"/>
                <a:cs typeface="Roboto Light"/>
                <a:sym typeface="Roboto Light"/>
              </a:rPr>
              <a:t>identify and eliminate (use primary key) ⇒ implications on sample?</a:t>
            </a:r>
            <a:endParaRPr dirty="0">
              <a:latin typeface="Roboto Light"/>
              <a:ea typeface="Roboto Light"/>
              <a:cs typeface="Roboto Light"/>
              <a:sym typeface="Roboto Light"/>
            </a:endParaRPr>
          </a:p>
          <a:p>
            <a:pPr marL="342900" lvl="0" indent="-342900" algn="l" rtl="0">
              <a:lnSpc>
                <a:spcPct val="70000"/>
              </a:lnSpc>
              <a:spcBef>
                <a:spcPts val="1700"/>
              </a:spcBef>
              <a:spcAft>
                <a:spcPts val="0"/>
              </a:spcAft>
              <a:buClr>
                <a:schemeClr val="dk1"/>
              </a:buClr>
              <a:buSzPts val="1800"/>
              <a:buFont typeface="Roboto Light"/>
              <a:buChar char="●"/>
            </a:pPr>
            <a:r>
              <a:rPr lang="en" sz="1800" dirty="0">
                <a:latin typeface="Roboto Light"/>
                <a:ea typeface="Roboto Light"/>
                <a:cs typeface="Roboto Light"/>
                <a:sym typeface="Roboto Light"/>
              </a:rPr>
              <a:t>Spelling Errors</a:t>
            </a:r>
            <a:endParaRPr sz="1800" dirty="0">
              <a:latin typeface="Roboto Light"/>
              <a:ea typeface="Roboto Light"/>
              <a:cs typeface="Roboto Light"/>
              <a:sym typeface="Roboto Light"/>
            </a:endParaRPr>
          </a:p>
          <a:p>
            <a:pPr marL="685800" lvl="1" indent="-355600" algn="l" rtl="0">
              <a:lnSpc>
                <a:spcPct val="70000"/>
              </a:lnSpc>
              <a:spcBef>
                <a:spcPts val="400"/>
              </a:spcBef>
              <a:spcAft>
                <a:spcPts val="0"/>
              </a:spcAft>
              <a:buClr>
                <a:schemeClr val="dk1"/>
              </a:buClr>
              <a:buSzPts val="1600"/>
              <a:buChar char="○"/>
            </a:pPr>
            <a:r>
              <a:rPr lang="en" b="1" dirty="0" err="1"/>
              <a:t>Soln</a:t>
            </a:r>
            <a:r>
              <a:rPr lang="en" b="1" dirty="0"/>
              <a:t>: </a:t>
            </a:r>
            <a:r>
              <a:rPr lang="en" dirty="0">
                <a:latin typeface="Roboto Light"/>
                <a:ea typeface="Roboto Light"/>
                <a:cs typeface="Roboto Light"/>
                <a:sym typeface="Roboto Light"/>
              </a:rPr>
              <a:t>Apply corrections or drop records not in a dictionary ⇒ implications on sample?</a:t>
            </a:r>
            <a:endParaRPr dirty="0">
              <a:latin typeface="Roboto Light"/>
              <a:ea typeface="Roboto Light"/>
              <a:cs typeface="Roboto Light"/>
              <a:sym typeface="Roboto Light"/>
            </a:endParaRPr>
          </a:p>
          <a:p>
            <a:pPr marL="342900" lvl="0" indent="-342900" algn="l" rtl="0">
              <a:lnSpc>
                <a:spcPct val="70000"/>
              </a:lnSpc>
              <a:spcBef>
                <a:spcPts val="1700"/>
              </a:spcBef>
              <a:spcAft>
                <a:spcPts val="0"/>
              </a:spcAft>
              <a:buClr>
                <a:schemeClr val="dk1"/>
              </a:buClr>
              <a:buSzPts val="1800"/>
              <a:buFont typeface="Roboto Light"/>
              <a:buChar char="●"/>
            </a:pPr>
            <a:r>
              <a:rPr lang="en" sz="1800" dirty="0">
                <a:latin typeface="Roboto Light"/>
                <a:ea typeface="Roboto Light"/>
                <a:cs typeface="Roboto Light"/>
                <a:sym typeface="Roboto Light"/>
              </a:rPr>
              <a:t>Units not specified or consistent</a:t>
            </a:r>
            <a:endParaRPr sz="1800" dirty="0">
              <a:latin typeface="Roboto Light"/>
              <a:ea typeface="Roboto Light"/>
              <a:cs typeface="Roboto Light"/>
              <a:sym typeface="Roboto Light"/>
            </a:endParaRPr>
          </a:p>
          <a:p>
            <a:pPr marL="685800" lvl="1" indent="-355600" algn="l" rtl="0">
              <a:lnSpc>
                <a:spcPct val="70000"/>
              </a:lnSpc>
              <a:spcBef>
                <a:spcPts val="400"/>
              </a:spcBef>
              <a:spcAft>
                <a:spcPts val="0"/>
              </a:spcAft>
              <a:buClr>
                <a:schemeClr val="dk1"/>
              </a:buClr>
              <a:buSzPts val="1600"/>
              <a:buChar char="○"/>
            </a:pPr>
            <a:r>
              <a:rPr lang="en" b="1" dirty="0" err="1"/>
              <a:t>Solns</a:t>
            </a:r>
            <a:r>
              <a:rPr lang="en" b="1" dirty="0"/>
              <a:t>:</a:t>
            </a:r>
            <a:r>
              <a:rPr lang="en" dirty="0"/>
              <a:t> </a:t>
            </a:r>
            <a:r>
              <a:rPr lang="en" dirty="0">
                <a:latin typeface="Roboto Light"/>
                <a:ea typeface="Roboto Light"/>
                <a:cs typeface="Roboto Light"/>
                <a:sym typeface="Roboto Light"/>
              </a:rPr>
              <a:t>Infer units, check values are in reasonable ranges for data</a:t>
            </a:r>
            <a:endParaRPr dirty="0">
              <a:latin typeface="Roboto Light"/>
              <a:ea typeface="Roboto Light"/>
              <a:cs typeface="Roboto Light"/>
              <a:sym typeface="Roboto Light"/>
            </a:endParaRPr>
          </a:p>
          <a:p>
            <a:pPr marL="342900" lvl="0" indent="-342900" algn="l" rtl="0">
              <a:lnSpc>
                <a:spcPct val="70000"/>
              </a:lnSpc>
              <a:spcBef>
                <a:spcPts val="1700"/>
              </a:spcBef>
              <a:spcAft>
                <a:spcPts val="800"/>
              </a:spcAft>
              <a:buClr>
                <a:schemeClr val="dk1"/>
              </a:buClr>
              <a:buSzPts val="1800"/>
              <a:buFont typeface="Roboto Light"/>
              <a:buChar char="●"/>
            </a:pPr>
            <a:r>
              <a:rPr lang="en" sz="1800" dirty="0">
                <a:latin typeface="Roboto Light"/>
                <a:ea typeface="Roboto Light"/>
                <a:cs typeface="Roboto Light"/>
                <a:sym typeface="Roboto Light"/>
              </a:rPr>
              <a:t>Others…</a:t>
            </a:r>
            <a:endParaRPr sz="1800" dirty="0">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1"/>
          <p:cNvSpPr txBox="1">
            <a:spLocks noGrp="1"/>
          </p:cNvSpPr>
          <p:nvPr>
            <p:ph type="title"/>
          </p:nvPr>
        </p:nvSpPr>
        <p:spPr>
          <a:xfrm>
            <a:off x="292742" y="0"/>
            <a:ext cx="8101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a:t>What to do with the Missing Values?</a:t>
            </a:r>
            <a:endParaRPr/>
          </a:p>
        </p:txBody>
      </p:sp>
      <p:sp>
        <p:nvSpPr>
          <p:cNvPr id="577" name="Google Shape;577;p71"/>
          <p:cNvSpPr txBox="1">
            <a:spLocks noGrp="1"/>
          </p:cNvSpPr>
          <p:nvPr>
            <p:ph type="body" idx="1"/>
          </p:nvPr>
        </p:nvSpPr>
        <p:spPr>
          <a:xfrm>
            <a:off x="216846" y="695604"/>
            <a:ext cx="8622300" cy="4295400"/>
          </a:xfrm>
          <a:prstGeom prst="rect">
            <a:avLst/>
          </a:prstGeom>
          <a:noFill/>
          <a:ln>
            <a:noFill/>
          </a:ln>
        </p:spPr>
        <p:txBody>
          <a:bodyPr spcFirstLastPara="1" wrap="square" lIns="68575" tIns="34275" rIns="68575" bIns="34275" anchor="t" anchorCtr="0">
            <a:noAutofit/>
          </a:bodyPr>
          <a:lstStyle/>
          <a:p>
            <a:pPr marL="342900" lvl="0" indent="-336550" algn="l" rtl="0">
              <a:lnSpc>
                <a:spcPct val="90000"/>
              </a:lnSpc>
              <a:spcBef>
                <a:spcPts val="0"/>
              </a:spcBef>
              <a:spcAft>
                <a:spcPts val="0"/>
              </a:spcAft>
              <a:buClr>
                <a:schemeClr val="dk1"/>
              </a:buClr>
              <a:buSzPts val="2100"/>
              <a:buFont typeface="Noto Sans Symbols"/>
              <a:buChar char="●"/>
            </a:pPr>
            <a:r>
              <a:rPr lang="en" b="1" dirty="0"/>
              <a:t>Drop records</a:t>
            </a:r>
            <a:r>
              <a:rPr lang="en" dirty="0"/>
              <a:t> </a:t>
            </a:r>
            <a:r>
              <a:rPr lang="en" dirty="0">
                <a:latin typeface="Roboto Light"/>
                <a:ea typeface="Roboto Light"/>
                <a:cs typeface="Roboto Light"/>
                <a:sym typeface="Roboto Light"/>
              </a:rPr>
              <a:t>with missing values</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Font typeface="Roboto Light"/>
              <a:buChar char="○"/>
            </a:pPr>
            <a:r>
              <a:rPr lang="en" dirty="0">
                <a:latin typeface="Roboto Light"/>
                <a:ea typeface="Roboto Light"/>
                <a:cs typeface="Roboto Light"/>
                <a:sym typeface="Roboto Light"/>
              </a:rPr>
              <a:t>Probably most common</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Char char="○"/>
            </a:pPr>
            <a:r>
              <a:rPr lang="en" b="1" dirty="0"/>
              <a:t>Caution: </a:t>
            </a:r>
            <a:r>
              <a:rPr lang="en" dirty="0">
                <a:latin typeface="Roboto Light"/>
                <a:ea typeface="Roboto Light"/>
                <a:cs typeface="Roboto Light"/>
                <a:sym typeface="Roboto Light"/>
              </a:rPr>
              <a:t>check for biases introduced by dropped values</a:t>
            </a:r>
            <a:endParaRPr dirty="0">
              <a:latin typeface="Roboto Light"/>
              <a:ea typeface="Roboto Light"/>
              <a:cs typeface="Roboto Light"/>
              <a:sym typeface="Roboto Light"/>
            </a:endParaRPr>
          </a:p>
          <a:p>
            <a:pPr marL="1028700" lvl="2" indent="-234950" algn="l" rtl="0">
              <a:lnSpc>
                <a:spcPct val="90000"/>
              </a:lnSpc>
              <a:spcBef>
                <a:spcPts val="400"/>
              </a:spcBef>
              <a:spcAft>
                <a:spcPts val="0"/>
              </a:spcAft>
              <a:buClr>
                <a:schemeClr val="dk1"/>
              </a:buClr>
              <a:buSzPts val="1500"/>
              <a:buFont typeface="Roboto Light"/>
              <a:buChar char="■"/>
            </a:pPr>
            <a:r>
              <a:rPr lang="en" dirty="0">
                <a:latin typeface="Roboto Light"/>
                <a:ea typeface="Roboto Light"/>
                <a:cs typeface="Roboto Light"/>
                <a:sym typeface="Roboto Light"/>
              </a:rPr>
              <a:t>Missing or corrupt records might be related to something of interest</a:t>
            </a:r>
            <a:endParaRPr dirty="0">
              <a:latin typeface="Roboto Light"/>
              <a:ea typeface="Roboto Light"/>
              <a:cs typeface="Roboto Light"/>
              <a:sym typeface="Roboto Light"/>
            </a:endParaRPr>
          </a:p>
          <a:p>
            <a:pPr marL="342900" lvl="0" indent="-336550" algn="l" rtl="0">
              <a:lnSpc>
                <a:spcPct val="90000"/>
              </a:lnSpc>
              <a:spcBef>
                <a:spcPts val="1700"/>
              </a:spcBef>
              <a:spcAft>
                <a:spcPts val="0"/>
              </a:spcAft>
              <a:buClr>
                <a:schemeClr val="dk1"/>
              </a:buClr>
              <a:buSzPts val="2100"/>
              <a:buFont typeface="Noto Sans Symbols"/>
              <a:buChar char="●"/>
            </a:pPr>
            <a:r>
              <a:rPr lang="en" b="1" dirty="0"/>
              <a:t>Imputation:</a:t>
            </a:r>
            <a:r>
              <a:rPr lang="en" dirty="0"/>
              <a:t> </a:t>
            </a:r>
            <a:r>
              <a:rPr lang="en" dirty="0">
                <a:latin typeface="Roboto Light"/>
                <a:ea typeface="Roboto Light"/>
                <a:cs typeface="Roboto Light"/>
                <a:sym typeface="Roboto Light"/>
              </a:rPr>
              <a:t>(Inferring missing values)</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Char char="○"/>
            </a:pPr>
            <a:r>
              <a:rPr lang="en" b="1" dirty="0"/>
              <a:t>Mean Imputation:</a:t>
            </a:r>
            <a:r>
              <a:rPr lang="en" dirty="0"/>
              <a:t> </a:t>
            </a:r>
            <a:r>
              <a:rPr lang="en" dirty="0">
                <a:latin typeface="Roboto Light"/>
                <a:ea typeface="Roboto Light"/>
                <a:cs typeface="Roboto Light"/>
                <a:sym typeface="Roboto Light"/>
              </a:rPr>
              <a:t>replace with an average value </a:t>
            </a:r>
            <a:endParaRPr dirty="0">
              <a:latin typeface="Roboto Light"/>
              <a:ea typeface="Roboto Light"/>
              <a:cs typeface="Roboto Light"/>
              <a:sym typeface="Roboto Light"/>
            </a:endParaRPr>
          </a:p>
          <a:p>
            <a:pPr marL="1028700" lvl="2" indent="-234950" algn="l" rtl="0">
              <a:lnSpc>
                <a:spcPct val="90000"/>
              </a:lnSpc>
              <a:spcBef>
                <a:spcPts val="400"/>
              </a:spcBef>
              <a:spcAft>
                <a:spcPts val="0"/>
              </a:spcAft>
              <a:buClr>
                <a:schemeClr val="dk1"/>
              </a:buClr>
              <a:buSzPts val="1500"/>
              <a:buFont typeface="Roboto Light"/>
              <a:buChar char="■"/>
            </a:pPr>
            <a:r>
              <a:rPr lang="en" dirty="0">
                <a:latin typeface="Roboto Light"/>
                <a:ea typeface="Roboto Light"/>
                <a:cs typeface="Roboto Light"/>
                <a:sym typeface="Roboto Light"/>
              </a:rPr>
              <a:t>Which mean?  Often use closest related subgroup mean.</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Char char="○"/>
            </a:pPr>
            <a:r>
              <a:rPr lang="en" b="1" dirty="0"/>
              <a:t>Hot deck imputation:</a:t>
            </a:r>
            <a:r>
              <a:rPr lang="en" dirty="0"/>
              <a:t> </a:t>
            </a:r>
            <a:r>
              <a:rPr lang="en" dirty="0">
                <a:latin typeface="Roboto Light"/>
                <a:ea typeface="Roboto Light"/>
                <a:cs typeface="Roboto Light"/>
                <a:sym typeface="Roboto Light"/>
              </a:rPr>
              <a:t>replace with a random value </a:t>
            </a:r>
            <a:endParaRPr dirty="0">
              <a:latin typeface="Roboto Light"/>
              <a:ea typeface="Roboto Light"/>
              <a:cs typeface="Roboto Light"/>
              <a:sym typeface="Roboto Light"/>
            </a:endParaRPr>
          </a:p>
          <a:p>
            <a:pPr marL="1028700" lvl="2" indent="-234950" algn="l" rtl="0">
              <a:lnSpc>
                <a:spcPct val="90000"/>
              </a:lnSpc>
              <a:spcBef>
                <a:spcPts val="400"/>
              </a:spcBef>
              <a:spcAft>
                <a:spcPts val="0"/>
              </a:spcAft>
              <a:buClr>
                <a:schemeClr val="dk1"/>
              </a:buClr>
              <a:buSzPts val="1500"/>
              <a:buFont typeface="Roboto Light"/>
              <a:buChar char="■"/>
            </a:pPr>
            <a:r>
              <a:rPr lang="en" dirty="0">
                <a:latin typeface="Roboto Light"/>
                <a:ea typeface="Roboto Light"/>
                <a:cs typeface="Roboto Light"/>
                <a:sym typeface="Roboto Light"/>
              </a:rPr>
              <a:t>Choose a random value from the subgroup and use it for the missing value. (See note for details article.  Contents of that article are not covered in exam, but this desk will be covered.)</a:t>
            </a:r>
            <a:endParaRPr dirty="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342900" lvl="0" indent="-336550" algn="l" rtl="0">
              <a:lnSpc>
                <a:spcPct val="90000"/>
              </a:lnSpc>
              <a:spcBef>
                <a:spcPts val="0"/>
              </a:spcBef>
              <a:spcAft>
                <a:spcPts val="0"/>
              </a:spcAft>
              <a:buSzPts val="2100"/>
              <a:buChar char="●"/>
            </a:pPr>
            <a:r>
              <a:rPr lang="en">
                <a:latin typeface="Roboto Light"/>
                <a:ea typeface="Roboto Light"/>
                <a:cs typeface="Roboto Light"/>
                <a:sym typeface="Roboto Light"/>
              </a:rPr>
              <a:t>The</a:t>
            </a:r>
            <a:r>
              <a:rPr lang="en"/>
              <a:t> </a:t>
            </a:r>
            <a:r>
              <a:rPr lang="en" b="1"/>
              <a:t>sampling frame</a:t>
            </a:r>
            <a:r>
              <a:rPr lang="en"/>
              <a:t> </a:t>
            </a:r>
            <a:r>
              <a:rPr lang="en">
                <a:latin typeface="Roboto Light"/>
                <a:ea typeface="Roboto Light"/>
                <a:cs typeface="Roboto Light"/>
                <a:sym typeface="Roboto Light"/>
              </a:rPr>
              <a:t>is the </a:t>
            </a:r>
            <a:r>
              <a:rPr lang="en" b="1"/>
              <a:t>population</a:t>
            </a:r>
            <a:r>
              <a:rPr lang="en"/>
              <a:t> </a:t>
            </a:r>
            <a:r>
              <a:rPr lang="en">
                <a:latin typeface="Roboto Light"/>
                <a:ea typeface="Roboto Light"/>
                <a:cs typeface="Roboto Light"/>
                <a:sym typeface="Roboto Light"/>
              </a:rPr>
              <a:t>from which the data was</a:t>
            </a:r>
            <a:r>
              <a:rPr lang="en"/>
              <a:t> </a:t>
            </a:r>
            <a:r>
              <a:rPr lang="en" b="1"/>
              <a:t>sampled</a:t>
            </a:r>
            <a:r>
              <a:rPr lang="en"/>
              <a:t>. </a:t>
            </a:r>
            <a:endParaRPr/>
          </a:p>
          <a:p>
            <a:pPr marL="685800" lvl="1" indent="-342900" algn="l" rtl="0">
              <a:lnSpc>
                <a:spcPct val="90000"/>
              </a:lnSpc>
              <a:spcBef>
                <a:spcPts val="400"/>
              </a:spcBef>
              <a:spcAft>
                <a:spcPts val="0"/>
              </a:spcAft>
              <a:buClr>
                <a:schemeClr val="dk1"/>
              </a:buClr>
              <a:buSzPts val="1800"/>
              <a:buFont typeface="Noto Sans Symbols"/>
              <a:buChar char="○"/>
            </a:pPr>
            <a:r>
              <a:rPr lang="en">
                <a:latin typeface="Roboto Light"/>
                <a:ea typeface="Roboto Light"/>
                <a:cs typeface="Roboto Light"/>
                <a:sym typeface="Roboto Light"/>
              </a:rPr>
              <a:t>Note that this</a:t>
            </a:r>
            <a:r>
              <a:rPr lang="en"/>
              <a:t> </a:t>
            </a:r>
            <a:r>
              <a:rPr lang="en" b="1"/>
              <a:t>may not be </a:t>
            </a:r>
            <a:r>
              <a:rPr lang="en">
                <a:latin typeface="Roboto Light"/>
                <a:ea typeface="Roboto Light"/>
                <a:cs typeface="Roboto Light"/>
                <a:sym typeface="Roboto Light"/>
              </a:rPr>
              <a:t>the</a:t>
            </a:r>
            <a:r>
              <a:rPr lang="en"/>
              <a:t> </a:t>
            </a:r>
            <a:r>
              <a:rPr lang="en" b="1"/>
              <a:t>population</a:t>
            </a:r>
            <a:r>
              <a:rPr lang="en"/>
              <a:t> </a:t>
            </a:r>
            <a:r>
              <a:rPr lang="en">
                <a:latin typeface="Roboto Light"/>
                <a:ea typeface="Roboto Light"/>
                <a:cs typeface="Roboto Light"/>
                <a:sym typeface="Roboto Light"/>
              </a:rPr>
              <a:t>of interest.</a:t>
            </a:r>
            <a:endParaRPr>
              <a:latin typeface="Roboto Light"/>
              <a:ea typeface="Roboto Light"/>
              <a:cs typeface="Roboto Light"/>
              <a:sym typeface="Roboto Light"/>
            </a:endParaRPr>
          </a:p>
          <a:p>
            <a:pPr marL="342900" lvl="0" indent="-336550" algn="l" rtl="0">
              <a:lnSpc>
                <a:spcPct val="90000"/>
              </a:lnSpc>
              <a:spcBef>
                <a:spcPts val="1700"/>
              </a:spcBef>
              <a:spcAft>
                <a:spcPts val="0"/>
              </a:spcAft>
              <a:buSzPts val="2100"/>
              <a:buFont typeface="Roboto Light"/>
              <a:buChar char="●"/>
            </a:pPr>
            <a:r>
              <a:rPr lang="en">
                <a:latin typeface="Roboto Light"/>
                <a:ea typeface="Roboto Light"/>
                <a:cs typeface="Roboto Light"/>
                <a:sym typeface="Roboto Light"/>
              </a:rPr>
              <a:t>How complete/incomplete is the frame (and its data)? </a:t>
            </a:r>
            <a:endParaRPr>
              <a:latin typeface="Roboto Light"/>
              <a:ea typeface="Roboto Light"/>
              <a:cs typeface="Roboto Light"/>
              <a:sym typeface="Roboto Light"/>
            </a:endParaRPr>
          </a:p>
          <a:p>
            <a:pPr marL="342900" lvl="0" indent="-336550" algn="l" rtl="0">
              <a:lnSpc>
                <a:spcPct val="90000"/>
              </a:lnSpc>
              <a:spcBef>
                <a:spcPts val="1700"/>
              </a:spcBef>
              <a:spcAft>
                <a:spcPts val="0"/>
              </a:spcAft>
              <a:buClr>
                <a:schemeClr val="dk1"/>
              </a:buClr>
              <a:buSzPts val="2100"/>
              <a:buFont typeface="Roboto Light"/>
              <a:buChar char="●"/>
            </a:pPr>
            <a:r>
              <a:rPr lang="en">
                <a:latin typeface="Roboto Light"/>
                <a:ea typeface="Roboto Light"/>
                <a:cs typeface="Roboto Light"/>
                <a:sym typeface="Roboto Light"/>
              </a:rPr>
              <a:t>How is the frame/data situated in place?</a:t>
            </a:r>
            <a:endParaRPr>
              <a:latin typeface="Roboto Light"/>
              <a:ea typeface="Roboto Light"/>
              <a:cs typeface="Roboto Light"/>
              <a:sym typeface="Roboto Light"/>
            </a:endParaRPr>
          </a:p>
          <a:p>
            <a:pPr marL="342900" lvl="0" indent="-336550" algn="l" rtl="0">
              <a:lnSpc>
                <a:spcPct val="90000"/>
              </a:lnSpc>
              <a:spcBef>
                <a:spcPts val="1700"/>
              </a:spcBef>
              <a:spcAft>
                <a:spcPts val="0"/>
              </a:spcAft>
              <a:buClr>
                <a:schemeClr val="dk1"/>
              </a:buClr>
              <a:buSzPts val="2100"/>
              <a:buFont typeface="Roboto Light"/>
              <a:buChar char="●"/>
            </a:pPr>
            <a:r>
              <a:rPr lang="en">
                <a:latin typeface="Roboto Light"/>
                <a:ea typeface="Roboto Light"/>
                <a:cs typeface="Roboto Light"/>
                <a:sym typeface="Roboto Light"/>
              </a:rPr>
              <a:t>How well does the frame/data capture reality?</a:t>
            </a:r>
            <a:endParaRPr>
              <a:latin typeface="Roboto Light"/>
              <a:ea typeface="Roboto Light"/>
              <a:cs typeface="Roboto Light"/>
              <a:sym typeface="Roboto Light"/>
            </a:endParaRPr>
          </a:p>
          <a:p>
            <a:pPr marL="342900" lvl="0" indent="-336550" algn="l" rtl="0">
              <a:lnSpc>
                <a:spcPct val="90000"/>
              </a:lnSpc>
              <a:spcBef>
                <a:spcPts val="1700"/>
              </a:spcBef>
              <a:spcAft>
                <a:spcPts val="800"/>
              </a:spcAft>
              <a:buClr>
                <a:schemeClr val="dk1"/>
              </a:buClr>
              <a:buSzPts val="2100"/>
              <a:buFont typeface="Roboto Light"/>
              <a:buChar char="●"/>
            </a:pPr>
            <a:r>
              <a:rPr lang="en">
                <a:latin typeface="Roboto Light"/>
                <a:ea typeface="Roboto Light"/>
                <a:cs typeface="Roboto Light"/>
                <a:sym typeface="Roboto Light"/>
              </a:rPr>
              <a:t>How is the frame/data situated in time? </a:t>
            </a:r>
            <a:endParaRPr>
              <a:latin typeface="Roboto Light"/>
              <a:ea typeface="Roboto Light"/>
              <a:cs typeface="Roboto Light"/>
              <a:sym typeface="Roboto Light"/>
            </a:endParaRPr>
          </a:p>
        </p:txBody>
      </p:sp>
      <p:sp>
        <p:nvSpPr>
          <p:cNvPr id="505" name="Google Shape;505;p60"/>
          <p:cNvSpPr txBox="1"/>
          <p:nvPr/>
        </p:nvSpPr>
        <p:spPr>
          <a:xfrm>
            <a:off x="409575" y="342575"/>
            <a:ext cx="8410500" cy="7620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2400">
                <a:solidFill>
                  <a:schemeClr val="dk1"/>
                </a:solidFill>
                <a:latin typeface="Roboto Light"/>
                <a:ea typeface="Roboto Light"/>
                <a:cs typeface="Roboto Light"/>
                <a:sym typeface="Roboto Light"/>
              </a:rPr>
              <a:t>Revisiting the Sampling Frame</a:t>
            </a:r>
            <a:endParaRPr sz="240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4338" y="240506"/>
            <a:ext cx="8101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dirty="0"/>
              <a:t>Review Pandas and </a:t>
            </a:r>
            <a:r>
              <a:rPr lang="en" dirty="0" err="1"/>
              <a:t>Jupyter</a:t>
            </a:r>
            <a:r>
              <a:rPr lang="en" dirty="0"/>
              <a:t> Notebooks, Data Structures, Data Types</a:t>
            </a:r>
            <a:endParaRPr dirty="0"/>
          </a:p>
        </p:txBody>
      </p:sp>
      <p:sp>
        <p:nvSpPr>
          <p:cNvPr id="92" name="Google Shape;92;p1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342900" lvl="0" indent="-336550" algn="l" rtl="0">
              <a:lnSpc>
                <a:spcPct val="90000"/>
              </a:lnSpc>
              <a:spcBef>
                <a:spcPts val="0"/>
              </a:spcBef>
              <a:spcAft>
                <a:spcPts val="0"/>
              </a:spcAft>
              <a:buClr>
                <a:schemeClr val="dk1"/>
              </a:buClr>
              <a:buSzPts val="2100"/>
              <a:buFont typeface="Roboto Light"/>
              <a:buChar char="●"/>
            </a:pPr>
            <a:r>
              <a:rPr lang="en" dirty="0">
                <a:latin typeface="Roboto Light"/>
                <a:ea typeface="Roboto Light"/>
                <a:cs typeface="Roboto Light"/>
                <a:sym typeface="Roboto Light"/>
              </a:rPr>
              <a:t>Reviewing </a:t>
            </a:r>
            <a:r>
              <a:rPr lang="en" dirty="0" err="1">
                <a:latin typeface="Roboto Light"/>
                <a:ea typeface="Roboto Light"/>
                <a:cs typeface="Roboto Light"/>
                <a:sym typeface="Roboto Light"/>
              </a:rPr>
              <a:t>DataFrame</a:t>
            </a:r>
            <a:r>
              <a:rPr lang="en" dirty="0">
                <a:latin typeface="Roboto Light"/>
                <a:ea typeface="Roboto Light"/>
                <a:cs typeface="Roboto Light"/>
                <a:sym typeface="Roboto Light"/>
              </a:rPr>
              <a:t> concepts</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Char char="○"/>
            </a:pPr>
            <a:r>
              <a:rPr lang="en" b="1" dirty="0"/>
              <a:t>Series</a:t>
            </a:r>
            <a:r>
              <a:rPr lang="en" dirty="0">
                <a:latin typeface="Roboto Light"/>
                <a:ea typeface="Roboto Light"/>
                <a:cs typeface="Roboto Light"/>
                <a:sym typeface="Roboto Light"/>
              </a:rPr>
              <a:t>: A named column of data with an index</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Char char="○"/>
            </a:pPr>
            <a:r>
              <a:rPr lang="en" b="1" dirty="0"/>
              <a:t>Indexes</a:t>
            </a:r>
            <a:r>
              <a:rPr lang="en" dirty="0">
                <a:latin typeface="Roboto Light"/>
                <a:ea typeface="Roboto Light"/>
                <a:cs typeface="Roboto Light"/>
                <a:sym typeface="Roboto Light"/>
              </a:rPr>
              <a:t>: The mapping from keys to rows</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Char char="○"/>
            </a:pPr>
            <a:r>
              <a:rPr lang="en" b="1" dirty="0" err="1"/>
              <a:t>DataFrame</a:t>
            </a:r>
            <a:r>
              <a:rPr lang="en" dirty="0">
                <a:latin typeface="Roboto Light"/>
                <a:ea typeface="Roboto Light"/>
                <a:cs typeface="Roboto Light"/>
                <a:sym typeface="Roboto Light"/>
              </a:rPr>
              <a:t>: collection of series with common index</a:t>
            </a:r>
            <a:endParaRPr dirty="0">
              <a:latin typeface="Roboto Light"/>
              <a:ea typeface="Roboto Light"/>
              <a:cs typeface="Roboto Light"/>
              <a:sym typeface="Roboto Light"/>
            </a:endParaRPr>
          </a:p>
          <a:p>
            <a:pPr marL="342900" lvl="0" indent="-336550" algn="l" rtl="0">
              <a:lnSpc>
                <a:spcPct val="90000"/>
              </a:lnSpc>
              <a:spcBef>
                <a:spcPts val="1700"/>
              </a:spcBef>
              <a:spcAft>
                <a:spcPts val="0"/>
              </a:spcAft>
              <a:buClr>
                <a:schemeClr val="dk1"/>
              </a:buClr>
              <a:buSzPts val="2100"/>
              <a:buFont typeface="Roboto Light"/>
              <a:buChar char="●"/>
            </a:pPr>
            <a:r>
              <a:rPr lang="en" dirty="0" err="1">
                <a:latin typeface="Roboto Light"/>
                <a:ea typeface="Roboto Light"/>
                <a:cs typeface="Roboto Light"/>
                <a:sym typeface="Roboto Light"/>
              </a:rPr>
              <a:t>Dataframe</a:t>
            </a:r>
            <a:r>
              <a:rPr lang="en" dirty="0">
                <a:latin typeface="Roboto Light"/>
                <a:ea typeface="Roboto Light"/>
                <a:cs typeface="Roboto Light"/>
                <a:sym typeface="Roboto Light"/>
              </a:rPr>
              <a:t> access methods</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Char char="○"/>
            </a:pPr>
            <a:r>
              <a:rPr lang="en" b="1" dirty="0"/>
              <a:t>Filtering</a:t>
            </a:r>
            <a:r>
              <a:rPr lang="en" dirty="0">
                <a:latin typeface="Roboto Light"/>
                <a:ea typeface="Roboto Light"/>
                <a:cs typeface="Roboto Light"/>
                <a:sym typeface="Roboto Light"/>
              </a:rPr>
              <a:t> on predicts and </a:t>
            </a:r>
            <a:r>
              <a:rPr lang="en" b="1" dirty="0"/>
              <a:t>slicing</a:t>
            </a:r>
            <a:endParaRPr b="1" dirty="0"/>
          </a:p>
          <a:p>
            <a:pPr marL="685800" lvl="1" indent="-342900" algn="l" rtl="0">
              <a:lnSpc>
                <a:spcPct val="90000"/>
              </a:lnSpc>
              <a:spcBef>
                <a:spcPts val="400"/>
              </a:spcBef>
              <a:spcAft>
                <a:spcPts val="0"/>
              </a:spcAft>
              <a:buClr>
                <a:schemeClr val="dk1"/>
              </a:buClr>
              <a:buSzPts val="1800"/>
              <a:buChar char="○"/>
            </a:pPr>
            <a:r>
              <a:rPr lang="en" b="1" dirty="0" err="1"/>
              <a:t>df.loc</a:t>
            </a:r>
            <a:r>
              <a:rPr lang="en" dirty="0">
                <a:latin typeface="Roboto Light"/>
                <a:ea typeface="Roboto Light"/>
                <a:cs typeface="Roboto Light"/>
                <a:sym typeface="Roboto Light"/>
              </a:rPr>
              <a:t>: location by index</a:t>
            </a:r>
            <a:endParaRPr dirty="0">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Char char="○"/>
            </a:pPr>
            <a:r>
              <a:rPr lang="en" b="1" dirty="0" err="1"/>
              <a:t>df.iloc</a:t>
            </a:r>
            <a:r>
              <a:rPr lang="en" dirty="0">
                <a:latin typeface="Roboto Light"/>
                <a:ea typeface="Roboto Light"/>
                <a:cs typeface="Roboto Light"/>
                <a:sym typeface="Roboto Light"/>
              </a:rPr>
              <a:t>: location by integer address</a:t>
            </a:r>
            <a:endParaRPr dirty="0">
              <a:latin typeface="Roboto Light"/>
              <a:ea typeface="Roboto Light"/>
              <a:cs typeface="Roboto Light"/>
              <a:sym typeface="Roboto Light"/>
            </a:endParaRPr>
          </a:p>
          <a:p>
            <a:pPr marL="685800" lvl="1" indent="-342900" algn="l" rtl="0">
              <a:lnSpc>
                <a:spcPct val="90000"/>
              </a:lnSpc>
              <a:spcBef>
                <a:spcPts val="400"/>
              </a:spcBef>
              <a:spcAft>
                <a:spcPts val="800"/>
              </a:spcAft>
              <a:buClr>
                <a:schemeClr val="dk1"/>
              </a:buClr>
              <a:buSzPts val="1800"/>
              <a:buChar char="○"/>
            </a:pPr>
            <a:r>
              <a:rPr lang="en" b="1" dirty="0" err="1"/>
              <a:t>groupby</a:t>
            </a:r>
            <a:r>
              <a:rPr lang="en" dirty="0">
                <a:latin typeface="Roboto Light"/>
                <a:ea typeface="Roboto Light"/>
                <a:cs typeface="Roboto Light"/>
                <a:sym typeface="Roboto Light"/>
              </a:rPr>
              <a:t> &amp; </a:t>
            </a:r>
            <a:r>
              <a:rPr lang="en" b="1" dirty="0"/>
              <a:t>pivot</a:t>
            </a:r>
            <a:r>
              <a:rPr lang="en" dirty="0">
                <a:latin typeface="Roboto Light"/>
                <a:ea typeface="Roboto Light"/>
                <a:cs typeface="Roboto Light"/>
                <a:sym typeface="Roboto Light"/>
              </a:rPr>
              <a:t> aggregating data</a:t>
            </a:r>
            <a:endParaRPr dirty="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fade">
                                      <p:cBhvr>
                                        <p:cTn id="7" dur="500"/>
                                        <p:tgtEl>
                                          <p:spTgt spid="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Effect transition="in" filter="fade">
                                      <p:cBhvr>
                                        <p:cTn id="12" dur="500"/>
                                        <p:tgtEl>
                                          <p:spTgt spid="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
                                            <p:txEl>
                                              <p:pRg st="2" end="2"/>
                                            </p:txEl>
                                          </p:spTgt>
                                        </p:tgtEl>
                                        <p:attrNameLst>
                                          <p:attrName>style.visibility</p:attrName>
                                        </p:attrNameLst>
                                      </p:cBhvr>
                                      <p:to>
                                        <p:strVal val="visible"/>
                                      </p:to>
                                    </p:set>
                                    <p:animEffect transition="in" filter="fade">
                                      <p:cBhvr>
                                        <p:cTn id="17" dur="500"/>
                                        <p:tgtEl>
                                          <p:spTgt spid="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
                                            <p:txEl>
                                              <p:pRg st="3" end="3"/>
                                            </p:txEl>
                                          </p:spTgt>
                                        </p:tgtEl>
                                        <p:attrNameLst>
                                          <p:attrName>style.visibility</p:attrName>
                                        </p:attrNameLst>
                                      </p:cBhvr>
                                      <p:to>
                                        <p:strVal val="visible"/>
                                      </p:to>
                                    </p:set>
                                    <p:animEffect transition="in" filter="fade">
                                      <p:cBhvr>
                                        <p:cTn id="22" dur="500"/>
                                        <p:tgtEl>
                                          <p:spTgt spid="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
                                            <p:txEl>
                                              <p:pRg st="4" end="4"/>
                                            </p:txEl>
                                          </p:spTgt>
                                        </p:tgtEl>
                                        <p:attrNameLst>
                                          <p:attrName>style.visibility</p:attrName>
                                        </p:attrNameLst>
                                      </p:cBhvr>
                                      <p:to>
                                        <p:strVal val="visible"/>
                                      </p:to>
                                    </p:set>
                                    <p:animEffect transition="in" filter="fade">
                                      <p:cBhvr>
                                        <p:cTn id="27" dur="500"/>
                                        <p:tgtEl>
                                          <p:spTgt spid="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2">
                                            <p:txEl>
                                              <p:pRg st="5" end="5"/>
                                            </p:txEl>
                                          </p:spTgt>
                                        </p:tgtEl>
                                        <p:attrNameLst>
                                          <p:attrName>style.visibility</p:attrName>
                                        </p:attrNameLst>
                                      </p:cBhvr>
                                      <p:to>
                                        <p:strVal val="visible"/>
                                      </p:to>
                                    </p:set>
                                    <p:animEffect transition="in" filter="fade">
                                      <p:cBhvr>
                                        <p:cTn id="32" dur="500"/>
                                        <p:tgtEl>
                                          <p:spTgt spid="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2">
                                            <p:txEl>
                                              <p:pRg st="6" end="6"/>
                                            </p:txEl>
                                          </p:spTgt>
                                        </p:tgtEl>
                                        <p:attrNameLst>
                                          <p:attrName>style.visibility</p:attrName>
                                        </p:attrNameLst>
                                      </p:cBhvr>
                                      <p:to>
                                        <p:strVal val="visible"/>
                                      </p:to>
                                    </p:set>
                                    <p:animEffect transition="in" filter="fade">
                                      <p:cBhvr>
                                        <p:cTn id="37" dur="500"/>
                                        <p:tgtEl>
                                          <p:spTgt spid="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2">
                                            <p:txEl>
                                              <p:pRg st="7" end="7"/>
                                            </p:txEl>
                                          </p:spTgt>
                                        </p:tgtEl>
                                        <p:attrNameLst>
                                          <p:attrName>style.visibility</p:attrName>
                                        </p:attrNameLst>
                                      </p:cBhvr>
                                      <p:to>
                                        <p:strVal val="visible"/>
                                      </p:to>
                                    </p:set>
                                    <p:animEffect transition="in" filter="fade">
                                      <p:cBhvr>
                                        <p:cTn id="42" dur="500"/>
                                        <p:tgtEl>
                                          <p:spTgt spid="9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2">
                                            <p:txEl>
                                              <p:pRg st="8" end="8"/>
                                            </p:txEl>
                                          </p:spTgt>
                                        </p:tgtEl>
                                        <p:attrNameLst>
                                          <p:attrName>style.visibility</p:attrName>
                                        </p:attrNameLst>
                                      </p:cBhvr>
                                      <p:to>
                                        <p:strVal val="visible"/>
                                      </p:to>
                                    </p:set>
                                    <p:animEffect transition="in" filter="fade">
                                      <p:cBhvr>
                                        <p:cTn id="47" dur="500"/>
                                        <p:tgtEl>
                                          <p:spTgt spid="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Granularity, Scope, and Temporality</a:t>
            </a:r>
            <a:endParaRPr/>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54"/>
          <p:cNvSpPr txBox="1">
            <a:spLocks noGrp="1"/>
          </p:cNvSpPr>
          <p:nvPr>
            <p:ph type="title"/>
          </p:nvPr>
        </p:nvSpPr>
        <p:spPr>
          <a:xfrm>
            <a:off x="414338" y="240506"/>
            <a:ext cx="8101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a:t>Key Data Properties to Consider in EDA</a:t>
            </a:r>
            <a:endParaRPr/>
          </a:p>
        </p:txBody>
      </p:sp>
      <p:sp>
        <p:nvSpPr>
          <p:cNvPr id="424" name="Google Shape;424;p5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355600" lvl="0" indent="-349250" algn="l" rtl="0">
              <a:lnSpc>
                <a:spcPct val="90000"/>
              </a:lnSpc>
              <a:spcBef>
                <a:spcPts val="0"/>
              </a:spcBef>
              <a:spcAft>
                <a:spcPts val="0"/>
              </a:spcAft>
              <a:buSzPts val="2100"/>
              <a:buFont typeface="Noto Sans Symbols"/>
              <a:buChar char="●"/>
            </a:pPr>
            <a:r>
              <a:rPr lang="en" b="1" dirty="0">
                <a:solidFill>
                  <a:srgbClr val="7030A0"/>
                </a:solidFill>
              </a:rPr>
              <a:t>Structure -- </a:t>
            </a:r>
            <a:r>
              <a:rPr lang="en" i="1" dirty="0">
                <a:solidFill>
                  <a:srgbClr val="7030A0"/>
                </a:solidFill>
                <a:latin typeface="Roboto Light"/>
                <a:ea typeface="Roboto Light"/>
                <a:cs typeface="Roboto Light"/>
                <a:sym typeface="Roboto Light"/>
              </a:rPr>
              <a:t>the “shape” of a data file – how many columns, how many rows?</a:t>
            </a:r>
            <a:endParaRPr dirty="0">
              <a:latin typeface="Roboto Light"/>
              <a:ea typeface="Roboto Light"/>
              <a:cs typeface="Roboto Light"/>
              <a:sym typeface="Roboto Light"/>
            </a:endParaRPr>
          </a:p>
          <a:p>
            <a:pPr marL="355600" lvl="0" indent="-349250" algn="l" rtl="0">
              <a:lnSpc>
                <a:spcPct val="90000"/>
              </a:lnSpc>
              <a:spcBef>
                <a:spcPts val="1700"/>
              </a:spcBef>
              <a:spcAft>
                <a:spcPts val="0"/>
              </a:spcAft>
              <a:buSzPts val="2100"/>
              <a:buFont typeface="Noto Sans Symbols"/>
              <a:buChar char="●"/>
            </a:pPr>
            <a:r>
              <a:rPr lang="en" b="1" dirty="0">
                <a:solidFill>
                  <a:srgbClr val="7F7F7F"/>
                </a:solidFill>
              </a:rPr>
              <a:t>Granularity -- </a:t>
            </a:r>
            <a:r>
              <a:rPr lang="en" i="1" dirty="0">
                <a:solidFill>
                  <a:srgbClr val="7F7F7F"/>
                </a:solidFill>
                <a:latin typeface="Roboto Light"/>
                <a:ea typeface="Roboto Light"/>
                <a:cs typeface="Roboto Light"/>
                <a:sym typeface="Roboto Light"/>
              </a:rPr>
              <a:t>how fine/coarse is each datum – is it actual record, or summary</a:t>
            </a:r>
            <a:endParaRPr dirty="0">
              <a:latin typeface="Roboto Light"/>
              <a:ea typeface="Roboto Light"/>
              <a:cs typeface="Roboto Light"/>
              <a:sym typeface="Roboto Light"/>
            </a:endParaRPr>
          </a:p>
          <a:p>
            <a:pPr marL="355600" lvl="0" indent="-349250" algn="l" rtl="0">
              <a:lnSpc>
                <a:spcPct val="90000"/>
              </a:lnSpc>
              <a:spcBef>
                <a:spcPts val="1700"/>
              </a:spcBef>
              <a:spcAft>
                <a:spcPts val="0"/>
              </a:spcAft>
              <a:buSzPts val="2100"/>
              <a:buChar char="●"/>
            </a:pPr>
            <a:r>
              <a:rPr lang="en" b="1" dirty="0">
                <a:solidFill>
                  <a:srgbClr val="7F7F7F"/>
                </a:solidFill>
              </a:rPr>
              <a:t>Scope -- </a:t>
            </a:r>
            <a:r>
              <a:rPr lang="en" i="1" dirty="0">
                <a:solidFill>
                  <a:srgbClr val="7F7F7F"/>
                </a:solidFill>
                <a:latin typeface="Roboto Light"/>
                <a:ea typeface="Roboto Light"/>
                <a:cs typeface="Roboto Light"/>
                <a:sym typeface="Roboto Light"/>
              </a:rPr>
              <a:t>how (in)complete is the data – all 100% of US citizens in US Census?</a:t>
            </a:r>
            <a:endParaRPr dirty="0">
              <a:latin typeface="Roboto Light"/>
              <a:ea typeface="Roboto Light"/>
              <a:cs typeface="Roboto Light"/>
              <a:sym typeface="Roboto Light"/>
            </a:endParaRPr>
          </a:p>
          <a:p>
            <a:pPr marL="355600" lvl="0" indent="-349250" algn="l" rtl="0">
              <a:lnSpc>
                <a:spcPct val="90000"/>
              </a:lnSpc>
              <a:spcBef>
                <a:spcPts val="1700"/>
              </a:spcBef>
              <a:spcAft>
                <a:spcPts val="0"/>
              </a:spcAft>
              <a:buSzPts val="2100"/>
              <a:buChar char="●"/>
            </a:pPr>
            <a:r>
              <a:rPr lang="en" b="1" dirty="0">
                <a:solidFill>
                  <a:srgbClr val="7F7F7F"/>
                </a:solidFill>
              </a:rPr>
              <a:t>Temporality --</a:t>
            </a:r>
            <a:r>
              <a:rPr lang="en" dirty="0">
                <a:solidFill>
                  <a:srgbClr val="7F7F7F"/>
                </a:solidFill>
                <a:latin typeface="Roboto Light"/>
                <a:ea typeface="Roboto Light"/>
                <a:cs typeface="Roboto Light"/>
                <a:sym typeface="Roboto Light"/>
              </a:rPr>
              <a:t> </a:t>
            </a:r>
            <a:r>
              <a:rPr lang="en" i="1" dirty="0">
                <a:solidFill>
                  <a:srgbClr val="7F7F7F"/>
                </a:solidFill>
                <a:latin typeface="Roboto Light"/>
                <a:ea typeface="Roboto Light"/>
                <a:cs typeface="Roboto Light"/>
                <a:sym typeface="Roboto Light"/>
              </a:rPr>
              <a:t>how is the data situated in time – The data might be just for 2010</a:t>
            </a:r>
            <a:endParaRPr dirty="0">
              <a:latin typeface="Roboto Light"/>
              <a:ea typeface="Roboto Light"/>
              <a:cs typeface="Roboto Light"/>
              <a:sym typeface="Roboto Light"/>
            </a:endParaRPr>
          </a:p>
          <a:p>
            <a:pPr marL="355600" lvl="0" indent="-349250" algn="l" rtl="0">
              <a:lnSpc>
                <a:spcPct val="90000"/>
              </a:lnSpc>
              <a:spcBef>
                <a:spcPts val="1700"/>
              </a:spcBef>
              <a:spcAft>
                <a:spcPts val="800"/>
              </a:spcAft>
              <a:buSzPts val="2100"/>
              <a:buFont typeface="Noto Sans Symbols"/>
              <a:buChar char="●"/>
            </a:pPr>
            <a:r>
              <a:rPr lang="en" b="1" dirty="0">
                <a:solidFill>
                  <a:srgbClr val="7F7F7F"/>
                </a:solidFill>
              </a:rPr>
              <a:t>Faithfulness -- </a:t>
            </a:r>
            <a:r>
              <a:rPr lang="en" i="1" dirty="0">
                <a:solidFill>
                  <a:srgbClr val="7F7F7F"/>
                </a:solidFill>
                <a:latin typeface="Roboto Light"/>
                <a:ea typeface="Roboto Light"/>
                <a:cs typeface="Roboto Light"/>
                <a:sym typeface="Roboto Light"/>
              </a:rPr>
              <a:t>how well does the data capture “reality” – was the census answered truthfully?</a:t>
            </a:r>
            <a:endParaRPr dirty="0">
              <a:latin typeface="Roboto Light"/>
              <a:ea typeface="Roboto Light"/>
              <a:cs typeface="Roboto Light"/>
              <a:sym typeface="Roboto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6"/>
          <p:cNvSpPr txBox="1">
            <a:spLocks noGrp="1"/>
          </p:cNvSpPr>
          <p:nvPr>
            <p:ph type="title"/>
          </p:nvPr>
        </p:nvSpPr>
        <p:spPr>
          <a:xfrm>
            <a:off x="414338" y="240507"/>
            <a:ext cx="8101200" cy="717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a:t>Granularity</a:t>
            </a:r>
            <a:endParaRPr/>
          </a:p>
        </p:txBody>
      </p:sp>
      <p:sp>
        <p:nvSpPr>
          <p:cNvPr id="437" name="Google Shape;437;p56"/>
          <p:cNvSpPr txBox="1">
            <a:spLocks noGrp="1"/>
          </p:cNvSpPr>
          <p:nvPr>
            <p:ph type="body" idx="1"/>
          </p:nvPr>
        </p:nvSpPr>
        <p:spPr>
          <a:xfrm>
            <a:off x="754373" y="2889345"/>
            <a:ext cx="7831200" cy="2451000"/>
          </a:xfrm>
          <a:prstGeom prst="rect">
            <a:avLst/>
          </a:prstGeom>
          <a:noFill/>
          <a:ln>
            <a:noFill/>
          </a:ln>
        </p:spPr>
        <p:txBody>
          <a:bodyPr spcFirstLastPara="1" wrap="square" lIns="68575" tIns="34275" rIns="68575" bIns="34275" anchor="t" anchorCtr="0">
            <a:noAutofit/>
          </a:bodyPr>
          <a:lstStyle/>
          <a:p>
            <a:pPr marL="342900" lvl="0" indent="-330200" algn="l" rtl="0">
              <a:lnSpc>
                <a:spcPct val="90000"/>
              </a:lnSpc>
              <a:spcBef>
                <a:spcPts val="0"/>
              </a:spcBef>
              <a:spcAft>
                <a:spcPts val="0"/>
              </a:spcAft>
              <a:buClr>
                <a:schemeClr val="dk1"/>
              </a:buClr>
              <a:buSzPts val="1800"/>
              <a:buFont typeface="Roboto Light"/>
              <a:buChar char="●"/>
            </a:pPr>
            <a:r>
              <a:rPr lang="en" sz="1800">
                <a:latin typeface="Roboto Light"/>
                <a:ea typeface="Roboto Light"/>
                <a:cs typeface="Roboto Light"/>
                <a:sym typeface="Roboto Light"/>
              </a:rPr>
              <a:t>What does each record represent?</a:t>
            </a:r>
            <a:endParaRPr>
              <a:latin typeface="Roboto Light"/>
              <a:ea typeface="Roboto Light"/>
              <a:cs typeface="Roboto Light"/>
              <a:sym typeface="Roboto Light"/>
            </a:endParaRPr>
          </a:p>
          <a:p>
            <a:pPr marL="685800" lvl="1" indent="-336550" algn="l" rtl="0">
              <a:lnSpc>
                <a:spcPct val="90000"/>
              </a:lnSpc>
              <a:spcBef>
                <a:spcPts val="400"/>
              </a:spcBef>
              <a:spcAft>
                <a:spcPts val="0"/>
              </a:spcAft>
              <a:buClr>
                <a:schemeClr val="dk1"/>
              </a:buClr>
              <a:buSzPts val="1500"/>
              <a:buFont typeface="Roboto Light"/>
              <a:buChar char="○"/>
            </a:pPr>
            <a:r>
              <a:rPr lang="en" sz="1500">
                <a:latin typeface="Roboto Light"/>
                <a:ea typeface="Roboto Light"/>
                <a:cs typeface="Roboto Light"/>
                <a:sym typeface="Roboto Light"/>
              </a:rPr>
              <a:t>Examples: a purchase, a person, a group of users</a:t>
            </a:r>
            <a:endParaRPr>
              <a:latin typeface="Roboto Light"/>
              <a:ea typeface="Roboto Light"/>
              <a:cs typeface="Roboto Light"/>
              <a:sym typeface="Roboto Light"/>
            </a:endParaRPr>
          </a:p>
          <a:p>
            <a:pPr marL="342900" lvl="0" indent="-330200" algn="l" rtl="0">
              <a:lnSpc>
                <a:spcPct val="90000"/>
              </a:lnSpc>
              <a:spcBef>
                <a:spcPts val="1700"/>
              </a:spcBef>
              <a:spcAft>
                <a:spcPts val="0"/>
              </a:spcAft>
              <a:buClr>
                <a:schemeClr val="dk1"/>
              </a:buClr>
              <a:buSzPts val="1800"/>
              <a:buFont typeface="Roboto Light"/>
              <a:buChar char="●"/>
            </a:pPr>
            <a:r>
              <a:rPr lang="en" sz="1800">
                <a:latin typeface="Roboto Light"/>
                <a:ea typeface="Roboto Light"/>
                <a:cs typeface="Roboto Light"/>
                <a:sym typeface="Roboto Light"/>
              </a:rPr>
              <a:t>Do all records capture granularity at the same level?</a:t>
            </a:r>
            <a:endParaRPr>
              <a:latin typeface="Roboto Light"/>
              <a:ea typeface="Roboto Light"/>
              <a:cs typeface="Roboto Light"/>
              <a:sym typeface="Roboto Light"/>
            </a:endParaRPr>
          </a:p>
          <a:p>
            <a:pPr marL="685800" lvl="1" indent="-336550" algn="l" rtl="0">
              <a:lnSpc>
                <a:spcPct val="90000"/>
              </a:lnSpc>
              <a:spcBef>
                <a:spcPts val="400"/>
              </a:spcBef>
              <a:spcAft>
                <a:spcPts val="0"/>
              </a:spcAft>
              <a:buClr>
                <a:schemeClr val="dk1"/>
              </a:buClr>
              <a:buSzPts val="1500"/>
              <a:buFont typeface="Roboto Light"/>
              <a:buChar char="○"/>
            </a:pPr>
            <a:r>
              <a:rPr lang="en" sz="1500">
                <a:latin typeface="Roboto Light"/>
                <a:ea typeface="Roboto Light"/>
                <a:cs typeface="Roboto Light"/>
                <a:sym typeface="Roboto Light"/>
              </a:rPr>
              <a:t>Some data will include summaries (aka rollups) as records</a:t>
            </a:r>
            <a:endParaRPr>
              <a:latin typeface="Roboto Light"/>
              <a:ea typeface="Roboto Light"/>
              <a:cs typeface="Roboto Light"/>
              <a:sym typeface="Roboto Light"/>
            </a:endParaRPr>
          </a:p>
          <a:p>
            <a:pPr marL="342900" lvl="0" indent="-330200" algn="l" rtl="0">
              <a:lnSpc>
                <a:spcPct val="90000"/>
              </a:lnSpc>
              <a:spcBef>
                <a:spcPts val="1700"/>
              </a:spcBef>
              <a:spcAft>
                <a:spcPts val="0"/>
              </a:spcAft>
              <a:buClr>
                <a:schemeClr val="dk1"/>
              </a:buClr>
              <a:buSzPts val="1800"/>
              <a:buFont typeface="Roboto Light"/>
              <a:buChar char="●"/>
            </a:pPr>
            <a:r>
              <a:rPr lang="en" sz="1800">
                <a:latin typeface="Roboto Light"/>
                <a:ea typeface="Roboto Light"/>
                <a:cs typeface="Roboto Light"/>
                <a:sym typeface="Roboto Light"/>
              </a:rPr>
              <a:t>If the data are coarse how was it aggregated?</a:t>
            </a:r>
            <a:endParaRPr>
              <a:latin typeface="Roboto Light"/>
              <a:ea typeface="Roboto Light"/>
              <a:cs typeface="Roboto Light"/>
              <a:sym typeface="Roboto Light"/>
            </a:endParaRPr>
          </a:p>
          <a:p>
            <a:pPr marL="685800" lvl="1" indent="-336550" algn="l" rtl="0">
              <a:lnSpc>
                <a:spcPct val="90000"/>
              </a:lnSpc>
              <a:spcBef>
                <a:spcPts val="400"/>
              </a:spcBef>
              <a:spcAft>
                <a:spcPts val="0"/>
              </a:spcAft>
              <a:buClr>
                <a:schemeClr val="dk1"/>
              </a:buClr>
              <a:buSzPts val="1500"/>
              <a:buFont typeface="Roboto Light"/>
              <a:buChar char="○"/>
            </a:pPr>
            <a:r>
              <a:rPr lang="en" sz="1500">
                <a:latin typeface="Roboto Light"/>
                <a:ea typeface="Roboto Light"/>
                <a:cs typeface="Roboto Light"/>
                <a:sym typeface="Roboto Light"/>
              </a:rPr>
              <a:t>Sampling, averaging, …</a:t>
            </a:r>
            <a:endParaRPr sz="1500">
              <a:latin typeface="Roboto Light"/>
              <a:ea typeface="Roboto Light"/>
              <a:cs typeface="Roboto Light"/>
              <a:sym typeface="Roboto Light"/>
            </a:endParaRPr>
          </a:p>
        </p:txBody>
      </p:sp>
      <p:sp>
        <p:nvSpPr>
          <p:cNvPr id="438" name="Google Shape;438;p56"/>
          <p:cNvSpPr txBox="1"/>
          <p:nvPr/>
        </p:nvSpPr>
        <p:spPr>
          <a:xfrm>
            <a:off x="937601" y="1786803"/>
            <a:ext cx="1368300" cy="807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400">
                <a:solidFill>
                  <a:schemeClr val="dk1"/>
                </a:solidFill>
                <a:latin typeface="Roboto Light"/>
                <a:ea typeface="Roboto Light"/>
                <a:cs typeface="Roboto Light"/>
                <a:sym typeface="Roboto Light"/>
              </a:rPr>
              <a:t>Fine </a:t>
            </a:r>
            <a:br>
              <a:rPr lang="en" sz="2400">
                <a:solidFill>
                  <a:schemeClr val="dk1"/>
                </a:solidFill>
                <a:latin typeface="Roboto Light"/>
                <a:ea typeface="Roboto Light"/>
                <a:cs typeface="Roboto Light"/>
                <a:sym typeface="Roboto Light"/>
              </a:rPr>
            </a:br>
            <a:r>
              <a:rPr lang="en" sz="2400">
                <a:solidFill>
                  <a:schemeClr val="dk1"/>
                </a:solidFill>
                <a:latin typeface="Roboto Light"/>
                <a:ea typeface="Roboto Light"/>
                <a:cs typeface="Roboto Light"/>
                <a:sym typeface="Roboto Light"/>
              </a:rPr>
              <a:t>Grained</a:t>
            </a:r>
            <a:endParaRPr sz="1100">
              <a:latin typeface="Roboto Light"/>
              <a:ea typeface="Roboto Light"/>
              <a:cs typeface="Roboto Light"/>
              <a:sym typeface="Roboto Light"/>
            </a:endParaRPr>
          </a:p>
        </p:txBody>
      </p:sp>
      <p:sp>
        <p:nvSpPr>
          <p:cNvPr id="439" name="Google Shape;439;p56"/>
          <p:cNvSpPr txBox="1"/>
          <p:nvPr/>
        </p:nvSpPr>
        <p:spPr>
          <a:xfrm>
            <a:off x="6744357" y="1786803"/>
            <a:ext cx="1368300" cy="807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400">
                <a:solidFill>
                  <a:schemeClr val="dk1"/>
                </a:solidFill>
                <a:latin typeface="Roboto Light"/>
                <a:ea typeface="Roboto Light"/>
                <a:cs typeface="Roboto Light"/>
                <a:sym typeface="Roboto Light"/>
              </a:rPr>
              <a:t>Coarse</a:t>
            </a:r>
            <a:endParaRPr sz="1100">
              <a:latin typeface="Roboto Light"/>
              <a:ea typeface="Roboto Light"/>
              <a:cs typeface="Roboto Light"/>
              <a:sym typeface="Roboto Light"/>
            </a:endParaRPr>
          </a:p>
          <a:p>
            <a:pPr marL="0" marR="0" lvl="0" indent="0" algn="ctr" rtl="0">
              <a:spcBef>
                <a:spcPts val="0"/>
              </a:spcBef>
              <a:spcAft>
                <a:spcPts val="0"/>
              </a:spcAft>
              <a:buNone/>
            </a:pPr>
            <a:r>
              <a:rPr lang="en" sz="2400">
                <a:solidFill>
                  <a:schemeClr val="dk1"/>
                </a:solidFill>
                <a:latin typeface="Roboto Light"/>
                <a:ea typeface="Roboto Light"/>
                <a:cs typeface="Roboto Light"/>
                <a:sym typeface="Roboto Light"/>
              </a:rPr>
              <a:t>Grained</a:t>
            </a:r>
            <a:endParaRPr sz="1100">
              <a:latin typeface="Roboto Light"/>
              <a:ea typeface="Roboto Light"/>
              <a:cs typeface="Roboto Light"/>
              <a:sym typeface="Roboto Light"/>
            </a:endParaRPr>
          </a:p>
        </p:txBody>
      </p:sp>
      <p:sp>
        <p:nvSpPr>
          <p:cNvPr id="440" name="Google Shape;440;p56"/>
          <p:cNvSpPr/>
          <p:nvPr/>
        </p:nvSpPr>
        <p:spPr>
          <a:xfrm>
            <a:off x="2621056" y="1921012"/>
            <a:ext cx="3831300" cy="539700"/>
          </a:xfrm>
          <a:prstGeom prst="leftRightArrow">
            <a:avLst>
              <a:gd name="adj1" fmla="val 50000"/>
              <a:gd name="adj2" fmla="val 50000"/>
            </a:avLst>
          </a:prstGeom>
          <a:gradFill>
            <a:gsLst>
              <a:gs pos="0">
                <a:srgbClr val="474747"/>
              </a:gs>
              <a:gs pos="50000">
                <a:schemeClr val="dk1"/>
              </a:gs>
              <a:gs pos="100000">
                <a:schemeClr val="dk1"/>
              </a:gs>
            </a:gsLst>
            <a:lin ang="5400012" scaled="0"/>
          </a:gradFill>
          <a:ln>
            <a:noFill/>
          </a:ln>
          <a:effectLst>
            <a:outerShdw blurRad="57150" dist="19050" dir="5400000" algn="ctr" rotWithShape="0">
              <a:srgbClr val="000000">
                <a:alpha val="6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441" name="Google Shape;441;p56"/>
          <p:cNvGrpSpPr/>
          <p:nvPr/>
        </p:nvGrpSpPr>
        <p:grpSpPr>
          <a:xfrm>
            <a:off x="628650" y="930432"/>
            <a:ext cx="2159129" cy="836606"/>
            <a:chOff x="866947" y="3704974"/>
            <a:chExt cx="2878839" cy="1115475"/>
          </a:xfrm>
        </p:grpSpPr>
        <p:sp>
          <p:nvSpPr>
            <p:cNvPr id="442" name="Google Shape;442;p56"/>
            <p:cNvSpPr/>
            <p:nvPr/>
          </p:nvSpPr>
          <p:spPr>
            <a:xfrm>
              <a:off x="1034578" y="4073370"/>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5"/>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43" name="Google Shape;443;p56"/>
            <p:cNvSpPr/>
            <p:nvPr/>
          </p:nvSpPr>
          <p:spPr>
            <a:xfrm>
              <a:off x="2096868" y="4073370"/>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4"/>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44" name="Google Shape;444;p56"/>
            <p:cNvSpPr/>
            <p:nvPr/>
          </p:nvSpPr>
          <p:spPr>
            <a:xfrm>
              <a:off x="3092540" y="4073370"/>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6"/>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45" name="Google Shape;445;p56"/>
            <p:cNvSpPr txBox="1"/>
            <p:nvPr/>
          </p:nvSpPr>
          <p:spPr>
            <a:xfrm>
              <a:off x="866947" y="3704974"/>
              <a:ext cx="880500" cy="369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Roboto Light"/>
                  <a:ea typeface="Roboto Light"/>
                  <a:cs typeface="Roboto Light"/>
                  <a:sym typeface="Roboto Light"/>
                </a:rPr>
                <a:t>Rec. 1</a:t>
              </a:r>
              <a:endParaRPr sz="1100">
                <a:latin typeface="Roboto Light"/>
                <a:ea typeface="Roboto Light"/>
                <a:cs typeface="Roboto Light"/>
                <a:sym typeface="Roboto Light"/>
              </a:endParaRPr>
            </a:p>
          </p:txBody>
        </p:sp>
        <p:sp>
          <p:nvSpPr>
            <p:cNvPr id="446" name="Google Shape;446;p56"/>
            <p:cNvSpPr txBox="1"/>
            <p:nvPr/>
          </p:nvSpPr>
          <p:spPr>
            <a:xfrm>
              <a:off x="1866117" y="3704974"/>
              <a:ext cx="880500" cy="369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Roboto Light"/>
                  <a:ea typeface="Roboto Light"/>
                  <a:cs typeface="Roboto Light"/>
                  <a:sym typeface="Roboto Light"/>
                </a:rPr>
                <a:t>Rec. 2</a:t>
              </a:r>
              <a:endParaRPr sz="1100">
                <a:latin typeface="Roboto Light"/>
                <a:ea typeface="Roboto Light"/>
                <a:cs typeface="Roboto Light"/>
                <a:sym typeface="Roboto Light"/>
              </a:endParaRPr>
            </a:p>
          </p:txBody>
        </p:sp>
        <p:sp>
          <p:nvSpPr>
            <p:cNvPr id="447" name="Google Shape;447;p56"/>
            <p:cNvSpPr txBox="1"/>
            <p:nvPr/>
          </p:nvSpPr>
          <p:spPr>
            <a:xfrm>
              <a:off x="2865286" y="3704974"/>
              <a:ext cx="880500" cy="369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Roboto Light"/>
                  <a:ea typeface="Roboto Light"/>
                  <a:cs typeface="Roboto Light"/>
                  <a:sym typeface="Roboto Light"/>
                </a:rPr>
                <a:t>Rec. 3</a:t>
              </a:r>
              <a:endParaRPr sz="1100">
                <a:latin typeface="Roboto Light"/>
                <a:ea typeface="Roboto Light"/>
                <a:cs typeface="Roboto Light"/>
                <a:sym typeface="Roboto Light"/>
              </a:endParaRPr>
            </a:p>
          </p:txBody>
        </p:sp>
      </p:grpSp>
      <p:grpSp>
        <p:nvGrpSpPr>
          <p:cNvPr id="448" name="Google Shape;448;p56"/>
          <p:cNvGrpSpPr/>
          <p:nvPr/>
        </p:nvGrpSpPr>
        <p:grpSpPr>
          <a:xfrm>
            <a:off x="3389090" y="683206"/>
            <a:ext cx="2569194" cy="1083832"/>
            <a:chOff x="4486574" y="3541039"/>
            <a:chExt cx="3425592" cy="1445110"/>
          </a:xfrm>
        </p:grpSpPr>
        <p:grpSp>
          <p:nvGrpSpPr>
            <p:cNvPr id="449" name="Google Shape;449;p56"/>
            <p:cNvGrpSpPr/>
            <p:nvPr/>
          </p:nvGrpSpPr>
          <p:grpSpPr>
            <a:xfrm>
              <a:off x="4499497" y="3979852"/>
              <a:ext cx="768376" cy="934116"/>
              <a:chOff x="4499497" y="4136968"/>
              <a:chExt cx="768376" cy="934116"/>
            </a:xfrm>
          </p:grpSpPr>
          <p:sp>
            <p:nvSpPr>
              <p:cNvPr id="450" name="Google Shape;450;p56"/>
              <p:cNvSpPr/>
              <p:nvPr/>
            </p:nvSpPr>
            <p:spPr>
              <a:xfrm>
                <a:off x="4670195" y="4136968"/>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4"/>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51" name="Google Shape;451;p56"/>
              <p:cNvSpPr/>
              <p:nvPr/>
            </p:nvSpPr>
            <p:spPr>
              <a:xfrm>
                <a:off x="4499497" y="4324005"/>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4"/>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52" name="Google Shape;452;p56"/>
              <p:cNvSpPr/>
              <p:nvPr/>
            </p:nvSpPr>
            <p:spPr>
              <a:xfrm>
                <a:off x="4822595" y="4289368"/>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4"/>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grpSp>
        <p:grpSp>
          <p:nvGrpSpPr>
            <p:cNvPr id="453" name="Google Shape;453;p56"/>
            <p:cNvGrpSpPr/>
            <p:nvPr/>
          </p:nvGrpSpPr>
          <p:grpSpPr>
            <a:xfrm>
              <a:off x="5925929" y="3907670"/>
              <a:ext cx="606206" cy="1078479"/>
              <a:chOff x="5941798" y="4256671"/>
              <a:chExt cx="606206" cy="1078479"/>
            </a:xfrm>
          </p:grpSpPr>
          <p:sp>
            <p:nvSpPr>
              <p:cNvPr id="454" name="Google Shape;454;p56"/>
              <p:cNvSpPr/>
              <p:nvPr/>
            </p:nvSpPr>
            <p:spPr>
              <a:xfrm>
                <a:off x="5950326" y="4256671"/>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6"/>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55" name="Google Shape;455;p56"/>
              <p:cNvSpPr/>
              <p:nvPr/>
            </p:nvSpPr>
            <p:spPr>
              <a:xfrm>
                <a:off x="6102726" y="4409071"/>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6"/>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56" name="Google Shape;456;p56"/>
              <p:cNvSpPr/>
              <p:nvPr/>
            </p:nvSpPr>
            <p:spPr>
              <a:xfrm>
                <a:off x="5941798" y="4588071"/>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6"/>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grpSp>
        <p:grpSp>
          <p:nvGrpSpPr>
            <p:cNvPr id="457" name="Google Shape;457;p56"/>
            <p:cNvGrpSpPr/>
            <p:nvPr/>
          </p:nvGrpSpPr>
          <p:grpSpPr>
            <a:xfrm>
              <a:off x="6921601" y="3909609"/>
              <a:ext cx="990565" cy="1074601"/>
              <a:chOff x="6799630" y="4213998"/>
              <a:chExt cx="990565" cy="1074601"/>
            </a:xfrm>
          </p:grpSpPr>
          <p:sp>
            <p:nvSpPr>
              <p:cNvPr id="458" name="Google Shape;458;p56"/>
              <p:cNvSpPr/>
              <p:nvPr/>
            </p:nvSpPr>
            <p:spPr>
              <a:xfrm>
                <a:off x="7078058" y="4213998"/>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rgbClr val="7030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59" name="Google Shape;459;p56"/>
              <p:cNvSpPr/>
              <p:nvPr/>
            </p:nvSpPr>
            <p:spPr>
              <a:xfrm>
                <a:off x="7344917" y="4315971"/>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rgbClr val="7030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60" name="Google Shape;460;p56"/>
              <p:cNvSpPr/>
              <p:nvPr/>
            </p:nvSpPr>
            <p:spPr>
              <a:xfrm>
                <a:off x="6799630" y="4366398"/>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rgbClr val="7030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61" name="Google Shape;461;p56"/>
              <p:cNvSpPr/>
              <p:nvPr/>
            </p:nvSpPr>
            <p:spPr>
              <a:xfrm>
                <a:off x="7089205" y="4541520"/>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rgbClr val="7030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grpSp>
        <p:sp>
          <p:nvSpPr>
            <p:cNvPr id="462" name="Google Shape;462;p56"/>
            <p:cNvSpPr txBox="1"/>
            <p:nvPr/>
          </p:nvSpPr>
          <p:spPr>
            <a:xfrm>
              <a:off x="4486574" y="3541039"/>
              <a:ext cx="880500" cy="369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Roboto Light"/>
                  <a:ea typeface="Roboto Light"/>
                  <a:cs typeface="Roboto Light"/>
                  <a:sym typeface="Roboto Light"/>
                </a:rPr>
                <a:t>Rec. 1</a:t>
              </a:r>
              <a:endParaRPr sz="1100">
                <a:latin typeface="Roboto Light"/>
                <a:ea typeface="Roboto Light"/>
                <a:cs typeface="Roboto Light"/>
                <a:sym typeface="Roboto Light"/>
              </a:endParaRPr>
            </a:p>
          </p:txBody>
        </p:sp>
        <p:sp>
          <p:nvSpPr>
            <p:cNvPr id="463" name="Google Shape;463;p56"/>
            <p:cNvSpPr txBox="1"/>
            <p:nvPr/>
          </p:nvSpPr>
          <p:spPr>
            <a:xfrm>
              <a:off x="5707832" y="3541039"/>
              <a:ext cx="880500" cy="369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Roboto Light"/>
                  <a:ea typeface="Roboto Light"/>
                  <a:cs typeface="Roboto Light"/>
                  <a:sym typeface="Roboto Light"/>
                </a:rPr>
                <a:t>Rec. 2</a:t>
              </a:r>
              <a:endParaRPr sz="1100">
                <a:latin typeface="Roboto Light"/>
                <a:ea typeface="Roboto Light"/>
                <a:cs typeface="Roboto Light"/>
                <a:sym typeface="Roboto Light"/>
              </a:endParaRPr>
            </a:p>
          </p:txBody>
        </p:sp>
        <p:sp>
          <p:nvSpPr>
            <p:cNvPr id="464" name="Google Shape;464;p56"/>
            <p:cNvSpPr txBox="1"/>
            <p:nvPr/>
          </p:nvSpPr>
          <p:spPr>
            <a:xfrm>
              <a:off x="6982801" y="3541039"/>
              <a:ext cx="880500" cy="369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Roboto Light"/>
                  <a:ea typeface="Roboto Light"/>
                  <a:cs typeface="Roboto Light"/>
                  <a:sym typeface="Roboto Light"/>
                </a:rPr>
                <a:t>Rec. 3</a:t>
              </a:r>
              <a:endParaRPr sz="1100">
                <a:latin typeface="Roboto Light"/>
                <a:ea typeface="Roboto Light"/>
                <a:cs typeface="Roboto Light"/>
                <a:sym typeface="Roboto Light"/>
              </a:endParaRPr>
            </a:p>
          </p:txBody>
        </p:sp>
      </p:grpSp>
      <p:grpSp>
        <p:nvGrpSpPr>
          <p:cNvPr id="465" name="Google Shape;465;p56"/>
          <p:cNvGrpSpPr/>
          <p:nvPr/>
        </p:nvGrpSpPr>
        <p:grpSpPr>
          <a:xfrm>
            <a:off x="6743539" y="361627"/>
            <a:ext cx="1451225" cy="1405411"/>
            <a:chOff x="9227397" y="3290580"/>
            <a:chExt cx="1934967" cy="1873882"/>
          </a:xfrm>
        </p:grpSpPr>
        <p:grpSp>
          <p:nvGrpSpPr>
            <p:cNvPr id="466" name="Google Shape;466;p56"/>
            <p:cNvGrpSpPr/>
            <p:nvPr/>
          </p:nvGrpSpPr>
          <p:grpSpPr>
            <a:xfrm>
              <a:off x="9227397" y="3704974"/>
              <a:ext cx="1934967" cy="1459488"/>
              <a:chOff x="9227397" y="3704974"/>
              <a:chExt cx="1934967" cy="1459488"/>
            </a:xfrm>
          </p:grpSpPr>
          <p:sp>
            <p:nvSpPr>
              <p:cNvPr id="467" name="Google Shape;467;p56"/>
              <p:cNvSpPr/>
              <p:nvPr/>
            </p:nvSpPr>
            <p:spPr>
              <a:xfrm>
                <a:off x="9240655" y="3722614"/>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4"/>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68" name="Google Shape;468;p56"/>
              <p:cNvSpPr/>
              <p:nvPr/>
            </p:nvSpPr>
            <p:spPr>
              <a:xfrm>
                <a:off x="9556551" y="3879240"/>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6"/>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69" name="Google Shape;469;p56"/>
              <p:cNvSpPr/>
              <p:nvPr/>
            </p:nvSpPr>
            <p:spPr>
              <a:xfrm>
                <a:off x="9719768" y="4057011"/>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6"/>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70" name="Google Shape;470;p56"/>
              <p:cNvSpPr/>
              <p:nvPr/>
            </p:nvSpPr>
            <p:spPr>
              <a:xfrm>
                <a:off x="9227397" y="4108150"/>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4"/>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71" name="Google Shape;471;p56"/>
              <p:cNvSpPr/>
              <p:nvPr/>
            </p:nvSpPr>
            <p:spPr>
              <a:xfrm>
                <a:off x="9968745" y="3704974"/>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4"/>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72" name="Google Shape;472;p56"/>
              <p:cNvSpPr/>
              <p:nvPr/>
            </p:nvSpPr>
            <p:spPr>
              <a:xfrm>
                <a:off x="10717086" y="3868918"/>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6"/>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73" name="Google Shape;473;p56"/>
              <p:cNvSpPr/>
              <p:nvPr/>
            </p:nvSpPr>
            <p:spPr>
              <a:xfrm>
                <a:off x="10147341" y="3792448"/>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rgbClr val="7030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74" name="Google Shape;474;p56"/>
              <p:cNvSpPr/>
              <p:nvPr/>
            </p:nvSpPr>
            <p:spPr>
              <a:xfrm>
                <a:off x="10412473" y="4078199"/>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rgbClr val="7030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75" name="Google Shape;475;p56"/>
              <p:cNvSpPr/>
              <p:nvPr/>
            </p:nvSpPr>
            <p:spPr>
              <a:xfrm>
                <a:off x="9452772" y="4213998"/>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rgbClr val="7030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76" name="Google Shape;476;p56"/>
              <p:cNvSpPr/>
              <p:nvPr/>
            </p:nvSpPr>
            <p:spPr>
              <a:xfrm>
                <a:off x="9696668" y="4400539"/>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rgbClr val="7030A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77" name="Google Shape;477;p56"/>
              <p:cNvSpPr/>
              <p:nvPr/>
            </p:nvSpPr>
            <p:spPr>
              <a:xfrm>
                <a:off x="10638565" y="4417383"/>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6"/>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sp>
            <p:nvSpPr>
              <p:cNvPr id="478" name="Google Shape;478;p56"/>
              <p:cNvSpPr/>
              <p:nvPr/>
            </p:nvSpPr>
            <p:spPr>
              <a:xfrm>
                <a:off x="10081143" y="4274714"/>
                <a:ext cx="445278" cy="747079"/>
              </a:xfrm>
              <a:custGeom>
                <a:avLst/>
                <a:gdLst/>
                <a:ahLst/>
                <a:cxnLst/>
                <a:rect l="l" t="t" r="r" b="b"/>
                <a:pathLst>
                  <a:path w="1590278" h="2668139" extrusionOk="0">
                    <a:moveTo>
                      <a:pt x="696459" y="0"/>
                    </a:moveTo>
                    <a:cubicBezTo>
                      <a:pt x="862580" y="0"/>
                      <a:pt x="997248" y="134668"/>
                      <a:pt x="997248" y="300789"/>
                    </a:cubicBezTo>
                    <a:cubicBezTo>
                      <a:pt x="997248" y="425380"/>
                      <a:pt x="921498" y="532278"/>
                      <a:pt x="813540" y="577941"/>
                    </a:cubicBezTo>
                    <a:lnTo>
                      <a:pt x="797770" y="582836"/>
                    </a:lnTo>
                    <a:lnTo>
                      <a:pt x="797770" y="673085"/>
                    </a:lnTo>
                    <a:lnTo>
                      <a:pt x="938304" y="673085"/>
                    </a:lnTo>
                    <a:cubicBezTo>
                      <a:pt x="968274" y="673085"/>
                      <a:pt x="995406" y="685233"/>
                      <a:pt x="1015046" y="704873"/>
                    </a:cubicBezTo>
                    <a:lnTo>
                      <a:pt x="1037967" y="738868"/>
                    </a:lnTo>
                    <a:lnTo>
                      <a:pt x="1060789" y="753442"/>
                    </a:lnTo>
                    <a:lnTo>
                      <a:pt x="1582472" y="1500202"/>
                    </a:lnTo>
                    <a:cubicBezTo>
                      <a:pt x="1596166" y="1519804"/>
                      <a:pt x="1591376" y="1546796"/>
                      <a:pt x="1571774" y="1560490"/>
                    </a:cubicBezTo>
                    <a:lnTo>
                      <a:pt x="1429805" y="1659669"/>
                    </a:lnTo>
                    <a:cubicBezTo>
                      <a:pt x="1410202" y="1673363"/>
                      <a:pt x="1383211" y="1668573"/>
                      <a:pt x="1369517" y="1648971"/>
                    </a:cubicBezTo>
                    <a:lnTo>
                      <a:pt x="1046834" y="1187069"/>
                    </a:lnTo>
                    <a:lnTo>
                      <a:pt x="1046834" y="1713908"/>
                    </a:lnTo>
                    <a:lnTo>
                      <a:pt x="1046834" y="1832245"/>
                    </a:lnTo>
                    <a:lnTo>
                      <a:pt x="1046834" y="2624843"/>
                    </a:lnTo>
                    <a:cubicBezTo>
                      <a:pt x="1046834" y="2648755"/>
                      <a:pt x="1027450" y="2668139"/>
                      <a:pt x="1003538" y="2668139"/>
                    </a:cubicBezTo>
                    <a:lnTo>
                      <a:pt x="830357" y="2668139"/>
                    </a:lnTo>
                    <a:cubicBezTo>
                      <a:pt x="806445" y="2668139"/>
                      <a:pt x="787061" y="2648755"/>
                      <a:pt x="787061" y="2624843"/>
                    </a:cubicBezTo>
                    <a:lnTo>
                      <a:pt x="787061" y="1940775"/>
                    </a:lnTo>
                    <a:lnTo>
                      <a:pt x="655443" y="1940775"/>
                    </a:lnTo>
                    <a:lnTo>
                      <a:pt x="655443" y="2624843"/>
                    </a:lnTo>
                    <a:cubicBezTo>
                      <a:pt x="655443" y="2648755"/>
                      <a:pt x="636059" y="2668139"/>
                      <a:pt x="612147" y="2668139"/>
                    </a:cubicBezTo>
                    <a:lnTo>
                      <a:pt x="438966" y="2668139"/>
                    </a:lnTo>
                    <a:cubicBezTo>
                      <a:pt x="415054" y="2668139"/>
                      <a:pt x="395670" y="2648755"/>
                      <a:pt x="395670" y="2624843"/>
                    </a:cubicBezTo>
                    <a:lnTo>
                      <a:pt x="395670" y="1832245"/>
                    </a:lnTo>
                    <a:lnTo>
                      <a:pt x="395670" y="1713908"/>
                    </a:lnTo>
                    <a:lnTo>
                      <a:pt x="395670" y="1329499"/>
                    </a:lnTo>
                    <a:lnTo>
                      <a:pt x="233765" y="1629191"/>
                    </a:lnTo>
                    <a:cubicBezTo>
                      <a:pt x="222399" y="1650229"/>
                      <a:pt x="196131" y="1658070"/>
                      <a:pt x="175093" y="1646704"/>
                    </a:cubicBezTo>
                    <a:lnTo>
                      <a:pt x="22725" y="1564389"/>
                    </a:lnTo>
                    <a:cubicBezTo>
                      <a:pt x="1687" y="1553024"/>
                      <a:pt x="-6154" y="1526756"/>
                      <a:pt x="5212" y="1505718"/>
                    </a:cubicBezTo>
                    <a:lnTo>
                      <a:pt x="395670" y="782967"/>
                    </a:lnTo>
                    <a:lnTo>
                      <a:pt x="395670" y="781615"/>
                    </a:lnTo>
                    <a:cubicBezTo>
                      <a:pt x="395670" y="721676"/>
                      <a:pt x="444261" y="673085"/>
                      <a:pt x="504200" y="673085"/>
                    </a:cubicBezTo>
                    <a:lnTo>
                      <a:pt x="595147" y="673085"/>
                    </a:lnTo>
                    <a:lnTo>
                      <a:pt x="595147" y="582835"/>
                    </a:lnTo>
                    <a:lnTo>
                      <a:pt x="579378" y="577941"/>
                    </a:lnTo>
                    <a:cubicBezTo>
                      <a:pt x="471421" y="532278"/>
                      <a:pt x="395670" y="425380"/>
                      <a:pt x="395670" y="300789"/>
                    </a:cubicBezTo>
                    <a:cubicBezTo>
                      <a:pt x="395670" y="134668"/>
                      <a:pt x="530338" y="0"/>
                      <a:pt x="696459" y="0"/>
                    </a:cubicBezTo>
                    <a:close/>
                  </a:path>
                </a:pathLst>
              </a:custGeom>
              <a:solidFill>
                <a:schemeClr val="accent4"/>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Roboto Light"/>
                  <a:ea typeface="Roboto Light"/>
                  <a:cs typeface="Roboto Light"/>
                  <a:sym typeface="Roboto Light"/>
                </a:endParaRPr>
              </a:p>
            </p:txBody>
          </p:sp>
        </p:grpSp>
        <p:sp>
          <p:nvSpPr>
            <p:cNvPr id="479" name="Google Shape;479;p56"/>
            <p:cNvSpPr txBox="1"/>
            <p:nvPr/>
          </p:nvSpPr>
          <p:spPr>
            <a:xfrm>
              <a:off x="9779508" y="3290580"/>
              <a:ext cx="880500" cy="369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Roboto Light"/>
                  <a:ea typeface="Roboto Light"/>
                  <a:cs typeface="Roboto Light"/>
                  <a:sym typeface="Roboto Light"/>
                </a:rPr>
                <a:t>Rec. 1</a:t>
              </a:r>
              <a:endParaRPr sz="1100">
                <a:latin typeface="Roboto Light"/>
                <a:ea typeface="Roboto Light"/>
                <a:cs typeface="Roboto Light"/>
                <a:sym typeface="Roboto Ligh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9"/>
          <p:cNvSpPr txBox="1">
            <a:spLocks noGrp="1"/>
          </p:cNvSpPr>
          <p:nvPr>
            <p:ph type="title"/>
          </p:nvPr>
        </p:nvSpPr>
        <p:spPr>
          <a:xfrm>
            <a:off x="414338" y="240506"/>
            <a:ext cx="8101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a:t>Scope</a:t>
            </a:r>
            <a:endParaRPr/>
          </a:p>
        </p:txBody>
      </p:sp>
      <p:sp>
        <p:nvSpPr>
          <p:cNvPr id="499" name="Google Shape;499;p5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342900" lvl="0" indent="-336550" algn="l" rtl="0">
              <a:lnSpc>
                <a:spcPct val="80000"/>
              </a:lnSpc>
              <a:spcBef>
                <a:spcPts val="0"/>
              </a:spcBef>
              <a:spcAft>
                <a:spcPts val="0"/>
              </a:spcAft>
              <a:buClr>
                <a:schemeClr val="dk1"/>
              </a:buClr>
              <a:buSzPts val="2100"/>
              <a:buFont typeface="Roboto Light"/>
              <a:buChar char="●"/>
            </a:pPr>
            <a:r>
              <a:rPr lang="en">
                <a:latin typeface="Roboto Light"/>
                <a:ea typeface="Roboto Light"/>
                <a:cs typeface="Roboto Light"/>
                <a:sym typeface="Roboto Light"/>
              </a:rPr>
              <a:t>Does my data cover my area of interest?</a:t>
            </a:r>
            <a:endParaRPr>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800"/>
              <a:buChar char="○"/>
            </a:pPr>
            <a:r>
              <a:rPr lang="en" b="1"/>
              <a:t>Example:</a:t>
            </a:r>
            <a:r>
              <a:rPr lang="en">
                <a:latin typeface="Roboto Light"/>
                <a:ea typeface="Roboto Light"/>
                <a:cs typeface="Roboto Light"/>
                <a:sym typeface="Roboto Light"/>
              </a:rPr>
              <a:t> </a:t>
            </a:r>
            <a:r>
              <a:rPr lang="en" i="1">
                <a:latin typeface="Roboto Light"/>
                <a:ea typeface="Roboto Light"/>
                <a:cs typeface="Roboto Light"/>
                <a:sym typeface="Roboto Light"/>
              </a:rPr>
              <a:t>I am interested in studying crime in California but I only have Berkeley crime data. </a:t>
            </a:r>
            <a:endParaRPr>
              <a:latin typeface="Roboto Light"/>
              <a:ea typeface="Roboto Light"/>
              <a:cs typeface="Roboto Light"/>
              <a:sym typeface="Roboto Light"/>
            </a:endParaRPr>
          </a:p>
          <a:p>
            <a:pPr marL="342900" lvl="0" indent="-336550" algn="l" rtl="0">
              <a:lnSpc>
                <a:spcPct val="80000"/>
              </a:lnSpc>
              <a:spcBef>
                <a:spcPts val="1700"/>
              </a:spcBef>
              <a:spcAft>
                <a:spcPts val="0"/>
              </a:spcAft>
              <a:buClr>
                <a:schemeClr val="dk1"/>
              </a:buClr>
              <a:buSzPts val="2100"/>
              <a:buFont typeface="Roboto Light"/>
              <a:buChar char="●"/>
            </a:pPr>
            <a:r>
              <a:rPr lang="en">
                <a:latin typeface="Roboto Light"/>
                <a:ea typeface="Roboto Light"/>
                <a:cs typeface="Roboto Light"/>
                <a:sym typeface="Roboto Light"/>
              </a:rPr>
              <a:t>Is my data too expansive?</a:t>
            </a:r>
            <a:endParaRPr>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800"/>
              <a:buChar char="○"/>
            </a:pPr>
            <a:r>
              <a:rPr lang="en" b="1"/>
              <a:t>Example:</a:t>
            </a:r>
            <a:r>
              <a:rPr lang="en">
                <a:latin typeface="Roboto Light"/>
                <a:ea typeface="Roboto Light"/>
                <a:cs typeface="Roboto Light"/>
                <a:sym typeface="Roboto Light"/>
              </a:rPr>
              <a:t> </a:t>
            </a:r>
            <a:r>
              <a:rPr lang="en" i="1">
                <a:latin typeface="Roboto Light"/>
                <a:ea typeface="Roboto Light"/>
                <a:cs typeface="Roboto Light"/>
                <a:sym typeface="Roboto Light"/>
              </a:rPr>
              <a:t>I am interested in student grades for DS100 but have student grades for all statistics classes.</a:t>
            </a:r>
            <a:endParaRPr>
              <a:latin typeface="Roboto Light"/>
              <a:ea typeface="Roboto Light"/>
              <a:cs typeface="Roboto Light"/>
              <a:sym typeface="Roboto Light"/>
            </a:endParaRPr>
          </a:p>
          <a:p>
            <a:pPr marL="685800" lvl="1" indent="-342900" algn="l" rtl="0">
              <a:lnSpc>
                <a:spcPct val="80000"/>
              </a:lnSpc>
              <a:spcBef>
                <a:spcPts val="400"/>
              </a:spcBef>
              <a:spcAft>
                <a:spcPts val="0"/>
              </a:spcAft>
              <a:buClr>
                <a:schemeClr val="dk1"/>
              </a:buClr>
              <a:buSzPts val="1800"/>
              <a:buChar char="○"/>
            </a:pPr>
            <a:r>
              <a:rPr lang="en" b="1"/>
              <a:t>Solution:</a:t>
            </a:r>
            <a:r>
              <a:rPr lang="en">
                <a:latin typeface="Roboto Light"/>
                <a:ea typeface="Roboto Light"/>
                <a:cs typeface="Roboto Light"/>
                <a:sym typeface="Roboto Light"/>
              </a:rPr>
              <a:t> </a:t>
            </a:r>
            <a:r>
              <a:rPr lang="en" i="1">
                <a:latin typeface="Roboto Light"/>
                <a:ea typeface="Roboto Light"/>
                <a:cs typeface="Roboto Light"/>
                <a:sym typeface="Roboto Light"/>
              </a:rPr>
              <a:t>Filtering ⇒ Implications on sample?</a:t>
            </a:r>
            <a:endParaRPr>
              <a:latin typeface="Roboto Light"/>
              <a:ea typeface="Roboto Light"/>
              <a:cs typeface="Roboto Light"/>
              <a:sym typeface="Roboto Light"/>
            </a:endParaRPr>
          </a:p>
          <a:p>
            <a:pPr marL="1028700" lvl="2" indent="-234950" algn="l" rtl="0">
              <a:lnSpc>
                <a:spcPct val="80000"/>
              </a:lnSpc>
              <a:spcBef>
                <a:spcPts val="400"/>
              </a:spcBef>
              <a:spcAft>
                <a:spcPts val="0"/>
              </a:spcAft>
              <a:buClr>
                <a:schemeClr val="dk1"/>
              </a:buClr>
              <a:buSzPts val="1500"/>
              <a:buFont typeface="Roboto Light"/>
              <a:buChar char="■"/>
            </a:pPr>
            <a:r>
              <a:rPr lang="en" i="1">
                <a:latin typeface="Roboto Light"/>
                <a:ea typeface="Roboto Light"/>
                <a:cs typeface="Roboto Light"/>
                <a:sym typeface="Roboto Light"/>
              </a:rPr>
              <a:t>If the data is a sample I may have poor coverage after filtering …</a:t>
            </a:r>
            <a:endParaRPr i="1">
              <a:latin typeface="Roboto Light"/>
              <a:ea typeface="Roboto Light"/>
              <a:cs typeface="Roboto Light"/>
              <a:sym typeface="Roboto Light"/>
            </a:endParaRPr>
          </a:p>
          <a:p>
            <a:pPr marL="342900" lvl="0" indent="-336550" algn="l" rtl="0">
              <a:lnSpc>
                <a:spcPct val="80000"/>
              </a:lnSpc>
              <a:spcBef>
                <a:spcPts val="1700"/>
              </a:spcBef>
              <a:spcAft>
                <a:spcPts val="0"/>
              </a:spcAft>
              <a:buClr>
                <a:schemeClr val="dk1"/>
              </a:buClr>
              <a:buSzPts val="2100"/>
              <a:buFont typeface="Roboto Light"/>
              <a:buChar char="●"/>
            </a:pPr>
            <a:r>
              <a:rPr lang="en">
                <a:latin typeface="Roboto Light"/>
                <a:ea typeface="Roboto Light"/>
                <a:cs typeface="Roboto Light"/>
                <a:sym typeface="Roboto Light"/>
              </a:rPr>
              <a:t>Does my data cover the right time frame?</a:t>
            </a:r>
            <a:endParaRPr>
              <a:latin typeface="Roboto Light"/>
              <a:ea typeface="Roboto Light"/>
              <a:cs typeface="Roboto Light"/>
              <a:sym typeface="Roboto Light"/>
            </a:endParaRPr>
          </a:p>
          <a:p>
            <a:pPr marL="685800" lvl="1" indent="-342900" algn="l" rtl="0">
              <a:lnSpc>
                <a:spcPct val="80000"/>
              </a:lnSpc>
              <a:spcBef>
                <a:spcPts val="400"/>
              </a:spcBef>
              <a:spcAft>
                <a:spcPts val="800"/>
              </a:spcAft>
              <a:buClr>
                <a:schemeClr val="dk1"/>
              </a:buClr>
              <a:buSzPts val="1800"/>
              <a:buFont typeface="Roboto Light"/>
              <a:buChar char="○"/>
            </a:pPr>
            <a:r>
              <a:rPr lang="en">
                <a:latin typeface="Roboto Light"/>
                <a:ea typeface="Roboto Light"/>
                <a:cs typeface="Roboto Light"/>
                <a:sym typeface="Roboto Light"/>
              </a:rPr>
              <a:t>More on this in temporality … </a:t>
            </a:r>
            <a:endParaRPr>
              <a:latin typeface="Roboto Light"/>
              <a:ea typeface="Roboto Light"/>
              <a:cs typeface="Roboto Light"/>
              <a:sym typeface="Roboto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3"/>
          <p:cNvSpPr txBox="1">
            <a:spLocks noGrp="1"/>
          </p:cNvSpPr>
          <p:nvPr>
            <p:ph type="title"/>
          </p:nvPr>
        </p:nvSpPr>
        <p:spPr>
          <a:xfrm>
            <a:off x="158306" y="0"/>
            <a:ext cx="27678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a:t>Temporality</a:t>
            </a:r>
            <a:endParaRPr/>
          </a:p>
        </p:txBody>
      </p:sp>
      <p:sp>
        <p:nvSpPr>
          <p:cNvPr id="2" name="TextBox 1">
            <a:extLst>
              <a:ext uri="{FF2B5EF4-FFF2-40B4-BE49-F238E27FC236}">
                <a16:creationId xmlns:a16="http://schemas.microsoft.com/office/drawing/2014/main" id="{485E0544-7E7A-068C-0D76-FDD6351B4D1D}"/>
              </a:ext>
            </a:extLst>
          </p:cNvPr>
          <p:cNvSpPr txBox="1"/>
          <p:nvPr/>
        </p:nvSpPr>
        <p:spPr>
          <a:xfrm>
            <a:off x="308918" y="803189"/>
            <a:ext cx="7858897" cy="2246769"/>
          </a:xfrm>
          <a:prstGeom prst="rect">
            <a:avLst/>
          </a:prstGeom>
          <a:noFill/>
        </p:spPr>
        <p:txBody>
          <a:bodyPr wrap="square" rtlCol="0">
            <a:spAutoFit/>
          </a:bodyPr>
          <a:lstStyle/>
          <a:p>
            <a:pPr marL="285750" indent="-285750">
              <a:buFont typeface="Arial" panose="020B0604020202020204" pitchFamily="34" charset="0"/>
              <a:buChar char="•"/>
            </a:pPr>
            <a:r>
              <a:rPr lang="en-US" dirty="0"/>
              <a:t>Data changes – when was the data collected?</a:t>
            </a:r>
          </a:p>
          <a:p>
            <a:pPr marL="285750" indent="-285750">
              <a:buFont typeface="Arial" panose="020B0604020202020204" pitchFamily="34" charset="0"/>
              <a:buChar char="•"/>
            </a:pPr>
            <a:r>
              <a:rPr lang="en-US" dirty="0"/>
              <a:t>What is the meaning of the time and date fields?</a:t>
            </a:r>
          </a:p>
          <a:p>
            <a:pPr marL="285750" lvl="7" indent="-285750">
              <a:buFont typeface="Arial" panose="020B0604020202020204" pitchFamily="34" charset="0"/>
              <a:buChar char="•"/>
            </a:pPr>
            <a:r>
              <a:rPr lang="en-US" dirty="0"/>
              <a:t>When the event happened</a:t>
            </a:r>
          </a:p>
          <a:p>
            <a:pPr marL="285750" lvl="7" indent="-285750">
              <a:buFont typeface="Arial" panose="020B0604020202020204" pitchFamily="34" charset="0"/>
              <a:buChar char="•"/>
            </a:pPr>
            <a:r>
              <a:rPr lang="en-US" dirty="0"/>
              <a:t>When the data was collected or recorded?</a:t>
            </a:r>
          </a:p>
          <a:p>
            <a:pPr marL="285750" lvl="7" indent="-285750">
              <a:buFont typeface="Arial" panose="020B0604020202020204" pitchFamily="34" charset="0"/>
              <a:buChar char="•"/>
            </a:pPr>
            <a:r>
              <a:rPr lang="en-US" dirty="0"/>
              <a:t>The data was copied into the database</a:t>
            </a:r>
          </a:p>
          <a:p>
            <a:pPr marL="285750" lvl="7" indent="-285750">
              <a:buFont typeface="Arial" panose="020B0604020202020204" pitchFamily="34" charset="0"/>
              <a:buChar char="•"/>
            </a:pPr>
            <a:r>
              <a:rPr lang="en-US" dirty="0"/>
              <a:t>Time depends on where – </a:t>
            </a:r>
            <a:r>
              <a:rPr lang="en-US" dirty="0" err="1"/>
              <a:t>timezone</a:t>
            </a:r>
            <a:r>
              <a:rPr lang="en-US" dirty="0"/>
              <a:t>, daylight savings</a:t>
            </a:r>
          </a:p>
          <a:p>
            <a:pPr marL="285750" lvl="7" indent="-285750">
              <a:buFont typeface="Arial" panose="020B0604020202020204" pitchFamily="34" charset="0"/>
              <a:buChar char="•"/>
            </a:pPr>
            <a:r>
              <a:rPr lang="en-US" dirty="0"/>
              <a:t>Learn to use datetime in python</a:t>
            </a:r>
          </a:p>
          <a:p>
            <a:pPr marL="285750" lvl="7" indent="-285750">
              <a:buFont typeface="Arial" panose="020B0604020202020204" pitchFamily="34" charset="0"/>
              <a:buChar char="•"/>
            </a:pPr>
            <a:r>
              <a:rPr lang="en-US" dirty="0"/>
              <a:t>Various string representation of the date (YY/MM/dd)</a:t>
            </a:r>
          </a:p>
          <a:p>
            <a:pPr marL="285750" lvl="7" indent="-285750">
              <a:buFont typeface="Arial" panose="020B0604020202020204" pitchFamily="34" charset="0"/>
              <a:buChar char="•"/>
            </a:pPr>
            <a:r>
              <a:rPr lang="en-US" dirty="0"/>
              <a:t>Are there any null or or strange values, or number of milliseconds since Epoch</a:t>
            </a:r>
          </a:p>
          <a:p>
            <a:pPr marL="285750" lvl="7" indent="-285750">
              <a:buFont typeface="Arial" panose="020B0604020202020204" pitchFamily="34" charset="0"/>
              <a:buChar char="•"/>
            </a:pPr>
            <a:r>
              <a:rPr lang="en-US" dirty="0"/>
              <a:t>Periodicity patterns – max or min temperature of a day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4"/>
          <p:cNvSpPr txBox="1">
            <a:spLocks noGrp="1"/>
          </p:cNvSpPr>
          <p:nvPr>
            <p:ph type="title"/>
          </p:nvPr>
        </p:nvSpPr>
        <p:spPr>
          <a:xfrm>
            <a:off x="414338" y="139922"/>
            <a:ext cx="8101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entury Gothic"/>
              <a:buNone/>
            </a:pPr>
            <a:r>
              <a:rPr lang="en"/>
              <a:t>Unix Time / POSIX Time</a:t>
            </a:r>
            <a:endParaRPr/>
          </a:p>
        </p:txBody>
      </p:sp>
      <p:sp>
        <p:nvSpPr>
          <p:cNvPr id="532" name="Google Shape;532;p64"/>
          <p:cNvSpPr txBox="1">
            <a:spLocks noGrp="1"/>
          </p:cNvSpPr>
          <p:nvPr>
            <p:ph type="body" idx="1"/>
          </p:nvPr>
        </p:nvSpPr>
        <p:spPr>
          <a:xfrm>
            <a:off x="628650" y="1001594"/>
            <a:ext cx="7886700" cy="3661800"/>
          </a:xfrm>
          <a:prstGeom prst="rect">
            <a:avLst/>
          </a:prstGeom>
          <a:noFill/>
          <a:ln>
            <a:noFill/>
          </a:ln>
        </p:spPr>
        <p:txBody>
          <a:bodyPr spcFirstLastPara="1" wrap="square" lIns="68575" tIns="34275" rIns="68575" bIns="34275" anchor="t" anchorCtr="0">
            <a:noAutofit/>
          </a:bodyPr>
          <a:lstStyle/>
          <a:p>
            <a:pPr marL="342900" lvl="0" indent="-336550" algn="l" rtl="0">
              <a:lnSpc>
                <a:spcPct val="90000"/>
              </a:lnSpc>
              <a:spcBef>
                <a:spcPts val="0"/>
              </a:spcBef>
              <a:spcAft>
                <a:spcPts val="0"/>
              </a:spcAft>
              <a:buClr>
                <a:schemeClr val="dk1"/>
              </a:buClr>
              <a:buSzPts val="2100"/>
              <a:buFont typeface="Noto Sans Symbols"/>
              <a:buChar char="●"/>
            </a:pPr>
            <a:r>
              <a:rPr lang="en">
                <a:latin typeface="Roboto Light"/>
                <a:ea typeface="Roboto Light"/>
                <a:cs typeface="Roboto Light"/>
                <a:sym typeface="Roboto Light"/>
              </a:rPr>
              <a:t>Time</a:t>
            </a:r>
            <a:r>
              <a:rPr lang="en"/>
              <a:t> </a:t>
            </a:r>
            <a:r>
              <a:rPr lang="en" b="1"/>
              <a:t>measured in seconds</a:t>
            </a:r>
            <a:r>
              <a:rPr lang="en"/>
              <a:t> </a:t>
            </a:r>
            <a:r>
              <a:rPr lang="en">
                <a:latin typeface="Roboto Light"/>
                <a:ea typeface="Roboto Light"/>
                <a:cs typeface="Roboto Light"/>
                <a:sym typeface="Roboto Light"/>
              </a:rPr>
              <a:t>since January 1</a:t>
            </a:r>
            <a:r>
              <a:rPr lang="en" baseline="30000">
                <a:latin typeface="Roboto Light"/>
                <a:ea typeface="Roboto Light"/>
                <a:cs typeface="Roboto Light"/>
                <a:sym typeface="Roboto Light"/>
              </a:rPr>
              <a:t>st</a:t>
            </a:r>
            <a:r>
              <a:rPr lang="en">
                <a:latin typeface="Roboto Light"/>
                <a:ea typeface="Roboto Light"/>
                <a:cs typeface="Roboto Light"/>
                <a:sym typeface="Roboto Light"/>
              </a:rPr>
              <a:t> 1970</a:t>
            </a:r>
            <a:endParaRPr>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Font typeface="Roboto Light"/>
              <a:buChar char="○"/>
            </a:pPr>
            <a:r>
              <a:rPr lang="en">
                <a:latin typeface="Roboto Light"/>
                <a:ea typeface="Roboto Light"/>
                <a:cs typeface="Roboto Light"/>
                <a:sym typeface="Roboto Light"/>
              </a:rPr>
              <a:t>Minus leap seconds …</a:t>
            </a:r>
            <a:endParaRPr>
              <a:latin typeface="Roboto Light"/>
              <a:ea typeface="Roboto Light"/>
              <a:cs typeface="Roboto Light"/>
              <a:sym typeface="Roboto Light"/>
            </a:endParaRPr>
          </a:p>
          <a:p>
            <a:pPr marL="342900" lvl="0" indent="-336550" algn="l" rtl="0">
              <a:lnSpc>
                <a:spcPct val="90000"/>
              </a:lnSpc>
              <a:spcBef>
                <a:spcPts val="1700"/>
              </a:spcBef>
              <a:spcAft>
                <a:spcPts val="0"/>
              </a:spcAft>
              <a:buClr>
                <a:schemeClr val="dk1"/>
              </a:buClr>
              <a:buSzPts val="2100"/>
              <a:buFont typeface="Roboto Light"/>
              <a:buChar char="●"/>
            </a:pPr>
            <a:r>
              <a:rPr lang="en">
                <a:latin typeface="Roboto Light"/>
                <a:ea typeface="Roboto Light"/>
                <a:cs typeface="Roboto Light"/>
                <a:sym typeface="Roboto Light"/>
              </a:rPr>
              <a:t>Unix time follows Coordinated Universal Time (UTC)</a:t>
            </a:r>
            <a:endParaRPr>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Font typeface="Roboto Light"/>
              <a:buChar char="○"/>
            </a:pPr>
            <a:r>
              <a:rPr lang="en">
                <a:latin typeface="Roboto Light"/>
                <a:ea typeface="Roboto Light"/>
                <a:cs typeface="Roboto Light"/>
                <a:sym typeface="Roboto Light"/>
              </a:rPr>
              <a:t>International time standard </a:t>
            </a:r>
            <a:endParaRPr>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Font typeface="Roboto Light"/>
              <a:buChar char="○"/>
            </a:pPr>
            <a:r>
              <a:rPr lang="en">
                <a:latin typeface="Roboto Light"/>
                <a:ea typeface="Roboto Light"/>
                <a:cs typeface="Roboto Light"/>
                <a:sym typeface="Roboto Light"/>
              </a:rPr>
              <a:t>Measured at 0 degrees latitude </a:t>
            </a:r>
            <a:endParaRPr>
              <a:latin typeface="Roboto Light"/>
              <a:ea typeface="Roboto Light"/>
              <a:cs typeface="Roboto Light"/>
              <a:sym typeface="Roboto Light"/>
            </a:endParaRPr>
          </a:p>
          <a:p>
            <a:pPr marL="1028700" lvl="2" indent="-234950" algn="l" rtl="0">
              <a:lnSpc>
                <a:spcPct val="90000"/>
              </a:lnSpc>
              <a:spcBef>
                <a:spcPts val="400"/>
              </a:spcBef>
              <a:spcAft>
                <a:spcPts val="0"/>
              </a:spcAft>
              <a:buClr>
                <a:schemeClr val="dk1"/>
              </a:buClr>
              <a:buSzPts val="1500"/>
              <a:buFont typeface="Roboto Light"/>
              <a:buChar char="■"/>
            </a:pPr>
            <a:r>
              <a:rPr lang="en">
                <a:latin typeface="Roboto Light"/>
                <a:ea typeface="Roboto Light"/>
                <a:cs typeface="Roboto Light"/>
                <a:sym typeface="Roboto Light"/>
              </a:rPr>
              <a:t>Similar to Greenwich Mean Time (GMT)</a:t>
            </a:r>
            <a:endParaRPr>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Font typeface="Roboto Light"/>
              <a:buChar char="○"/>
            </a:pPr>
            <a:r>
              <a:rPr lang="en">
                <a:latin typeface="Roboto Light"/>
                <a:ea typeface="Roboto Light"/>
                <a:cs typeface="Roboto Light"/>
                <a:sym typeface="Roboto Light"/>
              </a:rPr>
              <a:t>No daylight savings </a:t>
            </a:r>
            <a:endParaRPr>
              <a:latin typeface="Roboto Light"/>
              <a:ea typeface="Roboto Light"/>
              <a:cs typeface="Roboto Light"/>
              <a:sym typeface="Roboto Light"/>
            </a:endParaRPr>
          </a:p>
          <a:p>
            <a:pPr marL="685800" lvl="1" indent="-342900" algn="l" rtl="0">
              <a:lnSpc>
                <a:spcPct val="90000"/>
              </a:lnSpc>
              <a:spcBef>
                <a:spcPts val="400"/>
              </a:spcBef>
              <a:spcAft>
                <a:spcPts val="0"/>
              </a:spcAft>
              <a:buClr>
                <a:schemeClr val="dk1"/>
              </a:buClr>
              <a:buSzPts val="1800"/>
              <a:buFont typeface="Roboto Light"/>
              <a:buChar char="○"/>
            </a:pPr>
            <a:r>
              <a:rPr lang="en">
                <a:latin typeface="Roboto Light"/>
                <a:ea typeface="Roboto Light"/>
                <a:cs typeface="Roboto Light"/>
                <a:sym typeface="Roboto Light"/>
              </a:rPr>
              <a:t>Time codes </a:t>
            </a:r>
            <a:endParaRPr>
              <a:latin typeface="Roboto Light"/>
              <a:ea typeface="Roboto Light"/>
              <a:cs typeface="Roboto Light"/>
              <a:sym typeface="Roboto Light"/>
            </a:endParaRPr>
          </a:p>
          <a:p>
            <a:pPr marL="342900" lvl="0" indent="-336550" algn="l" rtl="0">
              <a:lnSpc>
                <a:spcPct val="90000"/>
              </a:lnSpc>
              <a:spcBef>
                <a:spcPts val="1700"/>
              </a:spcBef>
              <a:spcAft>
                <a:spcPts val="0"/>
              </a:spcAft>
              <a:buClr>
                <a:schemeClr val="dk1"/>
              </a:buClr>
              <a:buSzPts val="2100"/>
              <a:buFont typeface="Roboto Light"/>
              <a:buChar char="●"/>
            </a:pPr>
            <a:r>
              <a:rPr lang="en">
                <a:latin typeface="Roboto Light"/>
                <a:ea typeface="Roboto Light"/>
                <a:cs typeface="Roboto Light"/>
                <a:sym typeface="Roboto Light"/>
              </a:rPr>
              <a:t>Time Zones:</a:t>
            </a:r>
            <a:endParaRPr>
              <a:latin typeface="Roboto Light"/>
              <a:ea typeface="Roboto Light"/>
              <a:cs typeface="Roboto Light"/>
              <a:sym typeface="Roboto Light"/>
            </a:endParaRPr>
          </a:p>
          <a:p>
            <a:pPr marL="685800" lvl="1" indent="-342900" algn="l" rtl="0">
              <a:lnSpc>
                <a:spcPct val="90000"/>
              </a:lnSpc>
              <a:spcBef>
                <a:spcPts val="400"/>
              </a:spcBef>
              <a:spcAft>
                <a:spcPts val="800"/>
              </a:spcAft>
              <a:buClr>
                <a:schemeClr val="dk1"/>
              </a:buClr>
              <a:buSzPts val="1800"/>
              <a:buFont typeface="Roboto Light"/>
              <a:buChar char="○"/>
            </a:pPr>
            <a:r>
              <a:rPr lang="en">
                <a:latin typeface="Roboto Light"/>
                <a:ea typeface="Roboto Light"/>
                <a:cs typeface="Roboto Light"/>
                <a:sym typeface="Roboto Light"/>
              </a:rPr>
              <a:t>San Francisco (UTC-8) </a:t>
            </a:r>
            <a:br>
              <a:rPr lang="en">
                <a:latin typeface="Roboto Light"/>
                <a:ea typeface="Roboto Light"/>
                <a:cs typeface="Roboto Light"/>
                <a:sym typeface="Roboto Light"/>
              </a:rPr>
            </a:br>
            <a:r>
              <a:rPr lang="en">
                <a:latin typeface="Roboto Light"/>
                <a:ea typeface="Roboto Light"/>
                <a:cs typeface="Roboto Light"/>
                <a:sym typeface="Roboto Light"/>
              </a:rPr>
              <a:t>without daylight savings</a:t>
            </a:r>
            <a:endParaRPr>
              <a:latin typeface="Roboto Light"/>
              <a:ea typeface="Roboto Light"/>
              <a:cs typeface="Roboto Light"/>
              <a:sym typeface="Roboto Light"/>
            </a:endParaRPr>
          </a:p>
        </p:txBody>
      </p:sp>
      <p:pic>
        <p:nvPicPr>
          <p:cNvPr id="533" name="Google Shape;533;p64"/>
          <p:cNvPicPr preferRelativeResize="0"/>
          <p:nvPr/>
        </p:nvPicPr>
        <p:blipFill rotWithShape="1">
          <a:blip r:embed="rId3">
            <a:alphaModFix/>
          </a:blip>
          <a:srcRect/>
          <a:stretch/>
        </p:blipFill>
        <p:spPr>
          <a:xfrm>
            <a:off x="5510893" y="2151153"/>
            <a:ext cx="3633108" cy="1925547"/>
          </a:xfrm>
          <a:prstGeom prst="rect">
            <a:avLst/>
          </a:prstGeom>
          <a:noFill/>
          <a:ln>
            <a:noFill/>
          </a:ln>
        </p:spPr>
      </p:pic>
      <p:sp>
        <p:nvSpPr>
          <p:cNvPr id="534" name="Google Shape;534;p64"/>
          <p:cNvSpPr/>
          <p:nvPr/>
        </p:nvSpPr>
        <p:spPr>
          <a:xfrm>
            <a:off x="85724" y="4701850"/>
            <a:ext cx="50157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u="sng">
                <a:solidFill>
                  <a:schemeClr val="hlink"/>
                </a:solidFill>
                <a:latin typeface="Roboto Light"/>
                <a:ea typeface="Roboto Light"/>
                <a:cs typeface="Roboto Light"/>
                <a:sym typeface="Roboto Light"/>
                <a:hlinkClick r:id="rId4"/>
              </a:rPr>
              <a:t>https://en.wikipedia.org/wiki/Coordinated_Universal_Time</a:t>
            </a:r>
            <a:r>
              <a:rPr lang="en" sz="1400">
                <a:solidFill>
                  <a:schemeClr val="dk1"/>
                </a:solidFill>
                <a:latin typeface="Roboto Light"/>
                <a:ea typeface="Roboto Light"/>
                <a:cs typeface="Roboto Light"/>
                <a:sym typeface="Roboto Light"/>
              </a:rPr>
              <a:t> </a:t>
            </a:r>
            <a:endParaRPr sz="1400">
              <a:solidFill>
                <a:schemeClr val="dk1"/>
              </a:solidFill>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Faithfulness and Missing Values</a:t>
            </a:r>
            <a:endParaRPr/>
          </a:p>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ecture">
  <a:themeElements>
    <a:clrScheme name="Simple Light">
      <a:dk1>
        <a:srgbClr val="000000"/>
      </a:dk1>
      <a:lt1>
        <a:srgbClr val="FFFFFF"/>
      </a:lt1>
      <a:dk2>
        <a:srgbClr val="595959"/>
      </a:dk2>
      <a:lt2>
        <a:srgbClr val="C9DA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6537</TotalTime>
  <Words>1304</Words>
  <Application>Microsoft Macintosh PowerPoint</Application>
  <PresentationFormat>On-screen Show (16:9)</PresentationFormat>
  <Paragraphs>158</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 Medium</vt:lpstr>
      <vt:lpstr>Arial</vt:lpstr>
      <vt:lpstr>Roboto Light</vt:lpstr>
      <vt:lpstr>Helvetica Neue</vt:lpstr>
      <vt:lpstr>Roboto</vt:lpstr>
      <vt:lpstr>Noto Sans Symbols</vt:lpstr>
      <vt:lpstr>Century Gothic</vt:lpstr>
      <vt:lpstr>Simple Lecture</vt:lpstr>
      <vt:lpstr>Data Cleaning and EDA</vt:lpstr>
      <vt:lpstr>Review Pandas and Jupyter Notebooks, Data Structures, Data Types</vt:lpstr>
      <vt:lpstr>Granularity, Scope, and Temporality </vt:lpstr>
      <vt:lpstr>Key Data Properties to Consider in EDA</vt:lpstr>
      <vt:lpstr>Granularity</vt:lpstr>
      <vt:lpstr>Scope</vt:lpstr>
      <vt:lpstr>Temporality</vt:lpstr>
      <vt:lpstr>Unix Time / POSIX Time</vt:lpstr>
      <vt:lpstr>Faithfulness and Missing Values </vt:lpstr>
      <vt:lpstr>Faithfulness: Do I trust this data?</vt:lpstr>
      <vt:lpstr>Signs that your data may not be faithful</vt:lpstr>
      <vt:lpstr>More signs that your data may not be faithful</vt:lpstr>
      <vt:lpstr>What to do with the Missing Values?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and EDA</dc:title>
  <cp:lastModifiedBy>Sean Kang</cp:lastModifiedBy>
  <cp:revision>48</cp:revision>
  <dcterms:modified xsi:type="dcterms:W3CDTF">2024-09-25T05:05:11Z</dcterms:modified>
</cp:coreProperties>
</file>