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13"/>
  </p:notesMasterIdLst>
  <p:sldIdLst>
    <p:sldId id="325" r:id="rId6"/>
    <p:sldId id="324" r:id="rId7"/>
    <p:sldId id="322" r:id="rId8"/>
    <p:sldId id="258" r:id="rId9"/>
    <p:sldId id="264" r:id="rId10"/>
    <p:sldId id="257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7A8A715-C286-4DD8-89EC-4DE1139A4CC2}">
          <p14:sldIdLst>
            <p14:sldId id="325"/>
            <p14:sldId id="324"/>
            <p14:sldId id="322"/>
            <p14:sldId id="258"/>
            <p14:sldId id="264"/>
            <p14:sldId id="257"/>
            <p14:sldId id="262"/>
          </p14:sldIdLst>
        </p14:section>
        <p14:section name="Backup" id="{D441BE03-E734-44CB-8D2B-93D8EBC75AB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D2B"/>
    <a:srgbClr val="DAF3ED"/>
    <a:srgbClr val="3DAF93"/>
    <a:srgbClr val="912412"/>
    <a:srgbClr val="FFC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97475-9673-9A8B-68D6-1B9B478B2BC0}" v="8" dt="2021-09-20T16:50:57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3741" autoAdjust="0"/>
  </p:normalViewPr>
  <p:slideViewPr>
    <p:cSldViewPr snapToGrid="0">
      <p:cViewPr varScale="1">
        <p:scale>
          <a:sx n="120" d="100"/>
          <a:sy n="120" d="100"/>
        </p:scale>
        <p:origin x="6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53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6BB34-F4C0-4A22-87E3-973AA550215D}" type="datetimeFigureOut">
              <a:rPr lang="en-US" smtClean="0"/>
              <a:t>9/24/24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A95DC-6018-47FD-AD4F-6F44115F0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39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3a1a3a88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34" name="Google Shape;134;g63a1a3a88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31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95DC-6018-47FD-AD4F-6F44115F02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32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95DC-6018-47FD-AD4F-6F44115F02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69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95DC-6018-47FD-AD4F-6F44115F02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50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95DC-6018-47FD-AD4F-6F44115F02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9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 to trivial constraints that are already implemented in the tools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A95DC-6018-47FD-AD4F-6F44115F02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6D32-ABF0-4680-AF64-FAFB2F7BA972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24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2B83-2C62-4A58-94A5-64E17A0E19DC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0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F30FD-E2CB-441F-AD4C-0C1FD83C8A6B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3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1" y="6335697"/>
            <a:ext cx="12191999" cy="553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554184" y="798759"/>
            <a:ext cx="11083635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554184" y="2195191"/>
            <a:ext cx="11083635" cy="177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02575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471" y="6240926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726335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Ram UnitID">
  <p:cSld name="Title Green Ram UnitID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 amt="8000"/>
          </a:blip>
          <a:srcRect t="14710" r="30639" b="6932"/>
          <a:stretch/>
        </p:blipFill>
        <p:spPr>
          <a:xfrm>
            <a:off x="6121337" y="-1"/>
            <a:ext cx="6070663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73294" y="283841"/>
            <a:ext cx="11083765" cy="1720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0" name="Google Shape;20;p3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9271688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UnitID">
  <p:cSld name="Title White UnitID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412" y="0"/>
            <a:ext cx="12316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 txBox="1"/>
          <p:nvPr/>
        </p:nvSpPr>
        <p:spPr>
          <a:xfrm>
            <a:off x="-1190463" y="1090707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-1847272" y="-418352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-1929371" y="-702235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230691" y="696297"/>
            <a:ext cx="11083765" cy="1792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829004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54184" y="798759"/>
            <a:ext cx="11083635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1" y="6335697"/>
            <a:ext cx="12191999" cy="5532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471" y="6240926"/>
            <a:ext cx="3011470" cy="61707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445213" y="1826515"/>
            <a:ext cx="11192559" cy="4155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47"/>
          </a:p>
        </p:txBody>
      </p:sp>
    </p:spTree>
    <p:extLst>
      <p:ext uri="{BB962C8B-B14F-4D97-AF65-F5344CB8AC3E}">
        <p14:creationId xmlns:p14="http://schemas.microsoft.com/office/powerpoint/2010/main" val="224041097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White">
  <p:cSld name="Section Whi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412" y="0"/>
            <a:ext cx="12316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039996" y="2470036"/>
            <a:ext cx="8597823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039996" y="3866468"/>
            <a:ext cx="8597823" cy="429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366577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hoto and Green Bar">
  <p:cSld name="1_Photo and Green Ba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0" y="0"/>
            <a:ext cx="806823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>
            <a:off x="8068235" y="0"/>
            <a:ext cx="412376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435788" y="2507727"/>
            <a:ext cx="3388659" cy="47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435788" y="3429000"/>
            <a:ext cx="3388659" cy="44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ctr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9647" y="6135794"/>
            <a:ext cx="3011470" cy="61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78490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Right">
  <p:cSld name="Content and Photo Righ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548599" y="866879"/>
            <a:ext cx="4290357" cy="158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548599" y="2693172"/>
            <a:ext cx="4290356" cy="174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02575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>
            <a:spLocks noGrp="1"/>
          </p:cNvSpPr>
          <p:nvPr>
            <p:ph type="pic" idx="2"/>
          </p:nvPr>
        </p:nvSpPr>
        <p:spPr>
          <a:xfrm>
            <a:off x="5387553" y="0"/>
            <a:ext cx="680444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2" y="6213397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70856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 Left">
  <p:cSld name="Content and Photo Lef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7353047" y="866879"/>
            <a:ext cx="4290357" cy="158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7353046" y="2693172"/>
            <a:ext cx="4290356" cy="174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02575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>
            <a:spLocks noGrp="1"/>
          </p:cNvSpPr>
          <p:nvPr>
            <p:ph type="pic" idx="2"/>
          </p:nvPr>
        </p:nvSpPr>
        <p:spPr>
          <a:xfrm>
            <a:off x="2" y="0"/>
            <a:ext cx="6804447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56118" y="6172963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6109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F8D1E-D1FE-4EC0-9E7D-357AA8C98BA0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98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Header">
  <p:cSld name="Photo and 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>
            <a:spLocks noGrp="1"/>
          </p:cNvSpPr>
          <p:nvPr>
            <p:ph type="pic" idx="2"/>
          </p:nvPr>
        </p:nvSpPr>
        <p:spPr>
          <a:xfrm>
            <a:off x="1" y="0"/>
            <a:ext cx="12191999" cy="56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353315" y="5871797"/>
            <a:ext cx="11485368" cy="687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96"/>
              <a:buFont typeface="Arial"/>
              <a:buNone/>
              <a:defRPr sz="387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703184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Photo">
  <p:cSld name="Full Photo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>
            <a:spLocks noGrp="1"/>
          </p:cNvSpPr>
          <p:nvPr>
            <p:ph type="pic" idx="2"/>
          </p:nvPr>
        </p:nvSpPr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95140685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 and Content">
  <p:cSld name="Chart and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8073556" y="2044932"/>
            <a:ext cx="3564263" cy="1135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46"/>
              <a:buFont typeface="Arial"/>
              <a:buNone/>
              <a:defRPr sz="339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8073556" y="3290748"/>
            <a:ext cx="3564263" cy="856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2"/>
          <p:cNvSpPr>
            <a:spLocks noGrp="1"/>
          </p:cNvSpPr>
          <p:nvPr>
            <p:ph type="chart" idx="2"/>
          </p:nvPr>
        </p:nvSpPr>
        <p:spPr>
          <a:xfrm>
            <a:off x="1119910" y="1273270"/>
            <a:ext cx="6055592" cy="4408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067433"/>
            <a:ext cx="3079128" cy="7543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014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White">
  <p:cSld name="Closing Whit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2412" y="0"/>
            <a:ext cx="1231601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43538" y="3704825"/>
            <a:ext cx="11083635" cy="9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5294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294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778009" y="5237957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15" y="5475551"/>
            <a:ext cx="6152029" cy="1260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479841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Green Dots UnitID">
  <p:cSld name="Title Green Dots UnitID">
    <p:bg>
      <p:bgPr>
        <a:solidFill>
          <a:schemeClr val="dk2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675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554184" y="2378437"/>
            <a:ext cx="11083635" cy="1720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554184" y="4737628"/>
            <a:ext cx="11083633" cy="416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None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9" name="Google Shape;79;p16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8125444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hite CSU">
  <p:cSld name="Title White CSU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-1190463" y="1090707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-1847272" y="-418352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-1929371" y="-702235"/>
            <a:ext cx="162998" cy="4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24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554184" y="2378437"/>
            <a:ext cx="11083635" cy="1792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529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970"/>
              </a:spcBef>
              <a:spcAft>
                <a:spcPts val="0"/>
              </a:spcAft>
              <a:buClr>
                <a:schemeClr val="lt1"/>
              </a:buClr>
              <a:buSzPts val="5495"/>
              <a:buFont typeface="Arial"/>
              <a:buNone/>
              <a:defRPr sz="484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body" idx="2"/>
          </p:nvPr>
        </p:nvSpPr>
        <p:spPr>
          <a:xfrm>
            <a:off x="554184" y="4737628"/>
            <a:ext cx="11083633" cy="423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01717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None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7" name="Google Shape;87;p17"/>
          <p:cNvCxnSpPr/>
          <p:nvPr/>
        </p:nvCxnSpPr>
        <p:spPr>
          <a:xfrm>
            <a:off x="643538" y="4519612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8" name="Google Shape;8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71660" y="5941738"/>
            <a:ext cx="3106271" cy="6947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775761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Green">
  <p:cSld name="Section Green">
    <p:bg>
      <p:bgPr>
        <a:solidFill>
          <a:schemeClr val="dk2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12192000" cy="6866758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039996" y="2470036"/>
            <a:ext cx="8597823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039996" y="3866468"/>
            <a:ext cx="8597823" cy="4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358810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1797089" y="2468281"/>
            <a:ext cx="8597823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476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2">
            <a:alphaModFix/>
          </a:blip>
          <a:srcRect l="-221" t="28562" r="1" b="57447"/>
          <a:stretch/>
        </p:blipFill>
        <p:spPr>
          <a:xfrm>
            <a:off x="217843" y="5324895"/>
            <a:ext cx="11707009" cy="1662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l="43371"/>
          <a:stretch/>
        </p:blipFill>
        <p:spPr>
          <a:xfrm rot="-5400000" flipH="1">
            <a:off x="154169" y="-200274"/>
            <a:ext cx="6904104" cy="7212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l="43182" t="7154" b="2944"/>
          <a:stretch/>
        </p:blipFill>
        <p:spPr>
          <a:xfrm rot="5400000">
            <a:off x="6204729" y="152397"/>
            <a:ext cx="6927155" cy="64840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702582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655544" y="2407829"/>
            <a:ext cx="318057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03433" marR="0" lvl="0" indent="-201717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11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00" name="Google Shape;100;p20"/>
          <p:cNvGrpSpPr/>
          <p:nvPr/>
        </p:nvGrpSpPr>
        <p:grpSpPr>
          <a:xfrm>
            <a:off x="0" y="5997131"/>
            <a:ext cx="12192000" cy="544538"/>
            <a:chOff x="0" y="6739600"/>
            <a:chExt cx="13817600" cy="617143"/>
          </a:xfrm>
        </p:grpSpPr>
        <p:pic>
          <p:nvPicPr>
            <p:cNvPr id="101" name="Google Shape;101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0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0800000">
              <a:off x="7367679" y="6778192"/>
              <a:ext cx="6449921" cy="5399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0229" y="6739600"/>
              <a:ext cx="617143" cy="6171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p20"/>
          <p:cNvSpPr txBox="1">
            <a:spLocks noGrp="1"/>
          </p:cNvSpPr>
          <p:nvPr>
            <p:ph type="body" idx="2"/>
          </p:nvPr>
        </p:nvSpPr>
        <p:spPr>
          <a:xfrm>
            <a:off x="4505712" y="2407829"/>
            <a:ext cx="318057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03433" marR="0" lvl="0" indent="-201717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11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3"/>
          </p:nvPr>
        </p:nvSpPr>
        <p:spPr>
          <a:xfrm>
            <a:off x="8355879" y="2407829"/>
            <a:ext cx="3180577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03433" marR="0" lvl="0" indent="-201717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11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168340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and Green Bar">
  <p:cSld name="Photo and Green Ba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>
            <a:spLocks noGrp="1"/>
          </p:cNvSpPr>
          <p:nvPr>
            <p:ph type="pic" idx="2"/>
          </p:nvPr>
        </p:nvSpPr>
        <p:spPr>
          <a:xfrm>
            <a:off x="0" y="0"/>
            <a:ext cx="8068235" cy="597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/>
          <p:nvPr/>
        </p:nvSpPr>
        <p:spPr>
          <a:xfrm>
            <a:off x="8068235" y="0"/>
            <a:ext cx="412376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8435788" y="2507727"/>
            <a:ext cx="3388659" cy="47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8435788" y="3429000"/>
            <a:ext cx="3388659" cy="44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ctr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2" y="6213397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167006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EACAD-B50F-4571-928E-34A532FB7DC6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30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Photo and Green Bar">
  <p:cSld name="2_Photo and Green Ba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>
            <a:spLocks noGrp="1"/>
          </p:cNvSpPr>
          <p:nvPr>
            <p:ph type="pic" idx="2"/>
          </p:nvPr>
        </p:nvSpPr>
        <p:spPr>
          <a:xfrm>
            <a:off x="4123765" y="0"/>
            <a:ext cx="8068235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/>
          <p:nvPr/>
        </p:nvSpPr>
        <p:spPr>
          <a:xfrm>
            <a:off x="0" y="0"/>
            <a:ext cx="4123765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6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67553" y="2507727"/>
            <a:ext cx="3388659" cy="470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47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67553" y="3429000"/>
            <a:ext cx="3388659" cy="441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ctr" rtl="0">
              <a:lnSpc>
                <a:spcPct val="114000"/>
              </a:lnSpc>
              <a:spcBef>
                <a:spcPts val="529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58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867" marR="0" lvl="1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10300" marR="0" lvl="2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3733" marR="0" lvl="3" indent="-291368" algn="l" rtl="0">
              <a:lnSpc>
                <a:spcPct val="120000"/>
              </a:lnSpc>
              <a:spcBef>
                <a:spcPts val="529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41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7166" marR="0" lvl="4" indent="-294058" algn="l" rtl="0">
              <a:spcBef>
                <a:spcPts val="529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454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420600" marR="0" lvl="5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4033" marR="0" lvl="6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7466" marR="0" lvl="7" indent="-37104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30900" marR="0" lvl="8" indent="-37104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34050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02" y="6213397"/>
            <a:ext cx="3037369" cy="6224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452873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">
  <p:cSld name="Blank Green"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596733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Green Dots">
  <p:cSld name="Closing Green Dots">
    <p:bg>
      <p:bgPr>
        <a:solidFill>
          <a:schemeClr val="dk2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667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/>
        </p:nvSpPr>
        <p:spPr>
          <a:xfrm>
            <a:off x="643538" y="3705202"/>
            <a:ext cx="11083635" cy="977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5294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294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>
            <a:off x="778009" y="5238334"/>
            <a:ext cx="803998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0406330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55E4D-98CA-48DF-B0DC-E25536F422B1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97DE-2260-4AFF-8F96-C9F9F32DEE6C}" type="datetime1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8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637E9-FC13-461A-B5E2-88C34460FBC7}" type="datetime1">
              <a:rPr lang="en-US" smtClean="0"/>
              <a:t>9/24/24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68AF9-AB93-401E-BF1F-139850AF1AA9}" type="datetime1">
              <a:rPr lang="en-US" smtClean="0"/>
              <a:t>9/24/24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0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24A42AB-7CE1-4D1C-B564-7DB0BCD350F1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A5C2A-6E53-493F-BA88-B04726211B30}" type="datetime1">
              <a:rPr lang="en-US" smtClean="0"/>
              <a:t>9/24/24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DA6361-9917-49E6-8B06-2670FECC0CC1}" type="datetime1">
              <a:rPr lang="en-US" smtClean="0"/>
              <a:t>9/24/24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0183577-A6B1-4126-AEED-0361B3F4028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95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54184" y="798759"/>
            <a:ext cx="11083635" cy="896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54183" y="2195191"/>
            <a:ext cx="11083635" cy="272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3248" algn="l" rtl="0">
              <a:spcBef>
                <a:spcPts val="600"/>
              </a:spcBef>
              <a:spcAft>
                <a:spcPts val="0"/>
              </a:spcAft>
              <a:buClr>
                <a:srgbClr val="C39E11"/>
              </a:buClr>
              <a:buSzPts val="1648"/>
              <a:buFont typeface="Arial"/>
              <a:buChar char="»"/>
              <a:defRPr sz="1648" b="0" i="0" u="none" strike="noStrike" cap="none">
                <a:solidFill>
                  <a:srgbClr val="C39E1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20497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20496" algn="l" rtl="0">
              <a:spcBef>
                <a:spcPts val="604"/>
              </a:spcBef>
              <a:spcAft>
                <a:spcPts val="0"/>
              </a:spcAft>
              <a:buClr>
                <a:schemeClr val="dk1"/>
              </a:buClr>
              <a:buSzPts val="3022"/>
              <a:buFont typeface="Arial"/>
              <a:buChar char="•"/>
              <a:defRPr sz="302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18820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BBE3-B3A1-1783-55D1-0D5AFAD82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EDA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E7064-9B1A-34A1-3985-D13D6CD2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Review the Berkeley Call for Service dataset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There are redundant columns that are not needed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Can we check that the case numbers are unique?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C76A-0F1D-75F0-C102-5F668C4A8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2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425091" y="1532966"/>
            <a:ext cx="11083500" cy="2944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ctr" anchorCtr="0">
            <a:noAutofit/>
          </a:bodyPr>
          <a:lstStyle/>
          <a:p>
            <a:pPr marL="0" indent="0" algn="ctr"/>
            <a:r>
              <a:rPr lang="en-US" sz="4400" b="1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Anomaly Detection and Explanation in Big Data</a:t>
            </a:r>
            <a:endParaRPr lang="en-US" sz="2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/>
            <a:endParaRPr lang="en-US" sz="2800" dirty="0">
              <a:solidFill>
                <a:srgbClr val="FFFF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 algn="ctr"/>
            <a:r>
              <a:rPr lang="en-US" sz="2800" dirty="0">
                <a:solidFill>
                  <a:srgbClr val="FFFF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Sean Kang</a:t>
            </a:r>
          </a:p>
        </p:txBody>
      </p:sp>
    </p:spTree>
    <p:extLst>
      <p:ext uri="{BB962C8B-B14F-4D97-AF65-F5344CB8AC3E}">
        <p14:creationId xmlns:p14="http://schemas.microsoft.com/office/powerpoint/2010/main" val="174106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Outline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4CC8F0-7E17-422A-A51A-6EF8EE1D9257}"/>
              </a:ext>
            </a:extLst>
          </p:cNvPr>
          <p:cNvGrpSpPr/>
          <p:nvPr/>
        </p:nvGrpSpPr>
        <p:grpSpPr>
          <a:xfrm>
            <a:off x="2104212" y="1943786"/>
            <a:ext cx="6902052" cy="4185747"/>
            <a:chOff x="2261527" y="1103586"/>
            <a:chExt cx="7668946" cy="4650828"/>
          </a:xfrm>
        </p:grpSpPr>
        <p:sp>
          <p:nvSpPr>
            <p:cNvPr id="88" name="Shape">
              <a:extLst>
                <a:ext uri="{FF2B5EF4-FFF2-40B4-BE49-F238E27FC236}">
                  <a16:creationId xmlns:a16="http://schemas.microsoft.com/office/drawing/2014/main" id="{08E5367D-9C22-46A0-A189-4377DA18020D}"/>
                </a:ext>
              </a:extLst>
            </p:cNvPr>
            <p:cNvSpPr/>
            <p:nvPr/>
          </p:nvSpPr>
          <p:spPr>
            <a:xfrm>
              <a:off x="2261527" y="2508074"/>
              <a:ext cx="1576971" cy="322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4"/>
                  </a:moveTo>
                  <a:lnTo>
                    <a:pt x="21600" y="11938"/>
                  </a:lnTo>
                  <a:cubicBezTo>
                    <a:pt x="21600" y="12004"/>
                    <a:pt x="21533" y="12086"/>
                    <a:pt x="21397" y="12119"/>
                  </a:cubicBezTo>
                  <a:lnTo>
                    <a:pt x="11002" y="15054"/>
                  </a:lnTo>
                  <a:cubicBezTo>
                    <a:pt x="10969" y="15071"/>
                    <a:pt x="10935" y="15071"/>
                    <a:pt x="10901" y="15071"/>
                  </a:cubicBezTo>
                  <a:lnTo>
                    <a:pt x="10901" y="20396"/>
                  </a:lnTo>
                  <a:lnTo>
                    <a:pt x="11880" y="20677"/>
                  </a:lnTo>
                  <a:lnTo>
                    <a:pt x="11880" y="21287"/>
                  </a:lnTo>
                  <a:lnTo>
                    <a:pt x="10800" y="21600"/>
                  </a:lnTo>
                  <a:lnTo>
                    <a:pt x="9720" y="21287"/>
                  </a:lnTo>
                  <a:lnTo>
                    <a:pt x="9720" y="20677"/>
                  </a:lnTo>
                  <a:lnTo>
                    <a:pt x="10699" y="20396"/>
                  </a:lnTo>
                  <a:lnTo>
                    <a:pt x="10699" y="15071"/>
                  </a:lnTo>
                  <a:cubicBezTo>
                    <a:pt x="10665" y="15071"/>
                    <a:pt x="10631" y="15054"/>
                    <a:pt x="10597" y="15054"/>
                  </a:cubicBezTo>
                  <a:lnTo>
                    <a:pt x="202" y="12119"/>
                  </a:lnTo>
                  <a:cubicBezTo>
                    <a:pt x="67" y="12086"/>
                    <a:pt x="0" y="12020"/>
                    <a:pt x="0" y="11938"/>
                  </a:cubicBezTo>
                  <a:lnTo>
                    <a:pt x="0" y="6068"/>
                  </a:lnTo>
                  <a:cubicBezTo>
                    <a:pt x="0" y="6002"/>
                    <a:pt x="67" y="5919"/>
                    <a:pt x="202" y="5886"/>
                  </a:cubicBezTo>
                  <a:lnTo>
                    <a:pt x="10597" y="2951"/>
                  </a:lnTo>
                  <a:cubicBezTo>
                    <a:pt x="10732" y="2918"/>
                    <a:pt x="10868" y="2918"/>
                    <a:pt x="11002" y="2951"/>
                  </a:cubicBezTo>
                  <a:lnTo>
                    <a:pt x="19204" y="5210"/>
                  </a:lnTo>
                  <a:cubicBezTo>
                    <a:pt x="19406" y="5260"/>
                    <a:pt x="19474" y="5392"/>
                    <a:pt x="19372" y="5491"/>
                  </a:cubicBezTo>
                  <a:cubicBezTo>
                    <a:pt x="19271" y="5590"/>
                    <a:pt x="19001" y="5623"/>
                    <a:pt x="18799" y="5573"/>
                  </a:cubicBezTo>
                  <a:lnTo>
                    <a:pt x="10800" y="3364"/>
                  </a:lnTo>
                  <a:lnTo>
                    <a:pt x="810" y="6183"/>
                  </a:lnTo>
                  <a:lnTo>
                    <a:pt x="810" y="11806"/>
                  </a:lnTo>
                  <a:lnTo>
                    <a:pt x="10800" y="14625"/>
                  </a:lnTo>
                  <a:lnTo>
                    <a:pt x="20790" y="11806"/>
                  </a:lnTo>
                  <a:lnTo>
                    <a:pt x="20790" y="198"/>
                  </a:lnTo>
                  <a:cubicBezTo>
                    <a:pt x="20790" y="82"/>
                    <a:pt x="20993" y="0"/>
                    <a:pt x="21195" y="0"/>
                  </a:cubicBezTo>
                  <a:cubicBezTo>
                    <a:pt x="21397" y="0"/>
                    <a:pt x="21600" y="99"/>
                    <a:pt x="21600" y="214"/>
                  </a:cubicBezTo>
                  <a:close/>
                </a:path>
              </a:pathLst>
            </a:custGeom>
            <a:solidFill>
              <a:srgbClr val="F7931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Shape">
              <a:extLst>
                <a:ext uri="{FF2B5EF4-FFF2-40B4-BE49-F238E27FC236}">
                  <a16:creationId xmlns:a16="http://schemas.microsoft.com/office/drawing/2014/main" id="{DC7571C5-1DEA-4643-B4C3-65AC5F0DA583}"/>
                </a:ext>
              </a:extLst>
            </p:cNvPr>
            <p:cNvSpPr/>
            <p:nvPr/>
          </p:nvSpPr>
          <p:spPr>
            <a:xfrm>
              <a:off x="5464747" y="2508076"/>
              <a:ext cx="1430331" cy="3227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600" extrusionOk="0">
                  <a:moveTo>
                    <a:pt x="51" y="5936"/>
                  </a:moveTo>
                  <a:cubicBezTo>
                    <a:pt x="-60" y="5837"/>
                    <a:pt x="14" y="5722"/>
                    <a:pt x="236" y="5656"/>
                  </a:cubicBezTo>
                  <a:lnTo>
                    <a:pt x="9906" y="3182"/>
                  </a:lnTo>
                  <a:cubicBezTo>
                    <a:pt x="10055" y="3149"/>
                    <a:pt x="10240" y="3149"/>
                    <a:pt x="10351" y="3182"/>
                  </a:cubicBezTo>
                  <a:lnTo>
                    <a:pt x="20021" y="5656"/>
                  </a:lnTo>
                  <a:cubicBezTo>
                    <a:pt x="20243" y="5705"/>
                    <a:pt x="20317" y="5837"/>
                    <a:pt x="20206" y="5936"/>
                  </a:cubicBezTo>
                  <a:cubicBezTo>
                    <a:pt x="20132" y="6002"/>
                    <a:pt x="19984" y="6035"/>
                    <a:pt x="19799" y="6035"/>
                  </a:cubicBezTo>
                  <a:cubicBezTo>
                    <a:pt x="19725" y="6035"/>
                    <a:pt x="19650" y="6018"/>
                    <a:pt x="19576" y="6002"/>
                  </a:cubicBezTo>
                  <a:lnTo>
                    <a:pt x="10166" y="3578"/>
                  </a:lnTo>
                  <a:lnTo>
                    <a:pt x="755" y="6002"/>
                  </a:lnTo>
                  <a:cubicBezTo>
                    <a:pt x="459" y="6068"/>
                    <a:pt x="199" y="6035"/>
                    <a:pt x="51" y="5936"/>
                  </a:cubicBezTo>
                  <a:close/>
                  <a:moveTo>
                    <a:pt x="21058" y="0"/>
                  </a:moveTo>
                  <a:cubicBezTo>
                    <a:pt x="20799" y="0"/>
                    <a:pt x="20614" y="99"/>
                    <a:pt x="20614" y="198"/>
                  </a:cubicBezTo>
                  <a:lnTo>
                    <a:pt x="20614" y="11806"/>
                  </a:lnTo>
                  <a:lnTo>
                    <a:pt x="9647" y="14625"/>
                  </a:lnTo>
                  <a:lnTo>
                    <a:pt x="681" y="12317"/>
                  </a:lnTo>
                  <a:cubicBezTo>
                    <a:pt x="459" y="12267"/>
                    <a:pt x="199" y="12300"/>
                    <a:pt x="51" y="12399"/>
                  </a:cubicBezTo>
                  <a:cubicBezTo>
                    <a:pt x="-60" y="12498"/>
                    <a:pt x="14" y="12614"/>
                    <a:pt x="236" y="12680"/>
                  </a:cubicBezTo>
                  <a:lnTo>
                    <a:pt x="9388" y="15038"/>
                  </a:lnTo>
                  <a:lnTo>
                    <a:pt x="9388" y="20396"/>
                  </a:lnTo>
                  <a:lnTo>
                    <a:pt x="8313" y="20677"/>
                  </a:lnTo>
                  <a:lnTo>
                    <a:pt x="8313" y="21287"/>
                  </a:lnTo>
                  <a:lnTo>
                    <a:pt x="9499" y="21600"/>
                  </a:lnTo>
                  <a:lnTo>
                    <a:pt x="10684" y="21287"/>
                  </a:lnTo>
                  <a:lnTo>
                    <a:pt x="10684" y="20677"/>
                  </a:lnTo>
                  <a:lnTo>
                    <a:pt x="9610" y="20396"/>
                  </a:lnTo>
                  <a:lnTo>
                    <a:pt x="9610" y="15087"/>
                  </a:lnTo>
                  <a:cubicBezTo>
                    <a:pt x="9610" y="15087"/>
                    <a:pt x="9647" y="15087"/>
                    <a:pt x="9647" y="15087"/>
                  </a:cubicBezTo>
                  <a:cubicBezTo>
                    <a:pt x="9721" y="15087"/>
                    <a:pt x="9795" y="15071"/>
                    <a:pt x="9869" y="15054"/>
                  </a:cubicBezTo>
                  <a:lnTo>
                    <a:pt x="21281" y="12119"/>
                  </a:lnTo>
                  <a:cubicBezTo>
                    <a:pt x="21429" y="12086"/>
                    <a:pt x="21503" y="12020"/>
                    <a:pt x="21503" y="11938"/>
                  </a:cubicBezTo>
                  <a:lnTo>
                    <a:pt x="21503" y="214"/>
                  </a:lnTo>
                  <a:cubicBezTo>
                    <a:pt x="21540" y="82"/>
                    <a:pt x="21318" y="0"/>
                    <a:pt x="21058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Shape">
              <a:extLst>
                <a:ext uri="{FF2B5EF4-FFF2-40B4-BE49-F238E27FC236}">
                  <a16:creationId xmlns:a16="http://schemas.microsoft.com/office/drawing/2014/main" id="{7CEA0C5F-1487-420D-B4AF-6E314EF04766}"/>
                </a:ext>
              </a:extLst>
            </p:cNvPr>
            <p:cNvSpPr/>
            <p:nvPr/>
          </p:nvSpPr>
          <p:spPr>
            <a:xfrm>
              <a:off x="3912416" y="1103588"/>
              <a:ext cx="1479821" cy="3227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extrusionOk="0">
                  <a:moveTo>
                    <a:pt x="19536" y="15813"/>
                  </a:moveTo>
                  <a:cubicBezTo>
                    <a:pt x="19643" y="15911"/>
                    <a:pt x="19572" y="16027"/>
                    <a:pt x="19357" y="16093"/>
                  </a:cubicBezTo>
                  <a:lnTo>
                    <a:pt x="10008" y="18566"/>
                  </a:lnTo>
                  <a:cubicBezTo>
                    <a:pt x="9936" y="18583"/>
                    <a:pt x="9864" y="18599"/>
                    <a:pt x="9793" y="18599"/>
                  </a:cubicBezTo>
                  <a:cubicBezTo>
                    <a:pt x="9721" y="18599"/>
                    <a:pt x="9649" y="18583"/>
                    <a:pt x="9578" y="18566"/>
                  </a:cubicBezTo>
                  <a:lnTo>
                    <a:pt x="229" y="16093"/>
                  </a:lnTo>
                  <a:cubicBezTo>
                    <a:pt x="14" y="16043"/>
                    <a:pt x="-58" y="15911"/>
                    <a:pt x="49" y="15813"/>
                  </a:cubicBezTo>
                  <a:cubicBezTo>
                    <a:pt x="157" y="15714"/>
                    <a:pt x="443" y="15681"/>
                    <a:pt x="658" y="15730"/>
                  </a:cubicBezTo>
                  <a:lnTo>
                    <a:pt x="9757" y="18154"/>
                  </a:lnTo>
                  <a:lnTo>
                    <a:pt x="18855" y="15730"/>
                  </a:lnTo>
                  <a:cubicBezTo>
                    <a:pt x="19142" y="15681"/>
                    <a:pt x="19429" y="15714"/>
                    <a:pt x="19536" y="15813"/>
                  </a:cubicBezTo>
                  <a:close/>
                  <a:moveTo>
                    <a:pt x="21291" y="9481"/>
                  </a:moveTo>
                  <a:lnTo>
                    <a:pt x="10258" y="6546"/>
                  </a:lnTo>
                  <a:cubicBezTo>
                    <a:pt x="10151" y="6513"/>
                    <a:pt x="10008" y="6513"/>
                    <a:pt x="9900" y="6529"/>
                  </a:cubicBezTo>
                  <a:lnTo>
                    <a:pt x="9900" y="1204"/>
                  </a:lnTo>
                  <a:lnTo>
                    <a:pt x="10939" y="923"/>
                  </a:lnTo>
                  <a:lnTo>
                    <a:pt x="10939" y="313"/>
                  </a:lnTo>
                  <a:lnTo>
                    <a:pt x="9793" y="0"/>
                  </a:lnTo>
                  <a:lnTo>
                    <a:pt x="8646" y="313"/>
                  </a:lnTo>
                  <a:lnTo>
                    <a:pt x="8646" y="923"/>
                  </a:lnTo>
                  <a:lnTo>
                    <a:pt x="9685" y="1204"/>
                  </a:lnTo>
                  <a:lnTo>
                    <a:pt x="9685" y="6579"/>
                  </a:lnTo>
                  <a:lnTo>
                    <a:pt x="623" y="8821"/>
                  </a:lnTo>
                  <a:cubicBezTo>
                    <a:pt x="408" y="8871"/>
                    <a:pt x="336" y="9003"/>
                    <a:pt x="444" y="9102"/>
                  </a:cubicBezTo>
                  <a:cubicBezTo>
                    <a:pt x="551" y="9201"/>
                    <a:pt x="838" y="9234"/>
                    <a:pt x="1052" y="9184"/>
                  </a:cubicBezTo>
                  <a:lnTo>
                    <a:pt x="10043" y="6975"/>
                  </a:lnTo>
                  <a:lnTo>
                    <a:pt x="20646" y="9794"/>
                  </a:lnTo>
                  <a:lnTo>
                    <a:pt x="20646" y="21402"/>
                  </a:lnTo>
                  <a:cubicBezTo>
                    <a:pt x="20646" y="21518"/>
                    <a:pt x="20861" y="21600"/>
                    <a:pt x="21076" y="21600"/>
                  </a:cubicBezTo>
                  <a:cubicBezTo>
                    <a:pt x="21291" y="21600"/>
                    <a:pt x="21506" y="21501"/>
                    <a:pt x="21506" y="21402"/>
                  </a:cubicBezTo>
                  <a:lnTo>
                    <a:pt x="21506" y="9679"/>
                  </a:lnTo>
                  <a:cubicBezTo>
                    <a:pt x="21542" y="9596"/>
                    <a:pt x="21435" y="9530"/>
                    <a:pt x="21291" y="9481"/>
                  </a:cubicBezTo>
                  <a:close/>
                </a:path>
              </a:pathLst>
            </a:custGeom>
            <a:solidFill>
              <a:srgbClr val="4CC1EF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Shape">
              <a:extLst>
                <a:ext uri="{FF2B5EF4-FFF2-40B4-BE49-F238E27FC236}">
                  <a16:creationId xmlns:a16="http://schemas.microsoft.com/office/drawing/2014/main" id="{E68FE804-3DBF-4CBB-9AB5-6937F9518E45}"/>
                </a:ext>
              </a:extLst>
            </p:cNvPr>
            <p:cNvSpPr/>
            <p:nvPr/>
          </p:nvSpPr>
          <p:spPr>
            <a:xfrm>
              <a:off x="6943155" y="1103586"/>
              <a:ext cx="1457165" cy="3225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600" extrusionOk="0">
                  <a:moveTo>
                    <a:pt x="19865" y="15825"/>
                  </a:moveTo>
                  <a:cubicBezTo>
                    <a:pt x="19975" y="15924"/>
                    <a:pt x="19902" y="16039"/>
                    <a:pt x="19683" y="16105"/>
                  </a:cubicBezTo>
                  <a:lnTo>
                    <a:pt x="10176" y="18580"/>
                  </a:lnTo>
                  <a:cubicBezTo>
                    <a:pt x="10104" y="18597"/>
                    <a:pt x="10031" y="18613"/>
                    <a:pt x="9958" y="18613"/>
                  </a:cubicBezTo>
                  <a:cubicBezTo>
                    <a:pt x="9885" y="18613"/>
                    <a:pt x="9812" y="18597"/>
                    <a:pt x="9739" y="18580"/>
                  </a:cubicBezTo>
                  <a:lnTo>
                    <a:pt x="232" y="16105"/>
                  </a:lnTo>
                  <a:cubicBezTo>
                    <a:pt x="14" y="16056"/>
                    <a:pt x="-59" y="15924"/>
                    <a:pt x="50" y="15825"/>
                  </a:cubicBezTo>
                  <a:cubicBezTo>
                    <a:pt x="160" y="15726"/>
                    <a:pt x="451" y="15693"/>
                    <a:pt x="669" y="15742"/>
                  </a:cubicBezTo>
                  <a:lnTo>
                    <a:pt x="9921" y="18168"/>
                  </a:lnTo>
                  <a:lnTo>
                    <a:pt x="19173" y="15742"/>
                  </a:lnTo>
                  <a:cubicBezTo>
                    <a:pt x="19465" y="15693"/>
                    <a:pt x="19756" y="15726"/>
                    <a:pt x="19865" y="15825"/>
                  </a:cubicBezTo>
                  <a:close/>
                  <a:moveTo>
                    <a:pt x="21286" y="9488"/>
                  </a:moveTo>
                  <a:lnTo>
                    <a:pt x="10104" y="6551"/>
                  </a:lnTo>
                  <a:lnTo>
                    <a:pt x="10104" y="1205"/>
                  </a:lnTo>
                  <a:lnTo>
                    <a:pt x="11160" y="924"/>
                  </a:lnTo>
                  <a:lnTo>
                    <a:pt x="11160" y="314"/>
                  </a:lnTo>
                  <a:lnTo>
                    <a:pt x="9994" y="0"/>
                  </a:lnTo>
                  <a:lnTo>
                    <a:pt x="8829" y="314"/>
                  </a:lnTo>
                  <a:lnTo>
                    <a:pt x="8829" y="924"/>
                  </a:lnTo>
                  <a:lnTo>
                    <a:pt x="9885" y="1205"/>
                  </a:lnTo>
                  <a:lnTo>
                    <a:pt x="9885" y="6518"/>
                  </a:lnTo>
                  <a:cubicBezTo>
                    <a:pt x="9812" y="6518"/>
                    <a:pt x="9739" y="6518"/>
                    <a:pt x="9666" y="6534"/>
                  </a:cubicBezTo>
                  <a:lnTo>
                    <a:pt x="305" y="8812"/>
                  </a:lnTo>
                  <a:cubicBezTo>
                    <a:pt x="87" y="8861"/>
                    <a:pt x="14" y="8993"/>
                    <a:pt x="123" y="9092"/>
                  </a:cubicBezTo>
                  <a:cubicBezTo>
                    <a:pt x="232" y="9191"/>
                    <a:pt x="524" y="9224"/>
                    <a:pt x="742" y="9175"/>
                  </a:cubicBezTo>
                  <a:lnTo>
                    <a:pt x="9885" y="6963"/>
                  </a:lnTo>
                  <a:lnTo>
                    <a:pt x="20667" y="9785"/>
                  </a:lnTo>
                  <a:lnTo>
                    <a:pt x="20667" y="21402"/>
                  </a:lnTo>
                  <a:cubicBezTo>
                    <a:pt x="20667" y="21517"/>
                    <a:pt x="20885" y="21600"/>
                    <a:pt x="21104" y="21600"/>
                  </a:cubicBezTo>
                  <a:cubicBezTo>
                    <a:pt x="21359" y="21600"/>
                    <a:pt x="21541" y="21501"/>
                    <a:pt x="21541" y="21402"/>
                  </a:cubicBezTo>
                  <a:lnTo>
                    <a:pt x="21541" y="9670"/>
                  </a:lnTo>
                  <a:cubicBezTo>
                    <a:pt x="21541" y="9604"/>
                    <a:pt x="21432" y="9538"/>
                    <a:pt x="21286" y="9488"/>
                  </a:cubicBezTo>
                  <a:close/>
                </a:path>
              </a:pathLst>
            </a:custGeom>
            <a:solidFill>
              <a:srgbClr val="FFCC4C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25384879-0ABB-4FCD-81DF-8DBD3C94DEFE}"/>
                </a:ext>
              </a:extLst>
            </p:cNvPr>
            <p:cNvSpPr/>
            <p:nvPr/>
          </p:nvSpPr>
          <p:spPr>
            <a:xfrm>
              <a:off x="8495484" y="3025517"/>
              <a:ext cx="1434989" cy="272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590" extrusionOk="0">
                  <a:moveTo>
                    <a:pt x="21540" y="3226"/>
                  </a:moveTo>
                  <a:lnTo>
                    <a:pt x="21540" y="10166"/>
                  </a:lnTo>
                  <a:cubicBezTo>
                    <a:pt x="21540" y="10244"/>
                    <a:pt x="21466" y="10342"/>
                    <a:pt x="21318" y="10381"/>
                  </a:cubicBezTo>
                  <a:lnTo>
                    <a:pt x="9926" y="13851"/>
                  </a:lnTo>
                  <a:cubicBezTo>
                    <a:pt x="9889" y="13870"/>
                    <a:pt x="9815" y="13870"/>
                    <a:pt x="9741" y="13870"/>
                  </a:cubicBezTo>
                  <a:lnTo>
                    <a:pt x="9741" y="20167"/>
                  </a:lnTo>
                  <a:lnTo>
                    <a:pt x="10814" y="20498"/>
                  </a:lnTo>
                  <a:lnTo>
                    <a:pt x="10814" y="21220"/>
                  </a:lnTo>
                  <a:lnTo>
                    <a:pt x="9630" y="21590"/>
                  </a:lnTo>
                  <a:lnTo>
                    <a:pt x="8447" y="21220"/>
                  </a:lnTo>
                  <a:lnTo>
                    <a:pt x="8447" y="20498"/>
                  </a:lnTo>
                  <a:lnTo>
                    <a:pt x="9519" y="20167"/>
                  </a:lnTo>
                  <a:lnTo>
                    <a:pt x="9519" y="13870"/>
                  </a:lnTo>
                  <a:cubicBezTo>
                    <a:pt x="9482" y="13870"/>
                    <a:pt x="9482" y="13870"/>
                    <a:pt x="9445" y="13851"/>
                  </a:cubicBezTo>
                  <a:lnTo>
                    <a:pt x="236" y="11043"/>
                  </a:lnTo>
                  <a:cubicBezTo>
                    <a:pt x="14" y="10985"/>
                    <a:pt x="-60" y="10829"/>
                    <a:pt x="51" y="10712"/>
                  </a:cubicBezTo>
                  <a:cubicBezTo>
                    <a:pt x="162" y="10595"/>
                    <a:pt x="458" y="10556"/>
                    <a:pt x="680" y="10615"/>
                  </a:cubicBezTo>
                  <a:lnTo>
                    <a:pt x="9630" y="13344"/>
                  </a:lnTo>
                  <a:lnTo>
                    <a:pt x="20578" y="10010"/>
                  </a:lnTo>
                  <a:lnTo>
                    <a:pt x="20578" y="3363"/>
                  </a:lnTo>
                  <a:lnTo>
                    <a:pt x="9335" y="497"/>
                  </a:lnTo>
                  <a:lnTo>
                    <a:pt x="717" y="3168"/>
                  </a:lnTo>
                  <a:cubicBezTo>
                    <a:pt x="495" y="3226"/>
                    <a:pt x="236" y="3187"/>
                    <a:pt x="88" y="3090"/>
                  </a:cubicBezTo>
                  <a:cubicBezTo>
                    <a:pt x="-23" y="2973"/>
                    <a:pt x="51" y="2836"/>
                    <a:pt x="236" y="2758"/>
                  </a:cubicBezTo>
                  <a:lnTo>
                    <a:pt x="9076" y="29"/>
                  </a:lnTo>
                  <a:cubicBezTo>
                    <a:pt x="9224" y="-10"/>
                    <a:pt x="9372" y="-10"/>
                    <a:pt x="9519" y="29"/>
                  </a:cubicBezTo>
                  <a:lnTo>
                    <a:pt x="21244" y="3031"/>
                  </a:lnTo>
                  <a:cubicBezTo>
                    <a:pt x="21429" y="3051"/>
                    <a:pt x="21540" y="3129"/>
                    <a:pt x="21540" y="3226"/>
                  </a:cubicBezTo>
                  <a:close/>
                </a:path>
              </a:pathLst>
            </a:custGeom>
            <a:solidFill>
              <a:srgbClr val="91241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6" name="TextBox 13">
            <a:extLst>
              <a:ext uri="{FF2B5EF4-FFF2-40B4-BE49-F238E27FC236}">
                <a16:creationId xmlns:a16="http://schemas.microsoft.com/office/drawing/2014/main" id="{D51750BB-B787-439A-BD32-F2351E18DBA0}"/>
              </a:ext>
            </a:extLst>
          </p:cNvPr>
          <p:cNvSpPr txBox="1"/>
          <p:nvPr/>
        </p:nvSpPr>
        <p:spPr>
          <a:xfrm>
            <a:off x="3053107" y="5150916"/>
            <a:ext cx="1590954" cy="646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r>
              <a:rPr kumimoji="0" lang="en-US" i="0" u="none" strike="noStrike" kern="1200" cap="none" spc="0" normalizeH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Related Work</a:t>
            </a:r>
            <a:endParaRPr kumimoji="0" lang="en-US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16">
            <a:extLst>
              <a:ext uri="{FF2B5EF4-FFF2-40B4-BE49-F238E27FC236}">
                <a16:creationId xmlns:a16="http://schemas.microsoft.com/office/drawing/2014/main" id="{E6A20F76-EBF6-4403-8A5B-E8B45DAC54EC}"/>
              </a:ext>
            </a:extLst>
          </p:cNvPr>
          <p:cNvSpPr txBox="1"/>
          <p:nvPr/>
        </p:nvSpPr>
        <p:spPr>
          <a:xfrm>
            <a:off x="5792120" y="5150915"/>
            <a:ext cx="1590954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Proposed Framework</a:t>
            </a:r>
          </a:p>
        </p:txBody>
      </p:sp>
      <p:sp>
        <p:nvSpPr>
          <p:cNvPr id="82" name="TextBox 19">
            <a:extLst>
              <a:ext uri="{FF2B5EF4-FFF2-40B4-BE49-F238E27FC236}">
                <a16:creationId xmlns:a16="http://schemas.microsoft.com/office/drawing/2014/main" id="{1FD6A6B0-E4D0-4451-9D23-51C162830CBF}"/>
              </a:ext>
            </a:extLst>
          </p:cNvPr>
          <p:cNvSpPr txBox="1"/>
          <p:nvPr/>
        </p:nvSpPr>
        <p:spPr>
          <a:xfrm>
            <a:off x="8542486" y="5150915"/>
            <a:ext cx="1590954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Conclusions</a:t>
            </a:r>
            <a:r>
              <a:rPr kumimoji="0" lang="en-US" i="0" u="none" strike="noStrike" kern="1200" cap="none" spc="0" normalizeH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Future Work</a:t>
            </a:r>
            <a:endParaRPr kumimoji="0" lang="en-US" i="0" u="none" strike="noStrike" kern="1200" cap="none" spc="0" normalizeH="0" baseline="0" noProof="1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88569C37-23EA-4D0C-A4C0-BDF4AE635BFA}"/>
              </a:ext>
            </a:extLst>
          </p:cNvPr>
          <p:cNvSpPr txBox="1"/>
          <p:nvPr/>
        </p:nvSpPr>
        <p:spPr>
          <a:xfrm>
            <a:off x="4377746" y="2065930"/>
            <a:ext cx="1809418" cy="6463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 Problem and Goals</a:t>
            </a:r>
          </a:p>
        </p:txBody>
      </p:sp>
      <p:sp>
        <p:nvSpPr>
          <p:cNvPr id="78" name="TextBox 25">
            <a:extLst>
              <a:ext uri="{FF2B5EF4-FFF2-40B4-BE49-F238E27FC236}">
                <a16:creationId xmlns:a16="http://schemas.microsoft.com/office/drawing/2014/main" id="{26BEFD0F-FA3C-443C-BBBC-21B7BC49C219}"/>
              </a:ext>
            </a:extLst>
          </p:cNvPr>
          <p:cNvSpPr txBox="1"/>
          <p:nvPr/>
        </p:nvSpPr>
        <p:spPr>
          <a:xfrm>
            <a:off x="7105663" y="2340283"/>
            <a:ext cx="1863328" cy="36933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cap="none" spc="0" normalizeH="0" baseline="0" noProof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grpSp>
        <p:nvGrpSpPr>
          <p:cNvPr id="55" name="Graphic 8" descr="Lightbulb">
            <a:extLst>
              <a:ext uri="{FF2B5EF4-FFF2-40B4-BE49-F238E27FC236}">
                <a16:creationId xmlns:a16="http://schemas.microsoft.com/office/drawing/2014/main" id="{DF23C802-54CB-4916-A6D0-FA7C8F6E4E51}"/>
              </a:ext>
            </a:extLst>
          </p:cNvPr>
          <p:cNvGrpSpPr/>
          <p:nvPr/>
        </p:nvGrpSpPr>
        <p:grpSpPr>
          <a:xfrm>
            <a:off x="2591906" y="4044409"/>
            <a:ext cx="445770" cy="720090"/>
            <a:chOff x="2803409" y="3437610"/>
            <a:chExt cx="495300" cy="800100"/>
          </a:xfrm>
        </p:grpSpPr>
        <p:sp>
          <p:nvSpPr>
            <p:cNvPr id="74" name="Freeform: Shape 30">
              <a:extLst>
                <a:ext uri="{FF2B5EF4-FFF2-40B4-BE49-F238E27FC236}">
                  <a16:creationId xmlns:a16="http://schemas.microsoft.com/office/drawing/2014/main" id="{33F433C0-F7CB-4555-9921-8ECD1740B8B1}"/>
                </a:ext>
              </a:extLst>
            </p:cNvPr>
            <p:cNvSpPr/>
            <p:nvPr/>
          </p:nvSpPr>
          <p:spPr>
            <a:xfrm>
              <a:off x="2927234" y="3990060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31">
              <a:extLst>
                <a:ext uri="{FF2B5EF4-FFF2-40B4-BE49-F238E27FC236}">
                  <a16:creationId xmlns:a16="http://schemas.microsoft.com/office/drawing/2014/main" id="{13FAF40C-3FE4-4208-8ECA-6B25EBCE5204}"/>
                </a:ext>
              </a:extLst>
            </p:cNvPr>
            <p:cNvSpPr/>
            <p:nvPr/>
          </p:nvSpPr>
          <p:spPr>
            <a:xfrm>
              <a:off x="2927234" y="4085310"/>
              <a:ext cx="247650" cy="57150"/>
            </a:xfrm>
            <a:custGeom>
              <a:avLst/>
              <a:gdLst>
                <a:gd name="connsiteX0" fmla="*/ 28575 w 247650"/>
                <a:gd name="connsiteY0" fmla="*/ 0 h 57150"/>
                <a:gd name="connsiteX1" fmla="*/ 219075 w 247650"/>
                <a:gd name="connsiteY1" fmla="*/ 0 h 57150"/>
                <a:gd name="connsiteX2" fmla="*/ 247650 w 247650"/>
                <a:gd name="connsiteY2" fmla="*/ 28575 h 57150"/>
                <a:gd name="connsiteX3" fmla="*/ 219075 w 247650"/>
                <a:gd name="connsiteY3" fmla="*/ 57150 h 57150"/>
                <a:gd name="connsiteX4" fmla="*/ 28575 w 247650"/>
                <a:gd name="connsiteY4" fmla="*/ 57150 h 57150"/>
                <a:gd name="connsiteX5" fmla="*/ 0 w 247650"/>
                <a:gd name="connsiteY5" fmla="*/ 28575 h 57150"/>
                <a:gd name="connsiteX6" fmla="*/ 28575 w 247650"/>
                <a:gd name="connsiteY6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650" h="57150">
                  <a:moveTo>
                    <a:pt x="28575" y="0"/>
                  </a:moveTo>
                  <a:lnTo>
                    <a:pt x="219075" y="0"/>
                  </a:lnTo>
                  <a:cubicBezTo>
                    <a:pt x="235268" y="0"/>
                    <a:pt x="247650" y="12383"/>
                    <a:pt x="247650" y="28575"/>
                  </a:cubicBezTo>
                  <a:cubicBezTo>
                    <a:pt x="247650" y="44767"/>
                    <a:pt x="235268" y="57150"/>
                    <a:pt x="219075" y="57150"/>
                  </a:cubicBezTo>
                  <a:lnTo>
                    <a:pt x="28575" y="57150"/>
                  </a:lnTo>
                  <a:cubicBezTo>
                    <a:pt x="12382" y="57150"/>
                    <a:pt x="0" y="44767"/>
                    <a:pt x="0" y="28575"/>
                  </a:cubicBezTo>
                  <a:cubicBezTo>
                    <a:pt x="0" y="12383"/>
                    <a:pt x="12382" y="0"/>
                    <a:pt x="28575" y="0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32">
              <a:extLst>
                <a:ext uri="{FF2B5EF4-FFF2-40B4-BE49-F238E27FC236}">
                  <a16:creationId xmlns:a16="http://schemas.microsoft.com/office/drawing/2014/main" id="{0A42325D-BBB5-4C3B-8076-43F4B7107433}"/>
                </a:ext>
              </a:extLst>
            </p:cNvPr>
            <p:cNvSpPr/>
            <p:nvPr/>
          </p:nvSpPr>
          <p:spPr>
            <a:xfrm>
              <a:off x="2989146" y="4180560"/>
              <a:ext cx="123825" cy="57150"/>
            </a:xfrm>
            <a:custGeom>
              <a:avLst/>
              <a:gdLst>
                <a:gd name="connsiteX0" fmla="*/ 0 w 123825"/>
                <a:gd name="connsiteY0" fmla="*/ 0 h 57150"/>
                <a:gd name="connsiteX1" fmla="*/ 61913 w 123825"/>
                <a:gd name="connsiteY1" fmla="*/ 57150 h 57150"/>
                <a:gd name="connsiteX2" fmla="*/ 123825 w 123825"/>
                <a:gd name="connsiteY2" fmla="*/ 0 h 57150"/>
                <a:gd name="connsiteX3" fmla="*/ 0 w 123825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825" h="57150">
                  <a:moveTo>
                    <a:pt x="0" y="0"/>
                  </a:moveTo>
                  <a:cubicBezTo>
                    <a:pt x="2857" y="32385"/>
                    <a:pt x="29527" y="57150"/>
                    <a:pt x="61913" y="57150"/>
                  </a:cubicBezTo>
                  <a:cubicBezTo>
                    <a:pt x="94298" y="57150"/>
                    <a:pt x="120968" y="32385"/>
                    <a:pt x="12382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33">
              <a:extLst>
                <a:ext uri="{FF2B5EF4-FFF2-40B4-BE49-F238E27FC236}">
                  <a16:creationId xmlns:a16="http://schemas.microsoft.com/office/drawing/2014/main" id="{2474EFAC-74CC-42B0-A4E2-9CA2F8007A68}"/>
                </a:ext>
              </a:extLst>
            </p:cNvPr>
            <p:cNvSpPr/>
            <p:nvPr/>
          </p:nvSpPr>
          <p:spPr>
            <a:xfrm>
              <a:off x="2803409" y="3437610"/>
              <a:ext cx="495300" cy="514350"/>
            </a:xfrm>
            <a:custGeom>
              <a:avLst/>
              <a:gdLst>
                <a:gd name="connsiteX0" fmla="*/ 247650 w 495300"/>
                <a:gd name="connsiteY0" fmla="*/ 0 h 514350"/>
                <a:gd name="connsiteX1" fmla="*/ 247650 w 495300"/>
                <a:gd name="connsiteY1" fmla="*/ 0 h 514350"/>
                <a:gd name="connsiteX2" fmla="*/ 247650 w 495300"/>
                <a:gd name="connsiteY2" fmla="*/ 0 h 514350"/>
                <a:gd name="connsiteX3" fmla="*/ 0 w 495300"/>
                <a:gd name="connsiteY3" fmla="*/ 244793 h 514350"/>
                <a:gd name="connsiteX4" fmla="*/ 0 w 495300"/>
                <a:gd name="connsiteY4" fmla="*/ 253365 h 514350"/>
                <a:gd name="connsiteX5" fmla="*/ 17145 w 495300"/>
                <a:gd name="connsiteY5" fmla="*/ 339090 h 514350"/>
                <a:gd name="connsiteX6" fmla="*/ 60007 w 495300"/>
                <a:gd name="connsiteY6" fmla="*/ 409575 h 514350"/>
                <a:gd name="connsiteX7" fmla="*/ 118110 w 495300"/>
                <a:gd name="connsiteY7" fmla="*/ 503873 h 514350"/>
                <a:gd name="connsiteX8" fmla="*/ 135255 w 495300"/>
                <a:gd name="connsiteY8" fmla="*/ 514350 h 514350"/>
                <a:gd name="connsiteX9" fmla="*/ 360045 w 495300"/>
                <a:gd name="connsiteY9" fmla="*/ 514350 h 514350"/>
                <a:gd name="connsiteX10" fmla="*/ 377190 w 495300"/>
                <a:gd name="connsiteY10" fmla="*/ 503873 h 514350"/>
                <a:gd name="connsiteX11" fmla="*/ 435292 w 495300"/>
                <a:gd name="connsiteY11" fmla="*/ 409575 h 514350"/>
                <a:gd name="connsiteX12" fmla="*/ 478155 w 495300"/>
                <a:gd name="connsiteY12" fmla="*/ 339090 h 514350"/>
                <a:gd name="connsiteX13" fmla="*/ 495300 w 495300"/>
                <a:gd name="connsiteY13" fmla="*/ 253365 h 514350"/>
                <a:gd name="connsiteX14" fmla="*/ 495300 w 495300"/>
                <a:gd name="connsiteY14" fmla="*/ 244793 h 514350"/>
                <a:gd name="connsiteX15" fmla="*/ 247650 w 495300"/>
                <a:gd name="connsiteY15" fmla="*/ 0 h 514350"/>
                <a:gd name="connsiteX16" fmla="*/ 438150 w 495300"/>
                <a:gd name="connsiteY16" fmla="*/ 252413 h 514350"/>
                <a:gd name="connsiteX17" fmla="*/ 424815 w 495300"/>
                <a:gd name="connsiteY17" fmla="*/ 319088 h 514350"/>
                <a:gd name="connsiteX18" fmla="*/ 392430 w 495300"/>
                <a:gd name="connsiteY18" fmla="*/ 371475 h 514350"/>
                <a:gd name="connsiteX19" fmla="*/ 337185 w 495300"/>
                <a:gd name="connsiteY19" fmla="*/ 457200 h 514350"/>
                <a:gd name="connsiteX20" fmla="*/ 247650 w 495300"/>
                <a:gd name="connsiteY20" fmla="*/ 457200 h 514350"/>
                <a:gd name="connsiteX21" fmla="*/ 159068 w 495300"/>
                <a:gd name="connsiteY21" fmla="*/ 457200 h 514350"/>
                <a:gd name="connsiteX22" fmla="*/ 103823 w 495300"/>
                <a:gd name="connsiteY22" fmla="*/ 371475 h 514350"/>
                <a:gd name="connsiteX23" fmla="*/ 71438 w 495300"/>
                <a:gd name="connsiteY23" fmla="*/ 319088 h 514350"/>
                <a:gd name="connsiteX24" fmla="*/ 58103 w 495300"/>
                <a:gd name="connsiteY24" fmla="*/ 252413 h 514350"/>
                <a:gd name="connsiteX25" fmla="*/ 58103 w 495300"/>
                <a:gd name="connsiteY25" fmla="*/ 244793 h 514350"/>
                <a:gd name="connsiteX26" fmla="*/ 248602 w 495300"/>
                <a:gd name="connsiteY26" fmla="*/ 56197 h 514350"/>
                <a:gd name="connsiteX27" fmla="*/ 248602 w 495300"/>
                <a:gd name="connsiteY27" fmla="*/ 56197 h 514350"/>
                <a:gd name="connsiteX28" fmla="*/ 248602 w 495300"/>
                <a:gd name="connsiteY28" fmla="*/ 56197 h 514350"/>
                <a:gd name="connsiteX29" fmla="*/ 248602 w 495300"/>
                <a:gd name="connsiteY29" fmla="*/ 56197 h 514350"/>
                <a:gd name="connsiteX30" fmla="*/ 248602 w 495300"/>
                <a:gd name="connsiteY30" fmla="*/ 56197 h 514350"/>
                <a:gd name="connsiteX31" fmla="*/ 248602 w 495300"/>
                <a:gd name="connsiteY31" fmla="*/ 56197 h 514350"/>
                <a:gd name="connsiteX32" fmla="*/ 248602 w 495300"/>
                <a:gd name="connsiteY32" fmla="*/ 56197 h 514350"/>
                <a:gd name="connsiteX33" fmla="*/ 439103 w 495300"/>
                <a:gd name="connsiteY33" fmla="*/ 244793 h 514350"/>
                <a:gd name="connsiteX34" fmla="*/ 439103 w 495300"/>
                <a:gd name="connsiteY34" fmla="*/ 252413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95300" h="514350">
                  <a:moveTo>
                    <a:pt x="247650" y="0"/>
                  </a:moveTo>
                  <a:cubicBezTo>
                    <a:pt x="247650" y="0"/>
                    <a:pt x="247650" y="0"/>
                    <a:pt x="247650" y="0"/>
                  </a:cubicBezTo>
                  <a:cubicBezTo>
                    <a:pt x="247650" y="0"/>
                    <a:pt x="247650" y="0"/>
                    <a:pt x="247650" y="0"/>
                  </a:cubicBezTo>
                  <a:cubicBezTo>
                    <a:pt x="112395" y="952"/>
                    <a:pt x="2857" y="109538"/>
                    <a:pt x="0" y="244793"/>
                  </a:cubicBezTo>
                  <a:lnTo>
                    <a:pt x="0" y="253365"/>
                  </a:lnTo>
                  <a:cubicBezTo>
                    <a:pt x="953" y="282893"/>
                    <a:pt x="6668" y="311468"/>
                    <a:pt x="17145" y="339090"/>
                  </a:cubicBezTo>
                  <a:cubicBezTo>
                    <a:pt x="27622" y="364808"/>
                    <a:pt x="41910" y="388620"/>
                    <a:pt x="60007" y="409575"/>
                  </a:cubicBezTo>
                  <a:cubicBezTo>
                    <a:pt x="82868" y="434340"/>
                    <a:pt x="107632" y="482918"/>
                    <a:pt x="118110" y="503873"/>
                  </a:cubicBezTo>
                  <a:cubicBezTo>
                    <a:pt x="120968" y="510540"/>
                    <a:pt x="127635" y="514350"/>
                    <a:pt x="135255" y="514350"/>
                  </a:cubicBezTo>
                  <a:lnTo>
                    <a:pt x="360045" y="514350"/>
                  </a:lnTo>
                  <a:cubicBezTo>
                    <a:pt x="367665" y="514350"/>
                    <a:pt x="374333" y="510540"/>
                    <a:pt x="377190" y="503873"/>
                  </a:cubicBezTo>
                  <a:cubicBezTo>
                    <a:pt x="387668" y="482918"/>
                    <a:pt x="412433" y="434340"/>
                    <a:pt x="435292" y="409575"/>
                  </a:cubicBezTo>
                  <a:cubicBezTo>
                    <a:pt x="453390" y="388620"/>
                    <a:pt x="468630" y="364808"/>
                    <a:pt x="478155" y="339090"/>
                  </a:cubicBezTo>
                  <a:cubicBezTo>
                    <a:pt x="488633" y="311468"/>
                    <a:pt x="494348" y="282893"/>
                    <a:pt x="495300" y="253365"/>
                  </a:cubicBezTo>
                  <a:lnTo>
                    <a:pt x="495300" y="244793"/>
                  </a:lnTo>
                  <a:cubicBezTo>
                    <a:pt x="492442" y="109538"/>
                    <a:pt x="382905" y="952"/>
                    <a:pt x="247650" y="0"/>
                  </a:cubicBezTo>
                  <a:close/>
                  <a:moveTo>
                    <a:pt x="438150" y="252413"/>
                  </a:moveTo>
                  <a:cubicBezTo>
                    <a:pt x="437198" y="275273"/>
                    <a:pt x="432435" y="298133"/>
                    <a:pt x="424815" y="319088"/>
                  </a:cubicBezTo>
                  <a:cubicBezTo>
                    <a:pt x="417195" y="338138"/>
                    <a:pt x="406717" y="356235"/>
                    <a:pt x="392430" y="371475"/>
                  </a:cubicBezTo>
                  <a:cubicBezTo>
                    <a:pt x="370523" y="398145"/>
                    <a:pt x="351473" y="426720"/>
                    <a:pt x="337185" y="457200"/>
                  </a:cubicBezTo>
                  <a:lnTo>
                    <a:pt x="247650" y="457200"/>
                  </a:lnTo>
                  <a:lnTo>
                    <a:pt x="159068" y="457200"/>
                  </a:lnTo>
                  <a:cubicBezTo>
                    <a:pt x="143827" y="426720"/>
                    <a:pt x="124777" y="398145"/>
                    <a:pt x="103823" y="371475"/>
                  </a:cubicBezTo>
                  <a:cubicBezTo>
                    <a:pt x="90488" y="356235"/>
                    <a:pt x="79057" y="338138"/>
                    <a:pt x="71438" y="319088"/>
                  </a:cubicBezTo>
                  <a:cubicBezTo>
                    <a:pt x="62865" y="298133"/>
                    <a:pt x="59055" y="275273"/>
                    <a:pt x="58103" y="252413"/>
                  </a:cubicBezTo>
                  <a:lnTo>
                    <a:pt x="58103" y="244793"/>
                  </a:lnTo>
                  <a:cubicBezTo>
                    <a:pt x="60007" y="140970"/>
                    <a:pt x="144780" y="57150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248602" y="56197"/>
                    <a:pt x="248602" y="56197"/>
                    <a:pt x="248602" y="56197"/>
                  </a:cubicBezTo>
                  <a:cubicBezTo>
                    <a:pt x="248602" y="56197"/>
                    <a:pt x="248602" y="56197"/>
                    <a:pt x="248602" y="56197"/>
                  </a:cubicBezTo>
                  <a:lnTo>
                    <a:pt x="248602" y="56197"/>
                  </a:lnTo>
                  <a:lnTo>
                    <a:pt x="248602" y="56197"/>
                  </a:lnTo>
                  <a:cubicBezTo>
                    <a:pt x="352425" y="57150"/>
                    <a:pt x="437198" y="140018"/>
                    <a:pt x="439103" y="244793"/>
                  </a:cubicBezTo>
                  <a:lnTo>
                    <a:pt x="439103" y="252413"/>
                  </a:ln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6" name="Graphic 11" descr="Bullseye">
            <a:extLst>
              <a:ext uri="{FF2B5EF4-FFF2-40B4-BE49-F238E27FC236}">
                <a16:creationId xmlns:a16="http://schemas.microsoft.com/office/drawing/2014/main" id="{AEFB1A8D-F673-4E96-BBEE-74AEC390634C}"/>
              </a:ext>
            </a:extLst>
          </p:cNvPr>
          <p:cNvGrpSpPr/>
          <p:nvPr/>
        </p:nvGrpSpPr>
        <p:grpSpPr>
          <a:xfrm>
            <a:off x="3846251" y="3269770"/>
            <a:ext cx="677228" cy="677228"/>
            <a:chOff x="4197126" y="2576901"/>
            <a:chExt cx="752475" cy="752475"/>
          </a:xfrm>
        </p:grpSpPr>
        <p:sp>
          <p:nvSpPr>
            <p:cNvPr id="71" name="Freeform: Shape 35">
              <a:extLst>
                <a:ext uri="{FF2B5EF4-FFF2-40B4-BE49-F238E27FC236}">
                  <a16:creationId xmlns:a16="http://schemas.microsoft.com/office/drawing/2014/main" id="{99376693-28EF-47CD-B365-12A3EAEFBC72}"/>
                </a:ext>
              </a:extLst>
            </p:cNvPr>
            <p:cNvSpPr/>
            <p:nvPr/>
          </p:nvSpPr>
          <p:spPr>
            <a:xfrm>
              <a:off x="4462874" y="2576901"/>
              <a:ext cx="486727" cy="485775"/>
            </a:xfrm>
            <a:custGeom>
              <a:avLst/>
              <a:gdLst>
                <a:gd name="connsiteX0" fmla="*/ 401003 w 486727"/>
                <a:gd name="connsiteY0" fmla="*/ 85725 h 485775"/>
                <a:gd name="connsiteX1" fmla="*/ 391478 w 486727"/>
                <a:gd name="connsiteY1" fmla="*/ 0 h 485775"/>
                <a:gd name="connsiteX2" fmla="*/ 286703 w 486727"/>
                <a:gd name="connsiteY2" fmla="*/ 104775 h 485775"/>
                <a:gd name="connsiteX3" fmla="*/ 292417 w 486727"/>
                <a:gd name="connsiteY3" fmla="*/ 154305 h 485775"/>
                <a:gd name="connsiteX4" fmla="*/ 140017 w 486727"/>
                <a:gd name="connsiteY4" fmla="*/ 306705 h 485775"/>
                <a:gd name="connsiteX5" fmla="*/ 95250 w 486727"/>
                <a:gd name="connsiteY5" fmla="*/ 295275 h 485775"/>
                <a:gd name="connsiteX6" fmla="*/ 0 w 486727"/>
                <a:gd name="connsiteY6" fmla="*/ 390525 h 485775"/>
                <a:gd name="connsiteX7" fmla="*/ 95250 w 486727"/>
                <a:gd name="connsiteY7" fmla="*/ 485775 h 485775"/>
                <a:gd name="connsiteX8" fmla="*/ 190500 w 486727"/>
                <a:gd name="connsiteY8" fmla="*/ 390525 h 485775"/>
                <a:gd name="connsiteX9" fmla="*/ 180022 w 486727"/>
                <a:gd name="connsiteY9" fmla="*/ 346710 h 485775"/>
                <a:gd name="connsiteX10" fmla="*/ 332423 w 486727"/>
                <a:gd name="connsiteY10" fmla="*/ 194310 h 485775"/>
                <a:gd name="connsiteX11" fmla="*/ 381953 w 486727"/>
                <a:gd name="connsiteY11" fmla="*/ 200025 h 485775"/>
                <a:gd name="connsiteX12" fmla="*/ 486728 w 486727"/>
                <a:gd name="connsiteY12" fmla="*/ 95250 h 485775"/>
                <a:gd name="connsiteX13" fmla="*/ 401003 w 486727"/>
                <a:gd name="connsiteY13" fmla="*/ 85725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727" h="485775">
                  <a:moveTo>
                    <a:pt x="401003" y="85725"/>
                  </a:moveTo>
                  <a:lnTo>
                    <a:pt x="391478" y="0"/>
                  </a:lnTo>
                  <a:lnTo>
                    <a:pt x="286703" y="104775"/>
                  </a:lnTo>
                  <a:lnTo>
                    <a:pt x="292417" y="154305"/>
                  </a:lnTo>
                  <a:lnTo>
                    <a:pt x="140017" y="306705"/>
                  </a:lnTo>
                  <a:cubicBezTo>
                    <a:pt x="126682" y="300038"/>
                    <a:pt x="111442" y="295275"/>
                    <a:pt x="95250" y="295275"/>
                  </a:cubicBezTo>
                  <a:cubicBezTo>
                    <a:pt x="42863" y="295275"/>
                    <a:pt x="0" y="338138"/>
                    <a:pt x="0" y="390525"/>
                  </a:cubicBezTo>
                  <a:cubicBezTo>
                    <a:pt x="0" y="442913"/>
                    <a:pt x="42863" y="485775"/>
                    <a:pt x="95250" y="485775"/>
                  </a:cubicBezTo>
                  <a:cubicBezTo>
                    <a:pt x="147638" y="485775"/>
                    <a:pt x="190500" y="442913"/>
                    <a:pt x="190500" y="390525"/>
                  </a:cubicBezTo>
                  <a:cubicBezTo>
                    <a:pt x="190500" y="374333"/>
                    <a:pt x="186690" y="360045"/>
                    <a:pt x="180022" y="346710"/>
                  </a:cubicBezTo>
                  <a:lnTo>
                    <a:pt x="332423" y="194310"/>
                  </a:lnTo>
                  <a:lnTo>
                    <a:pt x="381953" y="200025"/>
                  </a:lnTo>
                  <a:lnTo>
                    <a:pt x="486728" y="95250"/>
                  </a:lnTo>
                  <a:lnTo>
                    <a:pt x="401003" y="85725"/>
                  </a:lnTo>
                  <a:close/>
                </a:path>
              </a:pathLst>
            </a:custGeom>
            <a:solidFill>
              <a:srgbClr val="4CC1E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36">
              <a:extLst>
                <a:ext uri="{FF2B5EF4-FFF2-40B4-BE49-F238E27FC236}">
                  <a16:creationId xmlns:a16="http://schemas.microsoft.com/office/drawing/2014/main" id="{C7FC9743-7822-40EF-8FC8-5E1CA4C757B6}"/>
                </a:ext>
              </a:extLst>
            </p:cNvPr>
            <p:cNvSpPr/>
            <p:nvPr/>
          </p:nvSpPr>
          <p:spPr>
            <a:xfrm>
              <a:off x="4197126" y="2605476"/>
              <a:ext cx="723900" cy="723900"/>
            </a:xfrm>
            <a:custGeom>
              <a:avLst/>
              <a:gdLst>
                <a:gd name="connsiteX0" fmla="*/ 674370 w 723900"/>
                <a:gd name="connsiteY0" fmla="*/ 198120 h 723900"/>
                <a:gd name="connsiteX1" fmla="*/ 661988 w 723900"/>
                <a:gd name="connsiteY1" fmla="*/ 211455 h 723900"/>
                <a:gd name="connsiteX2" fmla="*/ 643890 w 723900"/>
                <a:gd name="connsiteY2" fmla="*/ 209550 h 723900"/>
                <a:gd name="connsiteX3" fmla="*/ 623888 w 723900"/>
                <a:gd name="connsiteY3" fmla="*/ 206693 h 723900"/>
                <a:gd name="connsiteX4" fmla="*/ 666750 w 723900"/>
                <a:gd name="connsiteY4" fmla="*/ 361950 h 723900"/>
                <a:gd name="connsiteX5" fmla="*/ 361950 w 723900"/>
                <a:gd name="connsiteY5" fmla="*/ 666750 h 723900"/>
                <a:gd name="connsiteX6" fmla="*/ 57150 w 723900"/>
                <a:gd name="connsiteY6" fmla="*/ 361950 h 723900"/>
                <a:gd name="connsiteX7" fmla="*/ 361950 w 723900"/>
                <a:gd name="connsiteY7" fmla="*/ 57150 h 723900"/>
                <a:gd name="connsiteX8" fmla="*/ 517208 w 723900"/>
                <a:gd name="connsiteY8" fmla="*/ 100013 h 723900"/>
                <a:gd name="connsiteX9" fmla="*/ 515303 w 723900"/>
                <a:gd name="connsiteY9" fmla="*/ 80963 h 723900"/>
                <a:gd name="connsiteX10" fmla="*/ 512445 w 723900"/>
                <a:gd name="connsiteY10" fmla="*/ 61913 h 723900"/>
                <a:gd name="connsiteX11" fmla="*/ 525780 w 723900"/>
                <a:gd name="connsiteY11" fmla="*/ 48578 h 723900"/>
                <a:gd name="connsiteX12" fmla="*/ 532448 w 723900"/>
                <a:gd name="connsiteY12" fmla="*/ 41910 h 723900"/>
                <a:gd name="connsiteX13" fmla="*/ 361950 w 723900"/>
                <a:gd name="connsiteY13" fmla="*/ 0 h 723900"/>
                <a:gd name="connsiteX14" fmla="*/ 0 w 723900"/>
                <a:gd name="connsiteY14" fmla="*/ 361950 h 723900"/>
                <a:gd name="connsiteX15" fmla="*/ 361950 w 723900"/>
                <a:gd name="connsiteY15" fmla="*/ 723900 h 723900"/>
                <a:gd name="connsiteX16" fmla="*/ 723900 w 723900"/>
                <a:gd name="connsiteY16" fmla="*/ 361950 h 723900"/>
                <a:gd name="connsiteX17" fmla="*/ 681038 w 723900"/>
                <a:gd name="connsiteY17" fmla="*/ 192405 h 723900"/>
                <a:gd name="connsiteX18" fmla="*/ 674370 w 723900"/>
                <a:gd name="connsiteY18" fmla="*/ 198120 h 723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23900" h="723900">
                  <a:moveTo>
                    <a:pt x="674370" y="198120"/>
                  </a:moveTo>
                  <a:lnTo>
                    <a:pt x="661988" y="211455"/>
                  </a:lnTo>
                  <a:lnTo>
                    <a:pt x="643890" y="209550"/>
                  </a:lnTo>
                  <a:lnTo>
                    <a:pt x="623888" y="206693"/>
                  </a:lnTo>
                  <a:cubicBezTo>
                    <a:pt x="650558" y="252413"/>
                    <a:pt x="666750" y="304800"/>
                    <a:pt x="666750" y="361950"/>
                  </a:cubicBezTo>
                  <a:cubicBezTo>
                    <a:pt x="666750" y="529590"/>
                    <a:pt x="529590" y="666750"/>
                    <a:pt x="361950" y="666750"/>
                  </a:cubicBezTo>
                  <a:cubicBezTo>
                    <a:pt x="194310" y="666750"/>
                    <a:pt x="57150" y="529590"/>
                    <a:pt x="57150" y="361950"/>
                  </a:cubicBezTo>
                  <a:cubicBezTo>
                    <a:pt x="57150" y="194310"/>
                    <a:pt x="194310" y="57150"/>
                    <a:pt x="361950" y="57150"/>
                  </a:cubicBezTo>
                  <a:cubicBezTo>
                    <a:pt x="418148" y="57150"/>
                    <a:pt x="471488" y="72390"/>
                    <a:pt x="517208" y="100013"/>
                  </a:cubicBezTo>
                  <a:lnTo>
                    <a:pt x="515303" y="80963"/>
                  </a:lnTo>
                  <a:lnTo>
                    <a:pt x="512445" y="61913"/>
                  </a:lnTo>
                  <a:lnTo>
                    <a:pt x="525780" y="48578"/>
                  </a:lnTo>
                  <a:lnTo>
                    <a:pt x="532448" y="41910"/>
                  </a:lnTo>
                  <a:cubicBezTo>
                    <a:pt x="481013" y="15240"/>
                    <a:pt x="423863" y="0"/>
                    <a:pt x="361950" y="0"/>
                  </a:cubicBezTo>
                  <a:cubicBezTo>
                    <a:pt x="161925" y="0"/>
                    <a:pt x="0" y="161925"/>
                    <a:pt x="0" y="361950"/>
                  </a:cubicBezTo>
                  <a:cubicBezTo>
                    <a:pt x="0" y="561975"/>
                    <a:pt x="161925" y="723900"/>
                    <a:pt x="361950" y="723900"/>
                  </a:cubicBezTo>
                  <a:cubicBezTo>
                    <a:pt x="561975" y="723900"/>
                    <a:pt x="723900" y="561975"/>
                    <a:pt x="723900" y="361950"/>
                  </a:cubicBezTo>
                  <a:cubicBezTo>
                    <a:pt x="723900" y="300038"/>
                    <a:pt x="708660" y="242888"/>
                    <a:pt x="681038" y="192405"/>
                  </a:cubicBezTo>
                  <a:lnTo>
                    <a:pt x="674370" y="198120"/>
                  </a:lnTo>
                  <a:close/>
                </a:path>
              </a:pathLst>
            </a:custGeom>
            <a:solidFill>
              <a:srgbClr val="4CC1E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37">
              <a:extLst>
                <a:ext uri="{FF2B5EF4-FFF2-40B4-BE49-F238E27FC236}">
                  <a16:creationId xmlns:a16="http://schemas.microsoft.com/office/drawing/2014/main" id="{CDF5AD70-DD91-4398-9083-441C6A0B1635}"/>
                </a:ext>
              </a:extLst>
            </p:cNvPr>
            <p:cNvSpPr/>
            <p:nvPr/>
          </p:nvSpPr>
          <p:spPr>
            <a:xfrm>
              <a:off x="4330476" y="2738826"/>
              <a:ext cx="457200" cy="457200"/>
            </a:xfrm>
            <a:custGeom>
              <a:avLst/>
              <a:gdLst>
                <a:gd name="connsiteX0" fmla="*/ 387668 w 457200"/>
                <a:gd name="connsiteY0" fmla="*/ 163830 h 457200"/>
                <a:gd name="connsiteX1" fmla="*/ 400050 w 457200"/>
                <a:gd name="connsiteY1" fmla="*/ 228600 h 457200"/>
                <a:gd name="connsiteX2" fmla="*/ 228600 w 457200"/>
                <a:gd name="connsiteY2" fmla="*/ 400050 h 457200"/>
                <a:gd name="connsiteX3" fmla="*/ 57150 w 457200"/>
                <a:gd name="connsiteY3" fmla="*/ 228600 h 457200"/>
                <a:gd name="connsiteX4" fmla="*/ 228600 w 457200"/>
                <a:gd name="connsiteY4" fmla="*/ 57150 h 457200"/>
                <a:gd name="connsiteX5" fmla="*/ 293370 w 457200"/>
                <a:gd name="connsiteY5" fmla="*/ 69532 h 457200"/>
                <a:gd name="connsiteX6" fmla="*/ 336233 w 457200"/>
                <a:gd name="connsiteY6" fmla="*/ 26670 h 457200"/>
                <a:gd name="connsiteX7" fmla="*/ 228600 w 457200"/>
                <a:gd name="connsiteY7" fmla="*/ 0 h 457200"/>
                <a:gd name="connsiteX8" fmla="*/ 0 w 457200"/>
                <a:gd name="connsiteY8" fmla="*/ 228600 h 457200"/>
                <a:gd name="connsiteX9" fmla="*/ 228600 w 457200"/>
                <a:gd name="connsiteY9" fmla="*/ 457200 h 457200"/>
                <a:gd name="connsiteX10" fmla="*/ 457200 w 457200"/>
                <a:gd name="connsiteY10" fmla="*/ 228600 h 457200"/>
                <a:gd name="connsiteX11" fmla="*/ 430530 w 457200"/>
                <a:gd name="connsiteY11" fmla="*/ 120968 h 457200"/>
                <a:gd name="connsiteX12" fmla="*/ 387668 w 457200"/>
                <a:gd name="connsiteY12" fmla="*/ 16383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57200" h="457200">
                  <a:moveTo>
                    <a:pt x="387668" y="163830"/>
                  </a:moveTo>
                  <a:cubicBezTo>
                    <a:pt x="396240" y="183833"/>
                    <a:pt x="400050" y="205740"/>
                    <a:pt x="400050" y="228600"/>
                  </a:cubicBezTo>
                  <a:cubicBezTo>
                    <a:pt x="400050" y="322898"/>
                    <a:pt x="322898" y="400050"/>
                    <a:pt x="228600" y="400050"/>
                  </a:cubicBezTo>
                  <a:cubicBezTo>
                    <a:pt x="134302" y="400050"/>
                    <a:pt x="57150" y="322898"/>
                    <a:pt x="57150" y="228600"/>
                  </a:cubicBezTo>
                  <a:cubicBezTo>
                    <a:pt x="57150" y="134302"/>
                    <a:pt x="134302" y="57150"/>
                    <a:pt x="228600" y="57150"/>
                  </a:cubicBezTo>
                  <a:cubicBezTo>
                    <a:pt x="251460" y="57150"/>
                    <a:pt x="273368" y="61913"/>
                    <a:pt x="293370" y="69532"/>
                  </a:cubicBezTo>
                  <a:lnTo>
                    <a:pt x="336233" y="26670"/>
                  </a:lnTo>
                  <a:cubicBezTo>
                    <a:pt x="303848" y="9525"/>
                    <a:pt x="267653" y="0"/>
                    <a:pt x="228600" y="0"/>
                  </a:cubicBezTo>
                  <a:cubicBezTo>
                    <a:pt x="102870" y="0"/>
                    <a:pt x="0" y="102870"/>
                    <a:pt x="0" y="228600"/>
                  </a:cubicBezTo>
                  <a:cubicBezTo>
                    <a:pt x="0" y="354330"/>
                    <a:pt x="102870" y="457200"/>
                    <a:pt x="228600" y="457200"/>
                  </a:cubicBezTo>
                  <a:cubicBezTo>
                    <a:pt x="354330" y="457200"/>
                    <a:pt x="457200" y="354330"/>
                    <a:pt x="457200" y="228600"/>
                  </a:cubicBezTo>
                  <a:cubicBezTo>
                    <a:pt x="457200" y="189548"/>
                    <a:pt x="447675" y="153352"/>
                    <a:pt x="430530" y="120968"/>
                  </a:cubicBezTo>
                  <a:lnTo>
                    <a:pt x="387668" y="163830"/>
                  </a:lnTo>
                  <a:close/>
                </a:path>
              </a:pathLst>
            </a:custGeom>
            <a:solidFill>
              <a:srgbClr val="4CC1EF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7" name="Graphic 9" descr="Head with gears">
            <a:extLst>
              <a:ext uri="{FF2B5EF4-FFF2-40B4-BE49-F238E27FC236}">
                <a16:creationId xmlns:a16="http://schemas.microsoft.com/office/drawing/2014/main" id="{6BAAFAF3-5772-4231-9D1F-61DC6030F249}"/>
              </a:ext>
            </a:extLst>
          </p:cNvPr>
          <p:cNvGrpSpPr/>
          <p:nvPr/>
        </p:nvGrpSpPr>
        <p:grpSpPr>
          <a:xfrm>
            <a:off x="5263302" y="4103341"/>
            <a:ext cx="583187" cy="691801"/>
            <a:chOff x="5771627" y="3503090"/>
            <a:chExt cx="647985" cy="768667"/>
          </a:xfrm>
        </p:grpSpPr>
        <p:sp>
          <p:nvSpPr>
            <p:cNvPr id="68" name="Freeform: Shape 39">
              <a:extLst>
                <a:ext uri="{FF2B5EF4-FFF2-40B4-BE49-F238E27FC236}">
                  <a16:creationId xmlns:a16="http://schemas.microsoft.com/office/drawing/2014/main" id="{AB72009B-2EBA-4D67-91A6-BA8CEAE9F1D4}"/>
                </a:ext>
              </a:extLst>
            </p:cNvPr>
            <p:cNvSpPr/>
            <p:nvPr/>
          </p:nvSpPr>
          <p:spPr>
            <a:xfrm>
              <a:off x="6047091" y="3637393"/>
              <a:ext cx="80009" cy="80009"/>
            </a:xfrm>
            <a:custGeom>
              <a:avLst/>
              <a:gdLst>
                <a:gd name="connsiteX0" fmla="*/ 40005 w 80009"/>
                <a:gd name="connsiteY0" fmla="*/ 0 h 80009"/>
                <a:gd name="connsiteX1" fmla="*/ 0 w 80009"/>
                <a:gd name="connsiteY1" fmla="*/ 40005 h 80009"/>
                <a:gd name="connsiteX2" fmla="*/ 40005 w 80009"/>
                <a:gd name="connsiteY2" fmla="*/ 80010 h 80009"/>
                <a:gd name="connsiteX3" fmla="*/ 80010 w 80009"/>
                <a:gd name="connsiteY3" fmla="*/ 40005 h 80009"/>
                <a:gd name="connsiteX4" fmla="*/ 40005 w 80009"/>
                <a:gd name="connsiteY4" fmla="*/ 0 h 80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09" h="80009">
                  <a:moveTo>
                    <a:pt x="40005" y="0"/>
                  </a:moveTo>
                  <a:cubicBezTo>
                    <a:pt x="18097" y="0"/>
                    <a:pt x="0" y="18097"/>
                    <a:pt x="0" y="40005"/>
                  </a:cubicBezTo>
                  <a:cubicBezTo>
                    <a:pt x="0" y="61913"/>
                    <a:pt x="18097" y="80010"/>
                    <a:pt x="40005" y="80010"/>
                  </a:cubicBezTo>
                  <a:cubicBezTo>
                    <a:pt x="61913" y="80010"/>
                    <a:pt x="80010" y="61913"/>
                    <a:pt x="80010" y="40005"/>
                  </a:cubicBezTo>
                  <a:cubicBezTo>
                    <a:pt x="80010" y="18097"/>
                    <a:pt x="61913" y="0"/>
                    <a:pt x="40005" y="0"/>
                  </a:cubicBezTo>
                  <a:close/>
                </a:path>
              </a:pathLst>
            </a:custGeom>
            <a:solidFill>
              <a:srgbClr val="A2B969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40">
              <a:extLst>
                <a:ext uri="{FF2B5EF4-FFF2-40B4-BE49-F238E27FC236}">
                  <a16:creationId xmlns:a16="http://schemas.microsoft.com/office/drawing/2014/main" id="{65A331B2-A000-4AEC-A9B4-12E6D090D776}"/>
                </a:ext>
              </a:extLst>
            </p:cNvPr>
            <p:cNvSpPr/>
            <p:nvPr/>
          </p:nvSpPr>
          <p:spPr>
            <a:xfrm>
              <a:off x="5927076" y="3830751"/>
              <a:ext cx="80010" cy="80010"/>
            </a:xfrm>
            <a:custGeom>
              <a:avLst/>
              <a:gdLst>
                <a:gd name="connsiteX0" fmla="*/ 80010 w 80010"/>
                <a:gd name="connsiteY0" fmla="*/ 40005 h 80010"/>
                <a:gd name="connsiteX1" fmla="*/ 40005 w 80010"/>
                <a:gd name="connsiteY1" fmla="*/ 80010 h 80010"/>
                <a:gd name="connsiteX2" fmla="*/ 0 w 80010"/>
                <a:gd name="connsiteY2" fmla="*/ 40005 h 80010"/>
                <a:gd name="connsiteX3" fmla="*/ 40005 w 80010"/>
                <a:gd name="connsiteY3" fmla="*/ 0 h 80010"/>
                <a:gd name="connsiteX4" fmla="*/ 80010 w 80010"/>
                <a:gd name="connsiteY4" fmla="*/ 40005 h 8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10" h="80010">
                  <a:moveTo>
                    <a:pt x="80010" y="40005"/>
                  </a:moveTo>
                  <a:cubicBezTo>
                    <a:pt x="80010" y="62099"/>
                    <a:pt x="62099" y="80010"/>
                    <a:pt x="40005" y="80010"/>
                  </a:cubicBezTo>
                  <a:cubicBezTo>
                    <a:pt x="17911" y="80010"/>
                    <a:pt x="0" y="62099"/>
                    <a:pt x="0" y="40005"/>
                  </a:cubicBezTo>
                  <a:cubicBezTo>
                    <a:pt x="0" y="17911"/>
                    <a:pt x="17911" y="0"/>
                    <a:pt x="40005" y="0"/>
                  </a:cubicBezTo>
                  <a:cubicBezTo>
                    <a:pt x="62099" y="0"/>
                    <a:pt x="80010" y="17911"/>
                    <a:pt x="80010" y="40005"/>
                  </a:cubicBezTo>
                  <a:close/>
                </a:path>
              </a:pathLst>
            </a:custGeom>
            <a:solidFill>
              <a:srgbClr val="A2B969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41">
              <a:extLst>
                <a:ext uri="{FF2B5EF4-FFF2-40B4-BE49-F238E27FC236}">
                  <a16:creationId xmlns:a16="http://schemas.microsoft.com/office/drawing/2014/main" id="{CF9CEC81-33ED-4E95-9B21-0F3B0640B163}"/>
                </a:ext>
              </a:extLst>
            </p:cNvPr>
            <p:cNvSpPr/>
            <p:nvPr/>
          </p:nvSpPr>
          <p:spPr>
            <a:xfrm>
              <a:off x="5771627" y="3503090"/>
              <a:ext cx="647985" cy="768667"/>
            </a:xfrm>
            <a:custGeom>
              <a:avLst/>
              <a:gdLst>
                <a:gd name="connsiteX0" fmla="*/ 428816 w 647985"/>
                <a:gd name="connsiteY0" fmla="*/ 187643 h 768667"/>
                <a:gd name="connsiteX1" fmla="*/ 405004 w 647985"/>
                <a:gd name="connsiteY1" fmla="*/ 199073 h 768667"/>
                <a:gd name="connsiteX2" fmla="*/ 395479 w 647985"/>
                <a:gd name="connsiteY2" fmla="*/ 220028 h 768667"/>
                <a:gd name="connsiteX3" fmla="*/ 404051 w 647985"/>
                <a:gd name="connsiteY3" fmla="*/ 244793 h 768667"/>
                <a:gd name="connsiteX4" fmla="*/ 385001 w 647985"/>
                <a:gd name="connsiteY4" fmla="*/ 263843 h 768667"/>
                <a:gd name="connsiteX5" fmla="*/ 360236 w 647985"/>
                <a:gd name="connsiteY5" fmla="*/ 255270 h 768667"/>
                <a:gd name="connsiteX6" fmla="*/ 339281 w 647985"/>
                <a:gd name="connsiteY6" fmla="*/ 263843 h 768667"/>
                <a:gd name="connsiteX7" fmla="*/ 327851 w 647985"/>
                <a:gd name="connsiteY7" fmla="*/ 286703 h 768667"/>
                <a:gd name="connsiteX8" fmla="*/ 301181 w 647985"/>
                <a:gd name="connsiteY8" fmla="*/ 286703 h 768667"/>
                <a:gd name="connsiteX9" fmla="*/ 289751 w 647985"/>
                <a:gd name="connsiteY9" fmla="*/ 262890 h 768667"/>
                <a:gd name="connsiteX10" fmla="*/ 268796 w 647985"/>
                <a:gd name="connsiteY10" fmla="*/ 254318 h 768667"/>
                <a:gd name="connsiteX11" fmla="*/ 244031 w 647985"/>
                <a:gd name="connsiteY11" fmla="*/ 262890 h 768667"/>
                <a:gd name="connsiteX12" fmla="*/ 224981 w 647985"/>
                <a:gd name="connsiteY12" fmla="*/ 243840 h 768667"/>
                <a:gd name="connsiteX13" fmla="*/ 233554 w 647985"/>
                <a:gd name="connsiteY13" fmla="*/ 219075 h 768667"/>
                <a:gd name="connsiteX14" fmla="*/ 224981 w 647985"/>
                <a:gd name="connsiteY14" fmla="*/ 198120 h 768667"/>
                <a:gd name="connsiteX15" fmla="*/ 201169 w 647985"/>
                <a:gd name="connsiteY15" fmla="*/ 186690 h 768667"/>
                <a:gd name="connsiteX16" fmla="*/ 201169 w 647985"/>
                <a:gd name="connsiteY16" fmla="*/ 160020 h 768667"/>
                <a:gd name="connsiteX17" fmla="*/ 224981 w 647985"/>
                <a:gd name="connsiteY17" fmla="*/ 148590 h 768667"/>
                <a:gd name="connsiteX18" fmla="*/ 233554 w 647985"/>
                <a:gd name="connsiteY18" fmla="*/ 127635 h 768667"/>
                <a:gd name="connsiteX19" fmla="*/ 225934 w 647985"/>
                <a:gd name="connsiteY19" fmla="*/ 102870 h 768667"/>
                <a:gd name="connsiteX20" fmla="*/ 244984 w 647985"/>
                <a:gd name="connsiteY20" fmla="*/ 83820 h 768667"/>
                <a:gd name="connsiteX21" fmla="*/ 269749 w 647985"/>
                <a:gd name="connsiteY21" fmla="*/ 92393 h 768667"/>
                <a:gd name="connsiteX22" fmla="*/ 290704 w 647985"/>
                <a:gd name="connsiteY22" fmla="*/ 83820 h 768667"/>
                <a:gd name="connsiteX23" fmla="*/ 302134 w 647985"/>
                <a:gd name="connsiteY23" fmla="*/ 60007 h 768667"/>
                <a:gd name="connsiteX24" fmla="*/ 328804 w 647985"/>
                <a:gd name="connsiteY24" fmla="*/ 60007 h 768667"/>
                <a:gd name="connsiteX25" fmla="*/ 340234 w 647985"/>
                <a:gd name="connsiteY25" fmla="*/ 82868 h 768667"/>
                <a:gd name="connsiteX26" fmla="*/ 361189 w 647985"/>
                <a:gd name="connsiteY26" fmla="*/ 91440 h 768667"/>
                <a:gd name="connsiteX27" fmla="*/ 385954 w 647985"/>
                <a:gd name="connsiteY27" fmla="*/ 82868 h 768667"/>
                <a:gd name="connsiteX28" fmla="*/ 405004 w 647985"/>
                <a:gd name="connsiteY28" fmla="*/ 101917 h 768667"/>
                <a:gd name="connsiteX29" fmla="*/ 396431 w 647985"/>
                <a:gd name="connsiteY29" fmla="*/ 126683 h 768667"/>
                <a:gd name="connsiteX30" fmla="*/ 405004 w 647985"/>
                <a:gd name="connsiteY30" fmla="*/ 147638 h 768667"/>
                <a:gd name="connsiteX31" fmla="*/ 428816 w 647985"/>
                <a:gd name="connsiteY31" fmla="*/ 159068 h 768667"/>
                <a:gd name="connsiteX32" fmla="*/ 428816 w 647985"/>
                <a:gd name="connsiteY32" fmla="*/ 187643 h 768667"/>
                <a:gd name="connsiteX33" fmla="*/ 308801 w 647985"/>
                <a:gd name="connsiteY33" fmla="*/ 381000 h 768667"/>
                <a:gd name="connsiteX34" fmla="*/ 284989 w 647985"/>
                <a:gd name="connsiteY34" fmla="*/ 392430 h 768667"/>
                <a:gd name="connsiteX35" fmla="*/ 276416 w 647985"/>
                <a:gd name="connsiteY35" fmla="*/ 413385 h 768667"/>
                <a:gd name="connsiteX36" fmla="*/ 284036 w 647985"/>
                <a:gd name="connsiteY36" fmla="*/ 438150 h 768667"/>
                <a:gd name="connsiteX37" fmla="*/ 264986 w 647985"/>
                <a:gd name="connsiteY37" fmla="*/ 457200 h 768667"/>
                <a:gd name="connsiteX38" fmla="*/ 240221 w 647985"/>
                <a:gd name="connsiteY38" fmla="*/ 448628 h 768667"/>
                <a:gd name="connsiteX39" fmla="*/ 219266 w 647985"/>
                <a:gd name="connsiteY39" fmla="*/ 457200 h 768667"/>
                <a:gd name="connsiteX40" fmla="*/ 208789 w 647985"/>
                <a:gd name="connsiteY40" fmla="*/ 480060 h 768667"/>
                <a:gd name="connsiteX41" fmla="*/ 182119 w 647985"/>
                <a:gd name="connsiteY41" fmla="*/ 480060 h 768667"/>
                <a:gd name="connsiteX42" fmla="*/ 170689 w 647985"/>
                <a:gd name="connsiteY42" fmla="*/ 456248 h 768667"/>
                <a:gd name="connsiteX43" fmla="*/ 149734 w 647985"/>
                <a:gd name="connsiteY43" fmla="*/ 447675 h 768667"/>
                <a:gd name="connsiteX44" fmla="*/ 124969 w 647985"/>
                <a:gd name="connsiteY44" fmla="*/ 455295 h 768667"/>
                <a:gd name="connsiteX45" fmla="*/ 105919 w 647985"/>
                <a:gd name="connsiteY45" fmla="*/ 436245 h 768667"/>
                <a:gd name="connsiteX46" fmla="*/ 114491 w 647985"/>
                <a:gd name="connsiteY46" fmla="*/ 411480 h 768667"/>
                <a:gd name="connsiteX47" fmla="*/ 105919 w 647985"/>
                <a:gd name="connsiteY47" fmla="*/ 390525 h 768667"/>
                <a:gd name="connsiteX48" fmla="*/ 82106 w 647985"/>
                <a:gd name="connsiteY48" fmla="*/ 379095 h 768667"/>
                <a:gd name="connsiteX49" fmla="*/ 82106 w 647985"/>
                <a:gd name="connsiteY49" fmla="*/ 352425 h 768667"/>
                <a:gd name="connsiteX50" fmla="*/ 105919 w 647985"/>
                <a:gd name="connsiteY50" fmla="*/ 340995 h 768667"/>
                <a:gd name="connsiteX51" fmla="*/ 114491 w 647985"/>
                <a:gd name="connsiteY51" fmla="*/ 320040 h 768667"/>
                <a:gd name="connsiteX52" fmla="*/ 105919 w 647985"/>
                <a:gd name="connsiteY52" fmla="*/ 295275 h 768667"/>
                <a:gd name="connsiteX53" fmla="*/ 124969 w 647985"/>
                <a:gd name="connsiteY53" fmla="*/ 276225 h 768667"/>
                <a:gd name="connsiteX54" fmla="*/ 149734 w 647985"/>
                <a:gd name="connsiteY54" fmla="*/ 284798 h 768667"/>
                <a:gd name="connsiteX55" fmla="*/ 170689 w 647985"/>
                <a:gd name="connsiteY55" fmla="*/ 276225 h 768667"/>
                <a:gd name="connsiteX56" fmla="*/ 182119 w 647985"/>
                <a:gd name="connsiteY56" fmla="*/ 252412 h 768667"/>
                <a:gd name="connsiteX57" fmla="*/ 209741 w 647985"/>
                <a:gd name="connsiteY57" fmla="*/ 252412 h 768667"/>
                <a:gd name="connsiteX58" fmla="*/ 221171 w 647985"/>
                <a:gd name="connsiteY58" fmla="*/ 276225 h 768667"/>
                <a:gd name="connsiteX59" fmla="*/ 242126 w 647985"/>
                <a:gd name="connsiteY59" fmla="*/ 284798 h 768667"/>
                <a:gd name="connsiteX60" fmla="*/ 266891 w 647985"/>
                <a:gd name="connsiteY60" fmla="*/ 276225 h 768667"/>
                <a:gd name="connsiteX61" fmla="*/ 285941 w 647985"/>
                <a:gd name="connsiteY61" fmla="*/ 295275 h 768667"/>
                <a:gd name="connsiteX62" fmla="*/ 277369 w 647985"/>
                <a:gd name="connsiteY62" fmla="*/ 320040 h 768667"/>
                <a:gd name="connsiteX63" fmla="*/ 285941 w 647985"/>
                <a:gd name="connsiteY63" fmla="*/ 340995 h 768667"/>
                <a:gd name="connsiteX64" fmla="*/ 309754 w 647985"/>
                <a:gd name="connsiteY64" fmla="*/ 352425 h 768667"/>
                <a:gd name="connsiteX65" fmla="*/ 308801 w 647985"/>
                <a:gd name="connsiteY65" fmla="*/ 381000 h 768667"/>
                <a:gd name="connsiteX66" fmla="*/ 308801 w 647985"/>
                <a:gd name="connsiteY66" fmla="*/ 381000 h 768667"/>
                <a:gd name="connsiteX67" fmla="*/ 638366 w 647985"/>
                <a:gd name="connsiteY67" fmla="*/ 416243 h 768667"/>
                <a:gd name="connsiteX68" fmla="*/ 572644 w 647985"/>
                <a:gd name="connsiteY68" fmla="*/ 301943 h 768667"/>
                <a:gd name="connsiteX69" fmla="*/ 572644 w 647985"/>
                <a:gd name="connsiteY69" fmla="*/ 297180 h 768667"/>
                <a:gd name="connsiteX70" fmla="*/ 432626 w 647985"/>
                <a:gd name="connsiteY70" fmla="*/ 40005 h 768667"/>
                <a:gd name="connsiteX71" fmla="*/ 140209 w 647985"/>
                <a:gd name="connsiteY71" fmla="*/ 40005 h 768667"/>
                <a:gd name="connsiteX72" fmla="*/ 191 w 647985"/>
                <a:gd name="connsiteY72" fmla="*/ 297180 h 768667"/>
                <a:gd name="connsiteX73" fmla="*/ 112586 w 647985"/>
                <a:gd name="connsiteY73" fmla="*/ 527685 h 768667"/>
                <a:gd name="connsiteX74" fmla="*/ 112586 w 647985"/>
                <a:gd name="connsiteY74" fmla="*/ 768668 h 768667"/>
                <a:gd name="connsiteX75" fmla="*/ 413576 w 647985"/>
                <a:gd name="connsiteY75" fmla="*/ 768668 h 768667"/>
                <a:gd name="connsiteX76" fmla="*/ 413576 w 647985"/>
                <a:gd name="connsiteY76" fmla="*/ 654368 h 768667"/>
                <a:gd name="connsiteX77" fmla="*/ 460249 w 647985"/>
                <a:gd name="connsiteY77" fmla="*/ 654368 h 768667"/>
                <a:gd name="connsiteX78" fmla="*/ 540259 w 647985"/>
                <a:gd name="connsiteY78" fmla="*/ 621030 h 768667"/>
                <a:gd name="connsiteX79" fmla="*/ 572644 w 647985"/>
                <a:gd name="connsiteY79" fmla="*/ 540068 h 768667"/>
                <a:gd name="connsiteX80" fmla="*/ 572644 w 647985"/>
                <a:gd name="connsiteY80" fmla="*/ 482918 h 768667"/>
                <a:gd name="connsiteX81" fmla="*/ 614554 w 647985"/>
                <a:gd name="connsiteY81" fmla="*/ 482918 h 768667"/>
                <a:gd name="connsiteX82" fmla="*/ 638366 w 647985"/>
                <a:gd name="connsiteY82" fmla="*/ 416243 h 768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47985" h="768667">
                  <a:moveTo>
                    <a:pt x="428816" y="187643"/>
                  </a:moveTo>
                  <a:lnTo>
                    <a:pt x="405004" y="199073"/>
                  </a:lnTo>
                  <a:cubicBezTo>
                    <a:pt x="403099" y="206693"/>
                    <a:pt x="399289" y="213360"/>
                    <a:pt x="395479" y="220028"/>
                  </a:cubicBezTo>
                  <a:lnTo>
                    <a:pt x="404051" y="244793"/>
                  </a:lnTo>
                  <a:lnTo>
                    <a:pt x="385001" y="263843"/>
                  </a:lnTo>
                  <a:lnTo>
                    <a:pt x="360236" y="255270"/>
                  </a:lnTo>
                  <a:cubicBezTo>
                    <a:pt x="353569" y="259080"/>
                    <a:pt x="346901" y="261937"/>
                    <a:pt x="339281" y="263843"/>
                  </a:cubicBezTo>
                  <a:lnTo>
                    <a:pt x="327851" y="286703"/>
                  </a:lnTo>
                  <a:lnTo>
                    <a:pt x="301181" y="286703"/>
                  </a:lnTo>
                  <a:lnTo>
                    <a:pt x="289751" y="262890"/>
                  </a:lnTo>
                  <a:cubicBezTo>
                    <a:pt x="282131" y="260985"/>
                    <a:pt x="275464" y="258128"/>
                    <a:pt x="268796" y="254318"/>
                  </a:cubicBezTo>
                  <a:lnTo>
                    <a:pt x="244031" y="262890"/>
                  </a:lnTo>
                  <a:lnTo>
                    <a:pt x="224981" y="243840"/>
                  </a:lnTo>
                  <a:lnTo>
                    <a:pt x="233554" y="219075"/>
                  </a:lnTo>
                  <a:cubicBezTo>
                    <a:pt x="229744" y="212408"/>
                    <a:pt x="226886" y="205740"/>
                    <a:pt x="224981" y="198120"/>
                  </a:cubicBezTo>
                  <a:lnTo>
                    <a:pt x="201169" y="186690"/>
                  </a:lnTo>
                  <a:lnTo>
                    <a:pt x="201169" y="160020"/>
                  </a:lnTo>
                  <a:lnTo>
                    <a:pt x="224981" y="148590"/>
                  </a:lnTo>
                  <a:cubicBezTo>
                    <a:pt x="226886" y="140970"/>
                    <a:pt x="229744" y="134303"/>
                    <a:pt x="233554" y="127635"/>
                  </a:cubicBezTo>
                  <a:lnTo>
                    <a:pt x="225934" y="102870"/>
                  </a:lnTo>
                  <a:lnTo>
                    <a:pt x="244984" y="83820"/>
                  </a:lnTo>
                  <a:lnTo>
                    <a:pt x="269749" y="92393"/>
                  </a:lnTo>
                  <a:cubicBezTo>
                    <a:pt x="276416" y="88583"/>
                    <a:pt x="283084" y="85725"/>
                    <a:pt x="290704" y="83820"/>
                  </a:cubicBezTo>
                  <a:lnTo>
                    <a:pt x="302134" y="60007"/>
                  </a:lnTo>
                  <a:lnTo>
                    <a:pt x="328804" y="60007"/>
                  </a:lnTo>
                  <a:lnTo>
                    <a:pt x="340234" y="82868"/>
                  </a:lnTo>
                  <a:cubicBezTo>
                    <a:pt x="347854" y="84773"/>
                    <a:pt x="354521" y="87630"/>
                    <a:pt x="361189" y="91440"/>
                  </a:cubicBezTo>
                  <a:lnTo>
                    <a:pt x="385954" y="82868"/>
                  </a:lnTo>
                  <a:lnTo>
                    <a:pt x="405004" y="101917"/>
                  </a:lnTo>
                  <a:lnTo>
                    <a:pt x="396431" y="126683"/>
                  </a:lnTo>
                  <a:cubicBezTo>
                    <a:pt x="400241" y="133350"/>
                    <a:pt x="403099" y="140018"/>
                    <a:pt x="405004" y="147638"/>
                  </a:cubicBezTo>
                  <a:lnTo>
                    <a:pt x="428816" y="159068"/>
                  </a:lnTo>
                  <a:lnTo>
                    <a:pt x="428816" y="187643"/>
                  </a:lnTo>
                  <a:close/>
                  <a:moveTo>
                    <a:pt x="308801" y="381000"/>
                  </a:moveTo>
                  <a:lnTo>
                    <a:pt x="284989" y="392430"/>
                  </a:lnTo>
                  <a:cubicBezTo>
                    <a:pt x="283084" y="400050"/>
                    <a:pt x="280226" y="406718"/>
                    <a:pt x="276416" y="413385"/>
                  </a:cubicBezTo>
                  <a:lnTo>
                    <a:pt x="284036" y="438150"/>
                  </a:lnTo>
                  <a:lnTo>
                    <a:pt x="264986" y="457200"/>
                  </a:lnTo>
                  <a:lnTo>
                    <a:pt x="240221" y="448628"/>
                  </a:lnTo>
                  <a:cubicBezTo>
                    <a:pt x="233554" y="452438"/>
                    <a:pt x="226886" y="455295"/>
                    <a:pt x="219266" y="457200"/>
                  </a:cubicBezTo>
                  <a:lnTo>
                    <a:pt x="208789" y="480060"/>
                  </a:lnTo>
                  <a:lnTo>
                    <a:pt x="182119" y="480060"/>
                  </a:lnTo>
                  <a:lnTo>
                    <a:pt x="170689" y="456248"/>
                  </a:lnTo>
                  <a:cubicBezTo>
                    <a:pt x="163069" y="454343"/>
                    <a:pt x="156401" y="451485"/>
                    <a:pt x="149734" y="447675"/>
                  </a:cubicBezTo>
                  <a:lnTo>
                    <a:pt x="124969" y="455295"/>
                  </a:lnTo>
                  <a:lnTo>
                    <a:pt x="105919" y="436245"/>
                  </a:lnTo>
                  <a:lnTo>
                    <a:pt x="114491" y="411480"/>
                  </a:lnTo>
                  <a:cubicBezTo>
                    <a:pt x="110681" y="404813"/>
                    <a:pt x="107824" y="398145"/>
                    <a:pt x="105919" y="390525"/>
                  </a:cubicBezTo>
                  <a:lnTo>
                    <a:pt x="82106" y="379095"/>
                  </a:lnTo>
                  <a:lnTo>
                    <a:pt x="82106" y="352425"/>
                  </a:lnTo>
                  <a:lnTo>
                    <a:pt x="105919" y="340995"/>
                  </a:lnTo>
                  <a:cubicBezTo>
                    <a:pt x="107824" y="333375"/>
                    <a:pt x="110681" y="326708"/>
                    <a:pt x="114491" y="320040"/>
                  </a:cubicBezTo>
                  <a:lnTo>
                    <a:pt x="105919" y="295275"/>
                  </a:lnTo>
                  <a:lnTo>
                    <a:pt x="124969" y="276225"/>
                  </a:lnTo>
                  <a:lnTo>
                    <a:pt x="149734" y="284798"/>
                  </a:lnTo>
                  <a:cubicBezTo>
                    <a:pt x="156401" y="280988"/>
                    <a:pt x="163069" y="278130"/>
                    <a:pt x="170689" y="276225"/>
                  </a:cubicBezTo>
                  <a:lnTo>
                    <a:pt x="182119" y="252412"/>
                  </a:lnTo>
                  <a:lnTo>
                    <a:pt x="209741" y="252412"/>
                  </a:lnTo>
                  <a:lnTo>
                    <a:pt x="221171" y="276225"/>
                  </a:lnTo>
                  <a:cubicBezTo>
                    <a:pt x="228791" y="278130"/>
                    <a:pt x="235459" y="280988"/>
                    <a:pt x="242126" y="284798"/>
                  </a:cubicBezTo>
                  <a:lnTo>
                    <a:pt x="266891" y="276225"/>
                  </a:lnTo>
                  <a:lnTo>
                    <a:pt x="285941" y="295275"/>
                  </a:lnTo>
                  <a:lnTo>
                    <a:pt x="277369" y="320040"/>
                  </a:lnTo>
                  <a:cubicBezTo>
                    <a:pt x="281179" y="326708"/>
                    <a:pt x="284036" y="333375"/>
                    <a:pt x="285941" y="340995"/>
                  </a:cubicBezTo>
                  <a:lnTo>
                    <a:pt x="309754" y="352425"/>
                  </a:lnTo>
                  <a:lnTo>
                    <a:pt x="308801" y="381000"/>
                  </a:lnTo>
                  <a:lnTo>
                    <a:pt x="308801" y="381000"/>
                  </a:lnTo>
                  <a:close/>
                  <a:moveTo>
                    <a:pt x="638366" y="416243"/>
                  </a:moveTo>
                  <a:lnTo>
                    <a:pt x="572644" y="301943"/>
                  </a:lnTo>
                  <a:lnTo>
                    <a:pt x="572644" y="297180"/>
                  </a:lnTo>
                  <a:cubicBezTo>
                    <a:pt x="576454" y="192405"/>
                    <a:pt x="523114" y="94298"/>
                    <a:pt x="432626" y="40005"/>
                  </a:cubicBezTo>
                  <a:cubicBezTo>
                    <a:pt x="342139" y="-13335"/>
                    <a:pt x="230696" y="-13335"/>
                    <a:pt x="140209" y="40005"/>
                  </a:cubicBezTo>
                  <a:cubicBezTo>
                    <a:pt x="49721" y="93345"/>
                    <a:pt x="-3619" y="192405"/>
                    <a:pt x="191" y="297180"/>
                  </a:cubicBezTo>
                  <a:cubicBezTo>
                    <a:pt x="191" y="387668"/>
                    <a:pt x="41149" y="472440"/>
                    <a:pt x="112586" y="527685"/>
                  </a:cubicBezTo>
                  <a:lnTo>
                    <a:pt x="112586" y="768668"/>
                  </a:lnTo>
                  <a:lnTo>
                    <a:pt x="413576" y="768668"/>
                  </a:lnTo>
                  <a:lnTo>
                    <a:pt x="413576" y="654368"/>
                  </a:lnTo>
                  <a:lnTo>
                    <a:pt x="460249" y="654368"/>
                  </a:lnTo>
                  <a:cubicBezTo>
                    <a:pt x="490729" y="654368"/>
                    <a:pt x="519304" y="641985"/>
                    <a:pt x="540259" y="621030"/>
                  </a:cubicBezTo>
                  <a:cubicBezTo>
                    <a:pt x="561214" y="599123"/>
                    <a:pt x="572644" y="570548"/>
                    <a:pt x="572644" y="540068"/>
                  </a:cubicBezTo>
                  <a:lnTo>
                    <a:pt x="572644" y="482918"/>
                  </a:lnTo>
                  <a:lnTo>
                    <a:pt x="614554" y="482918"/>
                  </a:lnTo>
                  <a:cubicBezTo>
                    <a:pt x="639319" y="480060"/>
                    <a:pt x="661226" y="451485"/>
                    <a:pt x="638366" y="416243"/>
                  </a:cubicBezTo>
                  <a:close/>
                </a:path>
              </a:pathLst>
            </a:custGeom>
            <a:solidFill>
              <a:srgbClr val="A2B969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9" name="Graphic 10" descr="Research">
            <a:extLst>
              <a:ext uri="{FF2B5EF4-FFF2-40B4-BE49-F238E27FC236}">
                <a16:creationId xmlns:a16="http://schemas.microsoft.com/office/drawing/2014/main" id="{F3D1A2AD-76C0-4EF5-A293-8C1A775EC057}"/>
              </a:ext>
            </a:extLst>
          </p:cNvPr>
          <p:cNvGrpSpPr/>
          <p:nvPr/>
        </p:nvGrpSpPr>
        <p:grpSpPr>
          <a:xfrm>
            <a:off x="6637917" y="3272139"/>
            <a:ext cx="678303" cy="679161"/>
            <a:chOff x="8757368" y="3459512"/>
            <a:chExt cx="753670" cy="754623"/>
          </a:xfrm>
        </p:grpSpPr>
        <p:sp>
          <p:nvSpPr>
            <p:cNvPr id="60" name="Freeform: Shape 50">
              <a:extLst>
                <a:ext uri="{FF2B5EF4-FFF2-40B4-BE49-F238E27FC236}">
                  <a16:creationId xmlns:a16="http://schemas.microsoft.com/office/drawing/2014/main" id="{B0332B2C-21FD-4E6C-8E0A-C56CA0CAFA62}"/>
                </a:ext>
              </a:extLst>
            </p:cNvPr>
            <p:cNvSpPr/>
            <p:nvPr/>
          </p:nvSpPr>
          <p:spPr>
            <a:xfrm>
              <a:off x="8757368" y="3459512"/>
              <a:ext cx="753670" cy="754623"/>
            </a:xfrm>
            <a:custGeom>
              <a:avLst/>
              <a:gdLst>
                <a:gd name="connsiteX0" fmla="*/ 616273 w 753670"/>
                <a:gd name="connsiteY0" fmla="*/ 521975 h 754623"/>
                <a:gd name="connsiteX1" fmla="*/ 557218 w 753670"/>
                <a:gd name="connsiteY1" fmla="*/ 503878 h 754623"/>
                <a:gd name="connsiteX2" fmla="*/ 514355 w 753670"/>
                <a:gd name="connsiteY2" fmla="*/ 461968 h 754623"/>
                <a:gd name="connsiteX3" fmla="*/ 573410 w 753670"/>
                <a:gd name="connsiteY3" fmla="*/ 288613 h 754623"/>
                <a:gd name="connsiteX4" fmla="*/ 287660 w 753670"/>
                <a:gd name="connsiteY4" fmla="*/ 5 h 754623"/>
                <a:gd name="connsiteX5" fmla="*/ 5 w 753670"/>
                <a:gd name="connsiteY5" fmla="*/ 285755 h 754623"/>
                <a:gd name="connsiteX6" fmla="*/ 285755 w 753670"/>
                <a:gd name="connsiteY6" fmla="*/ 573410 h 754623"/>
                <a:gd name="connsiteX7" fmla="*/ 461015 w 753670"/>
                <a:gd name="connsiteY7" fmla="*/ 514355 h 754623"/>
                <a:gd name="connsiteX8" fmla="*/ 502925 w 753670"/>
                <a:gd name="connsiteY8" fmla="*/ 556265 h 754623"/>
                <a:gd name="connsiteX9" fmla="*/ 521023 w 753670"/>
                <a:gd name="connsiteY9" fmla="*/ 616273 h 754623"/>
                <a:gd name="connsiteX10" fmla="*/ 640085 w 753670"/>
                <a:gd name="connsiteY10" fmla="*/ 735335 h 754623"/>
                <a:gd name="connsiteX11" fmla="*/ 734383 w 753670"/>
                <a:gd name="connsiteY11" fmla="*/ 735335 h 754623"/>
                <a:gd name="connsiteX12" fmla="*/ 734383 w 753670"/>
                <a:gd name="connsiteY12" fmla="*/ 641038 h 754623"/>
                <a:gd name="connsiteX13" fmla="*/ 616273 w 753670"/>
                <a:gd name="connsiteY13" fmla="*/ 521975 h 754623"/>
                <a:gd name="connsiteX14" fmla="*/ 287660 w 753670"/>
                <a:gd name="connsiteY14" fmla="*/ 516260 h 754623"/>
                <a:gd name="connsiteX15" fmla="*/ 59060 w 753670"/>
                <a:gd name="connsiteY15" fmla="*/ 287660 h 754623"/>
                <a:gd name="connsiteX16" fmla="*/ 287660 w 753670"/>
                <a:gd name="connsiteY16" fmla="*/ 59060 h 754623"/>
                <a:gd name="connsiteX17" fmla="*/ 516260 w 753670"/>
                <a:gd name="connsiteY17" fmla="*/ 287660 h 754623"/>
                <a:gd name="connsiteX18" fmla="*/ 287660 w 753670"/>
                <a:gd name="connsiteY18" fmla="*/ 516260 h 7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53670" h="754623">
                  <a:moveTo>
                    <a:pt x="616273" y="521975"/>
                  </a:moveTo>
                  <a:cubicBezTo>
                    <a:pt x="601033" y="506735"/>
                    <a:pt x="578173" y="499115"/>
                    <a:pt x="557218" y="503878"/>
                  </a:cubicBezTo>
                  <a:lnTo>
                    <a:pt x="514355" y="461968"/>
                  </a:lnTo>
                  <a:cubicBezTo>
                    <a:pt x="552455" y="412438"/>
                    <a:pt x="573410" y="351478"/>
                    <a:pt x="573410" y="288613"/>
                  </a:cubicBezTo>
                  <a:cubicBezTo>
                    <a:pt x="574363" y="129545"/>
                    <a:pt x="445775" y="958"/>
                    <a:pt x="287660" y="5"/>
                  </a:cubicBezTo>
                  <a:cubicBezTo>
                    <a:pt x="129545" y="-947"/>
                    <a:pt x="958" y="127640"/>
                    <a:pt x="5" y="285755"/>
                  </a:cubicBezTo>
                  <a:cubicBezTo>
                    <a:pt x="-947" y="443870"/>
                    <a:pt x="127640" y="572458"/>
                    <a:pt x="285755" y="573410"/>
                  </a:cubicBezTo>
                  <a:cubicBezTo>
                    <a:pt x="348620" y="573410"/>
                    <a:pt x="410533" y="552455"/>
                    <a:pt x="461015" y="514355"/>
                  </a:cubicBezTo>
                  <a:lnTo>
                    <a:pt x="502925" y="556265"/>
                  </a:lnTo>
                  <a:cubicBezTo>
                    <a:pt x="499115" y="578173"/>
                    <a:pt x="505783" y="600080"/>
                    <a:pt x="521023" y="616273"/>
                  </a:cubicBezTo>
                  <a:lnTo>
                    <a:pt x="640085" y="735335"/>
                  </a:lnTo>
                  <a:cubicBezTo>
                    <a:pt x="665803" y="761053"/>
                    <a:pt x="708665" y="761053"/>
                    <a:pt x="734383" y="735335"/>
                  </a:cubicBezTo>
                  <a:cubicBezTo>
                    <a:pt x="760100" y="709618"/>
                    <a:pt x="760100" y="666755"/>
                    <a:pt x="734383" y="641038"/>
                  </a:cubicBezTo>
                  <a:lnTo>
                    <a:pt x="616273" y="521975"/>
                  </a:lnTo>
                  <a:close/>
                  <a:moveTo>
                    <a:pt x="287660" y="516260"/>
                  </a:moveTo>
                  <a:cubicBezTo>
                    <a:pt x="160978" y="516260"/>
                    <a:pt x="59060" y="414343"/>
                    <a:pt x="59060" y="287660"/>
                  </a:cubicBezTo>
                  <a:cubicBezTo>
                    <a:pt x="59060" y="160978"/>
                    <a:pt x="160978" y="59060"/>
                    <a:pt x="287660" y="59060"/>
                  </a:cubicBezTo>
                  <a:cubicBezTo>
                    <a:pt x="414343" y="59060"/>
                    <a:pt x="516260" y="160978"/>
                    <a:pt x="516260" y="287660"/>
                  </a:cubicBezTo>
                  <a:cubicBezTo>
                    <a:pt x="516260" y="413390"/>
                    <a:pt x="413390" y="516260"/>
                    <a:pt x="287660" y="516260"/>
                  </a:cubicBez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51">
              <a:extLst>
                <a:ext uri="{FF2B5EF4-FFF2-40B4-BE49-F238E27FC236}">
                  <a16:creationId xmlns:a16="http://schemas.microsoft.com/office/drawing/2014/main" id="{9E1A2C9C-34B7-4D4A-BA52-0F3264C365F6}"/>
                </a:ext>
              </a:extLst>
            </p:cNvPr>
            <p:cNvSpPr/>
            <p:nvPr/>
          </p:nvSpPr>
          <p:spPr>
            <a:xfrm>
              <a:off x="8840241" y="3601075"/>
              <a:ext cx="410527" cy="301354"/>
            </a:xfrm>
            <a:custGeom>
              <a:avLst/>
              <a:gdLst>
                <a:gd name="connsiteX0" fmla="*/ 409575 w 410527"/>
                <a:gd name="connsiteY0" fmla="*/ 131810 h 301354"/>
                <a:gd name="connsiteX1" fmla="*/ 355283 w 410527"/>
                <a:gd name="connsiteY1" fmla="*/ 131810 h 301354"/>
                <a:gd name="connsiteX2" fmla="*/ 342900 w 410527"/>
                <a:gd name="connsiteY2" fmla="*/ 139430 h 301354"/>
                <a:gd name="connsiteX3" fmla="*/ 306705 w 410527"/>
                <a:gd name="connsiteY3" fmla="*/ 178483 h 301354"/>
                <a:gd name="connsiteX4" fmla="*/ 276225 w 410527"/>
                <a:gd name="connsiteY4" fmla="*/ 72755 h 301354"/>
                <a:gd name="connsiteX5" fmla="*/ 255270 w 410527"/>
                <a:gd name="connsiteY5" fmla="*/ 61325 h 301354"/>
                <a:gd name="connsiteX6" fmla="*/ 243840 w 410527"/>
                <a:gd name="connsiteY6" fmla="*/ 71803 h 301354"/>
                <a:gd name="connsiteX7" fmla="*/ 186690 w 410527"/>
                <a:gd name="connsiteY7" fmla="*/ 223250 h 301354"/>
                <a:gd name="connsiteX8" fmla="*/ 147638 w 410527"/>
                <a:gd name="connsiteY8" fmla="*/ 13700 h 301354"/>
                <a:gd name="connsiteX9" fmla="*/ 128588 w 410527"/>
                <a:gd name="connsiteY9" fmla="*/ 365 h 301354"/>
                <a:gd name="connsiteX10" fmla="*/ 115253 w 410527"/>
                <a:gd name="connsiteY10" fmla="*/ 11795 h 301354"/>
                <a:gd name="connsiteX11" fmla="*/ 74295 w 410527"/>
                <a:gd name="connsiteY11" fmla="*/ 131810 h 301354"/>
                <a:gd name="connsiteX12" fmla="*/ 0 w 410527"/>
                <a:gd name="connsiteY12" fmla="*/ 131810 h 301354"/>
                <a:gd name="connsiteX13" fmla="*/ 0 w 410527"/>
                <a:gd name="connsiteY13" fmla="*/ 169910 h 301354"/>
                <a:gd name="connsiteX14" fmla="*/ 86678 w 410527"/>
                <a:gd name="connsiteY14" fmla="*/ 169910 h 301354"/>
                <a:gd name="connsiteX15" fmla="*/ 102870 w 410527"/>
                <a:gd name="connsiteY15" fmla="*/ 155623 h 301354"/>
                <a:gd name="connsiteX16" fmla="*/ 126682 w 410527"/>
                <a:gd name="connsiteY16" fmla="*/ 83232 h 301354"/>
                <a:gd name="connsiteX17" fmla="*/ 164783 w 410527"/>
                <a:gd name="connsiteY17" fmla="*/ 288020 h 301354"/>
                <a:gd name="connsiteX18" fmla="*/ 180023 w 410527"/>
                <a:gd name="connsiteY18" fmla="*/ 301355 h 301354"/>
                <a:gd name="connsiteX19" fmla="*/ 181927 w 410527"/>
                <a:gd name="connsiteY19" fmla="*/ 301355 h 301354"/>
                <a:gd name="connsiteX20" fmla="*/ 198120 w 410527"/>
                <a:gd name="connsiteY20" fmla="*/ 290878 h 301354"/>
                <a:gd name="connsiteX21" fmla="*/ 259080 w 410527"/>
                <a:gd name="connsiteY21" fmla="*/ 130858 h 301354"/>
                <a:gd name="connsiteX22" fmla="*/ 283845 w 410527"/>
                <a:gd name="connsiteY22" fmla="*/ 216583 h 301354"/>
                <a:gd name="connsiteX23" fmla="*/ 304800 w 410527"/>
                <a:gd name="connsiteY23" fmla="*/ 228012 h 301354"/>
                <a:gd name="connsiteX24" fmla="*/ 312420 w 410527"/>
                <a:gd name="connsiteY24" fmla="*/ 223250 h 301354"/>
                <a:gd name="connsiteX25" fmla="*/ 363855 w 410527"/>
                <a:gd name="connsiteY25" fmla="*/ 169910 h 301354"/>
                <a:gd name="connsiteX26" fmla="*/ 410528 w 410527"/>
                <a:gd name="connsiteY26" fmla="*/ 169910 h 301354"/>
                <a:gd name="connsiteX27" fmla="*/ 410528 w 410527"/>
                <a:gd name="connsiteY27" fmla="*/ 131810 h 301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10527" h="301354">
                  <a:moveTo>
                    <a:pt x="409575" y="131810"/>
                  </a:moveTo>
                  <a:lnTo>
                    <a:pt x="355283" y="131810"/>
                  </a:lnTo>
                  <a:cubicBezTo>
                    <a:pt x="350520" y="132762"/>
                    <a:pt x="345758" y="135620"/>
                    <a:pt x="342900" y="139430"/>
                  </a:cubicBezTo>
                  <a:lnTo>
                    <a:pt x="306705" y="178483"/>
                  </a:lnTo>
                  <a:lnTo>
                    <a:pt x="276225" y="72755"/>
                  </a:lnTo>
                  <a:cubicBezTo>
                    <a:pt x="273368" y="64182"/>
                    <a:pt x="263843" y="58467"/>
                    <a:pt x="255270" y="61325"/>
                  </a:cubicBezTo>
                  <a:cubicBezTo>
                    <a:pt x="250508" y="63230"/>
                    <a:pt x="245745" y="66088"/>
                    <a:pt x="243840" y="71803"/>
                  </a:cubicBezTo>
                  <a:lnTo>
                    <a:pt x="186690" y="223250"/>
                  </a:lnTo>
                  <a:lnTo>
                    <a:pt x="147638" y="13700"/>
                  </a:lnTo>
                  <a:cubicBezTo>
                    <a:pt x="145733" y="4175"/>
                    <a:pt x="137160" y="-1540"/>
                    <a:pt x="128588" y="365"/>
                  </a:cubicBezTo>
                  <a:cubicBezTo>
                    <a:pt x="122873" y="1317"/>
                    <a:pt x="118110" y="6080"/>
                    <a:pt x="115253" y="11795"/>
                  </a:cubicBezTo>
                  <a:lnTo>
                    <a:pt x="74295" y="131810"/>
                  </a:lnTo>
                  <a:lnTo>
                    <a:pt x="0" y="131810"/>
                  </a:lnTo>
                  <a:lnTo>
                    <a:pt x="0" y="169910"/>
                  </a:lnTo>
                  <a:lnTo>
                    <a:pt x="86678" y="169910"/>
                  </a:lnTo>
                  <a:cubicBezTo>
                    <a:pt x="94298" y="168958"/>
                    <a:pt x="100965" y="163242"/>
                    <a:pt x="102870" y="155623"/>
                  </a:cubicBezTo>
                  <a:lnTo>
                    <a:pt x="126682" y="83232"/>
                  </a:lnTo>
                  <a:lnTo>
                    <a:pt x="164783" y="288020"/>
                  </a:lnTo>
                  <a:cubicBezTo>
                    <a:pt x="165735" y="295640"/>
                    <a:pt x="172402" y="301355"/>
                    <a:pt x="180023" y="301355"/>
                  </a:cubicBezTo>
                  <a:lnTo>
                    <a:pt x="181927" y="301355"/>
                  </a:lnTo>
                  <a:cubicBezTo>
                    <a:pt x="188595" y="301355"/>
                    <a:pt x="195263" y="297545"/>
                    <a:pt x="198120" y="290878"/>
                  </a:cubicBezTo>
                  <a:lnTo>
                    <a:pt x="259080" y="130858"/>
                  </a:lnTo>
                  <a:lnTo>
                    <a:pt x="283845" y="216583"/>
                  </a:lnTo>
                  <a:cubicBezTo>
                    <a:pt x="286703" y="225155"/>
                    <a:pt x="295275" y="230870"/>
                    <a:pt x="304800" y="228012"/>
                  </a:cubicBezTo>
                  <a:cubicBezTo>
                    <a:pt x="307658" y="227060"/>
                    <a:pt x="310515" y="225155"/>
                    <a:pt x="312420" y="223250"/>
                  </a:cubicBezTo>
                  <a:lnTo>
                    <a:pt x="363855" y="169910"/>
                  </a:lnTo>
                  <a:lnTo>
                    <a:pt x="410528" y="169910"/>
                  </a:lnTo>
                  <a:lnTo>
                    <a:pt x="410528" y="131810"/>
                  </a:lnTo>
                  <a:close/>
                </a:path>
              </a:pathLst>
            </a:custGeom>
            <a:solidFill>
              <a:srgbClr val="FFCC4C">
                <a:lumMod val="75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4" name="Graphic 38" descr="Gears">
            <a:extLst>
              <a:ext uri="{FF2B5EF4-FFF2-40B4-BE49-F238E27FC236}">
                <a16:creationId xmlns:a16="http://schemas.microsoft.com/office/drawing/2014/main" id="{916E5639-7AB1-4D1F-BB1D-4C46A9EEDE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0743" y="4072739"/>
            <a:ext cx="778090" cy="7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Data Quality is Critical to Every Enterprise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Image result for data warehous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144" y="2733055"/>
            <a:ext cx="1225556" cy="122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database clou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696" y="3709823"/>
            <a:ext cx="1172256" cy="86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Image result for spreadsheet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581" y="4766520"/>
            <a:ext cx="882230" cy="646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8" descr="Image result for data analysi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756" y="1960865"/>
            <a:ext cx="983155" cy="98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3577810">
            <a:off x="7167964" y="5134186"/>
            <a:ext cx="719578" cy="6558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936706">
            <a:off x="7141131" y="1958704"/>
            <a:ext cx="958406" cy="956489"/>
          </a:xfrm>
          <a:prstGeom prst="rect">
            <a:avLst/>
          </a:prstGeom>
        </p:spPr>
      </p:pic>
      <p:pic>
        <p:nvPicPr>
          <p:cNvPr id="12" name="Picture 32" descr="Image result for report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28" y="4983215"/>
            <a:ext cx="967112" cy="967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174011" y="2940832"/>
            <a:ext cx="10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Decisions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35899" y="5834183"/>
            <a:ext cx="1168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Transactions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76726" y="2956465"/>
            <a:ext cx="10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Analysis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8875" y="5887440"/>
            <a:ext cx="1052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</a:rPr>
              <a:t>Reports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858284" y="3842685"/>
            <a:ext cx="1192230" cy="954919"/>
            <a:chOff x="643744" y="2297015"/>
            <a:chExt cx="1141698" cy="1038361"/>
          </a:xfrm>
        </p:grpSpPr>
        <p:pic>
          <p:nvPicPr>
            <p:cNvPr id="19" name="Picture 4" descr="Image result for home icon blue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744" y="2297015"/>
              <a:ext cx="1108819" cy="8934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Image result for database icon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55" y="2679412"/>
              <a:ext cx="505288" cy="50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3321" y="3150710"/>
              <a:ext cx="105212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b="1" dirty="0">
                  <a:solidFill>
                    <a:srgbClr val="0099FF"/>
                  </a:solidFill>
                </a:rPr>
                <a:t>DATA WAREHOUSE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4712396" y="2777886"/>
            <a:ext cx="2815056" cy="2758966"/>
          </a:xfrm>
          <a:prstGeom prst="ellipse">
            <a:avLst/>
          </a:prstGeom>
          <a:noFill/>
          <a:ln w="19050">
            <a:solidFill>
              <a:srgbClr val="CDA8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agnifying Glass PNG Transparent Background | PNG Mart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5296">
            <a:off x="1419104" y="22155"/>
            <a:ext cx="6878359" cy="6878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Non-Sequence vs. Sequence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A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 Non-sequence</a:t>
                </a:r>
                <a:r>
                  <a:rPr lang="en-US" sz="1800" dirty="0">
                    <a:solidFill>
                      <a:schemeClr val="tx1"/>
                    </a:solidFill>
                  </a:rPr>
                  <a:t> dataset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a set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-dimensional records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A </a:t>
                </a:r>
                <a:r>
                  <a:rPr lang="en-US" sz="1800" i="1" dirty="0">
                    <a:solidFill>
                      <a:schemeClr val="tx1"/>
                    </a:solidFill>
                  </a:rPr>
                  <a:t>Sequence</a:t>
                </a:r>
                <a:r>
                  <a:rPr lang="en-US" sz="1800" dirty="0">
                    <a:solidFill>
                      <a:schemeClr val="tx1"/>
                    </a:solidFill>
                  </a:rPr>
                  <a:t> (time series) dataset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a sequence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-dimensional records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tx1"/>
                    </a:solidFill>
                  </a:rPr>
                  <a:t>where</a:t>
                </a:r>
              </a:p>
              <a:p>
                <a:pPr marL="230188" indent="-23018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(</m:t>
                    </m:r>
                    <m:sSubSup>
                      <m:sSub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is a record </a:t>
                </a:r>
                <a14:m>
                  <m:oMath xmlns:m="http://schemas.openxmlformats.org/officeDocument/2006/math">
                    <m:r>
                      <a:rPr lang="en-US" sz="18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230188" indent="-230188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attribute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record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4" t="-2121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184144" y="5105749"/>
                <a:ext cx="3126749" cy="580800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587" dirty="0"/>
                  <a:t> for </a:t>
                </a:r>
                <a:r>
                  <a:rPr lang="en-US" sz="1587" u="sng" dirty="0"/>
                  <a:t>univariate</a:t>
                </a:r>
                <a:r>
                  <a:rPr lang="en-US" sz="1587" dirty="0"/>
                  <a:t> time series</a:t>
                </a:r>
                <a:endParaRPr lang="en-US" sz="1587" baseline="30000" dirty="0"/>
              </a:p>
              <a:p>
                <a14:m>
                  <m:oMath xmlns:m="http://schemas.openxmlformats.org/officeDocument/2006/math"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587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1587" dirty="0"/>
                  <a:t> for </a:t>
                </a:r>
                <a:r>
                  <a:rPr lang="en-US" sz="1587" u="sng" dirty="0"/>
                  <a:t>multivariate</a:t>
                </a:r>
                <a:r>
                  <a:rPr lang="en-US" sz="1587" dirty="0"/>
                  <a:t> time series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4144" y="5105749"/>
                <a:ext cx="3126749" cy="580800"/>
              </a:xfrm>
              <a:prstGeom prst="rect">
                <a:avLst/>
              </a:prstGeom>
              <a:blipFill>
                <a:blip r:embed="rId4"/>
                <a:stretch>
                  <a:fillRect t="-2062" b="-12371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101059" y="2375205"/>
            <a:ext cx="8050839" cy="646331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breast cancer dataset that contains values of </a:t>
            </a:r>
            <a:r>
              <a:rPr lang="en-US" i="1" dirty="0"/>
              <a:t>tumor size </a:t>
            </a:r>
            <a:r>
              <a:rPr lang="en-US" dirty="0"/>
              <a:t>for different patients, Or</a:t>
            </a:r>
          </a:p>
          <a:p>
            <a:r>
              <a:rPr lang="en-US" dirty="0"/>
              <a:t>A set of purchase orders from an online e-commerce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1060" y="3672748"/>
            <a:ext cx="8050839" cy="1200329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A climate dataset that contains </a:t>
            </a:r>
            <a:r>
              <a:rPr lang="en-US" i="1" dirty="0"/>
              <a:t>wind speed</a:t>
            </a:r>
            <a:r>
              <a:rPr lang="en-US" dirty="0"/>
              <a:t>, </a:t>
            </a:r>
            <a:r>
              <a:rPr lang="en-US" i="1" dirty="0"/>
              <a:t>snow depth</a:t>
            </a:r>
            <a:r>
              <a:rPr lang="en-US" dirty="0"/>
              <a:t>, and </a:t>
            </a:r>
            <a:r>
              <a:rPr lang="en-US" i="1" dirty="0"/>
              <a:t>temperature</a:t>
            </a:r>
            <a:r>
              <a:rPr lang="en-US" dirty="0"/>
              <a:t> over time, Or</a:t>
            </a:r>
          </a:p>
          <a:p>
            <a:r>
              <a:rPr lang="en-US" dirty="0"/>
              <a:t>A dataset set of movement and position data for military or commercial aircrafts, over time </a:t>
            </a:r>
          </a:p>
        </p:txBody>
      </p:sp>
      <p:pic>
        <p:nvPicPr>
          <p:cNvPr id="2052" name="Picture 4" descr="Pink ribbon icon breast cancer awareness symbol Vector Imag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2" t="15241" r="24574" b="22697"/>
          <a:stretch/>
        </p:blipFill>
        <p:spPr bwMode="auto">
          <a:xfrm>
            <a:off x="1767721" y="2366967"/>
            <a:ext cx="290631" cy="38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Local weath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668" y="3639796"/>
            <a:ext cx="442684" cy="4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878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Quality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Validate data in a data store to detect violations of constraints that are imposed by application domain experts and data model</a:t>
            </a: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 over single attributes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 over multiple attributes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 over single attributes in multiple records</a:t>
            </a: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19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19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Constraints over multiple attributes in multiple records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277669" y="3032302"/>
            <a:ext cx="4623830" cy="30777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 err="1"/>
              <a:t>wind_speed</a:t>
            </a:r>
            <a:r>
              <a:rPr lang="en-US" sz="1400" dirty="0"/>
              <a:t> must be positive, vehicle speed must be positive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77669" y="3557507"/>
            <a:ext cx="4551866" cy="523220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If </a:t>
            </a:r>
            <a:r>
              <a:rPr lang="en-US" sz="1400" i="1" dirty="0" err="1"/>
              <a:t>vehicle_speed</a:t>
            </a:r>
            <a:r>
              <a:rPr lang="en-US" sz="1400" i="1" dirty="0"/>
              <a:t> </a:t>
            </a:r>
            <a:r>
              <a:rPr lang="en-US" sz="1400" dirty="0"/>
              <a:t> is greater than zero, then altitude must be non-zero , if it is an aircraft</a:t>
            </a:r>
            <a:endParaRPr lang="en-US" sz="14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7277668" y="4298156"/>
            <a:ext cx="4914331" cy="73866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patient_weight</a:t>
            </a:r>
            <a:r>
              <a:rPr lang="en-US" sz="1400" i="1" dirty="0"/>
              <a:t> </a:t>
            </a:r>
            <a:r>
              <a:rPr lang="en-US" sz="1400" dirty="0"/>
              <a:t>growth rate over time must be positive</a:t>
            </a:r>
          </a:p>
          <a:p>
            <a:r>
              <a:rPr lang="en-US" sz="1400" dirty="0"/>
              <a:t> and in the range [4, 22] lb for every infant, Or</a:t>
            </a:r>
          </a:p>
          <a:p>
            <a:r>
              <a:rPr lang="en-US" sz="1400" dirty="0"/>
              <a:t>Fuel amount must be zero or higher over time, for a jet plane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3651" y="5423169"/>
            <a:ext cx="4551866" cy="738664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Mean value of </a:t>
            </a:r>
            <a:r>
              <a:rPr lang="en-US" sz="1400" i="1" dirty="0" err="1"/>
              <a:t>daily_delivered</a:t>
            </a:r>
            <a:r>
              <a:rPr lang="en-US" sz="1400" dirty="0"/>
              <a:t> electricity to  </a:t>
            </a:r>
            <a:r>
              <a:rPr lang="en-US" sz="1400" i="1" dirty="0" err="1"/>
              <a:t>premise_classification</a:t>
            </a:r>
            <a:r>
              <a:rPr lang="en-US" sz="1400" dirty="0"/>
              <a:t>=“Residential” must be in the range [0-20] kWh</a:t>
            </a:r>
            <a:endParaRPr lang="en-US" sz="1400" i="1" dirty="0"/>
          </a:p>
        </p:txBody>
      </p:sp>
      <p:pic>
        <p:nvPicPr>
          <p:cNvPr id="1036" name="Picture 12" descr="Local weath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405" y="2964848"/>
            <a:ext cx="442684" cy="4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peed Icon Png #276356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83" y="3608681"/>
            <a:ext cx="389128" cy="3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070" y="4393936"/>
            <a:ext cx="564439" cy="426096"/>
          </a:xfrm>
          <a:prstGeom prst="rect">
            <a:avLst/>
          </a:prstGeom>
        </p:spPr>
      </p:pic>
      <p:pic>
        <p:nvPicPr>
          <p:cNvPr id="1040" name="Picture 16" descr="Electric ios power icon | Pre-Designed Illustrator Graphics ~ Creative  Market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8" t="25946" r="26903" b="26054"/>
          <a:stretch/>
        </p:blipFill>
        <p:spPr bwMode="auto">
          <a:xfrm>
            <a:off x="6754033" y="5513888"/>
            <a:ext cx="432512" cy="30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81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Limitations of 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032" y="1826940"/>
            <a:ext cx="10058400" cy="441985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b="1" dirty="0">
                <a:solidFill>
                  <a:schemeClr val="tx1"/>
                </a:solidFill>
              </a:rPr>
              <a:t>Pre-specified constraints</a:t>
            </a:r>
          </a:p>
          <a:p>
            <a:pPr marL="342900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Domain-independent </a:t>
            </a:r>
            <a:r>
              <a:rPr lang="en-US">
                <a:solidFill>
                  <a:schemeClr val="tx1"/>
                </a:solidFill>
              </a:rPr>
              <a:t>approaches  </a:t>
            </a:r>
            <a:endParaRPr lang="en-US" dirty="0">
              <a:solidFill>
                <a:schemeClr val="tx1"/>
              </a:solidFill>
            </a:endParaRPr>
          </a:p>
          <a:p>
            <a:pPr marL="635508" lvl="1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Limited to trivial constraints</a:t>
            </a:r>
          </a:p>
          <a:p>
            <a:pPr marL="342900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Domain-specific approaches</a:t>
            </a:r>
          </a:p>
          <a:p>
            <a:pPr marL="635508" lvl="1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Specified set of constraints is incomplete</a:t>
            </a: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r>
              <a:rPr lang="en-US" b="1" dirty="0">
                <a:solidFill>
                  <a:schemeClr val="tx1"/>
                </a:solidFill>
              </a:rPr>
              <a:t>Discovered constraints</a:t>
            </a:r>
          </a:p>
          <a:p>
            <a:pPr marL="342900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AI-based and statistical-based approaches (anomaly detection):</a:t>
            </a:r>
          </a:p>
          <a:p>
            <a:pPr marL="635508" lvl="1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Lack of explanation – one of the limitation of such system</a:t>
            </a:r>
          </a:p>
          <a:p>
            <a:pPr marL="635508" lvl="1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Typically require labeled data (supervised ML approach for training datasets) </a:t>
            </a:r>
          </a:p>
          <a:p>
            <a:pPr marL="818388" lvl="2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Very hard to train with large data sets</a:t>
            </a:r>
          </a:p>
          <a:p>
            <a:pPr marL="635508" lvl="1" indent="-342900">
              <a:lnSpc>
                <a:spcPct val="100000"/>
              </a:lnSpc>
              <a:buClr>
                <a:srgbClr val="92D050"/>
              </a:buCl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Prone to generating false alarms (especially with unsupervised approach)</a:t>
            </a: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3577-A6B1-4126-AEED-0361B3F40287}" type="slidenum">
              <a:rPr lang="en-US" smtClean="0"/>
              <a:t>7</a:t>
            </a:fld>
            <a:endParaRPr lang="en-US"/>
          </a:p>
        </p:txBody>
      </p:sp>
      <p:pic>
        <p:nvPicPr>
          <p:cNvPr id="5128" name="Picture 8" descr="Writing hand Icon | Noto Emoji People Bodyparts Iconset | Goog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52" y="1737360"/>
            <a:ext cx="427540" cy="427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AI Artificial intelligence Technology bulb icon - Download Free Vectors,  Clipart Graphics &amp; Vector A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7" t="11172" r="17884" b="12477"/>
          <a:stretch/>
        </p:blipFill>
        <p:spPr bwMode="auto">
          <a:xfrm>
            <a:off x="1063740" y="3942911"/>
            <a:ext cx="522752" cy="643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The most downloaded Jigsaw images from August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4" t="19640" r="13944" b="23555"/>
          <a:stretch/>
        </p:blipFill>
        <p:spPr bwMode="auto">
          <a:xfrm>
            <a:off x="9009247" y="1826940"/>
            <a:ext cx="214643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988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3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354F12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CSU Palette 2016">
      <a:dk1>
        <a:srgbClr val="59595B"/>
      </a:dk1>
      <a:lt1>
        <a:srgbClr val="FFFFFF"/>
      </a:lt1>
      <a:dk2>
        <a:srgbClr val="1E4D2B"/>
      </a:dk2>
      <a:lt2>
        <a:srgbClr val="C8C371"/>
      </a:lt2>
      <a:accent1>
        <a:srgbClr val="D9782C"/>
      </a:accent1>
      <a:accent2>
        <a:srgbClr val="C9D845"/>
      </a:accent2>
      <a:accent3>
        <a:srgbClr val="CC5430"/>
      </a:accent3>
      <a:accent4>
        <a:srgbClr val="105456"/>
      </a:accent4>
      <a:accent5>
        <a:srgbClr val="12A3B6"/>
      </a:accent5>
      <a:accent6>
        <a:srgbClr val="ECC530"/>
      </a:accent6>
      <a:hlink>
        <a:srgbClr val="3246A4"/>
      </a:hlink>
      <a:folHlink>
        <a:srgbClr val="6B15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E691CFF701344A8CBCB08EF1D2F777" ma:contentTypeVersion="12" ma:contentTypeDescription="Create a new document." ma:contentTypeScope="" ma:versionID="0ead0df7c5df2b26bae9f4d0a3de7fa7">
  <xsd:schema xmlns:xsd="http://www.w3.org/2001/XMLSchema" xmlns:xs="http://www.w3.org/2001/XMLSchema" xmlns:p="http://schemas.microsoft.com/office/2006/metadata/properties" xmlns:ns3="95895cea-851c-4ef2-8d46-77a134fb2f3c" xmlns:ns4="e3ed0c77-3180-4719-bc07-a0785f329a61" targetNamespace="http://schemas.microsoft.com/office/2006/metadata/properties" ma:root="true" ma:fieldsID="06cc350d6c128353052a9a4159086ba7" ns3:_="" ns4:_="">
    <xsd:import namespace="95895cea-851c-4ef2-8d46-77a134fb2f3c"/>
    <xsd:import namespace="e3ed0c77-3180-4719-bc07-a0785f329a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95cea-851c-4ef2-8d46-77a134fb2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ed0c77-3180-4719-bc07-a0785f329a6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43BD513-50E5-415A-85A4-E58E5ACBC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95cea-851c-4ef2-8d46-77a134fb2f3c"/>
    <ds:schemaRef ds:uri="e3ed0c77-3180-4719-bc07-a0785f329a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31BE0F-0322-4C6B-9641-988BA4799D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25C490-BE3B-4809-A073-B4B601E3F9D2}">
  <ds:schemaRefs>
    <ds:schemaRef ds:uri="95895cea-851c-4ef2-8d46-77a134fb2f3c"/>
    <ds:schemaRef ds:uri="http://purl.org/dc/terms/"/>
    <ds:schemaRef ds:uri="http://schemas.microsoft.com/office/2006/documentManagement/types"/>
    <ds:schemaRef ds:uri="e3ed0c77-3180-4719-bc07-a0785f329a61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23834</TotalTime>
  <Words>447</Words>
  <Application>Microsoft Macintosh PowerPoint</Application>
  <PresentationFormat>Widescreen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Source Sans Pro</vt:lpstr>
      <vt:lpstr>Wingdings</vt:lpstr>
      <vt:lpstr>Retrospect</vt:lpstr>
      <vt:lpstr>Office Theme</vt:lpstr>
      <vt:lpstr>Data Cleaning and EDA Continued</vt:lpstr>
      <vt:lpstr>PowerPoint Presentation</vt:lpstr>
      <vt:lpstr>Outline</vt:lpstr>
      <vt:lpstr>Data Quality is Critical to Every Enterprise</vt:lpstr>
      <vt:lpstr>Non-Sequence vs. Sequence Data</vt:lpstr>
      <vt:lpstr>Data Quality Tests</vt:lpstr>
      <vt:lpstr>Limitations of Existing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Homayouni,Hajar</dc:creator>
  <cp:lastModifiedBy>Sean Kang</cp:lastModifiedBy>
  <cp:revision>784</cp:revision>
  <dcterms:created xsi:type="dcterms:W3CDTF">2020-09-01T15:56:38Z</dcterms:created>
  <dcterms:modified xsi:type="dcterms:W3CDTF">2024-09-25T05:55:21Z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0x01010090E691CFF701344A8CBCB08EF1D2F777</vt:lpwstr>
  </property>
</Properties>
</file>