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  <p:sldMasterId id="2147483678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300" r:id="rId40"/>
    <p:sldId id="301" r:id="rId41"/>
    <p:sldId id="304" r:id="rId42"/>
    <p:sldId id="307" r:id="rId43"/>
    <p:sldId id="309" r:id="rId44"/>
    <p:sldId id="310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Helvetica Neue" panose="02000503000000020004" pitchFamily="2" charset="0"/>
      <p:regular r:id="rId55"/>
      <p:bold r:id="rId56"/>
      <p:italic r:id="rId57"/>
      <p:boldItalic r:id="rId58"/>
    </p:embeddedFont>
    <p:embeddedFont>
      <p:font typeface="Noto Sans Symbols" panose="020B0604020202020204" pitchFamily="34" charset="0"/>
      <p:regular r:id="rId59"/>
      <p:bold r:id="rId60"/>
      <p:italic r:id="rId61"/>
      <p:boldItalic r:id="rId62"/>
    </p:embeddedFont>
    <p:embeddedFont>
      <p:font typeface="Roboto" panose="02000000000000000000" pitchFamily="2" charset="0"/>
      <p:regular r:id="rId63"/>
      <p:bold r:id="rId64"/>
      <p:italic r:id="rId65"/>
      <p:boldItalic r:id="rId66"/>
    </p:embeddedFont>
    <p:embeddedFont>
      <p:font typeface="Roboto Light" panose="020F0302020204030204" pitchFamily="34" charset="0"/>
      <p:regular r:id="rId67"/>
      <p:bold r:id="rId68"/>
      <p:italic r:id="rId69"/>
      <p:boldItalic r:id="rId70"/>
    </p:embeddedFont>
    <p:embeddedFont>
      <p:font typeface="Roboto Medium" panose="020F0502020204030204" pitchFamily="34" charset="0"/>
      <p:regular r:id="rId71"/>
      <p:bold r:id="rId72"/>
      <p:italic r:id="rId73"/>
      <p:boldItalic r:id="rId7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344023-A281-40EE-BF08-91AB083568E6}">
  <a:tblStyle styleId="{BE344023-A281-40EE-BF08-91AB083568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4830"/>
  </p:normalViewPr>
  <p:slideViewPr>
    <p:cSldViewPr snapToGrid="0">
      <p:cViewPr varScale="1">
        <p:scale>
          <a:sx n="162" d="100"/>
          <a:sy n="162" d="100"/>
        </p:scale>
        <p:origin x="736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74" Type="http://schemas.openxmlformats.org/officeDocument/2006/relationships/font" Target="fonts/font28.fntdata"/><Relationship Id="rId5" Type="http://schemas.openxmlformats.org/officeDocument/2006/relationships/slide" Target="slides/slide2.xml"/><Relationship Id="rId61" Type="http://schemas.openxmlformats.org/officeDocument/2006/relationships/font" Target="fonts/font1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font" Target="fonts/font23.fntdata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72" Type="http://schemas.openxmlformats.org/officeDocument/2006/relationships/font" Target="fonts/font2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font" Target="fonts/font2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font" Target="fonts/font27.fntdata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font" Target="fonts/font25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princeton.edu/courses/archive/spring17/cos226/lectures/54RegularExpressions.pdf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058bdd9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058bdd9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5da31239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5da31239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058bdd9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058bdd93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5da312395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5da312395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5da31239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95da31239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b058bdd93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b058bdd93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b058bdd9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b058bdd9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b058bdd93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b058bdd93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058bdd93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b058bdd93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b058bdd9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b058bdd9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b058bdd93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b058bdd93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b058bdd93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b058bdd93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b058bdd9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b058bdd9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b058bdd9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b058bdd9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058bdd9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058bdd9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b058bdd9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b058bdd9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5da31239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5da31239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5da31239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5da31239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058bdd93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058bdd93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b058bdd93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b058bdd93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b058bdd93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b058bdd93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b058bdd93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b058bdd93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5da31239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5da31239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canonicalization is the process of translating every string character to its single valid byte sequence. An alternative to canonicalization is to reject any strings containing invalid byte sequences.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95da312395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95da312395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b058bdd9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b058bdd9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b058bdd93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b058bdd93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b058bdd93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b058bdd93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8b058bdd93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8b058bdd93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058bdd93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058bdd93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b058bdd93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b058bdd93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5da31239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5da31239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b058bdd93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b058bdd93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b058bdd93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b058bdd93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adapted from our Algorithms textbook: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http://www.cs.princeton.edu/courses/archive/spring17/cos226/lectures/54RegularExpressions.pdf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058bdd93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058bdd93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b058bdd93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b058bdd93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5da31239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5da31239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8b058bdd93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8b058bdd93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058bdd9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058bdd9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b058bdd9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b058bdd9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b058bdd93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b058bdd93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5da31239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5da31239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b058bdd93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b058bdd93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ecs.berkeley.edu/~jegonzal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ecs.berkeley.edu/~jegonzal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SECTION_HEADER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1100" y="5017682"/>
            <a:ext cx="342900" cy="1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>
            <a:hlinkClick r:id="rId3"/>
          </p:cNvPr>
          <p:cNvSpPr txBox="1"/>
          <p:nvPr/>
        </p:nvSpPr>
        <p:spPr>
          <a:xfrm>
            <a:off x="8069098" y="5002669"/>
            <a:ext cx="769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5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4338" y="240506"/>
            <a:ext cx="81012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⮚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01100" y="5017682"/>
            <a:ext cx="342900" cy="1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>
            <a:hlinkClick r:id="rId3"/>
          </p:cNvPr>
          <p:cNvSpPr txBox="1"/>
          <p:nvPr/>
        </p:nvSpPr>
        <p:spPr>
          <a:xfrm>
            <a:off x="8069098" y="5002669"/>
            <a:ext cx="769800" cy="1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5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ody">
  <p:cSld name="TITLE_AND_BODY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2" name="Google Shape;82;p18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5" name="Google Shape;85;p19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5" name="Google Shape;105;p26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8" name="Google Shape;108;p27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regex101.com/r/1SREie/1" TargetMode="External"/><Relationship Id="rId5" Type="http://schemas.openxmlformats.org/officeDocument/2006/relationships/hyperlink" Target="https://www.sublimetext.com/" TargetMode="External"/><Relationship Id="rId4" Type="http://schemas.openxmlformats.org/officeDocument/2006/relationships/hyperlink" Target="https://regexone.com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reg913z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eg913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reg913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-parrot.com/~pdw/Mail-RFC822-Address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reg913a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reg913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</a:rPr>
              <a:t>Using string methods and regular expressions to work with textual data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25" name="Google Shape;125;p32"/>
          <p:cNvSpPr txBox="1"/>
          <p:nvPr/>
        </p:nvSpPr>
        <p:spPr>
          <a:xfrm>
            <a:off x="345775" y="1825900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12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6" name="Google Shape;126;p32"/>
          <p:cNvSpPr txBox="1">
            <a:spLocks noGrp="1"/>
          </p:cNvSpPr>
          <p:nvPr>
            <p:ph type="subTitle" idx="1"/>
          </p:nvPr>
        </p:nvSpPr>
        <p:spPr>
          <a:xfrm>
            <a:off x="311700" y="3854349"/>
            <a:ext cx="8520600" cy="1051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Goal 2: Extracting Date Information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Suppose we want to extract times and dates from web server logs that look like the following: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There are existing libraries that do most of the work for us, but let’s try to do it from scratch.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Will do together, just a little bit at a time.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6" name="Google Shape;206;p42"/>
          <p:cNvSpPr txBox="1"/>
          <p:nvPr/>
        </p:nvSpPr>
        <p:spPr>
          <a:xfrm>
            <a:off x="768750" y="1394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169.237.46.168 - - [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26/Jan/2014:10:47:58 -0800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"GET /stat141/Winter04/ HTTP/1.1" 200 2585 "http://anson.ucdavis.edu/courses/"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Extracting Date Information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3"/>
          <p:cNvSpPr txBox="1"/>
          <p:nvPr/>
        </p:nvSpPr>
        <p:spPr>
          <a:xfrm>
            <a:off x="768750" y="632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169.237.46.168 - - [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26/Jan/2014:10:47:58 -0800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"GET /stat141/Winter04/ HTTP/1.1" 200 2585 "http://anson.ucdavis.edu/courses/"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4" name="Google Shape;2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573250"/>
            <a:ext cx="8901001" cy="44213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5" name="Google Shape;2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00" y="3104600"/>
            <a:ext cx="8901001" cy="723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43"/>
          <p:cNvSpPr txBox="1"/>
          <p:nvPr/>
        </p:nvSpPr>
        <p:spPr>
          <a:xfrm>
            <a:off x="90600" y="1788625"/>
            <a:ext cx="30000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One possible solution: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Extracting Date Information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4"/>
          <p:cNvSpPr txBox="1"/>
          <p:nvPr/>
        </p:nvSpPr>
        <p:spPr>
          <a:xfrm>
            <a:off x="768750" y="632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169.237.46.168 - - [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26/Jan/2014:10:47:58 -0800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"GET /stat141/Winter04/ HTTP/1.1" 200 2585 "http://anson.ucdavis.edu/courses/"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4" name="Google Shape;2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573250"/>
            <a:ext cx="8901001" cy="44213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00" y="3104600"/>
            <a:ext cx="8901001" cy="723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44"/>
          <p:cNvSpPr txBox="1"/>
          <p:nvPr/>
        </p:nvSpPr>
        <p:spPr>
          <a:xfrm>
            <a:off x="90600" y="1788625"/>
            <a:ext cx="30000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One possible solution: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166800" y="3828125"/>
            <a:ext cx="32667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if webserver 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changes log formats,    </a:t>
            </a:r>
            <a:b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or has a bug?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8" name="Google Shape;228;p44"/>
          <p:cNvSpPr txBox="1"/>
          <p:nvPr/>
        </p:nvSpPr>
        <p:spPr>
          <a:xfrm>
            <a:off x="2757600" y="3828125"/>
            <a:ext cx="39093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⇒ </a:t>
            </a:r>
            <a:r>
              <a:rPr lang="en" sz="2000" i="1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This solution breaks!! (brittle)</a:t>
            </a:r>
            <a:endParaRPr i="1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 Basics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Extracting Date Information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7"/>
          <p:cNvSpPr txBox="1"/>
          <p:nvPr/>
        </p:nvSpPr>
        <p:spPr>
          <a:xfrm>
            <a:off x="768750" y="632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Earlier we saw that we can hack together code that uses split to extract info: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3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An alternate approach is to use a so-called “regular expression”: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Font typeface="Roboto Light"/>
              <a:buChar char="●"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Implementation provided in the </a:t>
            </a:r>
            <a:r>
              <a:rPr lang="en" sz="1900" dirty="0">
                <a:latin typeface="Consolas"/>
                <a:ea typeface="Consolas"/>
                <a:cs typeface="Consolas"/>
                <a:sym typeface="Consolas"/>
              </a:rPr>
              <a:t>re</a:t>
            </a: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 library built into Python.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Char char="●"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We’ll spend some time today working up to expressions like shown below.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47" name="Google Shape;2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1017025"/>
            <a:ext cx="8644601" cy="4293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00" y="1548375"/>
            <a:ext cx="8644601" cy="673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375" y="3241500"/>
            <a:ext cx="8701225" cy="7256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89F4E-5560-FEA0-20EE-B1E885F22975}"/>
              </a:ext>
            </a:extLst>
          </p:cNvPr>
          <p:cNvSpPr txBox="1"/>
          <p:nvPr/>
        </p:nvSpPr>
        <p:spPr>
          <a:xfrm>
            <a:off x="1815353" y="4222376"/>
            <a:ext cx="2420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26/Jan/2014:10:47:58 -0800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sz="1800" i="1">
                <a:latin typeface="Roboto Light"/>
                <a:ea typeface="Roboto Light"/>
                <a:cs typeface="Roboto Light"/>
                <a:sym typeface="Roboto Light"/>
              </a:rPr>
              <a:t>formal language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is a set of strings, typically described implicitly.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Example: “The set of all strings of length &lt; 10 that contain ‘horse’”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lang="en" sz="1800" i="1">
                <a:latin typeface="Roboto Light"/>
                <a:ea typeface="Roboto Light"/>
                <a:cs typeface="Roboto Light"/>
                <a:sym typeface="Roboto Light"/>
              </a:rPr>
              <a:t>regular language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is a formal language that can be described by a </a:t>
            </a:r>
            <a:r>
              <a:rPr lang="en" sz="1800" i="1">
                <a:latin typeface="Roboto Light"/>
                <a:ea typeface="Roboto Light"/>
                <a:cs typeface="Roboto Light"/>
                <a:sym typeface="Roboto Light"/>
              </a:rPr>
              <a:t>regular expression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(which we will define soon).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Example: 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[0-9]{3}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[0-9]{2}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[0-9]{4}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9900"/>
                </a:solidFill>
                <a:latin typeface="Roboto Light"/>
                <a:ea typeface="Roboto Light"/>
                <a:cs typeface="Roboto Light"/>
                <a:sym typeface="Roboto Light"/>
              </a:rPr>
              <a:t>3 of any digit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, then a dash, </a:t>
            </a:r>
            <a:r>
              <a:rPr lang="en" sz="1700">
                <a:solidFill>
                  <a:srgbClr val="6AA84F"/>
                </a:solidFill>
                <a:latin typeface="Roboto Light"/>
                <a:ea typeface="Roboto Light"/>
                <a:cs typeface="Roboto Light"/>
                <a:sym typeface="Roboto Light"/>
              </a:rPr>
              <a:t>then 2 of any digit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, then a dash, </a:t>
            </a:r>
            <a:r>
              <a:rPr lang="en" sz="1700">
                <a:solidFill>
                  <a:srgbClr val="741B47"/>
                </a:solidFill>
                <a:latin typeface="Roboto Light"/>
                <a:ea typeface="Roboto Light"/>
                <a:cs typeface="Roboto Light"/>
                <a:sym typeface="Roboto Light"/>
              </a:rPr>
              <a:t>then 4 of any digit</a:t>
            </a: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5" name="Google Shape;255;p48"/>
          <p:cNvSpPr txBox="1"/>
          <p:nvPr/>
        </p:nvSpPr>
        <p:spPr>
          <a:xfrm>
            <a:off x="323125" y="3166100"/>
            <a:ext cx="6639600" cy="110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 = "My social security number is 123-45-6789.";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 = r"</a:t>
            </a:r>
            <a:r>
              <a:rPr lang="en" sz="18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[0-9]{3}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[0-9]{2}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80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[0-9]{4}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re.findall(pattern, text)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57" name="Google Shape;257;p48"/>
          <p:cNvGrpSpPr/>
          <p:nvPr/>
        </p:nvGrpSpPr>
        <p:grpSpPr>
          <a:xfrm>
            <a:off x="4615000" y="2144977"/>
            <a:ext cx="3856450" cy="357223"/>
            <a:chOff x="5148400" y="2602177"/>
            <a:chExt cx="3856450" cy="357223"/>
          </a:xfrm>
        </p:grpSpPr>
        <p:cxnSp>
          <p:nvCxnSpPr>
            <p:cNvPr id="258" name="Google Shape;258;p48"/>
            <p:cNvCxnSpPr/>
            <p:nvPr/>
          </p:nvCxnSpPr>
          <p:spPr>
            <a:xfrm flipH="1">
              <a:off x="5148400" y="2866700"/>
              <a:ext cx="487500" cy="927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9" name="Google Shape;259;p48"/>
            <p:cNvSpPr txBox="1"/>
            <p:nvPr/>
          </p:nvSpPr>
          <p:spPr>
            <a:xfrm>
              <a:off x="5806550" y="2602177"/>
              <a:ext cx="3198300" cy="2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The language of SSNs is described by this regular expression.</a:t>
              </a:r>
              <a:endParaRPr>
                <a:solidFill>
                  <a:srgbClr val="BE071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Regex101.com</a:t>
            </a:r>
            <a:r>
              <a:rPr lang="en" b="0" dirty="0">
                <a:latin typeface="Roboto Light"/>
                <a:ea typeface="Roboto Light"/>
                <a:cs typeface="Roboto Light"/>
                <a:sym typeface="Roboto Light"/>
              </a:rPr>
              <a:t> (or the online tutorial </a:t>
            </a:r>
            <a:r>
              <a:rPr lang="en" b="0" u="sng" dirty="0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regexone.com</a:t>
            </a:r>
            <a:r>
              <a:rPr lang="en" b="0" dirty="0"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b="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5" name="Google Shape;265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There are a ton of nice resources out there to experiment with regular expressions (e.g.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regex101.com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regexone.com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sublime text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, python, etc).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 recommend trying out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regex101.com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, which provides a visually appealing and easy to use platform for experimenting with regular expressions.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Example: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6"/>
              </a:rPr>
              <a:t>https://regex101.com/r/1SREie/1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66" name="Google Shape;266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25" y="2856375"/>
            <a:ext cx="6722075" cy="202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 Syntax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2" name="Google Shape;272;p5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384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four basic operations for regular expressions.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Can technically do anything with just these basic four (albeit tediously).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73" name="Google Shape;273;p50"/>
          <p:cNvGraphicFramePr/>
          <p:nvPr/>
        </p:nvGraphicFramePr>
        <p:xfrm>
          <a:off x="197925" y="1543050"/>
          <a:ext cx="6347025" cy="344406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3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concatenation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other string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or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AA|BAAB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BAAB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other string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closure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(zero or more)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AB*A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ABBBBBBA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parenthesis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A(A|B)AAB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other string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(AB)*A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ABBA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 Syntax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9" name="Google Shape;279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AB*: A then zero or more copies of B: A, AB, ABB, ABBB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(AB)*: Zero or more copies of AB: ABABABAB,  ABAB, AB,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80" name="Google Shape;280;p51"/>
          <p:cNvCxnSpPr/>
          <p:nvPr/>
        </p:nvCxnSpPr>
        <p:spPr>
          <a:xfrm flipH="1">
            <a:off x="6396350" y="896100"/>
            <a:ext cx="575400" cy="238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1" name="Google Shape;281;p51"/>
          <p:cNvSpPr txBox="1"/>
          <p:nvPr/>
        </p:nvSpPr>
        <p:spPr>
          <a:xfrm>
            <a:off x="7171675" y="587800"/>
            <a:ext cx="1535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 Light"/>
                <a:ea typeface="Roboto Light"/>
                <a:cs typeface="Roboto Light"/>
                <a:sym typeface="Roboto Light"/>
              </a:rPr>
              <a:t>Matches the empty string!</a:t>
            </a:r>
            <a:endParaRPr>
              <a:solidFill>
                <a:srgbClr val="BE071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282" name="Google Shape;282;p51"/>
          <p:cNvGraphicFramePr/>
          <p:nvPr/>
        </p:nvGraphicFramePr>
        <p:xfrm>
          <a:off x="197925" y="1543050"/>
          <a:ext cx="6347025" cy="344406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3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concatenation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other string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or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AA|BAAB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other string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closure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(zero or more)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ABBBBBBA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parenthesis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A(A|B)AAB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ABAAB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every other string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(AB)*A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ABABABABA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ABBA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Puzzle: Use regex101.com to test! Or </a:t>
            </a:r>
            <a:r>
              <a:rPr lang="en" b="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tinyurl.com/reg913z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433831" y="968454"/>
            <a:ext cx="69483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/>
              <a:t>Give a regular expression that matches moon, </a:t>
            </a:r>
            <a:r>
              <a:rPr lang="en" sz="1700" dirty="0" err="1"/>
              <a:t>moooon</a:t>
            </a:r>
            <a:r>
              <a:rPr lang="en" sz="1700" dirty="0"/>
              <a:t>, etc. Your expression should match any </a:t>
            </a:r>
            <a:r>
              <a:rPr lang="en" sz="1700" b="1" dirty="0"/>
              <a:t>even</a:t>
            </a:r>
            <a:r>
              <a:rPr lang="en" sz="1700" dirty="0"/>
              <a:t> number of o’s except zero (i.e. don’t match </a:t>
            </a:r>
            <a:r>
              <a:rPr lang="en" sz="1700" dirty="0" err="1"/>
              <a:t>mn</a:t>
            </a:r>
            <a:r>
              <a:rPr lang="en" sz="1700" dirty="0"/>
              <a:t>).</a:t>
            </a:r>
            <a:endParaRPr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Goals For This Lecture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2" name="Google Shape;132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Working With Text Data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Canonicalizing text data.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Extracting data from text.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Using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split.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Using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regular expressions.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Puzzle Solution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53"/>
          <p:cNvSpPr txBox="1">
            <a:spLocks noGrp="1"/>
          </p:cNvSpPr>
          <p:nvPr>
            <p:ph type="body" idx="1"/>
          </p:nvPr>
        </p:nvSpPr>
        <p:spPr>
          <a:xfrm>
            <a:off x="350100" y="904844"/>
            <a:ext cx="84438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Solution to puzzle on previous slide: moo(</a:t>
            </a:r>
            <a:r>
              <a:rPr lang="en" dirty="0" err="1">
                <a:latin typeface="Roboto Light"/>
                <a:ea typeface="Roboto Light"/>
                <a:cs typeface="Roboto Light"/>
                <a:sym typeface="Roboto Light"/>
              </a:rPr>
              <a:t>oo</a:t>
            </a: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)*n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 moo(oo)*n: </a:t>
            </a:r>
            <a:r>
              <a:rPr lang="en" b="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https://tinyurl.com/reg913m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2" name="Google Shape;302;p54"/>
          <p:cNvSpPr txBox="1">
            <a:spLocks noGrp="1"/>
          </p:cNvSpPr>
          <p:nvPr>
            <p:ph type="body" idx="1"/>
          </p:nvPr>
        </p:nvSpPr>
        <p:spPr>
          <a:xfrm>
            <a:off x="235048" y="968455"/>
            <a:ext cx="63471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Give a regex that matches </a:t>
            </a:r>
            <a:r>
              <a:rPr lang="en" sz="1600" dirty="0" err="1">
                <a:latin typeface="Roboto Light"/>
                <a:ea typeface="Roboto Light"/>
                <a:cs typeface="Roboto Light"/>
                <a:sym typeface="Roboto Light"/>
              </a:rPr>
              <a:t>muun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sz="1600" dirty="0" err="1">
                <a:latin typeface="Roboto Light"/>
                <a:ea typeface="Roboto Light"/>
                <a:cs typeface="Roboto Light"/>
                <a:sym typeface="Roboto Light"/>
              </a:rPr>
              <a:t>muuuun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, moon, </a:t>
            </a:r>
            <a:r>
              <a:rPr lang="en" sz="1600" dirty="0" err="1">
                <a:latin typeface="Roboto Light"/>
                <a:ea typeface="Roboto Light"/>
                <a:cs typeface="Roboto Light"/>
                <a:sym typeface="Roboto Light"/>
              </a:rPr>
              <a:t>moooon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, etc. Your expression should match any even number of u’s or o’s except zero (i.e. don’t match </a:t>
            </a:r>
            <a:r>
              <a:rPr lang="en" sz="1600" dirty="0" err="1">
                <a:latin typeface="Roboto Light"/>
                <a:ea typeface="Roboto Light"/>
                <a:cs typeface="Roboto Light"/>
                <a:sym typeface="Roboto Light"/>
              </a:rPr>
              <a:t>mn</a:t>
            </a: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endParaRPr sz="16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Puzzle Solution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9" name="Google Shape;309;p55"/>
          <p:cNvSpPr txBox="1">
            <a:spLocks noGrp="1"/>
          </p:cNvSpPr>
          <p:nvPr>
            <p:ph type="body" idx="1"/>
          </p:nvPr>
        </p:nvSpPr>
        <p:spPr>
          <a:xfrm>
            <a:off x="243150" y="936650"/>
            <a:ext cx="86577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latin typeface="Roboto Light"/>
                <a:ea typeface="Roboto Light"/>
                <a:cs typeface="Roboto Light"/>
                <a:sym typeface="Roboto Light"/>
              </a:rPr>
              <a:t>Solution to puzzle on previous slide: 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m(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)*|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)*)n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1400" dirty="0">
                <a:latin typeface="Roboto Light"/>
                <a:ea typeface="Roboto Light"/>
                <a:cs typeface="Roboto Light"/>
                <a:sym typeface="Roboto Light"/>
              </a:rPr>
              <a:t>Note: 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6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lang="en" sz="1600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sz="16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lang="en" sz="1600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400" dirty="0">
                <a:latin typeface="Roboto Light"/>
                <a:ea typeface="Roboto Light"/>
                <a:cs typeface="Roboto Light"/>
                <a:sym typeface="Roboto Light"/>
              </a:rPr>
              <a:t> is not correct! OR must be in parentheses!</a:t>
            </a:r>
            <a:endParaRPr sz="14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Order of Operations in Regexes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Google Shape;316;p5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uu(uu)*|oo(oo)*</a:t>
            </a:r>
            <a:r>
              <a:rPr lang="en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Matches starting with m and ending with n, with either of the following in the middle: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uu(uu)*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oo(oo)* </a:t>
            </a:r>
            <a:r>
              <a:rPr lang="en"/>
              <a:t>  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5509400" y="1394450"/>
            <a:ext cx="26448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Match examples: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muuuun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moooon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Order of Operations in Regexes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3" name="Google Shape;323;p5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)*|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lang="en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Matches starting with m and ending with n, with either of the following in the middle: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 </a:t>
            </a:r>
            <a:r>
              <a:rPr lang="en" dirty="0"/>
              <a:t>  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lang="en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lang="en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Matches either of the following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dirty="0"/>
              <a:t>followed by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uu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</a:t>
            </a:r>
            <a:r>
              <a:rPr lang="en" dirty="0"/>
              <a:t> 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dirty="0">
                <a:sym typeface="Consolas"/>
              </a:rPr>
              <a:t>m followed by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oo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)*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In regexes</a:t>
            </a:r>
            <a:r>
              <a:rPr lang="en" dirty="0"/>
              <a:t> |</a:t>
            </a: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 comes last.</a:t>
            </a: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57"/>
          <p:cNvSpPr txBox="1"/>
          <p:nvPr/>
        </p:nvSpPr>
        <p:spPr>
          <a:xfrm>
            <a:off x="5509400" y="2891650"/>
            <a:ext cx="26448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Match examples: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muuuu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oooon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7"/>
          <p:cNvSpPr txBox="1"/>
          <p:nvPr/>
        </p:nvSpPr>
        <p:spPr>
          <a:xfrm>
            <a:off x="5509400" y="1394450"/>
            <a:ext cx="26448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Match examples: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muuuun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moooon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Expanded Regular </a:t>
            </a:r>
            <a:br>
              <a:rPr lang="en" b="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Expressions Syntax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Expanded Regex Syntax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41" name="Google Shape;341;p60"/>
          <p:cNvGraphicFramePr/>
          <p:nvPr/>
        </p:nvGraphicFramePr>
        <p:xfrm>
          <a:off x="322500" y="766331"/>
          <a:ext cx="6188075" cy="405363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5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any character (except newline)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.U.U.U.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CUMULUS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JUGULUM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SUCCUBUS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TUMULTUOUS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[A-Za-z][a-z]*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Capitalized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camelCase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4illegal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at least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jo+hn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joooooohn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zero or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joh?n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exactly {a} times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aeiou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]{3}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hn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jaoehn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jaeiouhn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from a to b times: {a,b}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j[ou]{1,2}hn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juohn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More Regular Expression Examples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47" name="Google Shape;347;p61"/>
          <p:cNvGraphicFramePr/>
          <p:nvPr>
            <p:extLst>
              <p:ext uri="{D42A27DB-BD31-4B8C-83A1-F6EECF244321}">
                <p14:modId xmlns:p14="http://schemas.microsoft.com/office/powerpoint/2010/main" val="2433726193"/>
              </p:ext>
            </p:extLst>
          </p:nvPr>
        </p:nvGraphicFramePr>
        <p:xfrm>
          <a:off x="386675" y="714450"/>
          <a:ext cx="8364575" cy="286500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286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regex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does not match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.*SPB.*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onsolas"/>
                          <a:cs typeface="Consolas"/>
                          <a:sym typeface="Consolas"/>
                        </a:rPr>
                        <a:t>Z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cs typeface="Consolas"/>
                          <a:sym typeface="Consolas"/>
                        </a:rPr>
                        <a:t>ero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cs typeface="Consolas"/>
                          <a:sym typeface="Consolas"/>
                        </a:rPr>
                        <a:t> or more char before and after SPB</a:t>
                      </a:r>
                      <a:endParaRPr dirty="0"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RASPBERRY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CRISPBREAD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SUBSPACE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SUBSPECIES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[0-9]{3}-[0-9]{2}-[0-9]{4}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dirty="0">
                        <a:solidFill>
                          <a:schemeClr val="dk1"/>
                        </a:solidFill>
                        <a:latin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cs typeface="Consolas"/>
                          <a:sym typeface="Consolas"/>
                        </a:rPr>
                        <a:t>SSN pattern match</a:t>
                      </a:r>
                      <a:endParaRPr dirty="0"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231-41-5121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573-57-1821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231415121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57-3571821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[a-z]+@([a-z]+\.)+(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edu|com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>
                        <a:solidFill>
                          <a:schemeClr val="dk1"/>
                        </a:solidFill>
                        <a:latin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cs typeface="Consolas"/>
                          <a:sym typeface="Consolas"/>
                        </a:rPr>
                        <a:t>Email validator</a:t>
                      </a:r>
                      <a:endParaRPr dirty="0"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horse@pizza.com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horse@pizza.food.com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frank_99@yahoo.com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hug@cs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Expanded Regex Puzzle: </a:t>
            </a:r>
            <a:r>
              <a:rPr lang="en" b="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https://tinyurl.com/reg913w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3" name="Google Shape;353;p62"/>
          <p:cNvSpPr txBox="1">
            <a:spLocks noGrp="1"/>
          </p:cNvSpPr>
          <p:nvPr>
            <p:ph type="body" idx="1"/>
          </p:nvPr>
        </p:nvSpPr>
        <p:spPr>
          <a:xfrm>
            <a:off x="243000" y="4267825"/>
            <a:ext cx="8760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Challenge: Give a regular expression for any lowercase string that</a:t>
            </a:r>
            <a:b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has a repeated vowel (i.e. noon, peel, festoon, loop, </a:t>
            </a:r>
            <a:r>
              <a:rPr lang="en" sz="1800" dirty="0" err="1">
                <a:latin typeface="Roboto Light"/>
                <a:ea typeface="Roboto Light"/>
                <a:cs typeface="Roboto Light"/>
                <a:sym typeface="Roboto Light"/>
              </a:rPr>
              <a:t>etc</a:t>
            </a:r>
            <a:r>
              <a:rPr lang="en" sz="1800" dirty="0">
                <a:latin typeface="Roboto Light"/>
                <a:ea typeface="Roboto Light"/>
                <a:cs typeface="Roboto Light"/>
                <a:sym typeface="Roboto Light"/>
              </a:rPr>
              <a:t>).</a:t>
            </a:r>
            <a:endParaRPr sz="1800" dirty="0">
              <a:highlight>
                <a:srgbClr val="C9DAF8"/>
              </a:highlight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54" name="Google Shape;354;p62"/>
          <p:cNvGraphicFramePr/>
          <p:nvPr/>
        </p:nvGraphicFramePr>
        <p:xfrm>
          <a:off x="322500" y="633752"/>
          <a:ext cx="6121400" cy="384027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50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any character (except newline)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.U.U.U.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CUMULUS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JUGULUM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SUCCUBUS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TUMULTUOUS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[A-Za-z][a-z]*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word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Capitalized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camelCase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4illegal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at least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jo+hn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zero or one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joh?n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any other string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exactly {a} times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j[aeiou]{3}hn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jaoehn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jaeiouhn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repeated from a to b times: {a,b}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j[ou]{1,2}hn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john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juohn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jhn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jooohn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Expanded Regex Puzzle Solution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0" name="Google Shape;360;p63"/>
          <p:cNvSpPr txBox="1">
            <a:spLocks noGrp="1"/>
          </p:cNvSpPr>
          <p:nvPr>
            <p:ph type="body" idx="1"/>
          </p:nvPr>
        </p:nvSpPr>
        <p:spPr>
          <a:xfrm>
            <a:off x="139650" y="988575"/>
            <a:ext cx="88647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Challenge: Give a regular expression for any lowercase string that has a repeated </a:t>
            </a:r>
            <a:b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vowel (i.e. noon, peel, festoon, loop, </a:t>
            </a:r>
            <a:r>
              <a:rPr lang="en" sz="1500" dirty="0" err="1">
                <a:latin typeface="Roboto Light"/>
                <a:ea typeface="Roboto Light"/>
                <a:cs typeface="Roboto Light"/>
                <a:sym typeface="Roboto Light"/>
              </a:rPr>
              <a:t>etc</a:t>
            </a:r>
            <a:r>
              <a:rPr lang="en" sz="1500" dirty="0">
                <a:latin typeface="Roboto Light"/>
                <a:ea typeface="Roboto Light"/>
                <a:cs typeface="Roboto Light"/>
                <a:sym typeface="Roboto Light"/>
              </a:rPr>
              <a:t>):</a:t>
            </a:r>
            <a:r>
              <a:rPr lang="en" sz="1300" dirty="0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500" dirty="0">
                <a:latin typeface="Consolas"/>
                <a:ea typeface="Consolas"/>
                <a:cs typeface="Consolas"/>
                <a:sym typeface="Consolas"/>
              </a:rPr>
              <a:t>[a-z]*(</a:t>
            </a:r>
            <a:r>
              <a:rPr lang="en" sz="1500" dirty="0" err="1">
                <a:latin typeface="Consolas"/>
                <a:ea typeface="Consolas"/>
                <a:cs typeface="Consolas"/>
                <a:sym typeface="Consolas"/>
              </a:rPr>
              <a:t>aa|ee|ii|oo|uu</a:t>
            </a:r>
            <a:r>
              <a:rPr lang="en" sz="1500" dirty="0">
                <a:latin typeface="Consolas"/>
                <a:ea typeface="Consolas"/>
                <a:cs typeface="Consolas"/>
                <a:sym typeface="Consolas"/>
              </a:rPr>
              <a:t>)[a-z]*</a:t>
            </a:r>
            <a:endParaRPr sz="1500" dirty="0">
              <a:highlight>
                <a:srgbClr val="C9DA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String Canonicalization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More Advanced Regular </a:t>
            </a:r>
            <a:br>
              <a:rPr lang="en" b="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Expressions Syntax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Limitations of Regular Expressions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6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Writing regular expressions is like writing a program.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Need to know the syntax well.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Can be easier to write than to read.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Can be difficult to debug.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5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Regular expressions are terrible at certain types of problems. Examples: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For parsing a hierarchical structure, such as JSON, use a parser, not a regex!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Complex features (e.g. valid email address).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Counting (same number of instances of a and b). (impossible)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Complex properties (palindromes, balanced parentheses). (impossible)</a:t>
            </a:r>
            <a:b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</a:b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Email Address Regular Expression (a probably bad idea)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2" name="Google Shape;402;p6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541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The regular expression for email addresses (for the Perl programming language):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3" name="Google Shape;403;p69"/>
          <p:cNvSpPr txBox="1"/>
          <p:nvPr/>
        </p:nvSpPr>
        <p:spPr>
          <a:xfrm>
            <a:off x="106300" y="1063100"/>
            <a:ext cx="8942400" cy="3366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(?:(?:\r\n)?[ \t])*(?:(?:(?:[^()&lt;&gt;@,;:\\".\[\] \000-\031]+(?:(?:(?:\r\n)?[ \t])+|\Z|(?=[\["()&lt;&gt;@,;:\\".\[\]]))|"(?:[^\"\r\\]|\\.|(?:(?:\r\n)?[ \t]))*"(?:(?: \r\n)?[ \t])*)(?:\.(?:(?:\r\n)?[ \t])*(?:[^()&lt;&gt;@,;:\\".\[\] \000-\031]+(?:(?:(?:\r\n)?[ \t])+|\Z|(?=[\["()&lt;&gt;@,;:\\".\[\]]))|"(?:[^\"\r\\]|\\.|(?:(?:\r\n)?[ \t]))*"(?:(?:\r\n)?[ \t])*))*@(?:(?:\r\n)?[ \t])*(?:[^()&lt;&gt;@,;:\\".\[\] \000-\031]+(?:(?:(?:\r\n)?[ \t])+|\Z|(?=[\["()&lt;&gt;@,;:\\".\[\]]))|\[([^\[\]\r\\]|\\.)*\ ](?:(?:\r\n)?[ \t])*)(?:\.(?:(?:\r\n)?[ \t])*(?:[^()&lt;&gt;@,;:\\".\[\] \000-\031]+(?:(?:(?:\r\n)?[ \t])+|\Z|(?=[\["()&lt;&gt;@,;:\\".\[\]]))|\[([^\[\]\r\\]|\\.)*\](?: (?:\r\n)?[ \t])*))*|(?:[^()&lt;&gt;@,;:\\".\[\] \000-\031]+(?:(?:(?:\r\n)?[ \t])+|\Z|(?=[\["()&lt;&gt;@,;:\\".\[\]]))|"(?:[^\"\r\\]|\\.|(?:(?:\r\n)?[ \t]))*"(?:(?:\r\n) ?[ \t])*)*\&lt;(?:(?:\r\n)?[ \t])*(?:@(?:[^()&lt;&gt;@,;:\\".\[\] \000-\031]+(?:(?:(?:\r\n)?[ \t])+|\Z|(?=[\["()&lt;&gt;@,;:\\".\[\]]))|\[([^\[\]\r\\]|\\.)*\](?:(?:\r\n)?[ \t])*)(?:\.(?:(?:\r\n)?[ \t])*(?:[^()&lt;&gt;@,;:\\".\[\] \000-\031]+(?:(?:(?:\r\n)?[ \t])+|\Z|(?=[\["()&lt;&gt;@,;:\\".\[\]]))|\[([^\[\]\r\\]|\\.)*\](?:(?:\r\n)?[ \t] )*))*(?:,@(?:(?:\r\n)?[ \t])*(?:[^()&lt;&gt;@,;:\\".\[\] \000-\031]+(?:(?:(?:\r\n)?[ \t])+|\Z|(?=[\["()&lt;&gt;@,;:\\".\[\]]))|\[([^\[\]\r\\]|\\.)*\](?:(?:\r\n)?[ \t])* )(?:\.(?:(?:\r\n)?[ \t])*(?:[^()&lt;&gt;@,;:\\".\[\] \000-\031]+(?:(?:(?:\r\n)?[ \t])+|\Z|(?=[\["()&lt;&gt;@,;:\\".\[\]]))|\[([^\[\]\r\\]|\\.)*\](?:(?:\r\n)?[ \t])*))*) *:(?:(?:\r\n)?[ \t])*)?(?:[^()&lt;&gt;@,;:\\".\[\] \000-\031]+(?:(?:(?:\r\n)?[ \t])+|\Z|(?=[\["()&lt;&gt;@,;:\\".\[\]]))|"(?:[^\"\r\\]|\\.|(?:(?:\r\n)?[ \t]))*"(?:(?:\r \n)?[ \t])*)(?:\.(?:(?:\r\n)?[ \t])*(?:[^()&lt;&gt;@,;:\\".\[\] \000-\031]+(?:(?:(?:\r\n)?[ \t])+|\Z|(?=[\["()&lt;&gt;@,;:\\".\[\]]))|"(?:[^\"\r\\]|\\.|(?:(?:\r\n)?[ \t ]))*"(?:(?:\r\n)?[ \t])*))*@(?:(?:\r\n)?[ \t])*(?:[^()&lt;&gt;@,;:\\".\[\] \000-\031]+(?:(?:(?:\r\n)?[ \t])+|\Z|(?=[\["()&lt;&gt;@,;:\\".\[\]]))|\[([^\[\]\r\\]|\\.)*\]( ?:(?:\r\n)?[ \t])*)(?:\.(?:(?:\r\n)?[ \t])*(?:[^()&lt;&gt;@,;:\\".\[\] \000-\031]+(?:(?:(?:\r\n)?[ \t])+|\Z|(?=[\["()&lt;&gt;@,;:\\".\[\]]))|\[([^\[\]\r\\]|\\.)*\](?:(? :\r\n)?[ \t])*))*\&gt;(?:(?:\r\n)?[ \t])*)|(?:[^()&lt;&gt;@,;:\\".\[\] \000-\031]+(?:(?:(?:\r\n)?[ \t])+|\Z|(?=[\["()&lt;&gt;@,;:\\".\[\]]))|"(?:[^\"\r\\]|\\.|(?:(?:\r\n)? [ \t]))*"(?:(?:\r\n)?[ \t])*)*:(?:(?:\r\n)?[ \t])*(?:(?:(?:[^()&lt;&gt;@,;:\\".\[\] \000-\031]+(?:(?:(?:\r\n)?[ \t])+|\Z|(?=[\["()&lt;&gt;@,;:\\".\[\]]))|"(?:[^\"\r\\]| \\.|(?:(?:\r\n)?[ \t]))*"(?:(?:\r\n)?[ \t])*)(?:\.(?:(?:\r\n)?[ \t])*(?:[^()&lt;&gt;@,;:\\".\[\] \000-\031]+(?:(?:(?:\r\n)?[ \t])+|\Z|(?=[\["()&lt;&gt;@,;:\\".\[\]]))|" (?:[^\"\r\\]|\\.|(?:(?:\r\n)?[ \t]))*"(?:(?:\r\n)?[ \t])*))*@(?:(?:\r\n)?[ \t])*(?:[^()&lt;&gt;@,;:\\".\[\] \000-\031]+(?:(?:(?:\r\n)?[ \t])+|\Z|(?=[\["()&lt;&gt;@,;:\\ ".\[\]]))|\[([^\[\]\r\\]|\\.)*\](?:(?:\r\n)?[ \t])*)(?:\.(?:(?:\r\n)?[ \t])*(?:[^()&lt;&gt;@,;:\\".\[\] \000-\031]+(?:(?:(?:\r\n)?[ \t])+|\Z|(?=[\["()&lt;&gt;@,;:\\".\[ \]]))|\[([^\[\]\r\\]|\\.)*\](?:(?:\r\n)?[ \t])*))*|(?:[^()&lt;&gt;@,;:\\".\[\] \000-\031]+(?:(?:(?:\r\n)?[ \t])+|\Z|(?=[\["()&lt;&gt;@,;:\\".\[\]]))|"(?:[^\"\r\\]|\\.|( ?:(?:\r\n)?[ \t]))*"(?:(?:\r\n)?[ \t])*)*\&lt;(?:(?:\r\n)?[ \t])*(?:@(?:[^()&lt;&gt;@,;:\\".\[\] \000-\031]+(?:(?:(?:\r\n)?[ \t])+|\Z|(?=[\["()&lt;&gt;@,;:\\".\[\]]))|\[([ ^\[\]\r\\]|\\.)*\](?:(?:\r\n)?[ \t])*)(?:\.(?:(?:\r\n)?[ \t])*(?:[^()&lt;&gt;@,;:\\".\[\] \000-\031]+(?:(?:(?:\r\n)?[ \t])+|\Z|(?=[\["()&lt;&gt;@,;:\\".\[\]]))|\[([^\[\ ]\r\\]|\\.)*\](?:(?:\r\n)?[ \t])*))*(?:,@(?:(?:\r\n)?[ \t])*(?:[^()&lt;&gt;@,;:\\".\[\] \000-\031]+(?:(?:(?:\r\n)?[ \t])+|\Z|(?=[\["()&lt;&gt;@,;:\\".\[\]]))|\[([^\[\]\ r\\]|\\.)*\](?:(?:\r\n)?[ \t])*)(?:\.(?:(?:\r\n)?[ \t])*(?:[^()&lt;&gt;@,;:\\".\[\] \000-\031]+(?:(?:(?:\r\n)?[ \t])+|\Z|(?=[\["()&lt;&gt;@,;:\\".\[\]]))|\[([^\[\]\r\\] |\\.)*\](?:(?:\r\n)?[ \t])*))*)*:(?:(?:\r\n)?[ \t])*)?(?:[^()&lt;&gt;@,;:\\".\[\] \000-\031]+(?:(?:(?:\r\n)?[ \t])+|\Z|(?=[\["()&lt;&gt;@,;:\\".\[\]]))|"(?:[^\"\r\\]|\\ .|(?:(?:\r\n)?[ \t]))*"(?:(?:\r\n)?[ \t])*)(?:\.(?:(?:\r\n)?[ \t])*(?:[^()&lt;&gt;@,;:\\".\[\] \000-\031]+(?:(?:(?:\r\n)?[ \t])+|\Z|(?=[\["()&lt;&gt;@,;:\\".\[\]]))|"(? :[^\"\r\\]|\\.|(?:(?:\r\n)?[ \t]))*"(?:(?:\r\n)?[ \t])*))*@(?:(?:\r\n)?[ \t])*(?:[^()&lt;&gt;@,;:\\".\[\] \000-\031]+(?:(?:(?:\r\n)?[ \t])+|\Z|(?=[\["()&lt;&gt;@,;:\\". \[\]]))|\[([^\[\]\r\\]|\\.)*\](?:(?:\r\n)?[ \t])*)(?:\.(?:(?:\r\n)?[ \t])*(?:[^()&lt;&gt;@,;:\\".\[\] \000-\031]+(?:(?:(?:\r\n)?[ \t])+|\Z|(?=[\["()&lt;&gt;@,;:\\".\[\] ]))|\[([^\[\]\r\\]|\\.)*\](?:(?:\r\n)?[ \t])*))*\&gt;(?:(?:\r\n)?[ \t])*)(?:,\s*(?:(?:[^()&lt;&gt;@,;:\\".\[\] \000-\031]+(?:(?:(?:\r\n)?[ \t])+|\Z|(?=[\["()&lt;&gt;@,;:\\ ".\[\]]))|"(?:[^\"\r\\]|\\.|(?:(?:\r\n)?[ \t]))*"(?:(?:\r\n)?[ \t])*)(?:\.(?:(?:\r\n)?[ \t])*(?:[^()&lt;&gt;@,;:\\".\[\] \000-\031]+(?:(?:(?:\r\n)?[ \t])+|\Z|(?=[ \["()&lt;&gt;@,;:\\".\[\]]))|"(?:[^\"\r\\]|\\.|(?:(?:\r\n)?[ \t]))*"(?:(?:\r\n)?[ \t])*))*@(?:(?:\r\n)?[ \t])*(?:[^()&lt;&gt;@,;:\\".\[\] \000-\031]+(?:(?:(?:\r\n)?[ \t ])+|\Z|(?=[\["()&lt;&gt;@,;:\\".\[\]]))|\[([^\[\]\r\\]|\\.)*\](?:(?:\r\n)?[ \t])*)(?:\.(?:(?:\r\n)?[ \t])*(?:[^()&lt;&gt;@,;:\\".\[\] \000-\031]+(?:(?:(?:\r\n)?[ \t])+| \Z|(?=[\["()&lt;&gt;@,;:\\".\[\]]))|\[([^\[\]\r\\]|\\.)*\](?:(?:\r\n)?[ \t])*))*|(?:[^()&lt;&gt;@,;:\\".\[\] \000-\031]+(?:(?:(?:\r\n)?[ \t])+|\Z|(?=[\["()&lt;&gt;@,;:\\".\[\ ]]))|"(?:[^\"\r\\]|\\.|(?:(?:\r\n)?[ \t]))*"(?:(?:\r\n)?[ \t])*)*\&lt;(?:(?:\r\n)?[ \t])*(?:@(?:[^()&lt;&gt;@,;:\\".\[\] \000-\031]+(?:(?:(?:\r\n)?[ \t])+|\Z|(?=[\[" ()&lt;&gt;@,;:\\".\[\]]))|\[([^\[\]\r\\]|\\.)*\](?:(?:\r\n)?[ \t])*)(?:\.(?:(?:\r\n)?[ \t])*(?:[^()&lt;&gt;@,;:\\".\[\] \000-\031]+(?:(?:(?:\r\n)?[ \t])+|\Z|(?=[\["()&lt;&gt; @,;:\\".\[\]]))|\[([^\[\]\r\\]|\\.)*\](?:(?:\r\n)?[ \t])*))*(?:,@(?:(?:\r\n)?[ \t])*(?:[^()&lt;&gt;@,;:\\".\[\] \000-\031]+(?:(?:(?:\r\n)?[ \t])+|\Z|(?=[\["()&lt;&gt;@, ;:\\".\[\]]))|\[([^\[\]\r\\]|\\.)*\](?:(?:\r\n)?[ \t])*)(?:\.(?:(?:\r\n)?[ \t])*(?:[^()&lt;&gt;@,;:\\".\[\] \000-\031]+(?:(?:(?:\r\n)?[ \t])+|\Z|(?=[\["()&lt;&gt;@,;:\\ ".\[\]]))|\[([^\[\]\r\\]|\\.)*\](?:(?:\r\n)?[ \t])*))*)*:(?:(?:\r\n)?[ \t])*)?(?:[^()&lt;&gt;@,;:\\".\[\] \000-\031]+(?:(?:(?:\r\n)?[ \t])+|\Z|(?=[\["()&lt;&gt;@,;:\\". \[\]]))|"(?:[^\"\r\\]|\\.|(?:(?:\r\n)?[ \t]))*"(?:(?:\r\n)?[ \t])*)(?:\.(?:(?:\r\n)?[ \t])*(?:[^()&lt;&gt;@,;:\\".\[\] \000-\031]+(?:(?:(?:\r\n)?[ \t])+|\Z|(?=[\[ "()&lt;&gt;@,;:\\".\[\]]))|"(?:[^\"\r\\]|\\.|(?:(?:\r\n)?[ \t]))*"(?:(?:\r\n)?[ \t])*))*@(?:(?:\r\n)?[ \t])*(?:[^()&lt;&gt;@,;:\\".\[\] \000-\031]+(?:(?:(?:\r\n)?[ \t]) +|\Z|(?=[\["()&lt;&gt;@,;:\\".\[\]]))|\[([^\[\]\r\\]|\\.)*\](?:(?:\r\n)?[ \t])*)(?:\.(?:(?:\r\n)?[ \t])*(?:[^()&lt;&gt;@,;:\\".\[\] \000-\031]+(?:(?:(?:\r\n)?[ \t])+|\Z |(?=[\["()&lt;&gt;@,;:\\".\[\]]))|\[([^\[\]\r\\]|\\.)*\](?:(?:\r\n)?[ \t])*))*\&gt;(?:(?:\r\n)?[ \t])*))*)?;\s*)</a:t>
            </a:r>
            <a:endParaRPr sz="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69"/>
          <p:cNvSpPr txBox="1"/>
          <p:nvPr/>
        </p:nvSpPr>
        <p:spPr>
          <a:xfrm>
            <a:off x="25175" y="4800866"/>
            <a:ext cx="8486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Light"/>
                <a:ea typeface="Roboto Light"/>
                <a:cs typeface="Roboto Light"/>
                <a:sym typeface="Roboto Light"/>
              </a:rPr>
              <a:t>From: </a:t>
            </a:r>
            <a:r>
              <a:rPr lang="en" sz="13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http://www.ex-parrot.com/~pdw/Mail-RFC822-Address.html</a:t>
            </a:r>
            <a:endParaRPr sz="13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Even More Regular Expression Syntax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10" name="Google Shape;410;p70"/>
          <p:cNvGraphicFramePr/>
          <p:nvPr>
            <p:extLst>
              <p:ext uri="{D42A27DB-BD31-4B8C-83A1-F6EECF244321}">
                <p14:modId xmlns:p14="http://schemas.microsoft.com/office/powerpoint/2010/main" val="3909121588"/>
              </p:ext>
            </p:extLst>
          </p:nvPr>
        </p:nvGraphicFramePr>
        <p:xfrm>
          <a:off x="1465500" y="866850"/>
          <a:ext cx="6213000" cy="222492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5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built-in character classes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\w+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\d+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fawef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231231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 person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423 people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character class negation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[^a-z]+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PEPPERS3982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17211!↑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å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porch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escape character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cow\.com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cow.com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cowscom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1" name="Google Shape;411;p70"/>
          <p:cNvSpPr txBox="1">
            <a:spLocks noGrp="1"/>
          </p:cNvSpPr>
          <p:nvPr>
            <p:ph type="body" idx="1"/>
          </p:nvPr>
        </p:nvSpPr>
        <p:spPr>
          <a:xfrm>
            <a:off x="166800" y="3064375"/>
            <a:ext cx="7861800" cy="15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Suppose you want to match one of our special characters like: .  [  ] 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In these cases, you must “escape” the character using the backslash.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 dirty="0">
                <a:latin typeface="Roboto Light"/>
                <a:ea typeface="Roboto Light"/>
                <a:cs typeface="Roboto Light"/>
                <a:sym typeface="Roboto Light"/>
              </a:rPr>
              <a:t>You can think of the backslash as meaning “take this next character literally”.</a:t>
            </a:r>
            <a:endParaRPr sz="17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Expressions Puzzle: </a:t>
            </a:r>
            <a:r>
              <a:rPr lang="en" b="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tinyurl.com/reg913a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8" name="Google Shape;418;p71"/>
          <p:cNvSpPr txBox="1">
            <a:spLocks noGrp="1"/>
          </p:cNvSpPr>
          <p:nvPr>
            <p:ph type="body" idx="1"/>
          </p:nvPr>
        </p:nvSpPr>
        <p:spPr>
          <a:xfrm>
            <a:off x="497441" y="997036"/>
            <a:ext cx="84438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Create a regular expression that matches the red portion below.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71"/>
          <p:cNvSpPr txBox="1"/>
          <p:nvPr/>
        </p:nvSpPr>
        <p:spPr>
          <a:xfrm>
            <a:off x="420756" y="1968471"/>
            <a:ext cx="6281400" cy="989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169.237.46.168 - - </a:t>
            </a:r>
            <a:r>
              <a:rPr lang="en" sz="16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[26/Jan/2014:10:47:58 -0800]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"GET /stat141/Winter04/ HTTP/1.1" 200 2585 "http://anson.ucdavis.edu/courses/"</a:t>
            </a:r>
            <a:endParaRPr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Expressions Puzzle Solution: </a:t>
            </a:r>
            <a:r>
              <a:rPr lang="en" b="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tinyurl.com/reg913a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6" name="Google Shape;426;p72"/>
          <p:cNvSpPr txBox="1">
            <a:spLocks noGrp="1"/>
          </p:cNvSpPr>
          <p:nvPr>
            <p:ph type="body" idx="1"/>
          </p:nvPr>
        </p:nvSpPr>
        <p:spPr>
          <a:xfrm>
            <a:off x="350100" y="1004988"/>
            <a:ext cx="8491750" cy="1072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Create a regular expression that matches the red portion below: </a:t>
            </a: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\[.*\]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778565" y="2077050"/>
            <a:ext cx="6281400" cy="989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169.237.46.168 - - </a:t>
            </a:r>
            <a:r>
              <a:rPr lang="en" sz="1600" dirty="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[26/Jan/2014:10:47:58 -0800]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"GET /stat141/Winter04/ HTTP/1.1" 200 2585 "http://</a:t>
            </a:r>
            <a:r>
              <a:rPr lang="en" sz="16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anson.ucdavis.edu</a:t>
            </a:r>
            <a:r>
              <a:rPr lang="en" sz="16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/courses/"</a:t>
            </a:r>
            <a:endParaRPr sz="1600" dirty="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426;p72">
            <a:extLst>
              <a:ext uri="{FF2B5EF4-FFF2-40B4-BE49-F238E27FC236}">
                <a16:creationId xmlns:a16="http://schemas.microsoft.com/office/drawing/2014/main" id="{1B777961-55F6-F2C7-7EC6-C5BE135F3574}"/>
              </a:ext>
            </a:extLst>
          </p:cNvPr>
          <p:cNvSpPr txBox="1">
            <a:spLocks/>
          </p:cNvSpPr>
          <p:nvPr/>
        </p:nvSpPr>
        <p:spPr>
          <a:xfrm>
            <a:off x="550207" y="3602481"/>
            <a:ext cx="8491750" cy="107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en-US" dirty="0">
                <a:latin typeface="Roboto Light"/>
                <a:ea typeface="Roboto Light"/>
                <a:cs typeface="Roboto Light"/>
                <a:sym typeface="Roboto Light"/>
              </a:rPr>
              <a:t>See example in lab file</a:t>
            </a: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Font typeface="Calibri"/>
              <a:buNone/>
            </a:pP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Font typeface="Calibri"/>
              <a:buNone/>
            </a:pPr>
            <a:endParaRPr lang="en-US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Even More Regular Expression Features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1" name="Google Shape;441;p74"/>
          <p:cNvSpPr txBox="1">
            <a:spLocks noGrp="1"/>
          </p:cNvSpPr>
          <p:nvPr>
            <p:ph type="body" idx="1"/>
          </p:nvPr>
        </p:nvSpPr>
        <p:spPr>
          <a:xfrm>
            <a:off x="243000" y="3216775"/>
            <a:ext cx="8443800" cy="16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A few additional common regex features are listed above.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Won’t discuss these in class, but might come up in discussion or hw.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 Light"/>
              <a:buChar char="●"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There are even more out there!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Roboto Light"/>
                <a:ea typeface="Roboto Light"/>
                <a:cs typeface="Roboto Light"/>
                <a:sym typeface="Roboto Light"/>
              </a:rPr>
              <a:t>The official guide is good! </a:t>
            </a:r>
            <a:r>
              <a:rPr lang="en" sz="17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https://docs.python.org/3/howto/regex.html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42" name="Google Shape;442;p74"/>
          <p:cNvGraphicFramePr/>
          <p:nvPr/>
        </p:nvGraphicFramePr>
        <p:xfrm>
          <a:off x="1465500" y="866850"/>
          <a:ext cx="6213000" cy="222492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55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example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match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beginning of line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74EA7"/>
                          </a:solidFill>
                        </a:rPr>
                        <a:t>end of line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o 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ark two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4EA7"/>
                          </a:solidFill>
                        </a:rPr>
                        <a:t>lazy</a:t>
                      </a:r>
                      <a:r>
                        <a:rPr lang="en">
                          <a:solidFill>
                            <a:srgbClr val="674EA7"/>
                          </a:solidFill>
                        </a:rPr>
                        <a:t> version of zero or more *?</a:t>
                      </a:r>
                      <a:endParaRPr>
                        <a:solidFill>
                          <a:srgbClr val="674EA7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5.</a:t>
                      </a:r>
                      <a:r>
                        <a:rPr lang="en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*?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5005005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43" name="Google Shape;443;p74"/>
          <p:cNvCxnSpPr/>
          <p:nvPr/>
        </p:nvCxnSpPr>
        <p:spPr>
          <a:xfrm rot="10800000">
            <a:off x="7210675" y="2906700"/>
            <a:ext cx="45120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4" name="Google Shape;444;p74"/>
          <p:cNvSpPr txBox="1"/>
          <p:nvPr/>
        </p:nvSpPr>
        <p:spPr>
          <a:xfrm>
            <a:off x="7705550" y="3202550"/>
            <a:ext cx="12228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5.*5 would match this!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Expressions in Python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(and Regex Groups)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re.findall in Python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0" name="Google Shape;460;p7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In Python,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re.findall(pattern, text)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will return a list of all matches.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1" name="Google Shape;461;p77"/>
          <p:cNvSpPr txBox="1"/>
          <p:nvPr/>
        </p:nvSpPr>
        <p:spPr>
          <a:xfrm>
            <a:off x="493650" y="1227675"/>
            <a:ext cx="8156700" cy="1730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"My social security number is 456-76-4295 bro, or actually maybe it’s 456-67-4295.";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r"</a:t>
            </a:r>
            <a:r>
              <a:rPr lang="en" sz="20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[0-9]{3}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[0-9]{2}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000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[0-9]{4}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re.findall(</a:t>
            </a:r>
            <a:r>
              <a:rPr lang="en" sz="20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200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20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77"/>
          <p:cNvSpPr txBox="1"/>
          <p:nvPr/>
        </p:nvSpPr>
        <p:spPr>
          <a:xfrm>
            <a:off x="493650" y="3110175"/>
            <a:ext cx="8156700" cy="559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['456-76-4295', '456-67-4295']</a:t>
            </a:r>
            <a:endParaRPr sz="2000">
              <a:solidFill>
                <a:schemeClr val="dk1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Regular Expression Groups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3" name="Google Shape;483;p8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Earlier we used parentheses to specify the order of operations.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Parenthesis have another meaning: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Every set of parentheses specifies a so-called “group”.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Regular expression matchers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re.findall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lang="en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regex101.com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) will return matches organized by groups. In Python, returned as tuples.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84" name="Google Shape;484;p80"/>
          <p:cNvSpPr txBox="1"/>
          <p:nvPr/>
        </p:nvSpPr>
        <p:spPr>
          <a:xfrm>
            <a:off x="182650" y="2561825"/>
            <a:ext cx="6132300" cy="1267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"""Observations: </a:t>
            </a:r>
            <a:r>
              <a:rPr lang="en" sz="1800" dirty="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800" dirty="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awakens.</a:t>
            </a:r>
            <a:endParaRPr sz="1800" dirty="0">
              <a:solidFill>
                <a:schemeClr val="accent4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800" dirty="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goes back to sleep.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"""       </a:t>
            </a:r>
            <a:endParaRPr sz="18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 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= "</a:t>
            </a:r>
            <a:r>
              <a:rPr lang="en" sz="1800" dirty="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(\d\d)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(\d\d)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 dirty="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(\d\d)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800" dirty="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(.*)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matches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 dirty="0" err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re.findall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b="1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80"/>
          <p:cNvSpPr txBox="1"/>
          <p:nvPr/>
        </p:nvSpPr>
        <p:spPr>
          <a:xfrm>
            <a:off x="182650" y="3943100"/>
            <a:ext cx="6394200" cy="832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[('</a:t>
            </a:r>
            <a:r>
              <a:rPr lang="en" sz="18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8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04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8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53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8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awakens.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'),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('</a:t>
            </a:r>
            <a:r>
              <a:rPr lang="en" sz="1800">
                <a:solidFill>
                  <a:srgbClr val="FF000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03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800">
                <a:solidFill>
                  <a:srgbClr val="6AA84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05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800">
                <a:solidFill>
                  <a:srgbClr val="9900FF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', '</a:t>
            </a:r>
            <a:r>
              <a:rPr lang="en" sz="1800">
                <a:solidFill>
                  <a:schemeClr val="accent4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Horse goes back to sleep.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')]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Goal 1: Joining Tables with Mismatched Labels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3" name="Google Shape;1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5" y="717100"/>
            <a:ext cx="3155001" cy="19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175" y="668175"/>
            <a:ext cx="3381199" cy="20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5"/>
          <p:cNvSpPr txBox="1"/>
          <p:nvPr/>
        </p:nvSpPr>
        <p:spPr>
          <a:xfrm>
            <a:off x="4147900" y="2560375"/>
            <a:ext cx="1128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6" name="Google Shape;146;p35"/>
          <p:cNvCxnSpPr>
            <a:endCxn id="145" idx="1"/>
          </p:cNvCxnSpPr>
          <p:nvPr/>
        </p:nvCxnSpPr>
        <p:spPr>
          <a:xfrm>
            <a:off x="3532600" y="2443525"/>
            <a:ext cx="615300" cy="28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35"/>
          <p:cNvCxnSpPr/>
          <p:nvPr/>
        </p:nvCxnSpPr>
        <p:spPr>
          <a:xfrm flipH="1">
            <a:off x="4738850" y="2414126"/>
            <a:ext cx="630300" cy="30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35"/>
          <p:cNvCxnSpPr/>
          <p:nvPr/>
        </p:nvCxnSpPr>
        <p:spPr>
          <a:xfrm>
            <a:off x="4424375" y="3002276"/>
            <a:ext cx="0" cy="60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35"/>
          <p:cNvSpPr txBox="1"/>
          <p:nvPr/>
        </p:nvSpPr>
        <p:spPr>
          <a:xfrm>
            <a:off x="4169228" y="3719800"/>
            <a:ext cx="530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???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Extracting Date Information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3" name="Google Shape;513;p8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83"/>
          <p:cNvSpPr txBox="1"/>
          <p:nvPr/>
        </p:nvSpPr>
        <p:spPr>
          <a:xfrm>
            <a:off x="768750" y="632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With a little more work, we can do something similar and extract day, month, year, hour, minutes, seconds, and time zone all in one regular expression.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Font typeface="Roboto Light"/>
              <a:buChar char="●"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Derivation is left as an exercise for you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You will also see code that uses </a:t>
            </a:r>
            <a:r>
              <a:rPr lang="en" sz="1900" dirty="0" err="1">
                <a:latin typeface="Consolas"/>
                <a:ea typeface="Consolas"/>
                <a:cs typeface="Consolas"/>
                <a:sym typeface="Consolas"/>
              </a:rPr>
              <a:t>re.search</a:t>
            </a: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 instead of </a:t>
            </a:r>
            <a:r>
              <a:rPr lang="en" sz="1900" dirty="0" err="1">
                <a:latin typeface="Consolas"/>
                <a:ea typeface="Consolas"/>
                <a:cs typeface="Consolas"/>
                <a:sym typeface="Consolas"/>
              </a:rPr>
              <a:t>re.findall</a:t>
            </a:r>
            <a:r>
              <a:rPr lang="en" sz="1900" dirty="0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9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16" name="Google Shape;51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5" y="3637225"/>
            <a:ext cx="7490776" cy="62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7" name="Google Shape;51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00" y="1778950"/>
            <a:ext cx="8337624" cy="969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Case Studies on Police Data </a:t>
            </a:r>
            <a:br>
              <a:rPr lang="en" b="0"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and Restaurant Data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4" name="Google Shape;534;p8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Today we saw many different string manipulation tools.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There are many many more!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With just this basic set of tools, you can do most of what you’ll need.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535" name="Google Shape;535;p86"/>
          <p:cNvGraphicFramePr/>
          <p:nvPr/>
        </p:nvGraphicFramePr>
        <p:xfrm>
          <a:off x="190500" y="1771650"/>
          <a:ext cx="6094125" cy="320019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96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python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pandas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re.findall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df.str.findall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str.replace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re.sub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df.str.replace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str.split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re.split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df.str.split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’ab’ in str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re.search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df.str.contain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len(str)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df.str.len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str[1:4]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df.str[1:4]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A Joining Problem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55" name="Google Shape;1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25" y="717100"/>
            <a:ext cx="3155001" cy="19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9175" y="668175"/>
            <a:ext cx="3381199" cy="202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6"/>
          <p:cNvSpPr txBox="1"/>
          <p:nvPr/>
        </p:nvSpPr>
        <p:spPr>
          <a:xfrm>
            <a:off x="4147900" y="2560375"/>
            <a:ext cx="1128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" name="Google Shape;158;p36"/>
          <p:cNvCxnSpPr>
            <a:endCxn id="157" idx="1"/>
          </p:cNvCxnSpPr>
          <p:nvPr/>
        </p:nvCxnSpPr>
        <p:spPr>
          <a:xfrm>
            <a:off x="3532600" y="2443525"/>
            <a:ext cx="615300" cy="288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36"/>
          <p:cNvCxnSpPr/>
          <p:nvPr/>
        </p:nvCxnSpPr>
        <p:spPr>
          <a:xfrm flipH="1">
            <a:off x="4738850" y="2414126"/>
            <a:ext cx="630300" cy="303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36"/>
          <p:cNvCxnSpPr/>
          <p:nvPr/>
        </p:nvCxnSpPr>
        <p:spPr>
          <a:xfrm>
            <a:off x="4424375" y="3002276"/>
            <a:ext cx="0" cy="60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1" name="Google Shape;161;p36"/>
          <p:cNvSpPr txBox="1"/>
          <p:nvPr/>
        </p:nvSpPr>
        <p:spPr>
          <a:xfrm>
            <a:off x="166800" y="3352875"/>
            <a:ext cx="40473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To join our tables we’ll need to </a:t>
            </a: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canonicalize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the county names.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Canonicalize: Convert data that has more than one possible presentation into a standard form.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2" name="Google Shape;162;p36"/>
          <p:cNvSpPr txBox="1"/>
          <p:nvPr/>
        </p:nvSpPr>
        <p:spPr>
          <a:xfrm>
            <a:off x="4169228" y="3719800"/>
            <a:ext cx="530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???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Canonicalizing County Names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68" name="Google Shape;168;p37"/>
          <p:cNvCxnSpPr/>
          <p:nvPr/>
        </p:nvCxnSpPr>
        <p:spPr>
          <a:xfrm>
            <a:off x="2069700" y="3114175"/>
            <a:ext cx="1533000" cy="924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9" name="Google Shape;1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875" y="605600"/>
            <a:ext cx="2657288" cy="21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421" y="643851"/>
            <a:ext cx="1857550" cy="19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395" y="3201376"/>
            <a:ext cx="1417400" cy="172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7"/>
          <p:cNvCxnSpPr/>
          <p:nvPr/>
        </p:nvCxnSpPr>
        <p:spPr>
          <a:xfrm flipH="1">
            <a:off x="5803300" y="2997450"/>
            <a:ext cx="1350600" cy="10677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3" name="Google Shape;17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799" y="3556100"/>
            <a:ext cx="2841101" cy="1364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249" y="2544475"/>
            <a:ext cx="2841101" cy="1364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Canonicalization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Canonicalization: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Replace each string with a unique representation.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Feels very “hacky”, but messy problems often have messy solutions.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Can be done slightly better but not by much →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Code is very brittle! Requires maintenance.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Tools used:</a:t>
            </a:r>
            <a:br>
              <a:rPr lang="en" sz="1800">
                <a:latin typeface="Roboto Light"/>
                <a:ea typeface="Roboto Light"/>
                <a:cs typeface="Roboto Light"/>
                <a:sym typeface="Roboto Light"/>
              </a:rPr>
            </a:b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181" name="Google Shape;181;p38"/>
          <p:cNvGraphicFramePr/>
          <p:nvPr/>
        </p:nvGraphicFramePr>
        <p:xfrm>
          <a:off x="922775" y="3778175"/>
          <a:ext cx="4872075" cy="1188630"/>
        </p:xfrm>
        <a:graphic>
          <a:graphicData uri="http://schemas.openxmlformats.org/drawingml/2006/table">
            <a:tbl>
              <a:tblPr>
                <a:noFill/>
                <a:tableStyleId>{BE344023-A281-40EE-BF08-91AB083568E6}</a:tableStyleId>
              </a:tblPr>
              <a:tblGrid>
                <a:gridCol w="154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Replacement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str.replace(‘&amp;’, ‘and’)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str.replace(‘ ‘, ‘’)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str.lower()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150" y="1762263"/>
            <a:ext cx="3628875" cy="174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Extracting From Text Using Split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Roboto Light"/>
                <a:ea typeface="Roboto Light"/>
                <a:cs typeface="Roboto Light"/>
                <a:sym typeface="Roboto Light"/>
              </a:rPr>
              <a:t>Goal 2: Extracting Date Information</a:t>
            </a:r>
            <a:endParaRPr b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Roboto Light"/>
                <a:ea typeface="Roboto Light"/>
                <a:cs typeface="Roboto Light"/>
                <a:sym typeface="Roboto Light"/>
              </a:rPr>
              <a:t>Suppose we want to extract times and dates from web server logs that look like the following: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768750" y="1394475"/>
            <a:ext cx="77985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169.237.46.168 - - [</a:t>
            </a:r>
            <a:r>
              <a:rPr lang="en" sz="24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26/Jan/2014:10:47:58 -0800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 "GET /stat141/Winter04/ HTTP/1.1" 200 2585 "http://</a:t>
            </a:r>
            <a:r>
              <a:rPr lang="en" sz="2400" dirty="0" err="1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anson.ucdavis.edu</a:t>
            </a:r>
            <a:r>
              <a:rPr lang="en" sz="24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/courses/"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3991</Words>
  <Application>Microsoft Macintosh PowerPoint</Application>
  <PresentationFormat>On-screen Show (16:9)</PresentationFormat>
  <Paragraphs>449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Century Gothic</vt:lpstr>
      <vt:lpstr>Roboto Light</vt:lpstr>
      <vt:lpstr>Calibri</vt:lpstr>
      <vt:lpstr>Roboto</vt:lpstr>
      <vt:lpstr>Helvetica Neue</vt:lpstr>
      <vt:lpstr>Noto Sans Symbols</vt:lpstr>
      <vt:lpstr>Roboto Medium</vt:lpstr>
      <vt:lpstr>Consolas</vt:lpstr>
      <vt:lpstr>Arial</vt:lpstr>
      <vt:lpstr>Simple Lecture</vt:lpstr>
      <vt:lpstr>Custom</vt:lpstr>
      <vt:lpstr>Custom</vt:lpstr>
      <vt:lpstr>Regular Expressions</vt:lpstr>
      <vt:lpstr>Goals For This Lecture</vt:lpstr>
      <vt:lpstr>String Canonicalization</vt:lpstr>
      <vt:lpstr>Goal 1: Joining Tables with Mismatched Labels</vt:lpstr>
      <vt:lpstr>A Joining Problem</vt:lpstr>
      <vt:lpstr>Canonicalizing County Names</vt:lpstr>
      <vt:lpstr>Canonicalization</vt:lpstr>
      <vt:lpstr>Extracting From Text Using Split</vt:lpstr>
      <vt:lpstr>Goal 2: Extracting Date Information</vt:lpstr>
      <vt:lpstr>Goal 2: Extracting Date Information</vt:lpstr>
      <vt:lpstr>Extracting Date Information</vt:lpstr>
      <vt:lpstr>Extracting Date Information</vt:lpstr>
      <vt:lpstr>Regular Expression Basics</vt:lpstr>
      <vt:lpstr>Extracting Date Information</vt:lpstr>
      <vt:lpstr>Regular Expressions</vt:lpstr>
      <vt:lpstr>Regex101.com (or the online tutorial regexone.com)</vt:lpstr>
      <vt:lpstr>Regular Expression Syntax</vt:lpstr>
      <vt:lpstr>Regular Expression Syntax</vt:lpstr>
      <vt:lpstr>Puzzle: Use regex101.com to test! Or tinyurl.com/reg913z</vt:lpstr>
      <vt:lpstr>Puzzle Solution</vt:lpstr>
      <vt:lpstr>Regular Expression moo(oo)*n: https://tinyurl.com/reg913m</vt:lpstr>
      <vt:lpstr>Puzzle Solution</vt:lpstr>
      <vt:lpstr>Order of Operations in Regexes</vt:lpstr>
      <vt:lpstr>Order of Operations in Regexes</vt:lpstr>
      <vt:lpstr>Expanded Regular  Expressions Syntax</vt:lpstr>
      <vt:lpstr>Expanded Regex Syntax</vt:lpstr>
      <vt:lpstr>More Regular Expression Examples</vt:lpstr>
      <vt:lpstr>Expanded Regex Puzzle: https://tinyurl.com/reg913w</vt:lpstr>
      <vt:lpstr>Expanded Regex Puzzle Solution</vt:lpstr>
      <vt:lpstr>More Advanced Regular  Expressions Syntax</vt:lpstr>
      <vt:lpstr>Limitations of Regular Expressions</vt:lpstr>
      <vt:lpstr>Email Address Regular Expression (a probably bad idea)</vt:lpstr>
      <vt:lpstr>Even More Regular Expression Syntax</vt:lpstr>
      <vt:lpstr>Regular Expressions Puzzle: tinyurl.com/reg913a</vt:lpstr>
      <vt:lpstr>Regular Expressions Puzzle Solution: tinyurl.com/reg913a</vt:lpstr>
      <vt:lpstr>Even More Regular Expression Features</vt:lpstr>
      <vt:lpstr>Regular Expressions in Python (and Regex Groups)</vt:lpstr>
      <vt:lpstr>re.findall in Python</vt:lpstr>
      <vt:lpstr>Regular Expression Groups</vt:lpstr>
      <vt:lpstr>Extracting Date Information</vt:lpstr>
      <vt:lpstr>Case Studies on Police Data  and Restaurant Data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Sean Kang</cp:lastModifiedBy>
  <cp:revision>28</cp:revision>
  <dcterms:modified xsi:type="dcterms:W3CDTF">2024-10-08T07:14:50Z</dcterms:modified>
</cp:coreProperties>
</file>