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1" r:id="rId32"/>
    <p:sldId id="292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9" r:id="rId48"/>
    <p:sldId id="310" r:id="rId49"/>
    <p:sldId id="311" r:id="rId50"/>
    <p:sldId id="313" r:id="rId51"/>
    <p:sldId id="314" r:id="rId5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  <p:embeddedFont>
      <p:font typeface="Roboto Light" panose="020F0302020204030204" pitchFamily="34" charset="0"/>
      <p:regular r:id="rId62"/>
      <p:bold r:id="rId63"/>
      <p:italic r:id="rId64"/>
      <p:boldItalic r:id="rId65"/>
    </p:embeddedFont>
    <p:embeddedFont>
      <p:font typeface="Roboto Medium" panose="020F050202020403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606E8F-E077-433C-B958-7C6B396C0FEB}">
  <a:tblStyle styleId="{23606E8F-E077-433C-B958-7C6B396C0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67"/>
  </p:normalViewPr>
  <p:slideViewPr>
    <p:cSldViewPr snapToGrid="0">
      <p:cViewPr varScale="1">
        <p:scale>
          <a:sx n="157" d="100"/>
          <a:sy n="157" d="100"/>
        </p:scale>
        <p:origin x="592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40b21365_1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40b21365_1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https://db-engines.com/en/ranking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40b21365_1_4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40b21365_1_4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40b21365_1_4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40b21365_1_4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40b21365_1_4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40b21365_1_4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40b21365_1_4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40b21365_1_4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60eb33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60eb33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40b21365_1_3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40b21365_1_3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6385a85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6385a85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940b21365_1_4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940b21365_1_4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940b21365_1_3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940b21365_1_3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5bd4bd5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5bd4bd50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940b21365_1_3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940b21365_1_3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940b21365_1_3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940b21365_1_3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940b21365_1_3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940b21365_1_3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940b21365_1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940b21365_1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940b21365_1_3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940b21365_1_3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940b21365_1_3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940b21365_1_3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940b21365_1_3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940b21365_1_3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940b21365_1_4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940b21365_1_4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8940b21365_1_4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8940b21365_1_4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8940b21365_1_4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8940b21365_1_4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40b21365_1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40b21365_1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940b21365_1_4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940b21365_1_4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940b21365_1_4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940b21365_1_4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8940b21365_1_4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8940b21365_1_4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learnsql.com</a:t>
            </a:r>
            <a:r>
              <a:rPr lang="en-US" dirty="0"/>
              <a:t>/blog/null-comparison-operators/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940b21365_1_4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940b21365_1_4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940b21365_1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940b21365_1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40b21365_1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940b21365_1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8940b21365_1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8940b21365_1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60d0bc95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60d0bc95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940b21365_1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940b21365_1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8940b21365_1_4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8940b21365_1_4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40b21365_1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40b21365_1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8940b21365_1_4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8940b21365_1_4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940b21365_1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940b21365_1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8940b21365_1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8940b21365_1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940b21365_1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940b21365_1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940b21365_1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940b21365_1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940b21365_1_4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940b21365_1_4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940b21365_1_4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940b21365_1_4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940b21365_1_4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940b21365_1_4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8940b21365_1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8940b21365_1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40b21365_1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40b21365_1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40b21365_1_4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40b21365_1_4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8940b21365_1_4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8940b21365_1_4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940b21365_1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940b21365_1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40b21365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40b21365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40b21365_1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40b21365_1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40b21365_1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40b21365_1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40b21365_1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40b21365_1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-engines.com/en/rank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deproject.com/KB/database/Visual_SQL_Joins/Visual_SQL_JOINS_orig.jp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Relational databases and various methods to query them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45775" y="1825900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13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Implementations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query relational databases with SQL, but there are many implementations of SQL.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/>
              <a:t>And many other database implementations that are not SQL based / relational.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2488950" y="2202100"/>
            <a:ext cx="156000" cy="59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2489075" y="3447173"/>
            <a:ext cx="156000" cy="159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206725" y="2216275"/>
            <a:ext cx="23895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4 most popular SQL RDBMS implementations.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43000" y="3094425"/>
            <a:ext cx="2447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Lightweight SQL implementation that we’ll use. Missing many features.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25" y="1689975"/>
            <a:ext cx="5676193" cy="22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43000" y="4693275"/>
            <a:ext cx="42564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https://db-engines.com/en/ranking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Overview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Syntax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&lt;column expression list&gt;</a:t>
            </a:r>
            <a:endParaRPr sz="20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 sz="20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&lt;predicate&gt;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&lt;column list&gt;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&lt;predicate&gt;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&lt;column list&gt;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 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&lt;number of rows&gt;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2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3196"/>
            <a:ext cx="9143999" cy="72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DISTINCT dept from students; 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COUNT(DISTINCT dept) from students; 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09" y="619072"/>
            <a:ext cx="397238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6131050" y="187125"/>
            <a:ext cx="1451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DISTINCT dept from students;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[Output: DATASCI, CS, BUSINESS]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COUNT(DISTINCT dept) from students;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[Output: 3]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09" y="619072"/>
            <a:ext cx="397238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6131050" y="187125"/>
            <a:ext cx="1451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Types of Joins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375375" y="17566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1815950" y="21825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Join - Querying Multiple Relations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446400" y="21080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784500" y="21080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446400" y="29631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784500" y="29631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446400" y="33790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784500" y="33790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1892150" y="29558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2272400" y="29573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ragdoll</a:t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1892150" y="33790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2272250" y="33790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bengal</a:t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1892150" y="37950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2272250" y="37950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446400" y="25356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84500" y="25356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1892150" y="25356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2272400" y="25356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831825" y="14309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2272405" y="18780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385200" y="17417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207" name="Google Shape;207;p32"/>
          <p:cNvSpPr txBox="1"/>
          <p:nvPr/>
        </p:nvSpPr>
        <p:spPr>
          <a:xfrm>
            <a:off x="842885" y="17417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208" name="Google Shape;208;p32"/>
          <p:cNvSpPr txBox="1"/>
          <p:nvPr/>
        </p:nvSpPr>
        <p:spPr>
          <a:xfrm>
            <a:off x="2340175" y="215765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209" name="Google Shape;209;p32"/>
          <p:cNvSpPr txBox="1"/>
          <p:nvPr/>
        </p:nvSpPr>
        <p:spPr>
          <a:xfrm>
            <a:off x="1860009" y="21576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210" name="Google Shape;210;p32"/>
          <p:cNvSpPr txBox="1"/>
          <p:nvPr/>
        </p:nvSpPr>
        <p:spPr>
          <a:xfrm>
            <a:off x="166800" y="4406176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s, 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311700" y="1038613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All pairs of rows appear in the result.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375375" y="17566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1815950" y="21825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Join - Querying Multiple Relations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446400" y="21080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784500" y="21080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446400" y="29631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784500" y="29631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446400" y="33790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784500" y="33790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1892150" y="29558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2272400" y="29573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ragdoll</a:t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892150" y="33790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2272250" y="33790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bengal</a:t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1892150" y="37950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2272250" y="37950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446400" y="25356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784500" y="25356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1892150" y="25356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2272400" y="25356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831825" y="14309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2272405" y="18780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85200" y="17417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238" name="Google Shape;238;p33"/>
          <p:cNvSpPr txBox="1"/>
          <p:nvPr/>
        </p:nvSpPr>
        <p:spPr>
          <a:xfrm>
            <a:off x="842885" y="17417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239" name="Google Shape;239;p33"/>
          <p:cNvSpPr txBox="1"/>
          <p:nvPr/>
        </p:nvSpPr>
        <p:spPr>
          <a:xfrm>
            <a:off x="2340175" y="215765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240" name="Google Shape;240;p33"/>
          <p:cNvSpPr txBox="1"/>
          <p:nvPr/>
        </p:nvSpPr>
        <p:spPr>
          <a:xfrm>
            <a:off x="1860009" y="21576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241" name="Google Shape;241;p33"/>
          <p:cNvSpPr txBox="1"/>
          <p:nvPr/>
        </p:nvSpPr>
        <p:spPr>
          <a:xfrm>
            <a:off x="166800" y="4406176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s, 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3759794" y="128450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243" name="Google Shape;243;p33"/>
          <p:cNvSpPr txBox="1"/>
          <p:nvPr/>
        </p:nvSpPr>
        <p:spPr>
          <a:xfrm>
            <a:off x="4220100" y="1284500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244" name="Google Shape;244;p33"/>
          <p:cNvSpPr txBox="1"/>
          <p:nvPr/>
        </p:nvSpPr>
        <p:spPr>
          <a:xfrm>
            <a:off x="5539225" y="12792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245" name="Google Shape;245;p33"/>
          <p:cNvSpPr txBox="1"/>
          <p:nvPr/>
        </p:nvSpPr>
        <p:spPr>
          <a:xfrm>
            <a:off x="5019924" y="127919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246" name="Google Shape;246;p33"/>
          <p:cNvSpPr txBox="1"/>
          <p:nvPr/>
        </p:nvSpPr>
        <p:spPr>
          <a:xfrm>
            <a:off x="3398275" y="4362600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be continued …)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6060435" y="657750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(... continued)</a:t>
            </a: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311700" y="1038613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All pairs of rows appear in the result.</a:t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3829450" y="164942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4167550" y="164942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3829450" y="235205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167550" y="235205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3829450" y="269180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4167550" y="269180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3829450" y="200075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4167550" y="200075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5010288" y="3036309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5390538" y="3037799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7589335" y="1328609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7969435" y="1328609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5010288" y="165808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5390538" y="165808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3828730" y="304014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4166830" y="304014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3828730" y="3735506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4166830" y="3735506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3828730" y="4075256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4166830" y="4075256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3828730" y="3384206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4166830" y="3384206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6404519" y="1328600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6742619" y="1328600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6404519" y="203122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6742619" y="203122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6404519" y="2370975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6742619" y="2370975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6404519" y="167992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6742619" y="167992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6403799" y="2712056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6741899" y="2712056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6403799" y="3414681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6741899" y="3414681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403799" y="3754431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6741899" y="3754431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6403799" y="3063381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6741899" y="3063381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5010288" y="2002761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5390538" y="2002761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5010288" y="2347437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5390538" y="2347437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5010288" y="2695826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5390538" y="2695826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5010288" y="338098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390538" y="33824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5010288" y="3736639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5390538" y="3738129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5010288" y="4081476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5390538" y="4082966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7589335" y="1671089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7969435" y="1671089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7589335" y="2031214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7969435" y="2031214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7589335" y="237589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7969435" y="237589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7589313" y="2710834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7969413" y="2710834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7589313" y="3063694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7969413" y="3063694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7589313" y="3409289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969413" y="3409289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7589313" y="3757678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7969413" y="3757678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6321535" y="97970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314" name="Google Shape;314;p33"/>
          <p:cNvSpPr txBox="1"/>
          <p:nvPr/>
        </p:nvSpPr>
        <p:spPr>
          <a:xfrm>
            <a:off x="6781841" y="979700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315" name="Google Shape;315;p33"/>
          <p:cNvSpPr txBox="1"/>
          <p:nvPr/>
        </p:nvSpPr>
        <p:spPr>
          <a:xfrm>
            <a:off x="8100977" y="9744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316" name="Google Shape;316;p33"/>
          <p:cNvSpPr txBox="1"/>
          <p:nvPr/>
        </p:nvSpPr>
        <p:spPr>
          <a:xfrm>
            <a:off x="7581665" y="97439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345" name="Google Shape;345;p34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346" name="Google Shape;346;p34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347" name="Google Shape;347;p34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348" name="Google Shape;348;p34"/>
          <p:cNvSpPr txBox="1">
            <a:spLocks noGrp="1"/>
          </p:cNvSpPr>
          <p:nvPr>
            <p:ph type="body" idx="1"/>
          </p:nvPr>
        </p:nvSpPr>
        <p:spPr>
          <a:xfrm>
            <a:off x="3723725" y="3205950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Only pairs of matching rows appear in the result.</a:t>
            </a:r>
            <a:endParaRPr/>
          </a:p>
        </p:txBody>
      </p:sp>
      <p:sp>
        <p:nvSpPr>
          <p:cNvPr id="349" name="Google Shape;349;p34"/>
          <p:cNvSpPr txBox="1"/>
          <p:nvPr/>
        </p:nvSpPr>
        <p:spPr>
          <a:xfrm>
            <a:off x="412025" y="3841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 JOIN t ON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412025" y="4222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 INNER JOIN t ON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412025" y="4603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s, t WHERE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2" name="Google Shape;352;p34"/>
          <p:cNvCxnSpPr/>
          <p:nvPr/>
        </p:nvCxnSpPr>
        <p:spPr>
          <a:xfrm>
            <a:off x="253625" y="17864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4"/>
          <p:cNvCxnSpPr/>
          <p:nvPr/>
        </p:nvCxnSpPr>
        <p:spPr>
          <a:xfrm>
            <a:off x="1701425" y="34628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80" name="Google Shape;380;p35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381" name="Google Shape;381;p35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382" name="Google Shape;382;p35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383" name="Google Shape;383;p35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384" name="Google Shape;384;p35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3723725" y="3205950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Only pairs of matching rows appear in the result.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412025" y="3841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 JOIN t ON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412025" y="4222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 INNER JOIN t ON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412025" y="4603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s, t WHERE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9" name="Google Shape;389;p35"/>
          <p:cNvCxnSpPr/>
          <p:nvPr/>
        </p:nvCxnSpPr>
        <p:spPr>
          <a:xfrm>
            <a:off x="253625" y="17864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5"/>
          <p:cNvCxnSpPr/>
          <p:nvPr/>
        </p:nvCxnSpPr>
        <p:spPr>
          <a:xfrm>
            <a:off x="1701425" y="34628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5"/>
          <p:cNvSpPr/>
          <p:nvPr/>
        </p:nvSpPr>
        <p:spPr>
          <a:xfrm>
            <a:off x="4138325" y="17253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4476425" y="17253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5316472" y="172537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5696722" y="17253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395" name="Google Shape;395;p35"/>
          <p:cNvSpPr txBox="1"/>
          <p:nvPr/>
        </p:nvSpPr>
        <p:spPr>
          <a:xfrm>
            <a:off x="4064594" y="138507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396" name="Google Shape;396;p35"/>
          <p:cNvSpPr txBox="1"/>
          <p:nvPr/>
        </p:nvSpPr>
        <p:spPr>
          <a:xfrm>
            <a:off x="4524900" y="1385077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397" name="Google Shape;397;p35"/>
          <p:cNvSpPr txBox="1"/>
          <p:nvPr/>
        </p:nvSpPr>
        <p:spPr>
          <a:xfrm>
            <a:off x="5787327" y="1379777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398" name="Google Shape;398;p35"/>
          <p:cNvSpPr txBox="1"/>
          <p:nvPr/>
        </p:nvSpPr>
        <p:spPr>
          <a:xfrm>
            <a:off x="5268026" y="137976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399" name="Google Shape;399;p35"/>
          <p:cNvSpPr/>
          <p:nvPr/>
        </p:nvSpPr>
        <p:spPr>
          <a:xfrm>
            <a:off x="4140800" y="20118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4478900" y="20118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5315877" y="200948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5696127" y="20109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4151675" y="2298375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4489776" y="2298375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5317003" y="2298375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5697103" y="2298375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Cross Joins and Inner Joins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432" name="Google Shape;432;p36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33" name="Google Shape;433;p36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434" name="Google Shape;434;p36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435" name="Google Shape;435;p36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436" name="Google Shape;436;p36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437" name="Google Shape;437;p36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438" name="Google Shape;438;p36"/>
          <p:cNvSpPr txBox="1">
            <a:spLocks noGrp="1"/>
          </p:cNvSpPr>
          <p:nvPr>
            <p:ph type="body" idx="1"/>
          </p:nvPr>
        </p:nvSpPr>
        <p:spPr>
          <a:xfrm>
            <a:off x="144100" y="3800688"/>
            <a:ext cx="35472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Conceptually, an inner join is a cross join followed by removal of bad rows.</a:t>
            </a:r>
            <a:endParaRPr/>
          </a:p>
        </p:txBody>
      </p:sp>
      <p:sp>
        <p:nvSpPr>
          <p:cNvPr id="439" name="Google Shape;439;p36"/>
          <p:cNvSpPr txBox="1"/>
          <p:nvPr/>
        </p:nvSpPr>
        <p:spPr>
          <a:xfrm>
            <a:off x="412025" y="4603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s, t WHERE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0" name="Google Shape;440;p36"/>
          <p:cNvCxnSpPr/>
          <p:nvPr/>
        </p:nvCxnSpPr>
        <p:spPr>
          <a:xfrm>
            <a:off x="253625" y="17864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6"/>
          <p:cNvCxnSpPr/>
          <p:nvPr/>
        </p:nvCxnSpPr>
        <p:spPr>
          <a:xfrm>
            <a:off x="1701425" y="34628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36"/>
          <p:cNvSpPr txBox="1"/>
          <p:nvPr/>
        </p:nvSpPr>
        <p:spPr>
          <a:xfrm>
            <a:off x="3759794" y="90350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443" name="Google Shape;443;p36"/>
          <p:cNvSpPr txBox="1"/>
          <p:nvPr/>
        </p:nvSpPr>
        <p:spPr>
          <a:xfrm>
            <a:off x="4220100" y="903500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444" name="Google Shape;444;p36"/>
          <p:cNvSpPr txBox="1"/>
          <p:nvPr/>
        </p:nvSpPr>
        <p:spPr>
          <a:xfrm>
            <a:off x="5539225" y="8982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445" name="Google Shape;445;p36"/>
          <p:cNvSpPr txBox="1"/>
          <p:nvPr/>
        </p:nvSpPr>
        <p:spPr>
          <a:xfrm>
            <a:off x="5019924" y="89819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446" name="Google Shape;446;p36"/>
          <p:cNvSpPr txBox="1"/>
          <p:nvPr/>
        </p:nvSpPr>
        <p:spPr>
          <a:xfrm>
            <a:off x="6060435" y="962550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(... continued)</a:t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3829450" y="161975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4167550" y="161975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3828730" y="3354506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4166830" y="3354506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>
            <a:off x="6404519" y="2675775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>
            <a:off x="6742619" y="2675775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5010288" y="1621761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5390538" y="1621761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5010288" y="3355639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5390538" y="3357129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7589335" y="268069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>
            <a:off x="7969435" y="268069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grpSp>
        <p:nvGrpSpPr>
          <p:cNvPr id="459" name="Google Shape;459;p36"/>
          <p:cNvGrpSpPr/>
          <p:nvPr/>
        </p:nvGrpSpPr>
        <p:grpSpPr>
          <a:xfrm>
            <a:off x="3398275" y="1268425"/>
            <a:ext cx="5367660" cy="3161675"/>
            <a:chOff x="3398275" y="1649425"/>
            <a:chExt cx="5367660" cy="3161675"/>
          </a:xfrm>
        </p:grpSpPr>
        <p:sp>
          <p:nvSpPr>
            <p:cNvPr id="460" name="Google Shape;460;p36"/>
            <p:cNvSpPr txBox="1"/>
            <p:nvPr/>
          </p:nvSpPr>
          <p:spPr>
            <a:xfrm>
              <a:off x="3398275" y="4362600"/>
              <a:ext cx="31449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(to be continued …)</a:t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3829450" y="1649425"/>
              <a:ext cx="3381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167550" y="1649425"/>
              <a:ext cx="8385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Apricot</a:t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3829450" y="2352050"/>
              <a:ext cx="338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4167550" y="2352050"/>
              <a:ext cx="838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Cally</a:t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3829450" y="2691800"/>
              <a:ext cx="3381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4167550" y="2691800"/>
              <a:ext cx="8385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Eugene</a:t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5010288" y="3036309"/>
              <a:ext cx="380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5390538" y="3037799"/>
              <a:ext cx="796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ragdoll</a:t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7589335" y="2014409"/>
              <a:ext cx="3801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7969435" y="2014409"/>
              <a:ext cx="7965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bengal</a:t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010288" y="1658085"/>
              <a:ext cx="380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390538" y="1658085"/>
              <a:ext cx="796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persian</a:t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3828730" y="3040145"/>
              <a:ext cx="3381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4166830" y="3040145"/>
              <a:ext cx="8385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Apricot</a:t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3828730" y="4075256"/>
              <a:ext cx="3381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4166830" y="4075256"/>
              <a:ext cx="8385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Eugene</a:t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3828730" y="3384206"/>
              <a:ext cx="338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166830" y="3384206"/>
              <a:ext cx="838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Boots</a:t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6404519" y="2014400"/>
              <a:ext cx="3381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6742619" y="2014400"/>
              <a:ext cx="8385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Apricot</a:t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6404519" y="2717025"/>
              <a:ext cx="338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6742619" y="2717025"/>
              <a:ext cx="838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Cally</a:t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6404519" y="2365725"/>
              <a:ext cx="338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6742619" y="2365725"/>
              <a:ext cx="838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Boots</a:t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6403799" y="3397856"/>
              <a:ext cx="3381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741899" y="3397856"/>
              <a:ext cx="838500" cy="284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Apricot</a:t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403799" y="4100481"/>
              <a:ext cx="338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741899" y="4100481"/>
              <a:ext cx="838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Cally</a:t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403799" y="4440231"/>
              <a:ext cx="3381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741899" y="4440231"/>
              <a:ext cx="8385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Eugene</a:t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6403799" y="3749181"/>
              <a:ext cx="338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741899" y="3749181"/>
              <a:ext cx="838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Boots</a:t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010288" y="2347437"/>
              <a:ext cx="380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5390538" y="2347437"/>
              <a:ext cx="796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persian</a:t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5010288" y="2695826"/>
              <a:ext cx="380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5390538" y="2695826"/>
              <a:ext cx="796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persian</a:t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5010288" y="3380985"/>
              <a:ext cx="380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5390538" y="3382475"/>
              <a:ext cx="796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ragdoll</a:t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5010288" y="4081476"/>
              <a:ext cx="3801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390538" y="4082966"/>
              <a:ext cx="796500" cy="2841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ragdoll</a:t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7589335" y="2356889"/>
              <a:ext cx="3801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7969435" y="2356889"/>
              <a:ext cx="7965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bengal</a:t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7589335" y="2717014"/>
              <a:ext cx="3801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7969435" y="2717014"/>
              <a:ext cx="796500" cy="2841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bengal</a:t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7589313" y="3396634"/>
              <a:ext cx="3801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969413" y="3396634"/>
              <a:ext cx="7965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persian</a:t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7589313" y="3749494"/>
              <a:ext cx="3801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7969413" y="3749494"/>
              <a:ext cx="7965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persian</a:t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7589313" y="4095089"/>
              <a:ext cx="3801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7969413" y="4095089"/>
              <a:ext cx="7965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persian</a:t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589313" y="4443478"/>
              <a:ext cx="3801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69413" y="4443478"/>
              <a:ext cx="796500" cy="2841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persian</a:t>
              </a:r>
              <a:endParaRPr/>
            </a:p>
          </p:txBody>
        </p:sp>
      </p:grpSp>
      <p:sp>
        <p:nvSpPr>
          <p:cNvPr id="513" name="Google Shape;513;p36"/>
          <p:cNvSpPr txBox="1"/>
          <p:nvPr/>
        </p:nvSpPr>
        <p:spPr>
          <a:xfrm>
            <a:off x="6321535" y="128450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514" name="Google Shape;514;p36"/>
          <p:cNvSpPr txBox="1"/>
          <p:nvPr/>
        </p:nvSpPr>
        <p:spPr>
          <a:xfrm>
            <a:off x="6781841" y="1284500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515" name="Google Shape;515;p36"/>
          <p:cNvSpPr txBox="1"/>
          <p:nvPr/>
        </p:nvSpPr>
        <p:spPr>
          <a:xfrm>
            <a:off x="8100977" y="12792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516" name="Google Shape;516;p36"/>
          <p:cNvSpPr txBox="1"/>
          <p:nvPr/>
        </p:nvSpPr>
        <p:spPr>
          <a:xfrm>
            <a:off x="7581665" y="1279190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grpSp>
        <p:nvGrpSpPr>
          <p:cNvPr id="517" name="Google Shape;517;p36"/>
          <p:cNvGrpSpPr/>
          <p:nvPr/>
        </p:nvGrpSpPr>
        <p:grpSpPr>
          <a:xfrm>
            <a:off x="3771413" y="1433331"/>
            <a:ext cx="5073150" cy="2781082"/>
            <a:chOff x="3771413" y="1814331"/>
            <a:chExt cx="5073150" cy="2781082"/>
          </a:xfrm>
        </p:grpSpPr>
        <p:cxnSp>
          <p:nvCxnSpPr>
            <p:cNvPr id="518" name="Google Shape;518;p36"/>
            <p:cNvCxnSpPr/>
            <p:nvPr/>
          </p:nvCxnSpPr>
          <p:spPr>
            <a:xfrm rot="10800000" flipH="1">
              <a:off x="3786111" y="1814331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6"/>
            <p:cNvCxnSpPr/>
            <p:nvPr/>
          </p:nvCxnSpPr>
          <p:spPr>
            <a:xfrm rot="10800000" flipH="1">
              <a:off x="3771425" y="2499640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36"/>
            <p:cNvCxnSpPr/>
            <p:nvPr/>
          </p:nvCxnSpPr>
          <p:spPr>
            <a:xfrm rot="10800000" flipH="1">
              <a:off x="3771413" y="2855931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36"/>
            <p:cNvCxnSpPr/>
            <p:nvPr/>
          </p:nvCxnSpPr>
          <p:spPr>
            <a:xfrm rot="10800000" flipH="1">
              <a:off x="3780877" y="3189612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36"/>
            <p:cNvCxnSpPr/>
            <p:nvPr/>
          </p:nvCxnSpPr>
          <p:spPr>
            <a:xfrm rot="10800000" flipH="1">
              <a:off x="3795073" y="3536999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36"/>
            <p:cNvCxnSpPr/>
            <p:nvPr/>
          </p:nvCxnSpPr>
          <p:spPr>
            <a:xfrm rot="10800000" flipH="1">
              <a:off x="3795073" y="4218067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36"/>
            <p:cNvCxnSpPr/>
            <p:nvPr/>
          </p:nvCxnSpPr>
          <p:spPr>
            <a:xfrm rot="10800000" flipH="1">
              <a:off x="6362213" y="2160667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36"/>
            <p:cNvCxnSpPr/>
            <p:nvPr/>
          </p:nvCxnSpPr>
          <p:spPr>
            <a:xfrm rot="10800000" flipH="1">
              <a:off x="6386363" y="2513276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36"/>
            <p:cNvCxnSpPr/>
            <p:nvPr/>
          </p:nvCxnSpPr>
          <p:spPr>
            <a:xfrm rot="10800000" flipH="1">
              <a:off x="6386363" y="2861153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36"/>
            <p:cNvCxnSpPr/>
            <p:nvPr/>
          </p:nvCxnSpPr>
          <p:spPr>
            <a:xfrm rot="10800000" flipH="1">
              <a:off x="6386363" y="3532758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36"/>
            <p:cNvCxnSpPr/>
            <p:nvPr/>
          </p:nvCxnSpPr>
          <p:spPr>
            <a:xfrm rot="10800000" flipH="1">
              <a:off x="6386363" y="3889608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6"/>
            <p:cNvCxnSpPr/>
            <p:nvPr/>
          </p:nvCxnSpPr>
          <p:spPr>
            <a:xfrm rot="10800000" flipH="1">
              <a:off x="6366945" y="4246458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6"/>
            <p:cNvCxnSpPr/>
            <p:nvPr/>
          </p:nvCxnSpPr>
          <p:spPr>
            <a:xfrm rot="10800000" flipH="1">
              <a:off x="6376900" y="4589113"/>
              <a:ext cx="2458200" cy="6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Cross Joins and Inner Joins</a:t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556" name="Google Shape;556;p37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57" name="Google Shape;557;p37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558" name="Google Shape;558;p37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559" name="Google Shape;559;p37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560" name="Google Shape;560;p37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561" name="Google Shape;561;p37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562" name="Google Shape;562;p37"/>
          <p:cNvSpPr txBox="1"/>
          <p:nvPr/>
        </p:nvSpPr>
        <p:spPr>
          <a:xfrm>
            <a:off x="412025" y="4603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s, t WHERE s.id = t.id;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3" name="Google Shape;563;p37"/>
          <p:cNvCxnSpPr/>
          <p:nvPr/>
        </p:nvCxnSpPr>
        <p:spPr>
          <a:xfrm>
            <a:off x="253625" y="17864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7"/>
          <p:cNvCxnSpPr/>
          <p:nvPr/>
        </p:nvCxnSpPr>
        <p:spPr>
          <a:xfrm>
            <a:off x="1701425" y="34628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37"/>
          <p:cNvSpPr/>
          <p:nvPr/>
        </p:nvSpPr>
        <p:spPr>
          <a:xfrm>
            <a:off x="4138325" y="17253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4476425" y="17253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5316472" y="172537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5696722" y="17253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569" name="Google Shape;569;p37"/>
          <p:cNvSpPr txBox="1"/>
          <p:nvPr/>
        </p:nvSpPr>
        <p:spPr>
          <a:xfrm>
            <a:off x="4064594" y="138507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570" name="Google Shape;570;p37"/>
          <p:cNvSpPr txBox="1"/>
          <p:nvPr/>
        </p:nvSpPr>
        <p:spPr>
          <a:xfrm>
            <a:off x="4524900" y="1385077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571" name="Google Shape;571;p37"/>
          <p:cNvSpPr txBox="1"/>
          <p:nvPr/>
        </p:nvSpPr>
        <p:spPr>
          <a:xfrm>
            <a:off x="5787327" y="1379777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572" name="Google Shape;572;p37"/>
          <p:cNvSpPr txBox="1"/>
          <p:nvPr/>
        </p:nvSpPr>
        <p:spPr>
          <a:xfrm>
            <a:off x="5268026" y="137976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573" name="Google Shape;573;p37"/>
          <p:cNvSpPr/>
          <p:nvPr/>
        </p:nvSpPr>
        <p:spPr>
          <a:xfrm>
            <a:off x="4140800" y="20118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>
            <a:off x="4478900" y="20118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5315877" y="200948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5696127" y="20109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>
            <a:off x="4151676" y="2298375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4489776" y="2298375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5317003" y="2298375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5697103" y="2298375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581" name="Google Shape;581;p37"/>
          <p:cNvSpPr txBox="1">
            <a:spLocks noGrp="1"/>
          </p:cNvSpPr>
          <p:nvPr>
            <p:ph type="body" idx="1"/>
          </p:nvPr>
        </p:nvSpPr>
        <p:spPr>
          <a:xfrm>
            <a:off x="144100" y="3800688"/>
            <a:ext cx="35472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Conceptually, an inner join is a cross join followed by removal of bad rows.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8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</a:t>
            </a: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96" name="Google Shape;596;p38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8" name="Google Shape;598;p38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599" name="Google Shape;599;p38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0" name="Google Shape;600;p38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607" name="Google Shape;607;p38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08" name="Google Shape;608;p38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609" name="Google Shape;609;p38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610" name="Google Shape;610;p38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611" name="Google Shape;611;p38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612" name="Google Shape;612;p38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613" name="Google Shape;613;p38"/>
          <p:cNvSpPr txBox="1"/>
          <p:nvPr/>
        </p:nvSpPr>
        <p:spPr>
          <a:xfrm>
            <a:off x="412025" y="3841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 FROM s LEFT JOIN t ON s.id = t.id;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4" name="Google Shape;614;p38"/>
          <p:cNvCxnSpPr/>
          <p:nvPr/>
        </p:nvCxnSpPr>
        <p:spPr>
          <a:xfrm>
            <a:off x="1701425" y="34628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8"/>
          <p:cNvSpPr txBox="1">
            <a:spLocks noGrp="1"/>
          </p:cNvSpPr>
          <p:nvPr>
            <p:ph type="body" idx="1"/>
          </p:nvPr>
        </p:nvSpPr>
        <p:spPr>
          <a:xfrm>
            <a:off x="446400" y="4423225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row in the first table appears in the result, matching or not.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9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</a:t>
            </a:r>
            <a:endParaRPr/>
          </a:p>
        </p:txBody>
      </p:sp>
      <p:sp>
        <p:nvSpPr>
          <p:cNvPr id="625" name="Google Shape;625;p39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6" name="Google Shape;626;p39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627" name="Google Shape;627;p39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629" name="Google Shape;629;p39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0" name="Google Shape;630;p39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2" name="Google Shape;632;p39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633" name="Google Shape;633;p39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4" name="Google Shape;634;p39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635" name="Google Shape;635;p39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6" name="Google Shape;636;p39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637" name="Google Shape;637;p39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8" name="Google Shape;638;p39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639" name="Google Shape;639;p39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0" name="Google Shape;640;p39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641" name="Google Shape;641;p39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42" name="Google Shape;642;p39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643" name="Google Shape;643;p39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644" name="Google Shape;644;p39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645" name="Google Shape;645;p39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646" name="Google Shape;646;p39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647" name="Google Shape;647;p39"/>
          <p:cNvSpPr txBox="1">
            <a:spLocks noGrp="1"/>
          </p:cNvSpPr>
          <p:nvPr>
            <p:ph type="body" idx="1"/>
          </p:nvPr>
        </p:nvSpPr>
        <p:spPr>
          <a:xfrm>
            <a:off x="446400" y="4423225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row in the first table appears in the result, matching or not.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648" name="Google Shape;648;p39"/>
          <p:cNvSpPr txBox="1"/>
          <p:nvPr/>
        </p:nvSpPr>
        <p:spPr>
          <a:xfrm>
            <a:off x="412025" y="3841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 FROM s LEFT JOIN t ON s.id = t.id;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9" name="Google Shape;649;p39"/>
          <p:cNvCxnSpPr/>
          <p:nvPr/>
        </p:nvCxnSpPr>
        <p:spPr>
          <a:xfrm>
            <a:off x="1701425" y="3462825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0" name="Google Shape;650;p39"/>
          <p:cNvSpPr/>
          <p:nvPr/>
        </p:nvSpPr>
        <p:spPr>
          <a:xfrm>
            <a:off x="4138325" y="20301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1" name="Google Shape;651;p39"/>
          <p:cNvSpPr/>
          <p:nvPr/>
        </p:nvSpPr>
        <p:spPr>
          <a:xfrm>
            <a:off x="4476425" y="20301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652" name="Google Shape;652;p39"/>
          <p:cNvSpPr/>
          <p:nvPr/>
        </p:nvSpPr>
        <p:spPr>
          <a:xfrm>
            <a:off x="5316472" y="203017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3" name="Google Shape;653;p39"/>
          <p:cNvSpPr/>
          <p:nvPr/>
        </p:nvSpPr>
        <p:spPr>
          <a:xfrm>
            <a:off x="5696722" y="20301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654" name="Google Shape;654;p39"/>
          <p:cNvSpPr txBox="1"/>
          <p:nvPr/>
        </p:nvSpPr>
        <p:spPr>
          <a:xfrm>
            <a:off x="4064594" y="138507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655" name="Google Shape;655;p39"/>
          <p:cNvSpPr txBox="1"/>
          <p:nvPr/>
        </p:nvSpPr>
        <p:spPr>
          <a:xfrm>
            <a:off x="4524900" y="1385077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656" name="Google Shape;656;p39"/>
          <p:cNvSpPr txBox="1"/>
          <p:nvPr/>
        </p:nvSpPr>
        <p:spPr>
          <a:xfrm>
            <a:off x="5787327" y="1379777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657" name="Google Shape;657;p39"/>
          <p:cNvSpPr txBox="1"/>
          <p:nvPr/>
        </p:nvSpPr>
        <p:spPr>
          <a:xfrm>
            <a:off x="5268026" y="137976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658" name="Google Shape;658;p39"/>
          <p:cNvSpPr/>
          <p:nvPr/>
        </p:nvSpPr>
        <p:spPr>
          <a:xfrm>
            <a:off x="4140800" y="23166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4478900" y="23166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660" name="Google Shape;660;p39"/>
          <p:cNvSpPr/>
          <p:nvPr/>
        </p:nvSpPr>
        <p:spPr>
          <a:xfrm>
            <a:off x="5315877" y="231428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1" name="Google Shape;661;p39"/>
          <p:cNvSpPr/>
          <p:nvPr/>
        </p:nvSpPr>
        <p:spPr>
          <a:xfrm>
            <a:off x="5696127" y="23157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4151676" y="2603175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63" name="Google Shape;663;p39"/>
          <p:cNvSpPr/>
          <p:nvPr/>
        </p:nvSpPr>
        <p:spPr>
          <a:xfrm>
            <a:off x="4489776" y="2603175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664" name="Google Shape;664;p39"/>
          <p:cNvSpPr/>
          <p:nvPr/>
        </p:nvSpPr>
        <p:spPr>
          <a:xfrm>
            <a:off x="5317003" y="2603175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5697103" y="2603175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4138325" y="1740788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4476425" y="1740788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5313646" y="1740788"/>
            <a:ext cx="3801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5693896" y="1740788"/>
            <a:ext cx="7965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0" name="Google Shape;670;p39"/>
          <p:cNvCxnSpPr/>
          <p:nvPr/>
        </p:nvCxnSpPr>
        <p:spPr>
          <a:xfrm>
            <a:off x="5328775" y="1748125"/>
            <a:ext cx="385200" cy="2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9"/>
          <p:cNvCxnSpPr/>
          <p:nvPr/>
        </p:nvCxnSpPr>
        <p:spPr>
          <a:xfrm>
            <a:off x="5695975" y="1741388"/>
            <a:ext cx="7833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39"/>
          <p:cNvSpPr txBox="1"/>
          <p:nvPr/>
        </p:nvSpPr>
        <p:spPr>
          <a:xfrm>
            <a:off x="6886800" y="2986450"/>
            <a:ext cx="2257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Missing values are null.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73" name="Google Shape;673;p39"/>
          <p:cNvCxnSpPr>
            <a:endCxn id="669" idx="3"/>
          </p:cNvCxnSpPr>
          <p:nvPr/>
        </p:nvCxnSpPr>
        <p:spPr>
          <a:xfrm rot="10800000">
            <a:off x="6490396" y="1882838"/>
            <a:ext cx="817800" cy="1171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0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0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Outer Join</a:t>
            </a:r>
            <a:endParaRPr/>
          </a:p>
        </p:txBody>
      </p:sp>
      <p:sp>
        <p:nvSpPr>
          <p:cNvPr id="683" name="Google Shape;683;p40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84" name="Google Shape;684;p40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86" name="Google Shape;686;p40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687" name="Google Shape;687;p40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689" name="Google Shape;689;p40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0" name="Google Shape;690;p40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691" name="Google Shape;691;p40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92" name="Google Shape;692;p40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693" name="Google Shape;693;p40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4" name="Google Shape;694;p40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699" name="Google Shape;699;p40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00" name="Google Shape;700;p40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702" name="Google Shape;702;p40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703" name="Google Shape;703;p40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704" name="Google Shape;704;p40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705" name="Google Shape;705;p40"/>
          <p:cNvSpPr txBox="1"/>
          <p:nvPr/>
        </p:nvSpPr>
        <p:spPr>
          <a:xfrm>
            <a:off x="412025" y="3841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 FROM s RIGHT JOIN t ON s.id = t.id;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6" name="Google Shape;706;p40"/>
          <p:cNvCxnSpPr/>
          <p:nvPr/>
        </p:nvCxnSpPr>
        <p:spPr>
          <a:xfrm>
            <a:off x="166800" y="1792500"/>
            <a:ext cx="154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7" name="Google Shape;707;p40"/>
          <p:cNvSpPr/>
          <p:nvPr/>
        </p:nvSpPr>
        <p:spPr>
          <a:xfrm>
            <a:off x="4138325" y="20301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4476425" y="20301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5316472" y="203017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0" name="Google Shape;710;p40"/>
          <p:cNvSpPr/>
          <p:nvPr/>
        </p:nvSpPr>
        <p:spPr>
          <a:xfrm>
            <a:off x="5696722" y="20301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711" name="Google Shape;711;p40"/>
          <p:cNvSpPr txBox="1"/>
          <p:nvPr/>
        </p:nvSpPr>
        <p:spPr>
          <a:xfrm>
            <a:off x="4064594" y="138507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712" name="Google Shape;712;p40"/>
          <p:cNvSpPr txBox="1"/>
          <p:nvPr/>
        </p:nvSpPr>
        <p:spPr>
          <a:xfrm>
            <a:off x="4524900" y="1385077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713" name="Google Shape;713;p40"/>
          <p:cNvSpPr txBox="1"/>
          <p:nvPr/>
        </p:nvSpPr>
        <p:spPr>
          <a:xfrm>
            <a:off x="5787327" y="1379777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714" name="Google Shape;714;p40"/>
          <p:cNvSpPr txBox="1"/>
          <p:nvPr/>
        </p:nvSpPr>
        <p:spPr>
          <a:xfrm>
            <a:off x="5268026" y="137976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715" name="Google Shape;715;p40"/>
          <p:cNvSpPr/>
          <p:nvPr/>
        </p:nvSpPr>
        <p:spPr>
          <a:xfrm>
            <a:off x="4140800" y="23166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6" name="Google Shape;716;p40"/>
          <p:cNvSpPr/>
          <p:nvPr/>
        </p:nvSpPr>
        <p:spPr>
          <a:xfrm>
            <a:off x="4478900" y="23166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717" name="Google Shape;717;p40"/>
          <p:cNvSpPr/>
          <p:nvPr/>
        </p:nvSpPr>
        <p:spPr>
          <a:xfrm>
            <a:off x="5315877" y="231428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5696127" y="23157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4151676" y="2603175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4489776" y="2603175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5317003" y="2603175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5697103" y="2603175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4147789" y="2883788"/>
            <a:ext cx="3381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4485889" y="2883788"/>
            <a:ext cx="8385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25" name="Google Shape;725;p40"/>
          <p:cNvSpPr/>
          <p:nvPr/>
        </p:nvSpPr>
        <p:spPr>
          <a:xfrm>
            <a:off x="5323110" y="2883788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26" name="Google Shape;726;p40"/>
          <p:cNvSpPr/>
          <p:nvPr/>
        </p:nvSpPr>
        <p:spPr>
          <a:xfrm>
            <a:off x="5703360" y="2883788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cxnSp>
        <p:nvCxnSpPr>
          <p:cNvPr id="727" name="Google Shape;727;p40"/>
          <p:cNvCxnSpPr/>
          <p:nvPr/>
        </p:nvCxnSpPr>
        <p:spPr>
          <a:xfrm>
            <a:off x="4159275" y="2881675"/>
            <a:ext cx="326400" cy="2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40"/>
          <p:cNvCxnSpPr/>
          <p:nvPr/>
        </p:nvCxnSpPr>
        <p:spPr>
          <a:xfrm>
            <a:off x="4476414" y="2889663"/>
            <a:ext cx="8517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p40"/>
          <p:cNvSpPr txBox="1"/>
          <p:nvPr/>
        </p:nvSpPr>
        <p:spPr>
          <a:xfrm>
            <a:off x="6673250" y="3612800"/>
            <a:ext cx="2470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SQLite does not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RIGHT JOIN. </a:t>
            </a:r>
            <a:endParaRPr/>
          </a:p>
        </p:txBody>
      </p:sp>
      <p:sp>
        <p:nvSpPr>
          <p:cNvPr id="730" name="Google Shape;730;p40"/>
          <p:cNvSpPr txBox="1">
            <a:spLocks noGrp="1"/>
          </p:cNvSpPr>
          <p:nvPr>
            <p:ph type="body" idx="1"/>
          </p:nvPr>
        </p:nvSpPr>
        <p:spPr>
          <a:xfrm>
            <a:off x="446400" y="4423225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row in the second table appears in the result, matching or not.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1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1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1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1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Outer Join</a:t>
            </a:r>
            <a:endParaRPr/>
          </a:p>
        </p:txBody>
      </p:sp>
      <p:sp>
        <p:nvSpPr>
          <p:cNvPr id="740" name="Google Shape;740;p41"/>
          <p:cNvSpPr/>
          <p:nvPr/>
        </p:nvSpPr>
        <p:spPr>
          <a:xfrm>
            <a:off x="446400" y="165087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41" name="Google Shape;741;p41"/>
          <p:cNvSpPr/>
          <p:nvPr/>
        </p:nvSpPr>
        <p:spPr>
          <a:xfrm>
            <a:off x="7845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742" name="Google Shape;742;p41"/>
          <p:cNvSpPr/>
          <p:nvPr/>
        </p:nvSpPr>
        <p:spPr>
          <a:xfrm>
            <a:off x="446400" y="25059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43" name="Google Shape;743;p41"/>
          <p:cNvSpPr/>
          <p:nvPr/>
        </p:nvSpPr>
        <p:spPr>
          <a:xfrm>
            <a:off x="7845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744" name="Google Shape;744;p41"/>
          <p:cNvSpPr/>
          <p:nvPr/>
        </p:nvSpPr>
        <p:spPr>
          <a:xfrm>
            <a:off x="446400" y="2921850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45" name="Google Shape;745;p41"/>
          <p:cNvSpPr/>
          <p:nvPr/>
        </p:nvSpPr>
        <p:spPr>
          <a:xfrm>
            <a:off x="784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746" name="Google Shape;746;p41"/>
          <p:cNvSpPr/>
          <p:nvPr/>
        </p:nvSpPr>
        <p:spPr>
          <a:xfrm>
            <a:off x="1892150" y="249863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47" name="Google Shape;747;p41"/>
          <p:cNvSpPr/>
          <p:nvPr/>
        </p:nvSpPr>
        <p:spPr>
          <a:xfrm>
            <a:off x="2272400" y="250012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748" name="Google Shape;748;p41"/>
          <p:cNvSpPr/>
          <p:nvPr/>
        </p:nvSpPr>
        <p:spPr>
          <a:xfrm>
            <a:off x="1892150" y="2921850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49" name="Google Shape;749;p41"/>
          <p:cNvSpPr/>
          <p:nvPr/>
        </p:nvSpPr>
        <p:spPr>
          <a:xfrm>
            <a:off x="2272250" y="2921850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750" name="Google Shape;750;p41"/>
          <p:cNvSpPr/>
          <p:nvPr/>
        </p:nvSpPr>
        <p:spPr>
          <a:xfrm>
            <a:off x="1892150" y="3337800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51" name="Google Shape;751;p41"/>
          <p:cNvSpPr/>
          <p:nvPr/>
        </p:nvSpPr>
        <p:spPr>
          <a:xfrm>
            <a:off x="2272250" y="3337800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sp>
        <p:nvSpPr>
          <p:cNvPr id="752" name="Google Shape;752;p41"/>
          <p:cNvSpPr/>
          <p:nvPr/>
        </p:nvSpPr>
        <p:spPr>
          <a:xfrm>
            <a:off x="446400" y="2078400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3" name="Google Shape;753;p41"/>
          <p:cNvSpPr/>
          <p:nvPr/>
        </p:nvSpPr>
        <p:spPr>
          <a:xfrm>
            <a:off x="7845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754" name="Google Shape;754;p41"/>
          <p:cNvSpPr/>
          <p:nvPr/>
        </p:nvSpPr>
        <p:spPr>
          <a:xfrm>
            <a:off x="1892150" y="2078400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5" name="Google Shape;755;p41"/>
          <p:cNvSpPr/>
          <p:nvPr/>
        </p:nvSpPr>
        <p:spPr>
          <a:xfrm>
            <a:off x="2272400" y="2078400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756" name="Google Shape;756;p41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57" name="Google Shape;757;p41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758" name="Google Shape;758;p41"/>
          <p:cNvSpPr txBox="1"/>
          <p:nvPr/>
        </p:nvSpPr>
        <p:spPr>
          <a:xfrm>
            <a:off x="3852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759" name="Google Shape;759;p41"/>
          <p:cNvSpPr txBox="1"/>
          <p:nvPr/>
        </p:nvSpPr>
        <p:spPr>
          <a:xfrm>
            <a:off x="8428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760" name="Google Shape;760;p41"/>
          <p:cNvSpPr txBox="1"/>
          <p:nvPr/>
        </p:nvSpPr>
        <p:spPr>
          <a:xfrm>
            <a:off x="2313050" y="1700450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761" name="Google Shape;761;p41"/>
          <p:cNvSpPr txBox="1"/>
          <p:nvPr/>
        </p:nvSpPr>
        <p:spPr>
          <a:xfrm>
            <a:off x="1860009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sp>
        <p:nvSpPr>
          <p:cNvPr id="762" name="Google Shape;762;p41"/>
          <p:cNvSpPr txBox="1"/>
          <p:nvPr/>
        </p:nvSpPr>
        <p:spPr>
          <a:xfrm>
            <a:off x="412025" y="3841400"/>
            <a:ext cx="6364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 FROM s FULL OUTER JOIN t ON s.id = t.id;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41"/>
          <p:cNvSpPr/>
          <p:nvPr/>
        </p:nvSpPr>
        <p:spPr>
          <a:xfrm>
            <a:off x="4138325" y="20301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4" name="Google Shape;764;p41"/>
          <p:cNvSpPr/>
          <p:nvPr/>
        </p:nvSpPr>
        <p:spPr>
          <a:xfrm>
            <a:off x="4476425" y="20301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765" name="Google Shape;765;p41"/>
          <p:cNvSpPr/>
          <p:nvPr/>
        </p:nvSpPr>
        <p:spPr>
          <a:xfrm>
            <a:off x="5316472" y="203017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5696722" y="20301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767" name="Google Shape;767;p41"/>
          <p:cNvSpPr txBox="1"/>
          <p:nvPr/>
        </p:nvSpPr>
        <p:spPr>
          <a:xfrm>
            <a:off x="4064594" y="138507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768" name="Google Shape;768;p41"/>
          <p:cNvSpPr txBox="1"/>
          <p:nvPr/>
        </p:nvSpPr>
        <p:spPr>
          <a:xfrm>
            <a:off x="4524900" y="1385077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769" name="Google Shape;769;p41"/>
          <p:cNvSpPr txBox="1"/>
          <p:nvPr/>
        </p:nvSpPr>
        <p:spPr>
          <a:xfrm>
            <a:off x="5787327" y="1379777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770" name="Google Shape;770;p41"/>
          <p:cNvSpPr txBox="1"/>
          <p:nvPr/>
        </p:nvSpPr>
        <p:spPr>
          <a:xfrm>
            <a:off x="5268026" y="1379767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771" name="Google Shape;771;p41"/>
          <p:cNvSpPr/>
          <p:nvPr/>
        </p:nvSpPr>
        <p:spPr>
          <a:xfrm>
            <a:off x="4140800" y="2316675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478900" y="2316675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5315877" y="2314285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5696127" y="2315775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151676" y="2603175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4489776" y="2603175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5317003" y="2603175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5697103" y="2603175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4147789" y="2883788"/>
            <a:ext cx="3381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4485889" y="2883788"/>
            <a:ext cx="8385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5323110" y="2883788"/>
            <a:ext cx="3801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5703360" y="2883788"/>
            <a:ext cx="7965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persian</a:t>
            </a:r>
            <a:endParaRPr/>
          </a:p>
        </p:txBody>
      </p:sp>
      <p:cxnSp>
        <p:nvCxnSpPr>
          <p:cNvPr id="783" name="Google Shape;783;p41"/>
          <p:cNvCxnSpPr/>
          <p:nvPr/>
        </p:nvCxnSpPr>
        <p:spPr>
          <a:xfrm>
            <a:off x="4159275" y="2881675"/>
            <a:ext cx="326400" cy="2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1"/>
          <p:cNvCxnSpPr/>
          <p:nvPr/>
        </p:nvCxnSpPr>
        <p:spPr>
          <a:xfrm>
            <a:off x="4476414" y="2889663"/>
            <a:ext cx="8517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5" name="Google Shape;785;p41"/>
          <p:cNvSpPr/>
          <p:nvPr/>
        </p:nvSpPr>
        <p:spPr>
          <a:xfrm>
            <a:off x="4138325" y="1740788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86" name="Google Shape;786;p41"/>
          <p:cNvSpPr/>
          <p:nvPr/>
        </p:nvSpPr>
        <p:spPr>
          <a:xfrm>
            <a:off x="4476425" y="1740788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787" name="Google Shape;787;p41"/>
          <p:cNvSpPr/>
          <p:nvPr/>
        </p:nvSpPr>
        <p:spPr>
          <a:xfrm>
            <a:off x="5313646" y="1740788"/>
            <a:ext cx="3801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1"/>
          <p:cNvSpPr/>
          <p:nvPr/>
        </p:nvSpPr>
        <p:spPr>
          <a:xfrm>
            <a:off x="5693896" y="1740788"/>
            <a:ext cx="7965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9" name="Google Shape;789;p41"/>
          <p:cNvCxnSpPr/>
          <p:nvPr/>
        </p:nvCxnSpPr>
        <p:spPr>
          <a:xfrm>
            <a:off x="5328775" y="1748125"/>
            <a:ext cx="385200" cy="2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41"/>
          <p:cNvCxnSpPr/>
          <p:nvPr/>
        </p:nvCxnSpPr>
        <p:spPr>
          <a:xfrm>
            <a:off x="5695975" y="1741388"/>
            <a:ext cx="7833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1" name="Google Shape;791;p41"/>
          <p:cNvSpPr txBox="1">
            <a:spLocks noGrp="1"/>
          </p:cNvSpPr>
          <p:nvPr>
            <p:ph type="body" idx="1"/>
          </p:nvPr>
        </p:nvSpPr>
        <p:spPr>
          <a:xfrm>
            <a:off x="446400" y="4423225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row in both tables appears, matching or not.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792" name="Google Shape;792;p41"/>
          <p:cNvSpPr txBox="1"/>
          <p:nvPr/>
        </p:nvSpPr>
        <p:spPr>
          <a:xfrm>
            <a:off x="6367600" y="1067263"/>
            <a:ext cx="2824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1"/>
          <p:cNvSpPr txBox="1"/>
          <p:nvPr/>
        </p:nvSpPr>
        <p:spPr>
          <a:xfrm>
            <a:off x="6673250" y="3612800"/>
            <a:ext cx="2470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SQLite does not support FULL OUTER JOIN.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/>
          <p:nvPr/>
        </p:nvSpPr>
        <p:spPr>
          <a:xfrm>
            <a:off x="375375" y="1299450"/>
            <a:ext cx="14796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2730350" y="1315493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Join Conditions</a:t>
            </a:r>
            <a:endParaRPr/>
          </a:p>
        </p:txBody>
      </p:sp>
      <p:sp>
        <p:nvSpPr>
          <p:cNvPr id="801" name="Google Shape;801;p42"/>
          <p:cNvSpPr/>
          <p:nvPr/>
        </p:nvSpPr>
        <p:spPr>
          <a:xfrm>
            <a:off x="446400" y="1650875"/>
            <a:ext cx="5022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9369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James</a:t>
            </a:r>
            <a:endParaRPr dirty="0"/>
          </a:p>
        </p:txBody>
      </p:sp>
      <p:sp>
        <p:nvSpPr>
          <p:cNvPr id="803" name="Google Shape;803;p42"/>
          <p:cNvSpPr/>
          <p:nvPr/>
        </p:nvSpPr>
        <p:spPr>
          <a:xfrm>
            <a:off x="446400" y="2505900"/>
            <a:ext cx="5022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9369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</a:t>
            </a:r>
            <a:endParaRPr dirty="0"/>
          </a:p>
        </p:txBody>
      </p:sp>
      <p:sp>
        <p:nvSpPr>
          <p:cNvPr id="805" name="Google Shape;805;p42"/>
          <p:cNvSpPr/>
          <p:nvPr/>
        </p:nvSpPr>
        <p:spPr>
          <a:xfrm>
            <a:off x="446400" y="2921850"/>
            <a:ext cx="5022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943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Emma</a:t>
            </a:r>
            <a:endParaRPr dirty="0"/>
          </a:p>
        </p:txBody>
      </p:sp>
      <p:sp>
        <p:nvSpPr>
          <p:cNvPr id="807" name="Google Shape;807;p42"/>
          <p:cNvSpPr/>
          <p:nvPr/>
        </p:nvSpPr>
        <p:spPr>
          <a:xfrm>
            <a:off x="2806550" y="2088743"/>
            <a:ext cx="4209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</a:t>
            </a: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3227300" y="2090243"/>
            <a:ext cx="7560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Hellen</a:t>
            </a:r>
            <a:endParaRPr dirty="0"/>
          </a:p>
        </p:txBody>
      </p:sp>
      <p:sp>
        <p:nvSpPr>
          <p:cNvPr id="809" name="Google Shape;809;p42"/>
          <p:cNvSpPr/>
          <p:nvPr/>
        </p:nvSpPr>
        <p:spPr>
          <a:xfrm>
            <a:off x="2806550" y="2511968"/>
            <a:ext cx="4209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3227150" y="2511968"/>
            <a:ext cx="7560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John</a:t>
            </a:r>
            <a:endParaRPr dirty="0"/>
          </a:p>
        </p:txBody>
      </p:sp>
      <p:sp>
        <p:nvSpPr>
          <p:cNvPr id="811" name="Google Shape;811;p42"/>
          <p:cNvSpPr/>
          <p:nvPr/>
        </p:nvSpPr>
        <p:spPr>
          <a:xfrm>
            <a:off x="2806550" y="2927918"/>
            <a:ext cx="4209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3227150" y="2927918"/>
            <a:ext cx="7560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Anne</a:t>
            </a:r>
            <a:endParaRPr dirty="0"/>
          </a:p>
        </p:txBody>
      </p:sp>
      <p:sp>
        <p:nvSpPr>
          <p:cNvPr id="813" name="Google Shape;813;p42"/>
          <p:cNvSpPr/>
          <p:nvPr/>
        </p:nvSpPr>
        <p:spPr>
          <a:xfrm>
            <a:off x="446400" y="2078400"/>
            <a:ext cx="5022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9369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Jin</a:t>
            </a:r>
            <a:endParaRPr dirty="0"/>
          </a:p>
        </p:txBody>
      </p:sp>
      <p:sp>
        <p:nvSpPr>
          <p:cNvPr id="815" name="Google Shape;815;p42"/>
          <p:cNvSpPr/>
          <p:nvPr/>
        </p:nvSpPr>
        <p:spPr>
          <a:xfrm>
            <a:off x="2806550" y="1668518"/>
            <a:ext cx="4209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52</a:t>
            </a:r>
            <a:endParaRPr dirty="0"/>
          </a:p>
        </p:txBody>
      </p:sp>
      <p:sp>
        <p:nvSpPr>
          <p:cNvPr id="816" name="Google Shape;816;p42"/>
          <p:cNvSpPr/>
          <p:nvPr/>
        </p:nvSpPr>
        <p:spPr>
          <a:xfrm>
            <a:off x="3227450" y="1668518"/>
            <a:ext cx="7560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Ian</a:t>
            </a:r>
            <a:endParaRPr dirty="0"/>
          </a:p>
        </p:txBody>
      </p:sp>
      <p:sp>
        <p:nvSpPr>
          <p:cNvPr id="817" name="Google Shape;817;p42"/>
          <p:cNvSpPr txBox="1"/>
          <p:nvPr/>
        </p:nvSpPr>
        <p:spPr>
          <a:xfrm>
            <a:off x="557600" y="973775"/>
            <a:ext cx="940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818" name="Google Shape;818;p42"/>
          <p:cNvSpPr txBox="1"/>
          <p:nvPr/>
        </p:nvSpPr>
        <p:spPr>
          <a:xfrm>
            <a:off x="2845050" y="1010943"/>
            <a:ext cx="1165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</a:t>
            </a:r>
            <a:endParaRPr/>
          </a:p>
        </p:txBody>
      </p:sp>
      <p:sp>
        <p:nvSpPr>
          <p:cNvPr id="819" name="Google Shape;819;p42"/>
          <p:cNvSpPr txBox="1"/>
          <p:nvPr/>
        </p:nvSpPr>
        <p:spPr>
          <a:xfrm>
            <a:off x="385200" y="1284500"/>
            <a:ext cx="502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</a:t>
            </a:r>
            <a:endParaRPr u="sng"/>
          </a:p>
        </p:txBody>
      </p:sp>
      <p:sp>
        <p:nvSpPr>
          <p:cNvPr id="820" name="Google Shape;820;p42"/>
          <p:cNvSpPr txBox="1"/>
          <p:nvPr/>
        </p:nvSpPr>
        <p:spPr>
          <a:xfrm>
            <a:off x="10714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821" name="Google Shape;821;p42"/>
          <p:cNvSpPr txBox="1"/>
          <p:nvPr/>
        </p:nvSpPr>
        <p:spPr>
          <a:xfrm>
            <a:off x="3227450" y="1290568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822" name="Google Shape;822;p42"/>
          <p:cNvSpPr txBox="1"/>
          <p:nvPr/>
        </p:nvSpPr>
        <p:spPr>
          <a:xfrm>
            <a:off x="2774400" y="1290568"/>
            <a:ext cx="502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</a:t>
            </a:r>
            <a:endParaRPr u="sng"/>
          </a:p>
        </p:txBody>
      </p:sp>
      <p:sp>
        <p:nvSpPr>
          <p:cNvPr id="823" name="Google Shape;823;p42"/>
          <p:cNvSpPr txBox="1"/>
          <p:nvPr/>
        </p:nvSpPr>
        <p:spPr>
          <a:xfrm>
            <a:off x="412025" y="3765200"/>
            <a:ext cx="861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student, teacher WHERE student.age &gt; teacher.age;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42"/>
          <p:cNvSpPr txBox="1">
            <a:spLocks noGrp="1"/>
          </p:cNvSpPr>
          <p:nvPr>
            <p:ph type="body" idx="1"/>
          </p:nvPr>
        </p:nvSpPr>
        <p:spPr>
          <a:xfrm>
            <a:off x="243000" y="3452100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We can join on conditions other than equality.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3"/>
          <p:cNvSpPr/>
          <p:nvPr/>
        </p:nvSpPr>
        <p:spPr>
          <a:xfrm>
            <a:off x="375375" y="1299450"/>
            <a:ext cx="14796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3"/>
          <p:cNvSpPr/>
          <p:nvPr/>
        </p:nvSpPr>
        <p:spPr>
          <a:xfrm>
            <a:off x="2730350" y="1315493"/>
            <a:ext cx="1318800" cy="198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Join Conditions</a:t>
            </a:r>
            <a:endParaRPr/>
          </a:p>
        </p:txBody>
      </p:sp>
      <p:sp>
        <p:nvSpPr>
          <p:cNvPr id="832" name="Google Shape;832;p43"/>
          <p:cNvSpPr/>
          <p:nvPr/>
        </p:nvSpPr>
        <p:spPr>
          <a:xfrm>
            <a:off x="446400" y="1650875"/>
            <a:ext cx="5022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833" name="Google Shape;833;p43"/>
          <p:cNvSpPr/>
          <p:nvPr/>
        </p:nvSpPr>
        <p:spPr>
          <a:xfrm>
            <a:off x="936900" y="165087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James</a:t>
            </a:r>
            <a:endParaRPr dirty="0"/>
          </a:p>
        </p:txBody>
      </p:sp>
      <p:sp>
        <p:nvSpPr>
          <p:cNvPr id="834" name="Google Shape;834;p43"/>
          <p:cNvSpPr/>
          <p:nvPr/>
        </p:nvSpPr>
        <p:spPr>
          <a:xfrm>
            <a:off x="446400" y="2505900"/>
            <a:ext cx="5022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35" name="Google Shape;835;p43"/>
          <p:cNvSpPr/>
          <p:nvPr/>
        </p:nvSpPr>
        <p:spPr>
          <a:xfrm>
            <a:off x="936900" y="2505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836" name="Google Shape;836;p43"/>
          <p:cNvSpPr/>
          <p:nvPr/>
        </p:nvSpPr>
        <p:spPr>
          <a:xfrm>
            <a:off x="446400" y="2921850"/>
            <a:ext cx="5022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37" name="Google Shape;837;p43"/>
          <p:cNvSpPr/>
          <p:nvPr/>
        </p:nvSpPr>
        <p:spPr>
          <a:xfrm>
            <a:off x="943500" y="2921850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  <p:sp>
        <p:nvSpPr>
          <p:cNvPr id="838" name="Google Shape;838;p43"/>
          <p:cNvSpPr/>
          <p:nvPr/>
        </p:nvSpPr>
        <p:spPr>
          <a:xfrm>
            <a:off x="2806550" y="2088743"/>
            <a:ext cx="4209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</a:t>
            </a:r>
            <a:endParaRPr/>
          </a:p>
        </p:txBody>
      </p:sp>
      <p:sp>
        <p:nvSpPr>
          <p:cNvPr id="839" name="Google Shape;839;p43"/>
          <p:cNvSpPr/>
          <p:nvPr/>
        </p:nvSpPr>
        <p:spPr>
          <a:xfrm>
            <a:off x="3227300" y="2090243"/>
            <a:ext cx="7560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Hell</a:t>
            </a:r>
            <a:endParaRPr dirty="0"/>
          </a:p>
        </p:txBody>
      </p:sp>
      <p:sp>
        <p:nvSpPr>
          <p:cNvPr id="840" name="Google Shape;840;p43"/>
          <p:cNvSpPr/>
          <p:nvPr/>
        </p:nvSpPr>
        <p:spPr>
          <a:xfrm>
            <a:off x="2806550" y="2511968"/>
            <a:ext cx="4209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841" name="Google Shape;841;p43"/>
          <p:cNvSpPr/>
          <p:nvPr/>
        </p:nvSpPr>
        <p:spPr>
          <a:xfrm>
            <a:off x="3227150" y="2511968"/>
            <a:ext cx="7560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John</a:t>
            </a:r>
            <a:endParaRPr/>
          </a:p>
        </p:txBody>
      </p:sp>
      <p:sp>
        <p:nvSpPr>
          <p:cNvPr id="842" name="Google Shape;842;p43"/>
          <p:cNvSpPr/>
          <p:nvPr/>
        </p:nvSpPr>
        <p:spPr>
          <a:xfrm>
            <a:off x="2806550" y="2927918"/>
            <a:ext cx="4209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endParaRPr/>
          </a:p>
        </p:txBody>
      </p:sp>
      <p:sp>
        <p:nvSpPr>
          <p:cNvPr id="843" name="Google Shape;843;p43"/>
          <p:cNvSpPr/>
          <p:nvPr/>
        </p:nvSpPr>
        <p:spPr>
          <a:xfrm>
            <a:off x="3227150" y="2927918"/>
            <a:ext cx="7560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Anne</a:t>
            </a:r>
            <a:endParaRPr dirty="0"/>
          </a:p>
        </p:txBody>
      </p:sp>
      <p:sp>
        <p:nvSpPr>
          <p:cNvPr id="844" name="Google Shape;844;p43"/>
          <p:cNvSpPr/>
          <p:nvPr/>
        </p:nvSpPr>
        <p:spPr>
          <a:xfrm>
            <a:off x="446400" y="2078400"/>
            <a:ext cx="5022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936900" y="20784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Jin</a:t>
            </a:r>
            <a:endParaRPr dirty="0"/>
          </a:p>
        </p:txBody>
      </p:sp>
      <p:sp>
        <p:nvSpPr>
          <p:cNvPr id="846" name="Google Shape;846;p43"/>
          <p:cNvSpPr/>
          <p:nvPr/>
        </p:nvSpPr>
        <p:spPr>
          <a:xfrm>
            <a:off x="2806550" y="1668518"/>
            <a:ext cx="4209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</a:t>
            </a: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3227450" y="1668518"/>
            <a:ext cx="7560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Ian</a:t>
            </a:r>
            <a:endParaRPr dirty="0"/>
          </a:p>
        </p:txBody>
      </p:sp>
      <p:sp>
        <p:nvSpPr>
          <p:cNvPr id="848" name="Google Shape;848;p43"/>
          <p:cNvSpPr txBox="1"/>
          <p:nvPr/>
        </p:nvSpPr>
        <p:spPr>
          <a:xfrm>
            <a:off x="557600" y="973775"/>
            <a:ext cx="940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849" name="Google Shape;849;p43"/>
          <p:cNvSpPr txBox="1"/>
          <p:nvPr/>
        </p:nvSpPr>
        <p:spPr>
          <a:xfrm>
            <a:off x="2845050" y="1010943"/>
            <a:ext cx="1165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</a:t>
            </a:r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385200" y="1284500"/>
            <a:ext cx="502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</a:t>
            </a:r>
            <a:endParaRPr u="sng"/>
          </a:p>
        </p:txBody>
      </p:sp>
      <p:sp>
        <p:nvSpPr>
          <p:cNvPr id="851" name="Google Shape;851;p43"/>
          <p:cNvSpPr txBox="1"/>
          <p:nvPr/>
        </p:nvSpPr>
        <p:spPr>
          <a:xfrm>
            <a:off x="1071485" y="1284500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852" name="Google Shape;852;p43"/>
          <p:cNvSpPr txBox="1"/>
          <p:nvPr/>
        </p:nvSpPr>
        <p:spPr>
          <a:xfrm>
            <a:off x="3227450" y="1290568"/>
            <a:ext cx="679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853" name="Google Shape;853;p43"/>
          <p:cNvSpPr txBox="1"/>
          <p:nvPr/>
        </p:nvSpPr>
        <p:spPr>
          <a:xfrm>
            <a:off x="2774400" y="1290568"/>
            <a:ext cx="502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</a:t>
            </a:r>
            <a:endParaRPr u="sng"/>
          </a:p>
        </p:txBody>
      </p:sp>
      <p:sp>
        <p:nvSpPr>
          <p:cNvPr id="854" name="Google Shape;854;p43"/>
          <p:cNvSpPr txBox="1"/>
          <p:nvPr/>
        </p:nvSpPr>
        <p:spPr>
          <a:xfrm>
            <a:off x="412025" y="3993800"/>
            <a:ext cx="861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SELECT * FROM student, teacher WHERE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student.age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teacher.age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p43"/>
          <p:cNvSpPr/>
          <p:nvPr/>
        </p:nvSpPr>
        <p:spPr>
          <a:xfrm>
            <a:off x="5226550" y="1880700"/>
            <a:ext cx="5022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856" name="Google Shape;856;p43"/>
          <p:cNvSpPr/>
          <p:nvPr/>
        </p:nvSpPr>
        <p:spPr>
          <a:xfrm>
            <a:off x="5717050" y="1880700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James</a:t>
            </a:r>
            <a:endParaRPr dirty="0"/>
          </a:p>
        </p:txBody>
      </p:sp>
      <p:sp>
        <p:nvSpPr>
          <p:cNvPr id="857" name="Google Shape;857;p43"/>
          <p:cNvSpPr/>
          <p:nvPr/>
        </p:nvSpPr>
        <p:spPr>
          <a:xfrm>
            <a:off x="6549850" y="1880693"/>
            <a:ext cx="4209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858" name="Google Shape;858;p43"/>
          <p:cNvSpPr/>
          <p:nvPr/>
        </p:nvSpPr>
        <p:spPr>
          <a:xfrm>
            <a:off x="6970450" y="1880693"/>
            <a:ext cx="7560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John</a:t>
            </a:r>
            <a:endParaRPr/>
          </a:p>
        </p:txBody>
      </p:sp>
      <p:sp>
        <p:nvSpPr>
          <p:cNvPr id="859" name="Google Shape;859;p43"/>
          <p:cNvSpPr/>
          <p:nvPr/>
        </p:nvSpPr>
        <p:spPr>
          <a:xfrm>
            <a:off x="5220850" y="2164800"/>
            <a:ext cx="5022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860" name="Google Shape;860;p43"/>
          <p:cNvSpPr/>
          <p:nvPr/>
        </p:nvSpPr>
        <p:spPr>
          <a:xfrm>
            <a:off x="5711350" y="21648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Jin</a:t>
            </a:r>
            <a:endParaRPr dirty="0"/>
          </a:p>
        </p:txBody>
      </p:sp>
      <p:sp>
        <p:nvSpPr>
          <p:cNvPr id="861" name="Google Shape;861;p43"/>
          <p:cNvSpPr/>
          <p:nvPr/>
        </p:nvSpPr>
        <p:spPr>
          <a:xfrm>
            <a:off x="6549850" y="2164793"/>
            <a:ext cx="4209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862" name="Google Shape;862;p43"/>
          <p:cNvSpPr/>
          <p:nvPr/>
        </p:nvSpPr>
        <p:spPr>
          <a:xfrm>
            <a:off x="6970450" y="2164793"/>
            <a:ext cx="7560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John</a:t>
            </a:r>
            <a:endParaRPr/>
          </a:p>
        </p:txBody>
      </p:sp>
      <p:sp>
        <p:nvSpPr>
          <p:cNvPr id="863" name="Google Shape;863;p43"/>
          <p:cNvSpPr/>
          <p:nvPr/>
        </p:nvSpPr>
        <p:spPr>
          <a:xfrm>
            <a:off x="6550818" y="2448893"/>
            <a:ext cx="4209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endParaRPr/>
          </a:p>
        </p:txBody>
      </p:sp>
      <p:sp>
        <p:nvSpPr>
          <p:cNvPr id="864" name="Google Shape;864;p43"/>
          <p:cNvSpPr/>
          <p:nvPr/>
        </p:nvSpPr>
        <p:spPr>
          <a:xfrm>
            <a:off x="6971418" y="2448893"/>
            <a:ext cx="756000" cy="284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Anne</a:t>
            </a:r>
            <a:endParaRPr dirty="0"/>
          </a:p>
        </p:txBody>
      </p:sp>
      <p:sp>
        <p:nvSpPr>
          <p:cNvPr id="865" name="Google Shape;865;p43"/>
          <p:cNvSpPr/>
          <p:nvPr/>
        </p:nvSpPr>
        <p:spPr>
          <a:xfrm>
            <a:off x="5221818" y="2448900"/>
            <a:ext cx="5022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866" name="Google Shape;866;p43"/>
          <p:cNvSpPr/>
          <p:nvPr/>
        </p:nvSpPr>
        <p:spPr>
          <a:xfrm>
            <a:off x="5712318" y="2448900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Jin</a:t>
            </a:r>
            <a:endParaRPr dirty="0"/>
          </a:p>
        </p:txBody>
      </p:sp>
      <p:sp>
        <p:nvSpPr>
          <p:cNvPr id="867" name="Google Shape;867;p43"/>
          <p:cNvSpPr txBox="1">
            <a:spLocks noGrp="1"/>
          </p:cNvSpPr>
          <p:nvPr>
            <p:ph type="body" idx="1"/>
          </p:nvPr>
        </p:nvSpPr>
        <p:spPr>
          <a:xfrm>
            <a:off x="243000" y="3299700"/>
            <a:ext cx="8443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join on conditions other than equality. Note that every satisfying pair appears.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dirty="0"/>
              <a:t>Inner joins are just cross joins followed by removing rows that don’t match.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61502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4"/>
          <p:cNvSpPr txBox="1"/>
          <p:nvPr/>
        </p:nvSpPr>
        <p:spPr>
          <a:xfrm>
            <a:off x="390525" y="4800600"/>
            <a:ext cx="6400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https://www.codeproject.com/KB/database/Visual_SQL_Joins/Visual_SQL_JOINS_orig.jpg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NULL Values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Brief Databases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 </a:t>
            </a:r>
            <a:r>
              <a:rPr lang="en" b="1" dirty="0"/>
              <a:t>database </a:t>
            </a:r>
            <a:r>
              <a:rPr lang="en" dirty="0"/>
              <a:t>is an organized collection of data.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 </a:t>
            </a:r>
            <a:r>
              <a:rPr lang="en" b="1" dirty="0"/>
              <a:t>database management system (DBMS) </a:t>
            </a:r>
            <a:r>
              <a:rPr lang="en" dirty="0"/>
              <a:t>is a software system that </a:t>
            </a:r>
            <a:r>
              <a:rPr lang="en" b="1" dirty="0"/>
              <a:t>stores</a:t>
            </a:r>
            <a:r>
              <a:rPr lang="en" dirty="0"/>
              <a:t>, </a:t>
            </a:r>
            <a:r>
              <a:rPr lang="en" b="1" dirty="0"/>
              <a:t>manages</a:t>
            </a:r>
            <a:r>
              <a:rPr lang="en" dirty="0"/>
              <a:t>, and </a:t>
            </a:r>
            <a:r>
              <a:rPr lang="en" b="1" dirty="0"/>
              <a:t>facilitates access </a:t>
            </a:r>
            <a:r>
              <a:rPr lang="en" dirty="0"/>
              <a:t>to one or more databases. 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Why use </a:t>
            </a:r>
            <a:r>
              <a:rPr lang="en" dirty="0" err="1"/>
              <a:t>DBMSes</a:t>
            </a:r>
            <a:r>
              <a:rPr lang="en" dirty="0"/>
              <a:t>? </a:t>
            </a:r>
            <a:endParaRPr dirty="0"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Our data might not be stored in a simple-to-read format such as a CSV (comma-separated values) file.</a:t>
            </a:r>
            <a:endParaRPr dirty="0"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Think of a CSV like an Excel sheet or a sheet in Google sheets.</a:t>
            </a:r>
            <a:endParaRPr dirty="0"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So far, most of the data were given to you in CSV files, but that will not always be the case in the real world. </a:t>
            </a:r>
            <a:endParaRPr dirty="0"/>
          </a:p>
          <a:p>
            <a:pPr marL="914400" lvl="1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○"/>
            </a:pPr>
            <a:r>
              <a:rPr lang="en" dirty="0"/>
              <a:t>If our data are stored in a DBMS, we must use languages such as </a:t>
            </a:r>
            <a:br>
              <a:rPr lang="en" dirty="0"/>
            </a:br>
            <a:r>
              <a:rPr lang="en" dirty="0"/>
              <a:t>Structured Query Language  (SQL) to query for our data.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Detour: NULL Values</a:t>
            </a:r>
            <a:endParaRPr/>
          </a:p>
        </p:txBody>
      </p:sp>
      <p:sp>
        <p:nvSpPr>
          <p:cNvPr id="889" name="Google Shape;88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Field values are sometimes </a:t>
            </a:r>
            <a:r>
              <a:rPr lang="en" b="1"/>
              <a:t>unknown</a:t>
            </a:r>
            <a:endParaRPr b="1"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SQL provides a special value </a:t>
            </a:r>
            <a:r>
              <a:rPr lang="en" b="1"/>
              <a:t>NULL</a:t>
            </a:r>
            <a:r>
              <a:rPr lang="en"/>
              <a:t> for such situations</a:t>
            </a:r>
            <a:endParaRPr b="1"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Every data type can be NULL</a:t>
            </a:r>
            <a:endParaRPr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presence of null complicates many issues. E.g.:</a:t>
            </a:r>
            <a:endParaRPr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Selection predicates (WHERE)</a:t>
            </a:r>
            <a:endParaRPr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Aggregation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/>
              <a:t>But NULLs are common after outer joins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NULL Checks</a:t>
            </a:r>
            <a:endParaRPr/>
          </a:p>
        </p:txBody>
      </p:sp>
      <p:sp>
        <p:nvSpPr>
          <p:cNvPr id="903" name="Google Shape;90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if a value is NULL you must use explicit NULL checks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904" name="Google Shape;904;p49"/>
          <p:cNvSpPr txBox="1"/>
          <p:nvPr/>
        </p:nvSpPr>
        <p:spPr>
          <a:xfrm>
            <a:off x="311700" y="19015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student WHERE name IS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5" name="Google Shape;905;p49"/>
          <p:cNvSpPr txBox="1"/>
          <p:nvPr/>
        </p:nvSpPr>
        <p:spPr>
          <a:xfrm>
            <a:off x="311700" y="26635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 FROM student WHERE name IS NOT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with NULLs</a:t>
            </a:r>
            <a:endParaRPr/>
          </a:p>
        </p:txBody>
      </p:sp>
      <p:sp>
        <p:nvSpPr>
          <p:cNvPr id="911" name="Google Shape;911;p50"/>
          <p:cNvSpPr txBox="1"/>
          <p:nvPr/>
        </p:nvSpPr>
        <p:spPr>
          <a:xfrm>
            <a:off x="313900" y="1668725"/>
            <a:ext cx="6967200" cy="3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SELECT COUNT(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t.id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FROM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LEFT JOIN t ON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SUM(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FROM s LEFT JOIN t ON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AVG(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FROM s LEFT JOIN t ON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COUNT(*) FROM s LEFT JOIN t ON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t.id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Google Shape;91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55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Aggregates ignore NULL-valued inputs.</a:t>
            </a:r>
            <a:endParaRPr/>
          </a:p>
        </p:txBody>
      </p:sp>
      <p:sp>
        <p:nvSpPr>
          <p:cNvPr id="913" name="Google Shape;913;p50"/>
          <p:cNvSpPr/>
          <p:nvPr/>
        </p:nvSpPr>
        <p:spPr>
          <a:xfrm>
            <a:off x="4130925" y="811613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50"/>
          <p:cNvSpPr/>
          <p:nvPr/>
        </p:nvSpPr>
        <p:spPr>
          <a:xfrm>
            <a:off x="4469025" y="811613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915" name="Google Shape;915;p50"/>
          <p:cNvSpPr/>
          <p:nvPr/>
        </p:nvSpPr>
        <p:spPr>
          <a:xfrm>
            <a:off x="5309072" y="811613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6" name="Google Shape;916;p50"/>
          <p:cNvSpPr/>
          <p:nvPr/>
        </p:nvSpPr>
        <p:spPr>
          <a:xfrm>
            <a:off x="5689322" y="811613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917" name="Google Shape;917;p50"/>
          <p:cNvSpPr txBox="1"/>
          <p:nvPr/>
        </p:nvSpPr>
        <p:spPr>
          <a:xfrm>
            <a:off x="4057194" y="166514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918" name="Google Shape;918;p50"/>
          <p:cNvSpPr txBox="1"/>
          <p:nvPr/>
        </p:nvSpPr>
        <p:spPr>
          <a:xfrm>
            <a:off x="4517500" y="166514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919" name="Google Shape;919;p50"/>
          <p:cNvSpPr txBox="1"/>
          <p:nvPr/>
        </p:nvSpPr>
        <p:spPr>
          <a:xfrm>
            <a:off x="5779927" y="161214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920" name="Google Shape;920;p50"/>
          <p:cNvSpPr txBox="1"/>
          <p:nvPr/>
        </p:nvSpPr>
        <p:spPr>
          <a:xfrm>
            <a:off x="5260626" y="161204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921" name="Google Shape;921;p50"/>
          <p:cNvSpPr/>
          <p:nvPr/>
        </p:nvSpPr>
        <p:spPr>
          <a:xfrm>
            <a:off x="4133400" y="1098112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2" name="Google Shape;922;p50"/>
          <p:cNvSpPr/>
          <p:nvPr/>
        </p:nvSpPr>
        <p:spPr>
          <a:xfrm>
            <a:off x="4471500" y="1098112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923" name="Google Shape;923;p50"/>
          <p:cNvSpPr/>
          <p:nvPr/>
        </p:nvSpPr>
        <p:spPr>
          <a:xfrm>
            <a:off x="5308477" y="1095723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4" name="Google Shape;924;p50"/>
          <p:cNvSpPr/>
          <p:nvPr/>
        </p:nvSpPr>
        <p:spPr>
          <a:xfrm>
            <a:off x="5688727" y="1097213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925" name="Google Shape;925;p50"/>
          <p:cNvSpPr/>
          <p:nvPr/>
        </p:nvSpPr>
        <p:spPr>
          <a:xfrm>
            <a:off x="4144276" y="1384613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6" name="Google Shape;926;p50"/>
          <p:cNvSpPr/>
          <p:nvPr/>
        </p:nvSpPr>
        <p:spPr>
          <a:xfrm>
            <a:off x="4482376" y="1384613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927" name="Google Shape;927;p50"/>
          <p:cNvSpPr/>
          <p:nvPr/>
        </p:nvSpPr>
        <p:spPr>
          <a:xfrm>
            <a:off x="5309603" y="1384613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8" name="Google Shape;928;p50"/>
          <p:cNvSpPr/>
          <p:nvPr/>
        </p:nvSpPr>
        <p:spPr>
          <a:xfrm>
            <a:off x="5689703" y="1384613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929" name="Google Shape;929;p50"/>
          <p:cNvSpPr/>
          <p:nvPr/>
        </p:nvSpPr>
        <p:spPr>
          <a:xfrm>
            <a:off x="4130925" y="52222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30" name="Google Shape;930;p50"/>
          <p:cNvSpPr/>
          <p:nvPr/>
        </p:nvSpPr>
        <p:spPr>
          <a:xfrm>
            <a:off x="4469025" y="52222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931" name="Google Shape;931;p50"/>
          <p:cNvSpPr/>
          <p:nvPr/>
        </p:nvSpPr>
        <p:spPr>
          <a:xfrm>
            <a:off x="5306246" y="522225"/>
            <a:ext cx="3801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50"/>
          <p:cNvSpPr/>
          <p:nvPr/>
        </p:nvSpPr>
        <p:spPr>
          <a:xfrm>
            <a:off x="5686496" y="522225"/>
            <a:ext cx="7965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3" name="Google Shape;933;p50"/>
          <p:cNvCxnSpPr/>
          <p:nvPr/>
        </p:nvCxnSpPr>
        <p:spPr>
          <a:xfrm>
            <a:off x="5321375" y="529563"/>
            <a:ext cx="385200" cy="2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50"/>
          <p:cNvCxnSpPr/>
          <p:nvPr/>
        </p:nvCxnSpPr>
        <p:spPr>
          <a:xfrm>
            <a:off x="5688575" y="522825"/>
            <a:ext cx="7833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with NULLs</a:t>
            </a:r>
            <a:endParaRPr/>
          </a:p>
        </p:txBody>
      </p:sp>
      <p:sp>
        <p:nvSpPr>
          <p:cNvPr id="940" name="Google Shape;940;p51"/>
          <p:cNvSpPr txBox="1"/>
          <p:nvPr/>
        </p:nvSpPr>
        <p:spPr>
          <a:xfrm>
            <a:off x="313900" y="1668725"/>
            <a:ext cx="8830200" cy="3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COUNT(t.id) FROM s LEFT JOIN t ON s.id = t.id; [Output: 3]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SUM(t.id) FROM s LEFT JOIN t ON s.id = t.id; [Output: 7]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AVG(t.id) FROM s LEFT JOIN t ON s.id = t.id; [Output: 7/3]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COUNT(*) FROM s LEFT JOIN t ON s.id = t.id; [Output: 4]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55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Aggregates ignore NULL-valued inputs.</a:t>
            </a:r>
            <a:endParaRPr/>
          </a:p>
        </p:txBody>
      </p:sp>
      <p:sp>
        <p:nvSpPr>
          <p:cNvPr id="942" name="Google Shape;942;p51"/>
          <p:cNvSpPr/>
          <p:nvPr/>
        </p:nvSpPr>
        <p:spPr>
          <a:xfrm>
            <a:off x="4130925" y="811613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4469025" y="811613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</a:t>
            </a: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5309072" y="811613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5" name="Google Shape;945;p51"/>
          <p:cNvSpPr/>
          <p:nvPr/>
        </p:nvSpPr>
        <p:spPr>
          <a:xfrm>
            <a:off x="5689322" y="811613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persian</a:t>
            </a:r>
            <a:endParaRPr/>
          </a:p>
        </p:txBody>
      </p:sp>
      <p:sp>
        <p:nvSpPr>
          <p:cNvPr id="946" name="Google Shape;946;p51"/>
          <p:cNvSpPr txBox="1"/>
          <p:nvPr/>
        </p:nvSpPr>
        <p:spPr>
          <a:xfrm>
            <a:off x="4057194" y="166514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s.id</a:t>
            </a:r>
            <a:endParaRPr u="sng"/>
          </a:p>
        </p:txBody>
      </p:sp>
      <p:sp>
        <p:nvSpPr>
          <p:cNvPr id="947" name="Google Shape;947;p51"/>
          <p:cNvSpPr txBox="1"/>
          <p:nvPr/>
        </p:nvSpPr>
        <p:spPr>
          <a:xfrm>
            <a:off x="4517500" y="166514"/>
            <a:ext cx="727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name</a:t>
            </a:r>
            <a:endParaRPr u="sng"/>
          </a:p>
        </p:txBody>
      </p:sp>
      <p:sp>
        <p:nvSpPr>
          <p:cNvPr id="948" name="Google Shape;948;p51"/>
          <p:cNvSpPr txBox="1"/>
          <p:nvPr/>
        </p:nvSpPr>
        <p:spPr>
          <a:xfrm>
            <a:off x="5779927" y="161214"/>
            <a:ext cx="69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breed</a:t>
            </a:r>
            <a:endParaRPr u="sng"/>
          </a:p>
        </p:txBody>
      </p:sp>
      <p:sp>
        <p:nvSpPr>
          <p:cNvPr id="949" name="Google Shape;949;p51"/>
          <p:cNvSpPr txBox="1"/>
          <p:nvPr/>
        </p:nvSpPr>
        <p:spPr>
          <a:xfrm>
            <a:off x="5260626" y="161204"/>
            <a:ext cx="504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t.id</a:t>
            </a:r>
            <a:endParaRPr u="sng"/>
          </a:p>
        </p:txBody>
      </p:sp>
      <p:sp>
        <p:nvSpPr>
          <p:cNvPr id="950" name="Google Shape;950;p51"/>
          <p:cNvSpPr/>
          <p:nvPr/>
        </p:nvSpPr>
        <p:spPr>
          <a:xfrm>
            <a:off x="4133400" y="1098112"/>
            <a:ext cx="338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1" name="Google Shape;951;p51"/>
          <p:cNvSpPr/>
          <p:nvPr/>
        </p:nvSpPr>
        <p:spPr>
          <a:xfrm>
            <a:off x="4471500" y="1098112"/>
            <a:ext cx="838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Cally</a:t>
            </a:r>
            <a:endParaRPr/>
          </a:p>
        </p:txBody>
      </p:sp>
      <p:sp>
        <p:nvSpPr>
          <p:cNvPr id="952" name="Google Shape;952;p51"/>
          <p:cNvSpPr/>
          <p:nvPr/>
        </p:nvSpPr>
        <p:spPr>
          <a:xfrm>
            <a:off x="5308477" y="1095723"/>
            <a:ext cx="3801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3" name="Google Shape;953;p51"/>
          <p:cNvSpPr/>
          <p:nvPr/>
        </p:nvSpPr>
        <p:spPr>
          <a:xfrm>
            <a:off x="5688727" y="1097213"/>
            <a:ext cx="796500" cy="284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ragdoll</a:t>
            </a:r>
            <a:endParaRPr/>
          </a:p>
        </p:txBody>
      </p:sp>
      <p:sp>
        <p:nvSpPr>
          <p:cNvPr id="954" name="Google Shape;954;p51"/>
          <p:cNvSpPr/>
          <p:nvPr/>
        </p:nvSpPr>
        <p:spPr>
          <a:xfrm>
            <a:off x="4144276" y="1384613"/>
            <a:ext cx="338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5" name="Google Shape;955;p51"/>
          <p:cNvSpPr/>
          <p:nvPr/>
        </p:nvSpPr>
        <p:spPr>
          <a:xfrm>
            <a:off x="4482376" y="1384613"/>
            <a:ext cx="838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</a:t>
            </a:r>
            <a:endParaRPr/>
          </a:p>
        </p:txBody>
      </p:sp>
      <p:sp>
        <p:nvSpPr>
          <p:cNvPr id="956" name="Google Shape;956;p51"/>
          <p:cNvSpPr/>
          <p:nvPr/>
        </p:nvSpPr>
        <p:spPr>
          <a:xfrm>
            <a:off x="5309603" y="1384613"/>
            <a:ext cx="3801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7" name="Google Shape;957;p51"/>
          <p:cNvSpPr/>
          <p:nvPr/>
        </p:nvSpPr>
        <p:spPr>
          <a:xfrm>
            <a:off x="5689703" y="1384613"/>
            <a:ext cx="796500" cy="284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bengal</a:t>
            </a:r>
            <a:endParaRPr/>
          </a:p>
        </p:txBody>
      </p:sp>
      <p:sp>
        <p:nvSpPr>
          <p:cNvPr id="958" name="Google Shape;958;p51"/>
          <p:cNvSpPr/>
          <p:nvPr/>
        </p:nvSpPr>
        <p:spPr>
          <a:xfrm>
            <a:off x="4130925" y="522225"/>
            <a:ext cx="3381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9" name="Google Shape;959;p51"/>
          <p:cNvSpPr/>
          <p:nvPr/>
        </p:nvSpPr>
        <p:spPr>
          <a:xfrm>
            <a:off x="4469025" y="522225"/>
            <a:ext cx="838500" cy="28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Apricot</a:t>
            </a:r>
            <a:endParaRPr/>
          </a:p>
        </p:txBody>
      </p:sp>
      <p:sp>
        <p:nvSpPr>
          <p:cNvPr id="960" name="Google Shape;960;p51"/>
          <p:cNvSpPr/>
          <p:nvPr/>
        </p:nvSpPr>
        <p:spPr>
          <a:xfrm>
            <a:off x="5306246" y="522225"/>
            <a:ext cx="3801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51"/>
          <p:cNvSpPr/>
          <p:nvPr/>
        </p:nvSpPr>
        <p:spPr>
          <a:xfrm>
            <a:off x="5686496" y="522225"/>
            <a:ext cx="796500" cy="28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51"/>
          <p:cNvCxnSpPr/>
          <p:nvPr/>
        </p:nvCxnSpPr>
        <p:spPr>
          <a:xfrm>
            <a:off x="5321375" y="529563"/>
            <a:ext cx="385200" cy="2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51"/>
          <p:cNvCxnSpPr/>
          <p:nvPr/>
        </p:nvCxnSpPr>
        <p:spPr>
          <a:xfrm>
            <a:off x="5688575" y="522825"/>
            <a:ext cx="7833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Predicates and Casting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numerical comparisons (=, &lt;, &gt;), SQL has built-in predicates.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Example: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/>
              <a:t> operator tests whether a value is in a list.</a:t>
            </a:r>
            <a:endParaRPr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E.g., select rows whose month is either January, March, or May: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t WHERE t.month IN ('January', 'March', 'May')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Example: The LIKE operator tests whether a string matches a pattern (similar to a regex, but much simpler syntax):</a:t>
            </a:r>
            <a:endParaRPr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E.g. select rows where the time string is on the hour, such as 8:00 or 12:00 pm.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t WHERE t.time LIKE ‘%:00%’;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979" name="Google Shape;97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Predicates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CAST to convert fields from one type to another: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Handy when combined with WHERE: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SELECT primaryTitle AS title,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CAST(runtimeMinutes as int) AS time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FROM titles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WHERE time &gt; 500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LIMIT 10;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985" name="Google Shape;98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Casting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Sampling, Subqueries, and </a:t>
            </a:r>
            <a:br>
              <a:rPr lang="en"/>
            </a:br>
            <a:r>
              <a:rPr lang="en"/>
              <a:t>Common Table Expressions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with LIMIT?</a:t>
            </a:r>
            <a:endParaRPr/>
          </a:p>
        </p:txBody>
      </p:sp>
      <p:sp>
        <p:nvSpPr>
          <p:cNvPr id="1001" name="Google Shape;100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* FROM students LIMIT 5;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 * FROM students ORDER BY name LIMIT 5;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1002" name="Google Shape;10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09" y="771472"/>
            <a:ext cx="397238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58"/>
          <p:cNvSpPr txBox="1"/>
          <p:nvPr/>
        </p:nvSpPr>
        <p:spPr>
          <a:xfrm>
            <a:off x="6131050" y="339525"/>
            <a:ext cx="1451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DBMS over CSV (or similar)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Storage: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Reliable storage</a:t>
            </a:r>
            <a:r>
              <a:rPr lang="en" dirty="0"/>
              <a:t> to survive system crashes and disk failures.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Optimize to compute on data that </a:t>
            </a:r>
            <a:r>
              <a:rPr lang="en" b="1" dirty="0"/>
              <a:t>does not fit in memory</a:t>
            </a:r>
            <a:r>
              <a:rPr lang="en" dirty="0"/>
              <a:t>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Special data structures to </a:t>
            </a:r>
            <a:r>
              <a:rPr lang="en" b="1" dirty="0"/>
              <a:t>improve performance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Data Management: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Configure how data is </a:t>
            </a:r>
            <a:r>
              <a:rPr lang="en" b="1" dirty="0"/>
              <a:t>logically organized</a:t>
            </a:r>
            <a:r>
              <a:rPr lang="en" dirty="0"/>
              <a:t> and </a:t>
            </a:r>
            <a:r>
              <a:rPr lang="en" b="1" dirty="0"/>
              <a:t>who has access</a:t>
            </a:r>
            <a:r>
              <a:rPr lang="en" dirty="0"/>
              <a:t>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Can enforce guarantees on the data (e.g. non-negative bank account balance).</a:t>
            </a:r>
            <a:endParaRPr dirty="0"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Can be used to </a:t>
            </a:r>
            <a:r>
              <a:rPr lang="en" b="1" dirty="0"/>
              <a:t>prevent data anomalies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Ensures </a:t>
            </a:r>
            <a:r>
              <a:rPr lang="en" b="1" dirty="0"/>
              <a:t>safe concurrent operations</a:t>
            </a:r>
            <a:r>
              <a:rPr lang="en" dirty="0"/>
              <a:t> on data.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Sampling with LIMIT?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0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* FROM students LIMIT 5;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Convenience sample?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 * FROM students ORDER BY name LIMIT 5;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Probability sample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 a Simple Random Sample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1010" name="Google Shape;10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09" y="771472"/>
            <a:ext cx="397238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59"/>
          <p:cNvSpPr txBox="1"/>
          <p:nvPr/>
        </p:nvSpPr>
        <p:spPr>
          <a:xfrm>
            <a:off x="6131050" y="339525"/>
            <a:ext cx="1451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Sampling</a:t>
            </a:r>
            <a:endParaRPr/>
          </a:p>
        </p:txBody>
      </p:sp>
      <p:sp>
        <p:nvSpPr>
          <p:cNvPr id="1017" name="Google Shape;101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random sampling methods available depend on the database engine. Suppose we want to draw a SRS from an SQL table.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One common approach (with SQLite):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 FROM action_movie ORDER BY RANDOM() LIMIT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May seem inefficient to order the entire table by some random values, then to only select 3.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Query optimization under the hood will make this much more efficient.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/>
              <a:t>Reminder: SQL is a declarative language. You say “what”, not “how”.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Sampling</a:t>
            </a:r>
            <a:endParaRPr/>
          </a:p>
        </p:txBody>
      </p:sp>
      <p:sp>
        <p:nvSpPr>
          <p:cNvPr id="1023" name="Google Shape;102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pick 3 random years.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year FROM action_movie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GROUP BY year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ORDER BY RANDOM()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LIMIT 3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Sampling</a:t>
            </a:r>
            <a:endParaRPr/>
          </a:p>
        </p:txBody>
      </p:sp>
      <p:sp>
        <p:nvSpPr>
          <p:cNvPr id="1029" name="Google Shape;102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get all movies from 3 randomly selected years.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 FROM action_movie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year IN 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year FROM action_movie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GROUP BY year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ORDER BY RANDOM()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LIMIT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Note: This is sometimes known as a “cluster sample.”</a:t>
            </a:r>
            <a:endParaRPr/>
          </a:p>
        </p:txBody>
      </p:sp>
      <p:sp>
        <p:nvSpPr>
          <p:cNvPr id="1030" name="Google Shape;1030;p62"/>
          <p:cNvSpPr txBox="1"/>
          <p:nvPr/>
        </p:nvSpPr>
        <p:spPr>
          <a:xfrm>
            <a:off x="5324425" y="2807425"/>
            <a:ext cx="25470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Effectively creates a temporary unnamed table that contains 3 randomly selected years. </a:t>
            </a:r>
            <a:endParaRPr/>
          </a:p>
        </p:txBody>
      </p:sp>
      <p:sp>
        <p:nvSpPr>
          <p:cNvPr id="1031" name="Google Shape;1031;p62"/>
          <p:cNvSpPr/>
          <p:nvPr/>
        </p:nvSpPr>
        <p:spPr>
          <a:xfrm>
            <a:off x="4572000" y="2338950"/>
            <a:ext cx="654000" cy="2229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Sampling</a:t>
            </a:r>
            <a:endParaRPr/>
          </a:p>
        </p:txBody>
      </p:sp>
      <p:sp>
        <p:nvSpPr>
          <p:cNvPr id="1037" name="Google Shape;1037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get all movies from 3 randomly selected years.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 FROM action_movie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year IN 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year FROM action_movie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GROUP BY year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ORDER BY RANDOM()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LIMIT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Note: This is sometimes known as a “cluster sample.”</a:t>
            </a:r>
            <a:endParaRPr/>
          </a:p>
        </p:txBody>
      </p:sp>
      <p:sp>
        <p:nvSpPr>
          <p:cNvPr id="1038" name="Google Shape;1038;p63"/>
          <p:cNvSpPr/>
          <p:nvPr/>
        </p:nvSpPr>
        <p:spPr>
          <a:xfrm>
            <a:off x="4572000" y="2338950"/>
            <a:ext cx="654000" cy="2229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63"/>
          <p:cNvSpPr txBox="1"/>
          <p:nvPr/>
        </p:nvSpPr>
        <p:spPr>
          <a:xfrm>
            <a:off x="5324425" y="2807425"/>
            <a:ext cx="25470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Effectively creates a temporary unnamed table that contains 3 randomly selected years. 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Known as a “subquery”.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</a:t>
            </a:r>
            <a:endParaRPr/>
          </a:p>
        </p:txBody>
      </p:sp>
      <p:sp>
        <p:nvSpPr>
          <p:cNvPr id="1045" name="Google Shape;104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query within another query can be used to create a temporary table.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a FROM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clause: Describe a table instead of naming it.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E.g., join table u with a simple random sample from table t: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SELECT * FROM (SELECT * FROM t ORDER BY RANDOM() LIMIT 10), u;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a WHERE clause: Describe a one-column table instead of a list; used with IN.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E.g., select rows in a top-3 most popular month: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SELECT * FROM t WHERE t.month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IN (SELECT month FROM months ORDER BY popularity DESC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LIMIT 3);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lang="en" b="1"/>
              <a:t>Common Table Expressions (CTE) </a:t>
            </a:r>
            <a:r>
              <a:rPr lang="en"/>
              <a:t>allows for the creation of </a:t>
            </a:r>
            <a:r>
              <a:rPr lang="en" b="1"/>
              <a:t>“temporary tables” </a:t>
            </a:r>
            <a:r>
              <a:rPr lang="en"/>
              <a:t>to help organize complex queries.</a:t>
            </a:r>
            <a:endParaRPr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CTEs can help make complex queries more readable.</a:t>
            </a:r>
            <a:endParaRPr/>
          </a:p>
          <a:p>
            <a:pPr marL="914400" lvl="1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CTEs can be used instead of subqueries.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WITH t2 AS 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SELECT * FROM t ORDER BY RANDOM() LIMIT 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t2, u;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CASE Expressions and SUBSTR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Without a base expression: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CASE WHEN born &lt; 1980 THEN 'old'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WHEN born &lt; 2000 THEN 'not too old'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ELSE 'young'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END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 a base expression: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CASE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year % 10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WHEN 0 THEN 'start of decade'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WHEN 5 THEN 'middle of decade'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END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7" name="Google Shape;106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Expressions</a:t>
            </a:r>
            <a:endParaRPr/>
          </a:p>
        </p:txBody>
      </p:sp>
      <p:cxnSp>
        <p:nvCxnSpPr>
          <p:cNvPr id="1068" name="Google Shape;1068;p68"/>
          <p:cNvCxnSpPr/>
          <p:nvPr/>
        </p:nvCxnSpPr>
        <p:spPr>
          <a:xfrm flipH="1">
            <a:off x="2315225" y="3090025"/>
            <a:ext cx="2804700" cy="475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9" name="Google Shape;1069;p68"/>
          <p:cNvSpPr txBox="1"/>
          <p:nvPr/>
        </p:nvSpPr>
        <p:spPr>
          <a:xfrm>
            <a:off x="5119925" y="2885000"/>
            <a:ext cx="28344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base expression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70" name="Google Shape;1070;p68"/>
          <p:cNvSpPr txBox="1"/>
          <p:nvPr/>
        </p:nvSpPr>
        <p:spPr>
          <a:xfrm>
            <a:off x="5464950" y="1017725"/>
            <a:ext cx="3543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CASE expression chooses among alternative values.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68"/>
          <p:cNvSpPr/>
          <p:nvPr/>
        </p:nvSpPr>
        <p:spPr>
          <a:xfrm>
            <a:off x="1005575" y="2746675"/>
            <a:ext cx="1931700" cy="40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SUBSTR allows you to extract substrings.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name, SUBSTR(knownForTitles, 1, INSTR(knownForTitles, ',')-1)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AS most_popular_id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FROM names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 </a:t>
            </a:r>
            <a:endParaRPr/>
          </a:p>
        </p:txBody>
      </p:sp>
      <p:pic>
        <p:nvPicPr>
          <p:cNvPr id="1078" name="Google Shape;107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1" y="2913725"/>
            <a:ext cx="4070874" cy="19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252" y="2175575"/>
            <a:ext cx="2750474" cy="186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Google Shape;1080;p69"/>
          <p:cNvCxnSpPr/>
          <p:nvPr/>
        </p:nvCxnSpPr>
        <p:spPr>
          <a:xfrm>
            <a:off x="4578600" y="3935650"/>
            <a:ext cx="11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SQL is a programming language designed for data queries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SQL databases enable large-scale data processing</a:t>
            </a:r>
            <a:endParaRPr sz="170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Databases are limited by disk size while Python is limited by memory size (disk size is usually much larger than memory size)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Sampling procedures can be directly implemented in SQL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Subqueries and common table expressions allow for the composition of complex queries</a:t>
            </a:r>
            <a:endParaRPr sz="1700"/>
          </a:p>
        </p:txBody>
      </p:sp>
      <p:sp>
        <p:nvSpPr>
          <p:cNvPr id="1096" name="Google Shape;1096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DBMS Terminology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In a relational database, each table is called a </a:t>
            </a:r>
            <a:r>
              <a:rPr lang="en" sz="1500" b="1" dirty="0"/>
              <a:t>relation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/>
              <a:t>Each row of relation is called a </a:t>
            </a:r>
            <a:r>
              <a:rPr lang="en" sz="1500" b="1" dirty="0"/>
              <a:t>record</a:t>
            </a:r>
            <a:r>
              <a:rPr lang="en" sz="1500" dirty="0"/>
              <a:t> or </a:t>
            </a:r>
            <a:r>
              <a:rPr lang="en" sz="1500" b="1" dirty="0"/>
              <a:t>tuple</a:t>
            </a:r>
            <a:r>
              <a:rPr lang="en" sz="1500" dirty="0"/>
              <a:t>. Rows do not have names.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/>
              <a:t>Each column of a relation is called an </a:t>
            </a:r>
            <a:r>
              <a:rPr lang="en" sz="1500" b="1" dirty="0"/>
              <a:t>attribute</a:t>
            </a:r>
            <a:r>
              <a:rPr lang="en" sz="1500" dirty="0"/>
              <a:t> or </a:t>
            </a:r>
            <a:r>
              <a:rPr lang="en" sz="1500" b="1" dirty="0"/>
              <a:t>field</a:t>
            </a:r>
            <a:r>
              <a:rPr lang="en" sz="1500" dirty="0"/>
              <a:t>.</a:t>
            </a:r>
            <a:endParaRPr sz="1500" dirty="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Attributes have </a:t>
            </a:r>
            <a:r>
              <a:rPr lang="en" sz="1500" b="1" dirty="0"/>
              <a:t>names</a:t>
            </a:r>
            <a:r>
              <a:rPr lang="en" sz="1500" dirty="0"/>
              <a:t> (e.g. temperature, city, legs).</a:t>
            </a:r>
            <a:endParaRPr sz="1500" dirty="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Attributes have </a:t>
            </a:r>
            <a:r>
              <a:rPr lang="en" sz="1500" b="1" dirty="0"/>
              <a:t>data types</a:t>
            </a:r>
            <a:r>
              <a:rPr lang="en" sz="1500" dirty="0"/>
              <a:t> (e.g. INTEGER, CHAR(20)).</a:t>
            </a:r>
            <a:endParaRPr sz="1500" dirty="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Attributes may also have integrity </a:t>
            </a:r>
            <a:r>
              <a:rPr lang="en" sz="1500" b="1" dirty="0"/>
              <a:t>constraints</a:t>
            </a:r>
            <a:r>
              <a:rPr lang="en" sz="1500" dirty="0"/>
              <a:t> (e.g. must be non-negative).</a:t>
            </a:r>
            <a:endParaRPr sz="1500" dirty="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Attributes may be marked as </a:t>
            </a:r>
            <a:r>
              <a:rPr lang="en" sz="1500" b="1" dirty="0"/>
              <a:t>primary</a:t>
            </a:r>
            <a:r>
              <a:rPr lang="en" sz="1500" dirty="0"/>
              <a:t> or </a:t>
            </a:r>
            <a:r>
              <a:rPr lang="en" sz="1500" b="1" dirty="0"/>
              <a:t>foreign keys</a:t>
            </a:r>
            <a:r>
              <a:rPr lang="en" sz="1500" dirty="0"/>
              <a:t>.</a:t>
            </a:r>
            <a:endParaRPr sz="1500" dirty="0"/>
          </a:p>
          <a:p>
            <a:pPr marL="914400" lvl="1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Primary key must be unique. Example on next slide.</a:t>
            </a:r>
            <a:endParaRPr sz="1500" dirty="0"/>
          </a:p>
          <a:p>
            <a:pPr marL="914400" lvl="1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Foreign key means that an attribute is some other table’s primary key. </a:t>
            </a:r>
            <a:endParaRPr sz="1500" dirty="0"/>
          </a:p>
          <a:p>
            <a:pPr marL="1371600" lvl="2" indent="-323850" algn="l" rtl="0">
              <a:spcBef>
                <a:spcPts val="800"/>
              </a:spcBef>
              <a:spcAft>
                <a:spcPts val="800"/>
              </a:spcAft>
              <a:buSzPts val="1500"/>
              <a:buChar char="■"/>
            </a:pPr>
            <a:r>
              <a:rPr lang="en" sz="1500" dirty="0"/>
              <a:t>Explicitly shows how tables are linked.</a:t>
            </a:r>
            <a:endParaRPr sz="1500" dirty="0"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7159900" y="1207085"/>
            <a:ext cx="1580100" cy="3126812"/>
            <a:chOff x="7159900" y="1642700"/>
            <a:chExt cx="1580100" cy="2404500"/>
          </a:xfrm>
        </p:grpSpPr>
        <p:sp>
          <p:nvSpPr>
            <p:cNvPr id="101" name="Google Shape;101;p20"/>
            <p:cNvSpPr/>
            <p:nvPr/>
          </p:nvSpPr>
          <p:spPr>
            <a:xfrm>
              <a:off x="7159900" y="1642700"/>
              <a:ext cx="348600" cy="24045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0"/>
            <p:cNvSpPr txBox="1"/>
            <p:nvPr/>
          </p:nvSpPr>
          <p:spPr>
            <a:xfrm>
              <a:off x="7504900" y="2151250"/>
              <a:ext cx="12351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Set of facts about the attributes is known as the “schema”. 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Relation Schema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253050" y="2988325"/>
            <a:ext cx="6179100" cy="18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table animal above, it is impossible to: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Insert a record with the same name as another.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Insert a record with a negative value for legs or weight.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/>
              <a:t>Insert a record with a non-integer legs or weight.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1017727"/>
            <a:ext cx="67017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animal(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name TEXT,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legs INTEGER CHECK (legs &gt;= 0)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weight INTEGER CHECK (weight &gt;= 0),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PRIMARY KEY(name));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6225700" y="1063850"/>
          <a:ext cx="2712975" cy="2773470"/>
        </p:xfrm>
        <a:graphic>
          <a:graphicData uri="http://schemas.openxmlformats.org/drawingml/2006/table">
            <a:tbl>
              <a:tblPr>
                <a:noFill/>
                <a:tableStyleId>{23606E8F-E077-433C-B958-7C6B396C0FEB}</a:tableStyleId>
              </a:tblPr>
              <a:tblGrid>
                <a:gridCol w="9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Ferret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T-Rex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Penguin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relational database</a:t>
            </a:r>
            <a:r>
              <a:rPr lang="en"/>
              <a:t> is a set of relations.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Set of the schemas of those relations is called the </a:t>
            </a:r>
            <a:r>
              <a:rPr lang="en" b="1"/>
              <a:t>database schema</a:t>
            </a:r>
            <a:r>
              <a:rPr lang="en"/>
              <a:t>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database schema includes foreign key relations, schema effectively includes a description how the tables refer to one another.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Database Schema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55725" y="595175"/>
            <a:ext cx="4061400" cy="4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Sailors 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sid </a:t>
            </a:r>
            <a:r>
              <a:rPr lang="en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sname CHAR(20),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rating INTEGER,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 REAL,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(sid));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Boats 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bid INTEGER, 	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bname CHAR (20),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color CHAR(10),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PRIMARY KEY (bid));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 TABLE Reserves 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sid INTEGER,  	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bid INTEGER,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day DATE,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PRIMARY KEY (sid, bid, day),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(sid) REFERENCES Sailors,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FOREIGN KEY (bid) REFERENCES Boats)</a:t>
            </a:r>
            <a:r>
              <a:rPr lang="en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472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653" y="276950"/>
            <a:ext cx="2635625" cy="37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376000" y="3292825"/>
            <a:ext cx="149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Primary key is all 3 attributes!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5" name="Google Shape;125;p23"/>
          <p:cNvCxnSpPr/>
          <p:nvPr/>
        </p:nvCxnSpPr>
        <p:spPr>
          <a:xfrm flipH="1">
            <a:off x="2550675" y="3793025"/>
            <a:ext cx="792000" cy="433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3045</Words>
  <Application>Microsoft Macintosh PowerPoint</Application>
  <PresentationFormat>On-screen Show (16:9)</PresentationFormat>
  <Paragraphs>886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Roboto Light</vt:lpstr>
      <vt:lpstr>Roboto</vt:lpstr>
      <vt:lpstr>Arial</vt:lpstr>
      <vt:lpstr>Consolas</vt:lpstr>
      <vt:lpstr>Roboto Medium</vt:lpstr>
      <vt:lpstr>Simple Lecture</vt:lpstr>
      <vt:lpstr>SQL</vt:lpstr>
      <vt:lpstr>Databases </vt:lpstr>
      <vt:lpstr>Brief Databases Overview </vt:lpstr>
      <vt:lpstr>Advantages of DBMS over CSV (or similar)</vt:lpstr>
      <vt:lpstr>Database Schemas </vt:lpstr>
      <vt:lpstr>Relational DBMS Terminology</vt:lpstr>
      <vt:lpstr>Example Relation Schema</vt:lpstr>
      <vt:lpstr>Database Schema</vt:lpstr>
      <vt:lpstr>Example Database Schema</vt:lpstr>
      <vt:lpstr>Database Implementations</vt:lpstr>
      <vt:lpstr>SQL Overview </vt:lpstr>
      <vt:lpstr>SQL Query Syntax</vt:lpstr>
      <vt:lpstr>DISTINCT</vt:lpstr>
      <vt:lpstr>DISTINCT</vt:lpstr>
      <vt:lpstr>Types of Joins </vt:lpstr>
      <vt:lpstr>Cross Join - Querying Multiple Relations</vt:lpstr>
      <vt:lpstr>Cross Join - Querying Multiple Relations</vt:lpstr>
      <vt:lpstr>Inner Join</vt:lpstr>
      <vt:lpstr>Inner Join</vt:lpstr>
      <vt:lpstr>Relationship Between Cross Joins and Inner Joins</vt:lpstr>
      <vt:lpstr>Relationship Between Cross Joins and Inner Joins</vt:lpstr>
      <vt:lpstr>Left Outer Join</vt:lpstr>
      <vt:lpstr>Left Outer Join</vt:lpstr>
      <vt:lpstr>Right Outer Join</vt:lpstr>
      <vt:lpstr>Full Outer Join</vt:lpstr>
      <vt:lpstr>Other Join Conditions</vt:lpstr>
      <vt:lpstr>Other Join Conditions</vt:lpstr>
      <vt:lpstr>PowerPoint Presentation</vt:lpstr>
      <vt:lpstr>NULL Values </vt:lpstr>
      <vt:lpstr>Brief Detour: NULL Values</vt:lpstr>
      <vt:lpstr>Explicit NULL Checks</vt:lpstr>
      <vt:lpstr>Aggregation with NULLs</vt:lpstr>
      <vt:lpstr>Aggregation with NULLs</vt:lpstr>
      <vt:lpstr>SQL Predicates and Casting</vt:lpstr>
      <vt:lpstr>SQL Predicates</vt:lpstr>
      <vt:lpstr>SQL Casting</vt:lpstr>
      <vt:lpstr>PowerPoint Presentation</vt:lpstr>
      <vt:lpstr>SQL Sampling, Subqueries, and  Common Table Expressions </vt:lpstr>
      <vt:lpstr>Sampling with LIMIT?</vt:lpstr>
      <vt:lpstr>Sampling with LIMIT? </vt:lpstr>
      <vt:lpstr>Random Sampling</vt:lpstr>
      <vt:lpstr>Random Sampling</vt:lpstr>
      <vt:lpstr>Random Sampling</vt:lpstr>
      <vt:lpstr>Random Sampling</vt:lpstr>
      <vt:lpstr>Subqueries</vt:lpstr>
      <vt:lpstr>Common Table Expressions </vt:lpstr>
      <vt:lpstr>SQL CASE Expressions and SUBSTR </vt:lpstr>
      <vt:lpstr>CASE Expressions</vt:lpstr>
      <vt:lpstr>SUBSTR </vt:lpstr>
      <vt:lpstr>Conclusion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cp:lastModifiedBy>Ignatio Kang</cp:lastModifiedBy>
  <cp:revision>11</cp:revision>
  <dcterms:modified xsi:type="dcterms:W3CDTF">2024-02-28T05:20:37Z</dcterms:modified>
</cp:coreProperties>
</file>