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75" r:id="rId11"/>
    <p:sldId id="276" r:id="rId12"/>
    <p:sldId id="277" r:id="rId13"/>
    <p:sldId id="278" r:id="rId14"/>
    <p:sldId id="279" r:id="rId15"/>
    <p:sldId id="280" r:id="rId16"/>
    <p:sldId id="328" r:id="rId17"/>
    <p:sldId id="282" r:id="rId18"/>
    <p:sldId id="283" r:id="rId19"/>
    <p:sldId id="284" r:id="rId20"/>
    <p:sldId id="286" r:id="rId21"/>
    <p:sldId id="287" r:id="rId22"/>
    <p:sldId id="288" r:id="rId23"/>
    <p:sldId id="289" r:id="rId24"/>
    <p:sldId id="290" r:id="rId25"/>
    <p:sldId id="291" r:id="rId26"/>
    <p:sldId id="292" r:id="rId27"/>
    <p:sldId id="293" r:id="rId28"/>
    <p:sldId id="294" r:id="rId29"/>
    <p:sldId id="295" r:id="rId30"/>
    <p:sldId id="296" r:id="rId31"/>
    <p:sldId id="297" r:id="rId32"/>
    <p:sldId id="306" r:id="rId33"/>
    <p:sldId id="307" r:id="rId34"/>
    <p:sldId id="308" r:id="rId35"/>
    <p:sldId id="318" r:id="rId36"/>
    <p:sldId id="320" r:id="rId37"/>
    <p:sldId id="322" r:id="rId38"/>
    <p:sldId id="323" r:id="rId39"/>
    <p:sldId id="324" r:id="rId40"/>
    <p:sldId id="325" r:id="rId41"/>
    <p:sldId id="321" r:id="rId42"/>
    <p:sldId id="326" r:id="rId43"/>
    <p:sldId id="327" r:id="rId44"/>
  </p:sldIdLst>
  <p:sldSz cx="9144000" cy="6489700"/>
  <p:notesSz cx="9144000" cy="6489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94"/>
  </p:normalViewPr>
  <p:slideViewPr>
    <p:cSldViewPr>
      <p:cViewPr varScale="1">
        <p:scale>
          <a:sx n="128" d="100"/>
          <a:sy n="128" d="100"/>
        </p:scale>
        <p:origin x="1704" y="17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17971" y="2141403"/>
            <a:ext cx="7702550" cy="10331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298257" y="3634232"/>
            <a:ext cx="6058535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49299" y="1654175"/>
            <a:ext cx="3357879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950" b="0" i="0">
                <a:solidFill>
                  <a:srgbClr val="013C4D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457350" y="1492631"/>
            <a:ext cx="37649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4725" y="505857"/>
            <a:ext cx="642493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75725" y="1184987"/>
            <a:ext cx="3720465" cy="3273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42717" y="6035421"/>
            <a:ext cx="2769616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32752" y="6035421"/>
            <a:ext cx="1990661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231636" y="6035421"/>
            <a:ext cx="1990661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7" Type="http://schemas.openxmlformats.org/officeDocument/2006/relationships/image" Target="../media/image25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jpg"/><Relationship Id="rId4" Type="http://schemas.openxmlformats.org/officeDocument/2006/relationships/image" Target="../media/image35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jp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86486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8648699" y="0"/>
                </a:lnTo>
                <a:lnTo>
                  <a:pt x="8648699" y="6486524"/>
                </a:lnTo>
                <a:close/>
              </a:path>
            </a:pathLst>
          </a:custGeom>
          <a:solidFill>
            <a:srgbClr val="E6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3457" y="539750"/>
            <a:ext cx="632079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500" spc="640" dirty="0">
                <a:solidFill>
                  <a:srgbClr val="096A72"/>
                </a:solidFill>
                <a:latin typeface="Times New Roman"/>
                <a:cs typeface="Times New Roman"/>
              </a:rPr>
              <a:t>Modeling</a:t>
            </a:r>
            <a:endParaRPr sz="4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89955" y="1368425"/>
            <a:ext cx="6668770" cy="12727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907539" marR="5080" indent="-1895475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CHOOSING</a:t>
            </a:r>
            <a:r>
              <a:rPr sz="2000" spc="5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THE</a:t>
            </a:r>
            <a:r>
              <a:rPr sz="2000" spc="5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MODEL,</a:t>
            </a:r>
            <a:r>
              <a:rPr sz="2000" spc="5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CHOOSING</a:t>
            </a:r>
            <a:r>
              <a:rPr sz="2000" spc="55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THE</a:t>
            </a:r>
            <a:r>
              <a:rPr sz="2000" spc="5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B4145"/>
                </a:solidFill>
                <a:latin typeface="Arial"/>
                <a:cs typeface="Arial"/>
              </a:rPr>
              <a:t>OBJECTIVE,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FITTING</a:t>
            </a:r>
            <a:r>
              <a:rPr sz="2000" spc="13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B4145"/>
                </a:solidFill>
                <a:latin typeface="Arial"/>
                <a:cs typeface="Arial"/>
              </a:rPr>
              <a:t>THE</a:t>
            </a:r>
            <a:r>
              <a:rPr sz="2000" spc="130" dirty="0">
                <a:solidFill>
                  <a:srgbClr val="3B414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B4145"/>
                </a:solidFill>
                <a:latin typeface="Arial"/>
                <a:cs typeface="Arial"/>
              </a:rPr>
              <a:t>MODEL</a:t>
            </a:r>
            <a:endParaRPr lang="en-US" sz="2000" spc="-10" dirty="0">
              <a:solidFill>
                <a:srgbClr val="3B4145"/>
              </a:solidFill>
              <a:latin typeface="Arial"/>
              <a:cs typeface="Arial"/>
            </a:endParaRPr>
          </a:p>
          <a:p>
            <a:pPr marL="1907539" marR="5080" indent="-1895475">
              <a:lnSpc>
                <a:spcPct val="100000"/>
              </a:lnSpc>
              <a:spcBef>
                <a:spcPts val="125"/>
              </a:spcBef>
            </a:pPr>
            <a:endParaRPr lang="en-US" sz="2000" spc="-10" dirty="0">
              <a:solidFill>
                <a:srgbClr val="3B4145"/>
              </a:solidFill>
              <a:latin typeface="Arial"/>
              <a:cs typeface="Arial"/>
            </a:endParaRPr>
          </a:p>
          <a:p>
            <a:pPr marL="1907539" marR="5080" indent="-1895475" algn="ctr">
              <a:lnSpc>
                <a:spcPct val="100000"/>
              </a:lnSpc>
              <a:spcBef>
                <a:spcPts val="125"/>
              </a:spcBef>
            </a:pPr>
            <a:r>
              <a:rPr lang="en-US" sz="2000" spc="-10" dirty="0">
                <a:solidFill>
                  <a:srgbClr val="3B4145"/>
                </a:solidFill>
                <a:latin typeface="Arial"/>
                <a:cs typeface="Arial"/>
              </a:rPr>
              <a:t>Sean Kang</a:t>
            </a:r>
            <a:endParaRPr sz="2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406400"/>
            <a:ext cx="217487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" dirty="0">
                <a:solidFill>
                  <a:srgbClr val="013C4D"/>
                </a:solidFill>
                <a:latin typeface="Arial"/>
                <a:cs typeface="Arial"/>
              </a:rPr>
              <a:t>PHYSICAL</a:t>
            </a:r>
            <a:r>
              <a:rPr sz="1950" spc="-6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MODEL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25516" y="406400"/>
            <a:ext cx="2489835" cy="322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45" dirty="0">
                <a:solidFill>
                  <a:srgbClr val="013C4D"/>
                </a:solidFill>
              </a:rPr>
              <a:t>STATISTICAL</a:t>
            </a:r>
            <a:r>
              <a:rPr sz="1950" spc="-40" dirty="0">
                <a:solidFill>
                  <a:srgbClr val="013C4D"/>
                </a:solidFill>
              </a:rPr>
              <a:t> </a:t>
            </a:r>
            <a:r>
              <a:rPr sz="1950" spc="-10" dirty="0">
                <a:solidFill>
                  <a:srgbClr val="013C4D"/>
                </a:solidFill>
              </a:rPr>
              <a:t>MODEL</a:t>
            </a:r>
            <a:endParaRPr sz="19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7041" y="1623024"/>
            <a:ext cx="6739491" cy="392191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10324"/>
            <a:ext cx="7524750" cy="76200"/>
          </a:xfrm>
          <a:custGeom>
            <a:avLst/>
            <a:gdLst/>
            <a:ahLst/>
            <a:cxnLst/>
            <a:rect l="l" t="t" r="r" b="b"/>
            <a:pathLst>
              <a:path w="7524750" h="76200">
                <a:moveTo>
                  <a:pt x="7524749" y="76199"/>
                </a:moveTo>
                <a:lnTo>
                  <a:pt x="0" y="76199"/>
                </a:lnTo>
                <a:lnTo>
                  <a:pt x="0" y="0"/>
                </a:lnTo>
                <a:lnTo>
                  <a:pt x="7524749" y="0"/>
                </a:lnTo>
                <a:lnTo>
                  <a:pt x="752474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9052" y="2281137"/>
            <a:ext cx="3083903" cy="164496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10174" y="2209800"/>
            <a:ext cx="2676524" cy="37528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9299" y="520700"/>
            <a:ext cx="52381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65" dirty="0">
                <a:solidFill>
                  <a:srgbClr val="013C4D"/>
                </a:solidFill>
                <a:latin typeface="Times New Roman"/>
                <a:cs typeface="Times New Roman"/>
              </a:rPr>
              <a:t>A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55" dirty="0">
                <a:solidFill>
                  <a:srgbClr val="013C4D"/>
                </a:solidFill>
                <a:latin typeface="Times New Roman"/>
                <a:cs typeface="Times New Roman"/>
              </a:rPr>
              <a:t>physical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55" dirty="0">
                <a:solidFill>
                  <a:srgbClr val="013C4D"/>
                </a:solidFill>
                <a:latin typeface="Times New Roman"/>
                <a:cs typeface="Times New Roman"/>
              </a:rPr>
              <a:t>model: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525" dirty="0">
                <a:solidFill>
                  <a:srgbClr val="013C4D"/>
                </a:solidFill>
                <a:latin typeface="Times New Roman"/>
                <a:cs typeface="Times New Roman"/>
              </a:rPr>
              <a:t>GCM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9299" y="1410335"/>
            <a:ext cx="3383915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Global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Climate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82936"/>
                </a:solidFill>
                <a:latin typeface="Arial"/>
                <a:cs typeface="Arial"/>
              </a:rPr>
              <a:t>(GCM)</a:t>
            </a:r>
            <a:endParaRPr sz="19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6410324"/>
            <a:ext cx="7896225" cy="76200"/>
          </a:xfrm>
          <a:custGeom>
            <a:avLst/>
            <a:gdLst/>
            <a:ahLst/>
            <a:cxnLst/>
            <a:rect l="l" t="t" r="r" b="b"/>
            <a:pathLst>
              <a:path w="7896225" h="76200">
                <a:moveTo>
                  <a:pt x="7896224" y="76199"/>
                </a:moveTo>
                <a:lnTo>
                  <a:pt x="0" y="76199"/>
                </a:lnTo>
                <a:lnTo>
                  <a:pt x="0" y="0"/>
                </a:lnTo>
                <a:lnTo>
                  <a:pt x="7896224" y="0"/>
                </a:lnTo>
                <a:lnTo>
                  <a:pt x="789622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52381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65" dirty="0">
                <a:solidFill>
                  <a:srgbClr val="013C4D"/>
                </a:solidFill>
                <a:latin typeface="Times New Roman"/>
                <a:cs typeface="Times New Roman"/>
              </a:rPr>
              <a:t>A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55" dirty="0">
                <a:solidFill>
                  <a:srgbClr val="013C4D"/>
                </a:solidFill>
                <a:latin typeface="Times New Roman"/>
                <a:cs typeface="Times New Roman"/>
              </a:rPr>
              <a:t>physical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55" dirty="0">
                <a:solidFill>
                  <a:srgbClr val="013C4D"/>
                </a:solidFill>
                <a:latin typeface="Times New Roman"/>
                <a:cs typeface="Times New Roman"/>
              </a:rPr>
              <a:t>model: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525" dirty="0">
                <a:solidFill>
                  <a:srgbClr val="013C4D"/>
                </a:solidFill>
                <a:latin typeface="Times New Roman"/>
                <a:cs typeface="Times New Roman"/>
              </a:rPr>
              <a:t>GCM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334" y="1449434"/>
            <a:ext cx="6912522" cy="480426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410324"/>
            <a:ext cx="8277225" cy="76200"/>
          </a:xfrm>
          <a:custGeom>
            <a:avLst/>
            <a:gdLst/>
            <a:ahLst/>
            <a:cxnLst/>
            <a:rect l="l" t="t" r="r" b="b"/>
            <a:pathLst>
              <a:path w="8277225" h="76200">
                <a:moveTo>
                  <a:pt x="8277224" y="76199"/>
                </a:moveTo>
                <a:lnTo>
                  <a:pt x="0" y="76199"/>
                </a:lnTo>
                <a:lnTo>
                  <a:pt x="0" y="0"/>
                </a:lnTo>
                <a:lnTo>
                  <a:pt x="8277224" y="0"/>
                </a:lnTo>
                <a:lnTo>
                  <a:pt x="827722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554355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165" dirty="0">
                <a:solidFill>
                  <a:srgbClr val="013C4D"/>
                </a:solidFill>
                <a:latin typeface="Times New Roman"/>
                <a:cs typeface="Times New Roman"/>
              </a:rPr>
              <a:t>A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280" dirty="0">
                <a:solidFill>
                  <a:srgbClr val="013C4D"/>
                </a:solidFill>
                <a:latin typeface="Times New Roman"/>
                <a:cs typeface="Times New Roman"/>
              </a:rPr>
              <a:t>statistical</a:t>
            </a:r>
            <a:r>
              <a:rPr sz="3350" spc="15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55" dirty="0">
                <a:solidFill>
                  <a:srgbClr val="013C4D"/>
                </a:solidFill>
                <a:latin typeface="Times New Roman"/>
                <a:cs typeface="Times New Roman"/>
              </a:rPr>
              <a:t>model:</a:t>
            </a:r>
            <a:r>
              <a:rPr sz="3350" spc="15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20" dirty="0">
                <a:solidFill>
                  <a:srgbClr val="013C4D"/>
                </a:solidFill>
                <a:latin typeface="Times New Roman"/>
                <a:cs typeface="Times New Roman"/>
              </a:rPr>
              <a:t>FMRI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99" y="1410335"/>
            <a:ext cx="6866890" cy="11753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19"/>
              </a:spcBef>
            </a:pP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Other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times,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we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don’t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82936"/>
                </a:solidFill>
                <a:latin typeface="Arial"/>
                <a:cs typeface="Arial"/>
              </a:rPr>
              <a:t>have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such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precise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understanding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7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some</a:t>
            </a:r>
            <a:r>
              <a:rPr sz="1900" spc="17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natural</a:t>
            </a:r>
            <a:r>
              <a:rPr sz="1900" spc="17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relationship.</a:t>
            </a:r>
            <a:r>
              <a:rPr sz="1900" spc="17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In</a:t>
            </a:r>
            <a:r>
              <a:rPr sz="1900" spc="17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such</a:t>
            </a:r>
            <a:r>
              <a:rPr sz="1900" spc="17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cases,</a:t>
            </a:r>
            <a:r>
              <a:rPr sz="1900" spc="17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we</a:t>
            </a:r>
            <a:r>
              <a:rPr sz="1900" spc="17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collect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data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and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use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statistical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tools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learn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more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about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the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relationships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between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variables.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3170" y="2868355"/>
            <a:ext cx="6902052" cy="2955162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0" y="6410324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48699" y="76199"/>
                </a:moveTo>
                <a:lnTo>
                  <a:pt x="0" y="76199"/>
                </a:lnTo>
                <a:lnTo>
                  <a:pt x="0" y="0"/>
                </a:lnTo>
                <a:lnTo>
                  <a:pt x="8648699" y="0"/>
                </a:lnTo>
                <a:lnTo>
                  <a:pt x="864869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8648700" cy="6486525"/>
          </a:xfrm>
          <a:custGeom>
            <a:avLst/>
            <a:gdLst/>
            <a:ahLst/>
            <a:cxnLst/>
            <a:rect l="l" t="t" r="r" b="b"/>
            <a:pathLst>
              <a:path w="8648700" h="6486525">
                <a:moveTo>
                  <a:pt x="8648699" y="6486524"/>
                </a:moveTo>
                <a:lnTo>
                  <a:pt x="0" y="6486524"/>
                </a:lnTo>
                <a:lnTo>
                  <a:pt x="0" y="0"/>
                </a:lnTo>
                <a:lnTo>
                  <a:pt x="8648699" y="0"/>
                </a:lnTo>
                <a:lnTo>
                  <a:pt x="8648699" y="6486524"/>
                </a:lnTo>
                <a:close/>
              </a:path>
            </a:pathLst>
          </a:custGeom>
          <a:solidFill>
            <a:srgbClr val="E6F2F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85936" y="539750"/>
            <a:ext cx="617601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660" dirty="0">
                <a:solidFill>
                  <a:srgbClr val="096A72"/>
                </a:solidFill>
                <a:latin typeface="Times New Roman"/>
                <a:cs typeface="Times New Roman"/>
              </a:rPr>
              <a:t>Choosing</a:t>
            </a:r>
            <a:r>
              <a:rPr sz="4500" spc="375" dirty="0">
                <a:solidFill>
                  <a:srgbClr val="096A72"/>
                </a:solidFill>
                <a:latin typeface="Times New Roman"/>
                <a:cs typeface="Times New Roman"/>
              </a:rPr>
              <a:t> </a:t>
            </a:r>
            <a:r>
              <a:rPr sz="4500" spc="685" dirty="0">
                <a:solidFill>
                  <a:srgbClr val="096A72"/>
                </a:solidFill>
                <a:latin typeface="Times New Roman"/>
                <a:cs typeface="Times New Roman"/>
              </a:rPr>
              <a:t>the</a:t>
            </a:r>
            <a:r>
              <a:rPr sz="4500" spc="375" dirty="0">
                <a:solidFill>
                  <a:srgbClr val="096A72"/>
                </a:solidFill>
                <a:latin typeface="Times New Roman"/>
                <a:cs typeface="Times New Roman"/>
              </a:rPr>
              <a:t> </a:t>
            </a:r>
            <a:r>
              <a:rPr sz="4500" spc="665" dirty="0">
                <a:solidFill>
                  <a:srgbClr val="096A72"/>
                </a:solidFill>
                <a:latin typeface="Times New Roman"/>
                <a:cs typeface="Times New Roman"/>
              </a:rPr>
              <a:t>Model</a:t>
            </a:r>
            <a:endParaRPr sz="4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1654175"/>
            <a:ext cx="3228340" cy="2741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236854" algn="l"/>
              </a:tabLst>
            </a:pP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CHOOSE</a:t>
            </a:r>
            <a:r>
              <a:rPr sz="1950" spc="1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A</a:t>
            </a:r>
            <a:r>
              <a:rPr sz="1950" spc="2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MODEL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013C4D"/>
              </a:buClr>
              <a:buFont typeface="Arial"/>
              <a:buAutoNum type="romanUcPeriod"/>
            </a:pPr>
            <a:endParaRPr sz="3400">
              <a:latin typeface="Arial"/>
              <a:cs typeface="Arial"/>
            </a:endParaRPr>
          </a:p>
          <a:p>
            <a:pPr marL="12700" marR="5080" indent="297180">
              <a:lnSpc>
                <a:spcPts val="2250"/>
              </a:lnSpc>
              <a:buAutoNum type="romanUcPeriod"/>
              <a:tabLst>
                <a:tab pos="309880" algn="l"/>
              </a:tabLst>
            </a:pP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CHOOSE</a:t>
            </a:r>
            <a:r>
              <a:rPr sz="1950" spc="2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AN</a:t>
            </a:r>
            <a:r>
              <a:rPr sz="1950" spc="2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013C4D"/>
                </a:solidFill>
                <a:latin typeface="Arial"/>
                <a:cs typeface="Arial"/>
              </a:rPr>
              <a:t>OBJECTIVE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013C4D"/>
              </a:buClr>
              <a:buFont typeface="Arial"/>
              <a:buAutoNum type="romanUcPeriod"/>
            </a:pPr>
            <a:endParaRPr sz="3350">
              <a:latin typeface="Arial"/>
              <a:cs typeface="Arial"/>
            </a:endParaRPr>
          </a:p>
          <a:p>
            <a:pPr marL="12700" marR="502284" indent="370840">
              <a:lnSpc>
                <a:spcPts val="2250"/>
              </a:lnSpc>
              <a:buAutoNum type="romanUcPeriod"/>
              <a:tabLst>
                <a:tab pos="383540" algn="l"/>
              </a:tabLst>
            </a:pP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FIT</a:t>
            </a:r>
            <a:r>
              <a:rPr sz="1950" spc="8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THE</a:t>
            </a:r>
            <a:r>
              <a:rPr sz="1950" spc="8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MODEL</a:t>
            </a:r>
            <a:r>
              <a:rPr sz="1950" spc="8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25" dirty="0">
                <a:solidFill>
                  <a:srgbClr val="013C4D"/>
                </a:solidFill>
                <a:latin typeface="Arial"/>
                <a:cs typeface="Arial"/>
              </a:rPr>
              <a:t>BY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OPTIMIZING</a:t>
            </a:r>
            <a:r>
              <a:rPr sz="1950" spc="-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YOUR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OBJECTIVE</a:t>
            </a:r>
            <a:r>
              <a:rPr sz="1950" spc="-4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66249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75" dirty="0">
                <a:solidFill>
                  <a:srgbClr val="013C4D"/>
                </a:solidFill>
                <a:latin typeface="Times New Roman"/>
                <a:cs typeface="Times New Roman"/>
              </a:rPr>
              <a:t>The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84" dirty="0">
                <a:solidFill>
                  <a:srgbClr val="013C4D"/>
                </a:solidFill>
                <a:latin typeface="Times New Roman"/>
                <a:cs typeface="Times New Roman"/>
              </a:rPr>
              <a:t>modeling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50" dirty="0">
                <a:solidFill>
                  <a:srgbClr val="013C4D"/>
                </a:solidFill>
                <a:latin typeface="Times New Roman"/>
                <a:cs typeface="Times New Roman"/>
              </a:rPr>
              <a:t>process: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00" dirty="0">
                <a:solidFill>
                  <a:srgbClr val="013C4D"/>
                </a:solidFill>
                <a:latin typeface="Times New Roman"/>
                <a:cs typeface="Times New Roman"/>
              </a:rPr>
              <a:t>3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45" dirty="0">
                <a:solidFill>
                  <a:srgbClr val="013C4D"/>
                </a:solidFill>
                <a:latin typeface="Times New Roman"/>
                <a:cs typeface="Times New Roman"/>
              </a:rPr>
              <a:t>steps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10324"/>
            <a:ext cx="1924050" cy="76200"/>
          </a:xfrm>
          <a:custGeom>
            <a:avLst/>
            <a:gdLst/>
            <a:ahLst/>
            <a:cxnLst/>
            <a:rect l="l" t="t" r="r" b="b"/>
            <a:pathLst>
              <a:path w="1924050" h="76200">
                <a:moveTo>
                  <a:pt x="1924049" y="76199"/>
                </a:moveTo>
                <a:lnTo>
                  <a:pt x="0" y="76199"/>
                </a:lnTo>
                <a:lnTo>
                  <a:pt x="0" y="0"/>
                </a:lnTo>
                <a:lnTo>
                  <a:pt x="1924049" y="0"/>
                </a:lnTo>
                <a:lnTo>
                  <a:pt x="192404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09F7A-F068-CC27-D2D6-527B7C6FF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25" y="505857"/>
            <a:ext cx="6424930" cy="369332"/>
          </a:xfrm>
        </p:spPr>
        <p:txBody>
          <a:bodyPr/>
          <a:lstStyle/>
          <a:p>
            <a:r>
              <a:rPr lang="en-US" dirty="0"/>
              <a:t>Choose a Model</a:t>
            </a:r>
          </a:p>
        </p:txBody>
      </p:sp>
      <p:pic>
        <p:nvPicPr>
          <p:cNvPr id="4" name="object 5">
            <a:extLst>
              <a:ext uri="{FF2B5EF4-FFF2-40B4-BE49-F238E27FC236}">
                <a16:creationId xmlns:a16="http://schemas.microsoft.com/office/drawing/2014/main" id="{AC4D8AD2-71B2-E657-9814-A60E3BDF0C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8749" y="4086225"/>
            <a:ext cx="2009774" cy="215264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B2793E-BACC-C66F-420E-249345FAF93F}"/>
              </a:ext>
            </a:extLst>
          </p:cNvPr>
          <p:cNvSpPr txBox="1"/>
          <p:nvPr/>
        </p:nvSpPr>
        <p:spPr>
          <a:xfrm>
            <a:off x="685800" y="1035050"/>
            <a:ext cx="5105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Choose a simple model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991B1-4F7A-4401-564E-4B7E86364155}"/>
              </a:ext>
            </a:extLst>
          </p:cNvPr>
          <p:cNvSpPr txBox="1"/>
          <p:nvPr/>
        </p:nvSpPr>
        <p:spPr>
          <a:xfrm>
            <a:off x="533400" y="1816086"/>
            <a:ext cx="5105400" cy="1808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function with a constant.</a:t>
            </a:r>
          </a:p>
          <a:p>
            <a:endParaRPr lang="en-US" dirty="0"/>
          </a:p>
          <a:p>
            <a:r>
              <a:rPr lang="en-US" sz="18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lang="en-US" sz="1800" spc="12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30" dirty="0">
                <a:latin typeface="Arial"/>
                <a:cs typeface="Arial"/>
              </a:rPr>
              <a:t>constant</a:t>
            </a:r>
            <a:r>
              <a:rPr lang="en-US" sz="1800" spc="135" dirty="0">
                <a:latin typeface="Arial"/>
                <a:cs typeface="Arial"/>
              </a:rPr>
              <a:t> model </a:t>
            </a:r>
            <a:r>
              <a:rPr lang="en-US" sz="1800" spc="120" dirty="0">
                <a:solidFill>
                  <a:srgbClr val="282936"/>
                </a:solidFill>
                <a:latin typeface="Arial"/>
                <a:cs typeface="Arial"/>
              </a:rPr>
              <a:t>predicts</a:t>
            </a:r>
            <a:r>
              <a:rPr lang="en-US" sz="18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85" dirty="0">
                <a:solidFill>
                  <a:srgbClr val="282936"/>
                </a:solidFill>
                <a:latin typeface="Arial"/>
                <a:cs typeface="Arial"/>
              </a:rPr>
              <a:t>same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number</a:t>
            </a:r>
            <a:r>
              <a:rPr lang="en-US" sz="18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70" dirty="0">
                <a:solidFill>
                  <a:srgbClr val="282936"/>
                </a:solidFill>
                <a:latin typeface="Arial"/>
                <a:cs typeface="Arial"/>
              </a:rPr>
              <a:t>regardless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20" dirty="0">
                <a:solidFill>
                  <a:srgbClr val="282936"/>
                </a:solidFill>
                <a:latin typeface="Arial"/>
                <a:cs typeface="Arial"/>
              </a:rPr>
              <a:t>of </a:t>
            </a:r>
            <a:r>
              <a:rPr lang="en-US" sz="18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05" dirty="0">
                <a:solidFill>
                  <a:srgbClr val="282936"/>
                </a:solidFill>
                <a:latin typeface="Arial"/>
                <a:cs typeface="Arial"/>
              </a:rPr>
              <a:t>circumstances,</a:t>
            </a:r>
            <a:r>
              <a:rPr lang="en-US" sz="18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70" dirty="0">
                <a:solidFill>
                  <a:srgbClr val="282936"/>
                </a:solidFill>
                <a:latin typeface="Arial"/>
                <a:cs typeface="Arial"/>
              </a:rPr>
              <a:t>ignoring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14" dirty="0">
                <a:solidFill>
                  <a:srgbClr val="282936"/>
                </a:solidFill>
                <a:latin typeface="Arial"/>
                <a:cs typeface="Arial"/>
              </a:rPr>
              <a:t>all</a:t>
            </a:r>
            <a:r>
              <a:rPr lang="en-US" sz="18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30" dirty="0">
                <a:solidFill>
                  <a:srgbClr val="282936"/>
                </a:solidFill>
                <a:latin typeface="Arial"/>
                <a:cs typeface="Arial"/>
              </a:rPr>
              <a:t>other</a:t>
            </a:r>
            <a:r>
              <a:rPr lang="en-US" sz="18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800" spc="105" dirty="0">
                <a:solidFill>
                  <a:srgbClr val="282936"/>
                </a:solidFill>
                <a:latin typeface="Arial"/>
                <a:cs typeface="Arial"/>
              </a:rPr>
              <a:t>information.</a:t>
            </a:r>
            <a:endParaRPr lang="en-US" sz="1800" dirty="0">
              <a:latin typeface="Arial"/>
              <a:cs typeface="Arial"/>
            </a:endParaRPr>
          </a:p>
          <a:p>
            <a:endParaRPr lang="en-US" dirty="0"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59E2EFAE-8F62-DE7E-B8E3-59799016C623}"/>
              </a:ext>
            </a:extLst>
          </p:cNvPr>
          <p:cNvSpPr txBox="1"/>
          <p:nvPr/>
        </p:nvSpPr>
        <p:spPr>
          <a:xfrm>
            <a:off x="749299" y="3524884"/>
            <a:ext cx="2678430" cy="3181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75" dirty="0">
                <a:latin typeface="Arial"/>
                <a:cs typeface="Arial"/>
              </a:rPr>
              <a:t>Example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: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Tips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are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45" dirty="0">
                <a:solidFill>
                  <a:srgbClr val="282936"/>
                </a:solidFill>
                <a:latin typeface="Arial"/>
                <a:cs typeface="Arial"/>
              </a:rPr>
              <a:t>15%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CBF95ED1-4492-694B-D388-D872DE5BDC20}"/>
              </a:ext>
            </a:extLst>
          </p:cNvPr>
          <p:cNvSpPr txBox="1"/>
          <p:nvPr/>
        </p:nvSpPr>
        <p:spPr>
          <a:xfrm>
            <a:off x="4525516" y="3524884"/>
            <a:ext cx="2880360" cy="6038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19"/>
              </a:spcBef>
            </a:pPr>
            <a:r>
              <a:rPr sz="1900" spc="70" dirty="0">
                <a:latin typeface="Arial"/>
                <a:cs typeface="Arial"/>
              </a:rPr>
              <a:t>Useful?</a:t>
            </a:r>
            <a:r>
              <a:rPr sz="1900" spc="145" dirty="0"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Descripti</a:t>
            </a:r>
            <a:r>
              <a:rPr lang="en-US" sz="1900" spc="100" dirty="0">
                <a:solidFill>
                  <a:srgbClr val="282936"/>
                </a:solidFill>
                <a:latin typeface="Arial"/>
                <a:cs typeface="Arial"/>
              </a:rPr>
              <a:t>ve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82936"/>
                </a:solidFill>
                <a:latin typeface="Arial"/>
                <a:cs typeface="Arial"/>
              </a:rPr>
              <a:t>and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predict</a:t>
            </a:r>
            <a:r>
              <a:rPr lang="en-US" sz="1900" spc="110" dirty="0">
                <a:solidFill>
                  <a:srgbClr val="282936"/>
                </a:solidFill>
                <a:latin typeface="Arial"/>
                <a:cs typeface="Arial"/>
              </a:rPr>
              <a:t>ive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30D4F5E-F5E6-63EC-2225-E118876C087D}"/>
              </a:ext>
            </a:extLst>
          </p:cNvPr>
          <p:cNvSpPr txBox="1"/>
          <p:nvPr/>
        </p:nvSpPr>
        <p:spPr>
          <a:xfrm>
            <a:off x="4525516" y="4344034"/>
            <a:ext cx="3183890" cy="894796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19"/>
              </a:spcBef>
            </a:pPr>
            <a:r>
              <a:rPr sz="1900" spc="75" dirty="0">
                <a:latin typeface="Arial"/>
                <a:cs typeface="Arial"/>
              </a:rPr>
              <a:t>Simple?</a:t>
            </a:r>
            <a:r>
              <a:rPr sz="1900" spc="140" dirty="0"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Ignores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bill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price, 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time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day,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customer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900" spc="100" dirty="0">
                <a:solidFill>
                  <a:srgbClr val="282936"/>
                </a:solidFill>
                <a:latin typeface="Arial"/>
                <a:cs typeface="Arial"/>
              </a:rPr>
              <a:t>type</a:t>
            </a:r>
            <a:endParaRPr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171101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9445" y="1803049"/>
            <a:ext cx="3250001" cy="211346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824" y="341947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824" y="3990974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95824" y="4276724"/>
            <a:ext cx="76200" cy="76199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525516" y="1648460"/>
            <a:ext cx="3303904" cy="3459600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2920">
              <a:lnSpc>
                <a:spcPts val="2250"/>
              </a:lnSpc>
              <a:spcBef>
                <a:spcPts val="219"/>
              </a:spcBef>
            </a:pP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Tip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rate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at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restaurant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across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244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bills.</a:t>
            </a:r>
            <a:endParaRPr sz="1900" dirty="0">
              <a:latin typeface="Arial"/>
              <a:cs typeface="Arial"/>
            </a:endParaRPr>
          </a:p>
          <a:p>
            <a:pPr marL="12700" marR="800735">
              <a:lnSpc>
                <a:spcPts val="2250"/>
              </a:lnSpc>
              <a:spcBef>
                <a:spcPts val="1950"/>
              </a:spcBef>
            </a:pP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Which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constant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best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models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these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tips?</a:t>
            </a:r>
            <a:endParaRPr sz="1900" dirty="0">
              <a:latin typeface="Arial"/>
              <a:cs typeface="Arial"/>
            </a:endParaRPr>
          </a:p>
          <a:p>
            <a:pPr marL="393065" marR="175260">
              <a:lnSpc>
                <a:spcPts val="2250"/>
              </a:lnSpc>
              <a:spcBef>
                <a:spcPts val="1875"/>
              </a:spcBef>
            </a:pPr>
            <a:r>
              <a:rPr sz="1900" spc="-35" dirty="0">
                <a:solidFill>
                  <a:srgbClr val="282936"/>
                </a:solidFill>
                <a:latin typeface="Arial"/>
                <a:cs typeface="Arial"/>
              </a:rPr>
              <a:t>15%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seems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be</a:t>
            </a:r>
            <a:r>
              <a:rPr lang="en-US" sz="1900" spc="75" dirty="0">
                <a:solidFill>
                  <a:srgbClr val="282936"/>
                </a:solidFill>
                <a:latin typeface="Arial"/>
                <a:cs typeface="Arial"/>
              </a:rPr>
              <a:t>t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ter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than </a:t>
            </a:r>
            <a:r>
              <a:rPr sz="1900" spc="-25" dirty="0">
                <a:solidFill>
                  <a:srgbClr val="282936"/>
                </a:solidFill>
                <a:latin typeface="Arial"/>
                <a:cs typeface="Arial"/>
              </a:rPr>
              <a:t>25%</a:t>
            </a:r>
            <a:endParaRPr sz="1900" dirty="0">
              <a:latin typeface="Arial"/>
              <a:cs typeface="Arial"/>
            </a:endParaRPr>
          </a:p>
          <a:p>
            <a:pPr marL="393065" marR="5080">
              <a:lnSpc>
                <a:spcPts val="2250"/>
              </a:lnSpc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Is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35" dirty="0">
                <a:solidFill>
                  <a:srgbClr val="282936"/>
                </a:solidFill>
                <a:latin typeface="Arial"/>
                <a:cs typeface="Arial"/>
              </a:rPr>
              <a:t>15%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be</a:t>
            </a:r>
            <a:r>
              <a:rPr lang="en-US" sz="1900" spc="100" dirty="0">
                <a:solidFill>
                  <a:srgbClr val="282936"/>
                </a:solidFill>
                <a:latin typeface="Arial"/>
                <a:cs typeface="Arial"/>
              </a:rPr>
              <a:t>t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ter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than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282936"/>
                </a:solidFill>
                <a:latin typeface="Arial"/>
                <a:cs typeface="Arial"/>
              </a:rPr>
              <a:t>14%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We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need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more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precise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formulation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this </a:t>
            </a:r>
            <a:r>
              <a:rPr sz="1900" spc="60" dirty="0">
                <a:solidFill>
                  <a:srgbClr val="282936"/>
                </a:solidFill>
                <a:latin typeface="Arial"/>
                <a:cs typeface="Arial"/>
              </a:rPr>
              <a:t>process.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373443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75" dirty="0">
                <a:solidFill>
                  <a:srgbClr val="013C4D"/>
                </a:solidFill>
                <a:latin typeface="Times New Roman"/>
                <a:cs typeface="Times New Roman"/>
              </a:rPr>
              <a:t>The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95" dirty="0">
                <a:solidFill>
                  <a:srgbClr val="013C4D"/>
                </a:solidFill>
                <a:latin typeface="Times New Roman"/>
                <a:cs typeface="Times New Roman"/>
              </a:rPr>
              <a:t>Tips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65" dirty="0">
                <a:solidFill>
                  <a:srgbClr val="013C4D"/>
                </a:solidFill>
                <a:latin typeface="Times New Roman"/>
                <a:cs typeface="Times New Roman"/>
              </a:rPr>
              <a:t>Dataset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0324"/>
            <a:ext cx="3848100" cy="76200"/>
          </a:xfrm>
          <a:custGeom>
            <a:avLst/>
            <a:gdLst/>
            <a:ahLst/>
            <a:cxnLst/>
            <a:rect l="l" t="t" r="r" b="b"/>
            <a:pathLst>
              <a:path w="3848100" h="76200">
                <a:moveTo>
                  <a:pt x="3848099" y="76199"/>
                </a:moveTo>
                <a:lnTo>
                  <a:pt x="0" y="76199"/>
                </a:lnTo>
                <a:lnTo>
                  <a:pt x="0" y="0"/>
                </a:lnTo>
                <a:lnTo>
                  <a:pt x="3848099" y="0"/>
                </a:lnTo>
                <a:lnTo>
                  <a:pt x="384809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520700"/>
            <a:ext cx="19627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20" dirty="0">
                <a:solidFill>
                  <a:srgbClr val="013C4D"/>
                </a:solidFill>
                <a:latin typeface="Times New Roman"/>
                <a:cs typeface="Times New Roman"/>
              </a:rPr>
              <a:t>Notation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10324"/>
            <a:ext cx="4800600" cy="76200"/>
          </a:xfrm>
          <a:custGeom>
            <a:avLst/>
            <a:gdLst/>
            <a:ahLst/>
            <a:cxnLst/>
            <a:rect l="l" t="t" r="r" b="b"/>
            <a:pathLst>
              <a:path w="4800600" h="76200">
                <a:moveTo>
                  <a:pt x="4800599" y="76199"/>
                </a:moveTo>
                <a:lnTo>
                  <a:pt x="0" y="76199"/>
                </a:lnTo>
                <a:lnTo>
                  <a:pt x="0" y="0"/>
                </a:lnTo>
                <a:lnTo>
                  <a:pt x="4800599" y="0"/>
                </a:lnTo>
                <a:lnTo>
                  <a:pt x="480059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76CE7AC-FEC9-B759-FA2A-E80A0964B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778516"/>
            <a:ext cx="495300" cy="7112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9FFE988-55B3-6D7C-0A09-2E696E856FB5}"/>
              </a:ext>
            </a:extLst>
          </p:cNvPr>
          <p:cNvSpPr txBox="1"/>
          <p:nvPr/>
        </p:nvSpPr>
        <p:spPr>
          <a:xfrm>
            <a:off x="568962" y="1949450"/>
            <a:ext cx="743203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spc="90" dirty="0"/>
              <a:t>observations</a:t>
            </a:r>
            <a:r>
              <a:rPr lang="en-US" sz="1800" spc="130" dirty="0"/>
              <a:t> </a:t>
            </a:r>
            <a:r>
              <a:rPr lang="en-US" sz="1800" spc="70" dirty="0">
                <a:solidFill>
                  <a:srgbClr val="282936"/>
                </a:solidFill>
              </a:rPr>
              <a:t>(data</a:t>
            </a:r>
            <a:r>
              <a:rPr lang="en-US" sz="1800" spc="135" dirty="0">
                <a:solidFill>
                  <a:srgbClr val="282936"/>
                </a:solidFill>
              </a:rPr>
              <a:t> </a:t>
            </a:r>
            <a:r>
              <a:rPr lang="en-US" sz="1800" spc="105" dirty="0">
                <a:solidFill>
                  <a:srgbClr val="282936"/>
                </a:solidFill>
              </a:rPr>
              <a:t>on</a:t>
            </a:r>
            <a:r>
              <a:rPr lang="en-US" sz="1800" spc="130" dirty="0">
                <a:solidFill>
                  <a:srgbClr val="282936"/>
                </a:solidFill>
              </a:rPr>
              <a:t> </a:t>
            </a:r>
            <a:r>
              <a:rPr lang="en-US" sz="1800" spc="165" dirty="0">
                <a:solidFill>
                  <a:srgbClr val="282936"/>
                </a:solidFill>
              </a:rPr>
              <a:t>tip</a:t>
            </a:r>
            <a:r>
              <a:rPr lang="en-US" sz="1800" spc="135" dirty="0">
                <a:solidFill>
                  <a:srgbClr val="282936"/>
                </a:solidFill>
              </a:rPr>
              <a:t> </a:t>
            </a:r>
            <a:r>
              <a:rPr lang="en-US" sz="1800" spc="-25" dirty="0">
                <a:solidFill>
                  <a:srgbClr val="282936"/>
                </a:solidFill>
              </a:rPr>
              <a:t>%)</a:t>
            </a:r>
          </a:p>
          <a:p>
            <a:endParaRPr lang="en-US" spc="-25" dirty="0">
              <a:solidFill>
                <a:srgbClr val="282936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25" dirty="0" err="1">
                <a:solidFill>
                  <a:srgbClr val="282936"/>
                </a:solidFill>
              </a:rPr>
              <a:t>y</a:t>
            </a:r>
            <a:r>
              <a:rPr lang="en-US" spc="-25" baseline="-25000" dirty="0" err="1">
                <a:solidFill>
                  <a:srgbClr val="282936"/>
                </a:solidFill>
              </a:rPr>
              <a:t>i</a:t>
            </a:r>
            <a:r>
              <a:rPr lang="en-US" spc="-25" dirty="0">
                <a:solidFill>
                  <a:srgbClr val="282936"/>
                </a:solidFill>
              </a:rPr>
              <a:t> individual observations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25" dirty="0">
                <a:solidFill>
                  <a:srgbClr val="282936"/>
                </a:solidFill>
              </a:rPr>
              <a:t>y</a:t>
            </a:r>
            <a:r>
              <a:rPr lang="en-US" spc="-25" baseline="-25000" dirty="0">
                <a:solidFill>
                  <a:srgbClr val="282936"/>
                </a:solidFill>
              </a:rPr>
              <a:t>1</a:t>
            </a:r>
            <a:r>
              <a:rPr lang="en-US" spc="-25" dirty="0">
                <a:solidFill>
                  <a:srgbClr val="282936"/>
                </a:solidFill>
              </a:rPr>
              <a:t>, y</a:t>
            </a:r>
            <a:r>
              <a:rPr lang="en-US" spc="-25" baseline="-25000" dirty="0">
                <a:solidFill>
                  <a:srgbClr val="282936"/>
                </a:solidFill>
              </a:rPr>
              <a:t>2</a:t>
            </a:r>
            <a:r>
              <a:rPr lang="en-US" spc="-25" dirty="0">
                <a:solidFill>
                  <a:srgbClr val="282936"/>
                </a:solidFill>
              </a:rPr>
              <a:t>, …, </a:t>
            </a:r>
            <a:r>
              <a:rPr lang="en-US" spc="-25" dirty="0" err="1">
                <a:solidFill>
                  <a:srgbClr val="282936"/>
                </a:solidFill>
              </a:rPr>
              <a:t>y</a:t>
            </a:r>
            <a:r>
              <a:rPr lang="en-US" spc="-25" baseline="-25000" dirty="0" err="1">
                <a:solidFill>
                  <a:srgbClr val="282936"/>
                </a:solidFill>
              </a:rPr>
              <a:t>n</a:t>
            </a:r>
            <a:r>
              <a:rPr lang="en-US" spc="-25" dirty="0">
                <a:solidFill>
                  <a:srgbClr val="282936"/>
                </a:solidFill>
              </a:rPr>
              <a:t> data set of size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25" dirty="0">
              <a:solidFill>
                <a:srgbClr val="282936"/>
              </a:solidFill>
            </a:endParaRPr>
          </a:p>
          <a:p>
            <a:r>
              <a:rPr lang="en-US" spc="-25" dirty="0">
                <a:solidFill>
                  <a:srgbClr val="282936"/>
                </a:solidFill>
              </a:rPr>
              <a:t>Predicted observations (predicted tip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25" dirty="0">
                <a:solidFill>
                  <a:srgbClr val="282936"/>
                </a:solidFill>
              </a:rPr>
              <a:t>y</a:t>
            </a:r>
            <a:r>
              <a:rPr lang="en-US" spc="-25" baseline="-25000" dirty="0">
                <a:solidFill>
                  <a:srgbClr val="282936"/>
                </a:solidFill>
              </a:rPr>
              <a:t>1</a:t>
            </a:r>
            <a:r>
              <a:rPr lang="en-US" spc="-25" dirty="0">
                <a:solidFill>
                  <a:srgbClr val="282936"/>
                </a:solidFill>
              </a:rPr>
              <a:t> individual prediction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pc="-25" dirty="0">
              <a:solidFill>
                <a:srgbClr val="282936"/>
              </a:solidFill>
            </a:endParaRPr>
          </a:p>
          <a:p>
            <a:r>
              <a:rPr lang="en-US" spc="-25" dirty="0">
                <a:solidFill>
                  <a:srgbClr val="282936"/>
                </a:solidFill>
              </a:rPr>
              <a:t>Model parameter(s) ( “true” constant tip %)</a:t>
            </a:r>
          </a:p>
          <a:p>
            <a:endParaRPr lang="en-US" spc="-25" dirty="0">
              <a:solidFill>
                <a:srgbClr val="282936"/>
              </a:solidFill>
            </a:endParaRPr>
          </a:p>
          <a:p>
            <a:r>
              <a:rPr lang="en-US" spc="-25" dirty="0">
                <a:solidFill>
                  <a:srgbClr val="282936"/>
                </a:solidFill>
              </a:rPr>
              <a:t>Fitted, or optimal, parameter(s) (</a:t>
            </a:r>
            <a:r>
              <a:rPr lang="en-US" spc="-25" dirty="0" err="1">
                <a:solidFill>
                  <a:srgbClr val="282936"/>
                </a:solidFill>
              </a:rPr>
              <a:t>est</a:t>
            </a:r>
            <a:r>
              <a:rPr lang="en-US" spc="-25" dirty="0">
                <a:solidFill>
                  <a:srgbClr val="282936"/>
                </a:solidFill>
              </a:rPr>
              <a:t> constant tip %)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0949A5E-697C-2DB1-6E5C-DE45282FB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68" y="3092450"/>
            <a:ext cx="635000" cy="7239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4FC0B6F-88CC-59E6-8535-B3F632923A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79" y="3816350"/>
            <a:ext cx="622300" cy="7493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C0E8325-1C96-D6A3-491B-01451DE493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40" y="4476770"/>
            <a:ext cx="5334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11175"/>
            <a:ext cx="2393315" cy="6540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4100" spc="515" dirty="0">
                <a:solidFill>
                  <a:srgbClr val="096A72"/>
                </a:solidFill>
                <a:latin typeface="Times New Roman"/>
                <a:cs typeface="Times New Roman"/>
              </a:rPr>
              <a:t>Notation</a:t>
            </a:r>
            <a:endParaRPr sz="41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628899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162" y="3148012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368617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4210049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49299" y="1252799"/>
            <a:ext cx="6047105" cy="3133090"/>
          </a:xfrm>
          <a:prstGeom prst="rect">
            <a:avLst/>
          </a:prstGeom>
        </p:spPr>
        <p:txBody>
          <a:bodyPr vert="horz" wrap="square" lIns="0" tIns="1822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35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constant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can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be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stated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282936"/>
                </a:solidFill>
                <a:latin typeface="Arial"/>
                <a:cs typeface="Arial"/>
              </a:rPr>
              <a:t>as:</a:t>
            </a:r>
            <a:endParaRPr sz="1900" dirty="0">
              <a:latin typeface="Arial"/>
              <a:cs typeface="Arial"/>
            </a:endParaRPr>
          </a:p>
          <a:p>
            <a:pPr marL="1102995" algn="ctr">
              <a:lnSpc>
                <a:spcPct val="100000"/>
              </a:lnSpc>
              <a:spcBef>
                <a:spcPts val="1520"/>
              </a:spcBef>
            </a:pPr>
            <a:r>
              <a:rPr sz="2050" spc="-825" dirty="0">
                <a:solidFill>
                  <a:srgbClr val="282936"/>
                </a:solidFill>
                <a:latin typeface="Arial"/>
                <a:cs typeface="Arial"/>
              </a:rPr>
              <a:t>y</a:t>
            </a:r>
            <a:r>
              <a:rPr sz="2150" spc="35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r>
              <a:rPr sz="2150" spc="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425" dirty="0">
                <a:solidFill>
                  <a:srgbClr val="282936"/>
                </a:solidFill>
                <a:latin typeface="Arial"/>
                <a:cs typeface="Arial"/>
              </a:rPr>
              <a:t>=</a:t>
            </a:r>
            <a:r>
              <a:rPr sz="2150" spc="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050" spc="-50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endParaRPr sz="205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750" dirty="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</a:pP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Parameters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de</a:t>
            </a:r>
            <a:r>
              <a:rPr lang="en-US" sz="1900" spc="110" dirty="0">
                <a:solidFill>
                  <a:srgbClr val="282936"/>
                </a:solidFill>
                <a:latin typeface="Arial"/>
                <a:cs typeface="Arial"/>
              </a:rPr>
              <a:t>fi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ne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the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endParaRPr sz="1900" dirty="0">
              <a:latin typeface="Arial"/>
              <a:cs typeface="Arial"/>
            </a:endParaRPr>
          </a:p>
          <a:p>
            <a:pPr marL="393065" marR="5080" indent="381000">
              <a:lnSpc>
                <a:spcPts val="4200"/>
              </a:lnSpc>
              <a:spcBef>
                <a:spcPts val="385"/>
              </a:spcBef>
            </a:pP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Some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models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are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50" i="1" spc="90" dirty="0">
                <a:solidFill>
                  <a:srgbClr val="282936"/>
                </a:solidFill>
                <a:latin typeface="Arial"/>
                <a:cs typeface="Arial"/>
              </a:rPr>
              <a:t>nonparametric</a:t>
            </a:r>
            <a:r>
              <a:rPr sz="1950" i="1" spc="1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(e.g.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82936"/>
                </a:solidFill>
                <a:latin typeface="Arial"/>
                <a:cs typeface="Arial"/>
              </a:rPr>
              <a:t>KDEs)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constant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model </a:t>
            </a:r>
            <a:r>
              <a:rPr sz="1900" spc="65" dirty="0">
                <a:solidFill>
                  <a:srgbClr val="282936"/>
                </a:solidFill>
                <a:latin typeface="Arial"/>
                <a:cs typeface="Arial"/>
              </a:rPr>
              <a:t>ignores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82936"/>
                </a:solidFill>
                <a:latin typeface="Arial"/>
                <a:cs typeface="Arial"/>
              </a:rPr>
              <a:t>any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input</a:t>
            </a:r>
            <a:endParaRPr sz="1900" dirty="0">
              <a:latin typeface="Arial"/>
              <a:cs typeface="Arial"/>
            </a:endParaRPr>
          </a:p>
          <a:p>
            <a:pPr marL="393065">
              <a:lnSpc>
                <a:spcPct val="100000"/>
              </a:lnSpc>
              <a:spcBef>
                <a:spcPts val="1385"/>
              </a:spcBef>
            </a:pP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Models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can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82936"/>
                </a:solidFill>
                <a:latin typeface="Arial"/>
                <a:cs typeface="Arial"/>
              </a:rPr>
              <a:t>have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many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parameters</a:t>
            </a:r>
            <a:endParaRPr sz="19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5714999"/>
            <a:ext cx="76200" cy="761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04900" y="5540310"/>
            <a:ext cx="6743700" cy="3468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Goal:</a:t>
            </a:r>
            <a:r>
              <a:rPr lang="en-US" sz="1900" spc="470" dirty="0">
                <a:solidFill>
                  <a:srgbClr val="282936"/>
                </a:solidFill>
                <a:latin typeface="Arial"/>
                <a:cs typeface="Arial"/>
              </a:rPr>
              <a:t> fi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nd</a:t>
            </a: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"best"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value</a:t>
            </a: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parameter,</a:t>
            </a: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denoted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050" spc="-980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3225" spc="7" baseline="15503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endParaRPr sz="3225" baseline="15503" dirty="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7352" y="4730685"/>
            <a:ext cx="157988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2050" spc="-825" dirty="0">
                <a:solidFill>
                  <a:srgbClr val="282936"/>
                </a:solidFill>
                <a:latin typeface="Arial"/>
                <a:cs typeface="Arial"/>
              </a:rPr>
              <a:t>y</a:t>
            </a:r>
            <a:r>
              <a:rPr sz="2150" spc="35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r>
              <a:rPr sz="2150" spc="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425" dirty="0">
                <a:solidFill>
                  <a:srgbClr val="282936"/>
                </a:solidFill>
                <a:latin typeface="Arial"/>
                <a:cs typeface="Arial"/>
              </a:rPr>
              <a:t>=</a:t>
            </a:r>
            <a:r>
              <a:rPr sz="2150" spc="-1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050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2250" baseline="-11111" dirty="0">
                <a:solidFill>
                  <a:srgbClr val="282936"/>
                </a:solidFill>
                <a:latin typeface="Arial"/>
                <a:cs typeface="Arial"/>
              </a:rPr>
              <a:t>0</a:t>
            </a:r>
            <a:r>
              <a:rPr sz="2250" spc="179" baseline="-11111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425" dirty="0">
                <a:solidFill>
                  <a:srgbClr val="282936"/>
                </a:solidFill>
                <a:latin typeface="Arial"/>
                <a:cs typeface="Arial"/>
              </a:rPr>
              <a:t>+</a:t>
            </a:r>
            <a:r>
              <a:rPr sz="2150" spc="-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050" spc="-25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2250" spc="-37" baseline="-11111" dirty="0">
                <a:solidFill>
                  <a:srgbClr val="282936"/>
                </a:solidFill>
                <a:latin typeface="Arial"/>
                <a:cs typeface="Arial"/>
              </a:rPr>
              <a:t>1</a:t>
            </a:r>
            <a:r>
              <a:rPr sz="2050" spc="-25" dirty="0">
                <a:solidFill>
                  <a:srgbClr val="282936"/>
                </a:solidFill>
                <a:latin typeface="Arial"/>
                <a:cs typeface="Arial"/>
              </a:rPr>
              <a:t>x</a:t>
            </a:r>
            <a:endParaRPr sz="20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71045" y="4540185"/>
            <a:ext cx="16319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-114" dirty="0">
                <a:solidFill>
                  <a:srgbClr val="282936"/>
                </a:solidFill>
                <a:latin typeface="Arial"/>
                <a:cs typeface="Arial"/>
              </a:rPr>
              <a:t>1</a:t>
            </a:r>
            <a:endParaRPr sz="215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246959" y="4730685"/>
            <a:ext cx="2425065" cy="5480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ts val="2039"/>
              </a:lnSpc>
              <a:spcBef>
                <a:spcPts val="125"/>
              </a:spcBef>
            </a:pPr>
            <a:r>
              <a:rPr sz="2050" spc="-825" dirty="0">
                <a:solidFill>
                  <a:srgbClr val="282936"/>
                </a:solidFill>
                <a:latin typeface="Arial"/>
                <a:cs typeface="Arial"/>
              </a:rPr>
              <a:t>y</a:t>
            </a:r>
            <a:r>
              <a:rPr sz="2150" spc="35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r>
              <a:rPr sz="2150" spc="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375" dirty="0">
                <a:solidFill>
                  <a:srgbClr val="282936"/>
                </a:solidFill>
                <a:latin typeface="Arial"/>
                <a:cs typeface="Arial"/>
              </a:rPr>
              <a:t>=</a:t>
            </a:r>
            <a:endParaRPr sz="2150">
              <a:latin typeface="Arial"/>
              <a:cs typeface="Arial"/>
            </a:endParaRPr>
          </a:p>
          <a:p>
            <a:pPr marL="624205">
              <a:lnSpc>
                <a:spcPts val="2039"/>
              </a:lnSpc>
            </a:pPr>
            <a:r>
              <a:rPr sz="2150" spc="-125" dirty="0">
                <a:solidFill>
                  <a:srgbClr val="282936"/>
                </a:solidFill>
                <a:latin typeface="Arial"/>
                <a:cs typeface="Arial"/>
              </a:rPr>
              <a:t>1</a:t>
            </a:r>
            <a:r>
              <a:rPr sz="2150" spc="-1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425" dirty="0">
                <a:solidFill>
                  <a:srgbClr val="282936"/>
                </a:solidFill>
                <a:latin typeface="Arial"/>
                <a:cs typeface="Arial"/>
              </a:rPr>
              <a:t>+</a:t>
            </a:r>
            <a:r>
              <a:rPr sz="2150" spc="-114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150" spc="85" dirty="0">
                <a:solidFill>
                  <a:srgbClr val="282936"/>
                </a:solidFill>
                <a:latin typeface="Arial"/>
                <a:cs typeface="Arial"/>
              </a:rPr>
              <a:t>exp(−</a:t>
            </a:r>
            <a:r>
              <a:rPr sz="2050" spc="85" dirty="0">
                <a:solidFill>
                  <a:srgbClr val="282936"/>
                </a:solidFill>
                <a:latin typeface="Arial"/>
                <a:cs typeface="Arial"/>
              </a:rPr>
              <a:t>x</a:t>
            </a:r>
            <a:r>
              <a:rPr sz="2175" spc="127" baseline="22988" dirty="0">
                <a:solidFill>
                  <a:srgbClr val="282936"/>
                </a:solidFill>
                <a:latin typeface="Arial"/>
                <a:cs typeface="Arial"/>
              </a:rPr>
              <a:t>T</a:t>
            </a:r>
            <a:r>
              <a:rPr sz="2175" spc="-172" baseline="22988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050" spc="-35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2150" spc="-35" dirty="0">
                <a:solidFill>
                  <a:srgbClr val="282936"/>
                </a:solidFill>
                <a:latin typeface="Arial"/>
                <a:cs typeface="Arial"/>
              </a:rPr>
              <a:t>)</a:t>
            </a:r>
            <a:endParaRPr sz="215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848224" y="4943474"/>
            <a:ext cx="1809750" cy="9525"/>
          </a:xfrm>
          <a:custGeom>
            <a:avLst/>
            <a:gdLst/>
            <a:ahLst/>
            <a:cxnLst/>
            <a:rect l="l" t="t" r="r" b="b"/>
            <a:pathLst>
              <a:path w="1809750" h="9525">
                <a:moveTo>
                  <a:pt x="1809749" y="9524"/>
                </a:moveTo>
                <a:lnTo>
                  <a:pt x="0" y="9524"/>
                </a:lnTo>
                <a:lnTo>
                  <a:pt x="0" y="0"/>
                </a:lnTo>
                <a:lnTo>
                  <a:pt x="1809749" y="0"/>
                </a:lnTo>
                <a:lnTo>
                  <a:pt x="1809749" y="9524"/>
                </a:lnTo>
                <a:close/>
              </a:path>
            </a:pathLst>
          </a:custGeom>
          <a:solidFill>
            <a:srgbClr val="28293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0" y="6410324"/>
            <a:ext cx="5762625" cy="76200"/>
          </a:xfrm>
          <a:custGeom>
            <a:avLst/>
            <a:gdLst/>
            <a:ahLst/>
            <a:cxnLst/>
            <a:rect l="l" t="t" r="r" b="b"/>
            <a:pathLst>
              <a:path w="5762625" h="76200">
                <a:moveTo>
                  <a:pt x="5762624" y="76199"/>
                </a:moveTo>
                <a:lnTo>
                  <a:pt x="0" y="76199"/>
                </a:lnTo>
                <a:lnTo>
                  <a:pt x="0" y="0"/>
                </a:lnTo>
                <a:lnTo>
                  <a:pt x="5762624" y="0"/>
                </a:lnTo>
                <a:lnTo>
                  <a:pt x="576262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594550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75" dirty="0">
                <a:solidFill>
                  <a:srgbClr val="013C4D"/>
                </a:solidFill>
                <a:latin typeface="Times New Roman"/>
                <a:cs typeface="Times New Roman"/>
              </a:rPr>
              <a:t>The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00" dirty="0">
                <a:solidFill>
                  <a:srgbClr val="013C4D"/>
                </a:solidFill>
                <a:latin typeface="Times New Roman"/>
                <a:cs typeface="Times New Roman"/>
              </a:rPr>
              <a:t>Data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80" dirty="0">
                <a:solidFill>
                  <a:srgbClr val="013C4D"/>
                </a:solidFill>
                <a:latin typeface="Times New Roman"/>
                <a:cs typeface="Times New Roman"/>
              </a:rPr>
              <a:t>Science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10" dirty="0">
                <a:solidFill>
                  <a:srgbClr val="013C4D"/>
                </a:solidFill>
                <a:latin typeface="Times New Roman"/>
                <a:cs typeface="Times New Roman"/>
              </a:rPr>
              <a:t>Lifecycle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0008" y="1624305"/>
            <a:ext cx="5246908" cy="3959207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410324"/>
            <a:ext cx="752475" cy="76200"/>
          </a:xfrm>
          <a:custGeom>
            <a:avLst/>
            <a:gdLst/>
            <a:ahLst/>
            <a:cxnLst/>
            <a:rect l="l" t="t" r="r" b="b"/>
            <a:pathLst>
              <a:path w="752475" h="76200">
                <a:moveTo>
                  <a:pt x="752474" y="76199"/>
                </a:moveTo>
                <a:lnTo>
                  <a:pt x="0" y="76199"/>
                </a:lnTo>
                <a:lnTo>
                  <a:pt x="0" y="0"/>
                </a:lnTo>
                <a:lnTo>
                  <a:pt x="752474" y="0"/>
                </a:lnTo>
                <a:lnTo>
                  <a:pt x="75247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242062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09" dirty="0">
                <a:solidFill>
                  <a:srgbClr val="013C4D"/>
                </a:solidFill>
                <a:latin typeface="Times New Roman"/>
                <a:cs typeface="Times New Roman"/>
              </a:rPr>
              <a:t>Estimation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99" y="1410335"/>
            <a:ext cx="2915285" cy="60388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250"/>
              </a:lnSpc>
              <a:spcBef>
                <a:spcPts val="219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Using</a:t>
            </a:r>
            <a:r>
              <a:rPr sz="1900" spc="19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data</a:t>
            </a:r>
            <a:r>
              <a:rPr sz="1900" spc="19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20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determine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parameters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525516" y="520700"/>
            <a:ext cx="2934970" cy="1779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05" dirty="0">
                <a:solidFill>
                  <a:srgbClr val="013C4D"/>
                </a:solidFill>
                <a:latin typeface="Times New Roman"/>
                <a:cs typeface="Times New Roman"/>
              </a:rPr>
              <a:t>Prediction</a:t>
            </a:r>
            <a:endParaRPr sz="3350" dirty="0">
              <a:latin typeface="Times New Roman"/>
              <a:cs typeface="Times New Roman"/>
            </a:endParaRPr>
          </a:p>
          <a:p>
            <a:pPr marL="12700" marR="5080">
              <a:lnSpc>
                <a:spcPts val="2250"/>
              </a:lnSpc>
              <a:spcBef>
                <a:spcPts val="3080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Using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lang="en-US" sz="1900" spc="380" dirty="0">
                <a:solidFill>
                  <a:srgbClr val="282936"/>
                </a:solidFill>
                <a:latin typeface="Arial"/>
                <a:cs typeface="Arial"/>
              </a:rPr>
              <a:t> fit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ted</a:t>
            </a: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model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parameters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predict 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outputs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for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unseen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data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88715" y="2246868"/>
            <a:ext cx="209486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2950" spc="-1375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4650" spc="60" baseline="14336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r>
              <a:rPr sz="4650" spc="15" baseline="14336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3100" spc="615" dirty="0">
                <a:solidFill>
                  <a:srgbClr val="282936"/>
                </a:solidFill>
                <a:latin typeface="Arial"/>
                <a:cs typeface="Arial"/>
              </a:rPr>
              <a:t>=</a:t>
            </a:r>
            <a:r>
              <a:rPr sz="3100" spc="1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950" spc="190" dirty="0">
                <a:solidFill>
                  <a:srgbClr val="282936"/>
                </a:solidFill>
                <a:latin typeface="Arial"/>
                <a:cs typeface="Arial"/>
              </a:rPr>
              <a:t>f</a:t>
            </a:r>
            <a:r>
              <a:rPr sz="3300" spc="284" baseline="-11363" dirty="0">
                <a:solidFill>
                  <a:srgbClr val="282936"/>
                </a:solidFill>
                <a:latin typeface="Arial"/>
                <a:cs typeface="Arial"/>
              </a:rPr>
              <a:t>1</a:t>
            </a:r>
            <a:r>
              <a:rPr sz="3100" spc="190" dirty="0">
                <a:solidFill>
                  <a:srgbClr val="282936"/>
                </a:solidFill>
                <a:latin typeface="Arial"/>
                <a:cs typeface="Arial"/>
              </a:rPr>
              <a:t>(</a:t>
            </a:r>
            <a:r>
              <a:rPr sz="2950" spc="190" dirty="0">
                <a:solidFill>
                  <a:srgbClr val="282936"/>
                </a:solidFill>
                <a:latin typeface="Arial"/>
                <a:cs typeface="Arial"/>
              </a:rPr>
              <a:t>y</a:t>
            </a:r>
            <a:r>
              <a:rPr sz="3100" spc="190" dirty="0">
                <a:solidFill>
                  <a:srgbClr val="282936"/>
                </a:solidFill>
                <a:latin typeface="Arial"/>
                <a:cs typeface="Arial"/>
              </a:rPr>
              <a:t>,</a:t>
            </a:r>
            <a:r>
              <a:rPr sz="3100" spc="-3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950" spc="215" dirty="0">
                <a:solidFill>
                  <a:srgbClr val="282936"/>
                </a:solidFill>
                <a:latin typeface="Arial"/>
                <a:cs typeface="Arial"/>
              </a:rPr>
              <a:t>x</a:t>
            </a:r>
            <a:r>
              <a:rPr sz="3100" spc="215" dirty="0">
                <a:solidFill>
                  <a:srgbClr val="282936"/>
                </a:solidFill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69508" y="2427843"/>
            <a:ext cx="224154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100" spc="105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endParaRPr sz="3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030985" y="2532618"/>
            <a:ext cx="2362835" cy="5029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  <a:tabLst>
                <a:tab pos="495934" algn="l"/>
              </a:tabLst>
            </a:pPr>
            <a:r>
              <a:rPr sz="2950" spc="-1130" dirty="0">
                <a:solidFill>
                  <a:srgbClr val="282936"/>
                </a:solidFill>
                <a:latin typeface="Arial"/>
                <a:cs typeface="Arial"/>
              </a:rPr>
              <a:t>y</a:t>
            </a:r>
            <a:r>
              <a:rPr sz="3100" spc="110" dirty="0">
                <a:solidFill>
                  <a:srgbClr val="282936"/>
                </a:solidFill>
                <a:latin typeface="Arial"/>
                <a:cs typeface="Arial"/>
              </a:rPr>
              <a:t>^</a:t>
            </a:r>
            <a:r>
              <a:rPr sz="3150" spc="165" baseline="-22486" dirty="0">
                <a:solidFill>
                  <a:srgbClr val="282936"/>
                </a:solidFill>
                <a:latin typeface="Arial"/>
                <a:cs typeface="Arial"/>
              </a:rPr>
              <a:t>i</a:t>
            </a:r>
            <a:r>
              <a:rPr sz="3150" baseline="-22486" dirty="0">
                <a:solidFill>
                  <a:srgbClr val="282936"/>
                </a:solidFill>
                <a:latin typeface="Arial"/>
                <a:cs typeface="Arial"/>
              </a:rPr>
              <a:t>	</a:t>
            </a:r>
            <a:r>
              <a:rPr sz="3100" spc="615" dirty="0">
                <a:solidFill>
                  <a:srgbClr val="282936"/>
                </a:solidFill>
                <a:latin typeface="Arial"/>
                <a:cs typeface="Arial"/>
              </a:rPr>
              <a:t>=</a:t>
            </a:r>
            <a:r>
              <a:rPr sz="3100" spc="1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950" spc="204" dirty="0">
                <a:solidFill>
                  <a:srgbClr val="282936"/>
                </a:solidFill>
                <a:latin typeface="Arial"/>
                <a:cs typeface="Arial"/>
              </a:rPr>
              <a:t>f</a:t>
            </a:r>
            <a:r>
              <a:rPr sz="3300" spc="307" baseline="-11363" dirty="0">
                <a:solidFill>
                  <a:srgbClr val="282936"/>
                </a:solidFill>
                <a:latin typeface="Arial"/>
                <a:cs typeface="Arial"/>
              </a:rPr>
              <a:t>2</a:t>
            </a:r>
            <a:r>
              <a:rPr sz="3100" spc="204" dirty="0">
                <a:solidFill>
                  <a:srgbClr val="282936"/>
                </a:solidFill>
                <a:latin typeface="Arial"/>
                <a:cs typeface="Arial"/>
              </a:rPr>
              <a:t>(</a:t>
            </a:r>
            <a:r>
              <a:rPr sz="2950" spc="204" dirty="0">
                <a:solidFill>
                  <a:srgbClr val="282936"/>
                </a:solidFill>
                <a:latin typeface="Arial"/>
                <a:cs typeface="Arial"/>
              </a:rPr>
              <a:t>θ</a:t>
            </a:r>
            <a:r>
              <a:rPr sz="3100" spc="204" dirty="0">
                <a:solidFill>
                  <a:srgbClr val="282936"/>
                </a:solidFill>
                <a:latin typeface="Arial"/>
                <a:cs typeface="Arial"/>
              </a:rPr>
              <a:t>,</a:t>
            </a:r>
            <a:r>
              <a:rPr sz="3100" spc="-3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2950" spc="285" dirty="0">
                <a:solidFill>
                  <a:srgbClr val="282936"/>
                </a:solidFill>
                <a:latin typeface="Arial"/>
                <a:cs typeface="Arial"/>
              </a:rPr>
              <a:t>x</a:t>
            </a:r>
            <a:r>
              <a:rPr sz="3150" spc="427" baseline="-11904" dirty="0">
                <a:solidFill>
                  <a:srgbClr val="282936"/>
                </a:solidFill>
                <a:latin typeface="Arial"/>
                <a:cs typeface="Arial"/>
              </a:rPr>
              <a:t>i</a:t>
            </a:r>
            <a:r>
              <a:rPr sz="3100" spc="285" dirty="0">
                <a:solidFill>
                  <a:srgbClr val="282936"/>
                </a:solidFill>
                <a:latin typeface="Arial"/>
                <a:cs typeface="Arial"/>
              </a:rPr>
              <a:t>)</a:t>
            </a:r>
            <a:endParaRPr sz="3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6410324"/>
            <a:ext cx="7686675" cy="76200"/>
          </a:xfrm>
          <a:custGeom>
            <a:avLst/>
            <a:gdLst/>
            <a:ahLst/>
            <a:cxnLst/>
            <a:rect l="l" t="t" r="r" b="b"/>
            <a:pathLst>
              <a:path w="7686675" h="76200">
                <a:moveTo>
                  <a:pt x="7686674" y="76199"/>
                </a:moveTo>
                <a:lnTo>
                  <a:pt x="0" y="76199"/>
                </a:lnTo>
                <a:lnTo>
                  <a:pt x="0" y="0"/>
                </a:lnTo>
                <a:lnTo>
                  <a:pt x="7686674" y="0"/>
                </a:lnTo>
                <a:lnTo>
                  <a:pt x="768667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662495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75" dirty="0">
                <a:solidFill>
                  <a:srgbClr val="013C4D"/>
                </a:solidFill>
                <a:latin typeface="Times New Roman"/>
                <a:cs typeface="Times New Roman"/>
              </a:rPr>
              <a:t>The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84" dirty="0">
                <a:solidFill>
                  <a:srgbClr val="013C4D"/>
                </a:solidFill>
                <a:latin typeface="Times New Roman"/>
                <a:cs typeface="Times New Roman"/>
              </a:rPr>
              <a:t>modeling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50" dirty="0">
                <a:solidFill>
                  <a:srgbClr val="013C4D"/>
                </a:solidFill>
                <a:latin typeface="Times New Roman"/>
                <a:cs typeface="Times New Roman"/>
              </a:rPr>
              <a:t>process: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00" dirty="0">
                <a:solidFill>
                  <a:srgbClr val="013C4D"/>
                </a:solidFill>
                <a:latin typeface="Times New Roman"/>
                <a:cs typeface="Times New Roman"/>
              </a:rPr>
              <a:t>3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45" dirty="0">
                <a:solidFill>
                  <a:srgbClr val="013C4D"/>
                </a:solidFill>
                <a:latin typeface="Times New Roman"/>
                <a:cs typeface="Times New Roman"/>
              </a:rPr>
              <a:t>steps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08597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371724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65747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3724274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401002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5362574"/>
            <a:ext cx="76200" cy="761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5648324"/>
            <a:ext cx="76200" cy="7619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749299" y="1406525"/>
            <a:ext cx="6696075" cy="44176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220" indent="-224154">
              <a:lnSpc>
                <a:spcPct val="100000"/>
              </a:lnSpc>
              <a:spcBef>
                <a:spcPts val="100"/>
              </a:spcBef>
              <a:buAutoNum type="romanUcPeriod"/>
              <a:tabLst>
                <a:tab pos="236854" algn="l"/>
              </a:tabLst>
            </a:pP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CHOOSE</a:t>
            </a:r>
            <a:r>
              <a:rPr sz="1950" spc="1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A</a:t>
            </a:r>
            <a:r>
              <a:rPr sz="1950" spc="2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MODEL</a:t>
            </a:r>
            <a:endParaRPr sz="1950">
              <a:latin typeface="Arial"/>
              <a:cs typeface="Arial"/>
            </a:endParaRPr>
          </a:p>
          <a:p>
            <a:pPr marL="393065" marR="4196715">
              <a:lnSpc>
                <a:spcPts val="2250"/>
              </a:lnSpc>
              <a:spcBef>
                <a:spcPts val="2010"/>
              </a:spcBef>
            </a:pP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Constant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model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Linear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model 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Non-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linear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endParaRPr sz="1900">
              <a:latin typeface="Arial"/>
              <a:cs typeface="Arial"/>
            </a:endParaRPr>
          </a:p>
          <a:p>
            <a:pPr marL="309245" indent="-297180">
              <a:lnSpc>
                <a:spcPct val="100000"/>
              </a:lnSpc>
              <a:spcBef>
                <a:spcPts val="1800"/>
              </a:spcBef>
              <a:buAutoNum type="romanUcPeriod" startAt="2"/>
              <a:tabLst>
                <a:tab pos="309880" algn="l"/>
              </a:tabLst>
            </a:pPr>
            <a:r>
              <a:rPr sz="1950" spc="-20" dirty="0">
                <a:solidFill>
                  <a:srgbClr val="013C4D"/>
                </a:solidFill>
                <a:latin typeface="Arial"/>
                <a:cs typeface="Arial"/>
              </a:rPr>
              <a:t>CHOOSE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 AN</a:t>
            </a:r>
            <a:r>
              <a:rPr sz="1950" spc="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OBJECTIVE</a:t>
            </a:r>
            <a:r>
              <a:rPr sz="1950" spc="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FUNCTION</a:t>
            </a:r>
            <a:endParaRPr sz="1950">
              <a:latin typeface="Arial"/>
              <a:cs typeface="Arial"/>
            </a:endParaRPr>
          </a:p>
          <a:p>
            <a:pPr marL="393065" marR="1986914">
              <a:lnSpc>
                <a:spcPts val="2250"/>
              </a:lnSpc>
              <a:spcBef>
                <a:spcPts val="2010"/>
              </a:spcBef>
            </a:pP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Prediction: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82936"/>
                </a:solidFill>
                <a:latin typeface="Arial"/>
                <a:cs typeface="Arial"/>
              </a:rPr>
              <a:t>Loss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function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Description: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e.g.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Likelihood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function</a:t>
            </a:r>
            <a:endParaRPr sz="1900">
              <a:latin typeface="Arial"/>
              <a:cs typeface="Arial"/>
            </a:endParaRPr>
          </a:p>
          <a:p>
            <a:pPr marL="12700" marR="306070" indent="370840">
              <a:lnSpc>
                <a:spcPts val="2250"/>
              </a:lnSpc>
              <a:spcBef>
                <a:spcPts val="1950"/>
              </a:spcBef>
              <a:buAutoNum type="romanUcPeriod" startAt="3"/>
              <a:tabLst>
                <a:tab pos="383540" algn="l"/>
              </a:tabLst>
            </a:pP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FIT</a:t>
            </a:r>
            <a:r>
              <a:rPr sz="1950" spc="1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THE</a:t>
            </a:r>
            <a:r>
              <a:rPr sz="1950" spc="2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MODEL</a:t>
            </a:r>
            <a:r>
              <a:rPr sz="1950" spc="1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30" dirty="0">
                <a:solidFill>
                  <a:srgbClr val="013C4D"/>
                </a:solidFill>
                <a:latin typeface="Arial"/>
                <a:cs typeface="Arial"/>
              </a:rPr>
              <a:t>BY</a:t>
            </a:r>
            <a:r>
              <a:rPr sz="1950" spc="2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dirty="0">
                <a:solidFill>
                  <a:srgbClr val="013C4D"/>
                </a:solidFill>
                <a:latin typeface="Arial"/>
                <a:cs typeface="Arial"/>
              </a:rPr>
              <a:t>OPTIMIZING</a:t>
            </a:r>
            <a:r>
              <a:rPr sz="1950" spc="2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70" dirty="0">
                <a:solidFill>
                  <a:srgbClr val="013C4D"/>
                </a:solidFill>
                <a:latin typeface="Arial"/>
                <a:cs typeface="Arial"/>
              </a:rPr>
              <a:t>YOUR</a:t>
            </a:r>
            <a:r>
              <a:rPr sz="1950" spc="1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OBJECTIVE FUNCTION</a:t>
            </a:r>
            <a:endParaRPr sz="1950">
              <a:latin typeface="Arial"/>
              <a:cs typeface="Arial"/>
            </a:endParaRPr>
          </a:p>
          <a:p>
            <a:pPr marL="393065">
              <a:lnSpc>
                <a:spcPts val="2265"/>
              </a:lnSpc>
              <a:spcBef>
                <a:spcPts val="1850"/>
              </a:spcBef>
            </a:pP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Analytical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approach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(calculus,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45" dirty="0">
                <a:solidFill>
                  <a:srgbClr val="282936"/>
                </a:solidFill>
                <a:latin typeface="Arial"/>
                <a:cs typeface="Arial"/>
              </a:rPr>
              <a:t>algebra)</a:t>
            </a:r>
            <a:endParaRPr sz="1900">
              <a:latin typeface="Arial"/>
              <a:cs typeface="Arial"/>
            </a:endParaRPr>
          </a:p>
          <a:p>
            <a:pPr marL="393065">
              <a:lnSpc>
                <a:spcPts val="2265"/>
              </a:lnSpc>
            </a:pP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Numerical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approach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(optimization,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gradient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descent)</a:t>
            </a:r>
            <a:endParaRPr sz="19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6410324"/>
            <a:ext cx="8648700" cy="76200"/>
          </a:xfrm>
          <a:custGeom>
            <a:avLst/>
            <a:gdLst/>
            <a:ahLst/>
            <a:cxnLst/>
            <a:rect l="l" t="t" r="r" b="b"/>
            <a:pathLst>
              <a:path w="8648700" h="76200">
                <a:moveTo>
                  <a:pt x="8648699" y="76199"/>
                </a:moveTo>
                <a:lnTo>
                  <a:pt x="0" y="76199"/>
                </a:lnTo>
                <a:lnTo>
                  <a:pt x="0" y="0"/>
                </a:lnTo>
                <a:lnTo>
                  <a:pt x="8648699" y="0"/>
                </a:lnTo>
                <a:lnTo>
                  <a:pt x="864869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5120" y="2264536"/>
            <a:ext cx="29730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6C9EEB"/>
                </a:solidFill>
              </a:rPr>
              <a:t>Loss</a:t>
            </a:r>
            <a:r>
              <a:rPr sz="3600" spc="-229" dirty="0">
                <a:solidFill>
                  <a:srgbClr val="6C9EEB"/>
                </a:solidFill>
              </a:rPr>
              <a:t> </a:t>
            </a:r>
            <a:r>
              <a:rPr sz="3600" spc="-10" dirty="0">
                <a:solidFill>
                  <a:srgbClr val="6C9EEB"/>
                </a:solidFill>
              </a:rPr>
              <a:t>functions</a:t>
            </a:r>
            <a:endParaRPr sz="3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95" dirty="0"/>
              <a:t> </a:t>
            </a:r>
            <a:r>
              <a:rPr dirty="0"/>
              <a:t>cost</a:t>
            </a:r>
            <a:r>
              <a:rPr spc="-90" dirty="0"/>
              <a:t> </a:t>
            </a:r>
            <a:r>
              <a:rPr spc="55" dirty="0"/>
              <a:t>of</a:t>
            </a:r>
            <a:r>
              <a:rPr spc="-85" dirty="0"/>
              <a:t> </a:t>
            </a:r>
            <a:r>
              <a:rPr spc="-10" dirty="0"/>
              <a:t>doing</a:t>
            </a:r>
            <a:r>
              <a:rPr spc="-95" dirty="0"/>
              <a:t> </a:t>
            </a:r>
            <a:r>
              <a:rPr spc="-10" dirty="0"/>
              <a:t>business</a:t>
            </a:r>
            <a:r>
              <a:rPr spc="-90" dirty="0"/>
              <a:t> </a:t>
            </a:r>
            <a:r>
              <a:rPr dirty="0"/>
              <a:t>(making</a:t>
            </a:r>
            <a:r>
              <a:rPr spc="-95" dirty="0"/>
              <a:t> </a:t>
            </a:r>
            <a:r>
              <a:rPr spc="-10" dirty="0"/>
              <a:t>predictions)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138159" cy="1235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45" dirty="0">
                <a:latin typeface="Arial"/>
                <a:cs typeface="Arial"/>
              </a:rPr>
              <a:t> need </a:t>
            </a:r>
            <a:r>
              <a:rPr sz="1600" dirty="0">
                <a:latin typeface="Arial"/>
                <a:cs typeface="Arial"/>
              </a:rPr>
              <a:t>some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metric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“good”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“bad”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are.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functions </a:t>
            </a:r>
            <a:r>
              <a:rPr sz="1600" spc="-20" dirty="0">
                <a:latin typeface="Arial"/>
                <a:cs typeface="Arial"/>
              </a:rPr>
              <a:t>provide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with.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b="1" spc="-95" dirty="0">
                <a:latin typeface="Arial"/>
                <a:cs typeface="Arial"/>
              </a:rPr>
              <a:t>Loss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functions</a:t>
            </a:r>
            <a:r>
              <a:rPr sz="1600" b="1" spc="-50" dirty="0">
                <a:latin typeface="Arial"/>
                <a:cs typeface="Arial"/>
              </a:rPr>
              <a:t> quantify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how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bad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prediction </a:t>
            </a:r>
            <a:r>
              <a:rPr sz="1600" b="1" spc="-45" dirty="0">
                <a:latin typeface="Arial"/>
                <a:cs typeface="Arial"/>
              </a:rPr>
              <a:t>is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for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single </a:t>
            </a:r>
            <a:r>
              <a:rPr sz="1600" b="1" spc="-10" dirty="0">
                <a:latin typeface="Arial"/>
                <a:cs typeface="Arial"/>
              </a:rPr>
              <a:t>observation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080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If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78B4C"/>
                </a:solidFill>
                <a:latin typeface="Arial"/>
                <a:cs typeface="Arial"/>
              </a:rPr>
              <a:t>close</a:t>
            </a:r>
            <a:r>
              <a:rPr sz="1600" spc="-45" dirty="0">
                <a:solidFill>
                  <a:srgbClr val="278B4C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actual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value,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278B4C"/>
                </a:solidFill>
                <a:latin typeface="Arial"/>
                <a:cs typeface="Arial"/>
              </a:rPr>
              <a:t>low</a:t>
            </a:r>
            <a:r>
              <a:rPr sz="1600" spc="-45" dirty="0">
                <a:solidFill>
                  <a:srgbClr val="278B4C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278B4C"/>
                </a:solidFill>
                <a:latin typeface="Arial"/>
                <a:cs typeface="Arial"/>
              </a:rPr>
              <a:t>loss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254"/>
              </a:spcBef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latin typeface="Arial"/>
                <a:cs typeface="Arial"/>
              </a:rPr>
              <a:t>If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far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from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actual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value,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FF0000"/>
                </a:solidFill>
                <a:latin typeface="Arial"/>
                <a:cs typeface="Arial"/>
              </a:rPr>
              <a:t>high</a:t>
            </a:r>
            <a:r>
              <a:rPr sz="1600" spc="-3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FF0000"/>
                </a:solidFill>
                <a:latin typeface="Arial"/>
                <a:cs typeface="Arial"/>
              </a:rPr>
              <a:t>loss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880436"/>
            <a:ext cx="500062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80" dirty="0">
                <a:latin typeface="Arial"/>
                <a:cs typeface="Arial"/>
              </a:rPr>
              <a:t>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natural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choice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actual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85" dirty="0">
                <a:latin typeface="Arial"/>
                <a:cs typeface="Arial"/>
              </a:rPr>
              <a:t>-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predicted</a:t>
            </a:r>
            <a:r>
              <a:rPr sz="1600" spc="-60" dirty="0">
                <a:latin typeface="Arial"/>
                <a:cs typeface="Arial"/>
              </a:rPr>
              <a:t>,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or </a:t>
            </a:r>
            <a:r>
              <a:rPr sz="1600" spc="-20" dirty="0">
                <a:latin typeface="Arial"/>
                <a:cs typeface="Arial"/>
              </a:rPr>
              <a:t>single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prediction.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112782" y="2912822"/>
            <a:ext cx="247396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.</a:t>
            </a:r>
            <a:r>
              <a:rPr sz="1600" spc="36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error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90621" y="3537661"/>
            <a:ext cx="8122920" cy="11303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latin typeface="Arial"/>
                <a:cs typeface="Arial"/>
              </a:rPr>
              <a:t>But,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treats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“negative”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“positive”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differently.</a:t>
            </a:r>
            <a:endParaRPr sz="1600">
              <a:latin typeface="Arial"/>
              <a:cs typeface="Arial"/>
            </a:endParaRPr>
          </a:p>
          <a:p>
            <a:pPr marL="821055" marR="5080" lvl="1" indent="-351790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10" dirty="0">
                <a:latin typeface="Arial"/>
                <a:cs typeface="Arial"/>
              </a:rPr>
              <a:t>Predicting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16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when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value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15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should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penalized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same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predicting </a:t>
            </a:r>
            <a:r>
              <a:rPr sz="1600" spc="-25" dirty="0">
                <a:latin typeface="Arial"/>
                <a:cs typeface="Arial"/>
              </a:rPr>
              <a:t>14.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This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leads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two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natural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functions.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76298" y="2952421"/>
            <a:ext cx="606423" cy="2176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Squared</a:t>
            </a:r>
            <a:r>
              <a:rPr spc="-95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spc="-10" dirty="0"/>
              <a:t>absolute</a:t>
            </a:r>
            <a:r>
              <a:rPr spc="-95" dirty="0"/>
              <a:t> </a:t>
            </a:r>
            <a:r>
              <a:rPr spc="-20" dirty="0"/>
              <a:t>loss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217372"/>
            <a:ext cx="762000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most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you’ll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see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squared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L2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loss.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90621" y="1946986"/>
            <a:ext cx="4312920" cy="57785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35" dirty="0">
                <a:latin typeface="Arial"/>
                <a:cs typeface="Arial"/>
              </a:rPr>
              <a:t>For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single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point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general,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  <a:tab pos="3688715" algn="l"/>
              </a:tabLst>
            </a:pPr>
            <a:r>
              <a:rPr sz="1600" spc="-35" dirty="0">
                <a:latin typeface="Arial"/>
                <a:cs typeface="Arial"/>
              </a:rPr>
              <a:t>For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model,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since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0" dirty="0">
                <a:latin typeface="Arial"/>
                <a:cs typeface="Arial"/>
              </a:rPr>
              <a:t>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66997" y="1979372"/>
            <a:ext cx="74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18192" y="2255597"/>
            <a:ext cx="7429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65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4725" y="3017597"/>
            <a:ext cx="8214995" cy="16884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20" dirty="0">
                <a:latin typeface="Arial"/>
                <a:cs typeface="Arial"/>
              </a:rPr>
              <a:t>Another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common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absolute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90" dirty="0">
                <a:latin typeface="Arial"/>
                <a:cs typeface="Arial"/>
              </a:rPr>
              <a:t>loss</a:t>
            </a:r>
            <a:r>
              <a:rPr sz="1600" spc="-90" dirty="0">
                <a:latin typeface="Arial"/>
                <a:cs typeface="Arial"/>
              </a:rPr>
              <a:t>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known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L1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loss.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buChar char="●"/>
              <a:tabLst>
                <a:tab pos="469265" algn="l"/>
                <a:tab pos="469900" algn="l"/>
                <a:tab pos="5462905" algn="l"/>
              </a:tabLst>
            </a:pPr>
            <a:r>
              <a:rPr sz="1600" spc="-35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model,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single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point,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5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 marL="12700" marR="5080">
              <a:lnSpc>
                <a:spcPct val="113300"/>
              </a:lnSpc>
              <a:spcBef>
                <a:spcPts val="825"/>
              </a:spcBef>
            </a:pPr>
            <a:r>
              <a:rPr sz="1600" spc="-45" dirty="0">
                <a:latin typeface="Arial"/>
                <a:cs typeface="Arial"/>
              </a:rPr>
              <a:t>There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benefits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drawbacks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both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above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functions.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examine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those shortly.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These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are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also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not </a:t>
            </a: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only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possible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loss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functions;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we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will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see </a:t>
            </a:r>
            <a:r>
              <a:rPr sz="1600" b="1" spc="-55" dirty="0">
                <a:latin typeface="Arial"/>
                <a:cs typeface="Arial"/>
              </a:rPr>
              <a:t>more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later.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97843" y="1561194"/>
            <a:ext cx="2344126" cy="351623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36775" y="1983200"/>
            <a:ext cx="756805" cy="24464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45542" y="2299266"/>
            <a:ext cx="570868" cy="23105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845249" y="2285675"/>
            <a:ext cx="704194" cy="2446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13216" y="3394993"/>
            <a:ext cx="2103221" cy="311293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54525" y="3798275"/>
            <a:ext cx="704200" cy="2714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59250" y="1697825"/>
            <a:ext cx="2820035" cy="118999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73660" rIns="0" bIns="0" rtlCol="0">
            <a:spAutoFit/>
          </a:bodyPr>
          <a:lstStyle/>
          <a:p>
            <a:pPr marL="85725" marR="147955">
              <a:lnSpc>
                <a:spcPts val="1650"/>
              </a:lnSpc>
              <a:spcBef>
                <a:spcPts val="580"/>
              </a:spcBef>
            </a:pPr>
            <a:r>
              <a:rPr sz="1400" dirty="0">
                <a:latin typeface="Arial"/>
                <a:cs typeface="Arial"/>
              </a:rPr>
              <a:t>If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prediction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25" dirty="0">
                <a:latin typeface="Arial"/>
                <a:cs typeface="Arial"/>
              </a:rPr>
              <a:t> equal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25" dirty="0">
                <a:latin typeface="Arial"/>
                <a:cs typeface="Arial"/>
              </a:rPr>
              <a:t> the </a:t>
            </a:r>
            <a:r>
              <a:rPr sz="1400" dirty="0">
                <a:latin typeface="Arial"/>
                <a:cs typeface="Arial"/>
              </a:rPr>
              <a:t>actual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observation,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both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cases,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loss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is</a:t>
            </a:r>
            <a:r>
              <a:rPr sz="1400" b="1" spc="-5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0</a:t>
            </a:r>
            <a:r>
              <a:rPr sz="1400" spc="-25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350">
              <a:latin typeface="Arial"/>
              <a:cs typeface="Arial"/>
            </a:endParaRPr>
          </a:p>
          <a:p>
            <a:pPr marL="85725">
              <a:lnSpc>
                <a:spcPct val="100000"/>
              </a:lnSpc>
              <a:spcBef>
                <a:spcPts val="5"/>
              </a:spcBef>
            </a:pPr>
            <a:r>
              <a:rPr sz="1400" dirty="0">
                <a:latin typeface="Arial"/>
                <a:cs typeface="Arial"/>
              </a:rPr>
              <a:t>Low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means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good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fit!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Loss</a:t>
            </a:r>
            <a:r>
              <a:rPr spc="-95" dirty="0"/>
              <a:t> </a:t>
            </a:r>
            <a:r>
              <a:rPr dirty="0"/>
              <a:t>functions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100" dirty="0"/>
              <a:t> </a:t>
            </a:r>
            <a:r>
              <a:rPr dirty="0"/>
              <a:t>empirical</a:t>
            </a:r>
            <a:r>
              <a:rPr spc="-90" dirty="0"/>
              <a:t> </a:t>
            </a:r>
            <a:r>
              <a:rPr spc="-20" dirty="0"/>
              <a:t>risk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527111" y="1520981"/>
            <a:ext cx="113030" cy="23812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05"/>
              </a:lnSpc>
            </a:pPr>
            <a:r>
              <a:rPr sz="1600" spc="-10" dirty="0">
                <a:latin typeface="Arial"/>
                <a:cs typeface="Arial"/>
              </a:rPr>
              <a:t>g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1184987"/>
            <a:ext cx="815848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  <a:tabLst>
                <a:tab pos="7550784" algn="l"/>
              </a:tabLst>
            </a:pP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care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how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model’s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entire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data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set,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just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one </a:t>
            </a:r>
            <a:r>
              <a:rPr sz="1600" dirty="0">
                <a:latin typeface="Arial"/>
                <a:cs typeface="Arial"/>
              </a:rPr>
              <a:t>point.</a:t>
            </a:r>
            <a:r>
              <a:rPr sz="1600" spc="-95" dirty="0">
                <a:latin typeface="Arial"/>
                <a:cs typeface="Arial"/>
              </a:rPr>
              <a:t> </a:t>
            </a:r>
            <a:r>
              <a:rPr sz="1600" spc="-80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natural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measure,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then,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average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loss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across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all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points</a:t>
            </a:r>
            <a:r>
              <a:rPr sz="1600" spc="-25" dirty="0">
                <a:latin typeface="Arial"/>
                <a:cs typeface="Arial"/>
              </a:rPr>
              <a:t>.</a:t>
            </a:r>
            <a:r>
              <a:rPr sz="1600" spc="3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Assumin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0" dirty="0">
                <a:latin typeface="Arial"/>
                <a:cs typeface="Arial"/>
              </a:rPr>
              <a:t>points:</a:t>
            </a:r>
            <a:endParaRPr sz="1600" dirty="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96160" y="2265745"/>
            <a:ext cx="2235012" cy="93565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5085" y="1578180"/>
            <a:ext cx="188979" cy="1546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413051" y="2367862"/>
            <a:ext cx="3392804" cy="1224280"/>
            <a:chOff x="5413051" y="2367862"/>
            <a:chExt cx="3392804" cy="1224280"/>
          </a:xfrm>
        </p:grpSpPr>
        <p:sp>
          <p:nvSpPr>
            <p:cNvPr id="8" name="object 8"/>
            <p:cNvSpPr/>
            <p:nvPr/>
          </p:nvSpPr>
          <p:spPr>
            <a:xfrm>
              <a:off x="5417813" y="2372624"/>
              <a:ext cx="3383279" cy="1214755"/>
            </a:xfrm>
            <a:custGeom>
              <a:avLst/>
              <a:gdLst/>
              <a:ahLst/>
              <a:cxnLst/>
              <a:rect l="l" t="t" r="r" b="b"/>
              <a:pathLst>
                <a:path w="3383279" h="1214754">
                  <a:moveTo>
                    <a:pt x="3180486" y="1214399"/>
                  </a:moveTo>
                  <a:lnTo>
                    <a:pt x="826786" y="1214399"/>
                  </a:lnTo>
                  <a:lnTo>
                    <a:pt x="780377" y="1209054"/>
                  </a:lnTo>
                  <a:lnTo>
                    <a:pt x="737775" y="1193827"/>
                  </a:lnTo>
                  <a:lnTo>
                    <a:pt x="700195" y="1169935"/>
                  </a:lnTo>
                  <a:lnTo>
                    <a:pt x="668851" y="1138590"/>
                  </a:lnTo>
                  <a:lnTo>
                    <a:pt x="644958" y="1101010"/>
                  </a:lnTo>
                  <a:lnTo>
                    <a:pt x="629731" y="1058408"/>
                  </a:lnTo>
                  <a:lnTo>
                    <a:pt x="624386" y="1011999"/>
                  </a:lnTo>
                  <a:lnTo>
                    <a:pt x="624386" y="505999"/>
                  </a:lnTo>
                  <a:lnTo>
                    <a:pt x="0" y="295123"/>
                  </a:lnTo>
                  <a:lnTo>
                    <a:pt x="624386" y="202399"/>
                  </a:lnTo>
                  <a:lnTo>
                    <a:pt x="629731" y="155991"/>
                  </a:lnTo>
                  <a:lnTo>
                    <a:pt x="644958" y="113389"/>
                  </a:lnTo>
                  <a:lnTo>
                    <a:pt x="668851" y="75809"/>
                  </a:lnTo>
                  <a:lnTo>
                    <a:pt x="700195" y="44464"/>
                  </a:lnTo>
                  <a:lnTo>
                    <a:pt x="737775" y="20572"/>
                  </a:lnTo>
                  <a:lnTo>
                    <a:pt x="780377" y="5345"/>
                  </a:lnTo>
                  <a:lnTo>
                    <a:pt x="826786" y="0"/>
                  </a:lnTo>
                  <a:lnTo>
                    <a:pt x="3180486" y="0"/>
                  </a:lnTo>
                  <a:lnTo>
                    <a:pt x="3220156" y="3924"/>
                  </a:lnTo>
                  <a:lnTo>
                    <a:pt x="3257941" y="15406"/>
                  </a:lnTo>
                  <a:lnTo>
                    <a:pt x="3292777" y="34005"/>
                  </a:lnTo>
                  <a:lnTo>
                    <a:pt x="3323604" y="59281"/>
                  </a:lnTo>
                  <a:lnTo>
                    <a:pt x="3348880" y="90108"/>
                  </a:lnTo>
                  <a:lnTo>
                    <a:pt x="3367479" y="124944"/>
                  </a:lnTo>
                  <a:lnTo>
                    <a:pt x="3378961" y="162729"/>
                  </a:lnTo>
                  <a:lnTo>
                    <a:pt x="3382886" y="202399"/>
                  </a:lnTo>
                  <a:lnTo>
                    <a:pt x="3382886" y="1011999"/>
                  </a:lnTo>
                  <a:lnTo>
                    <a:pt x="3377540" y="1058408"/>
                  </a:lnTo>
                  <a:lnTo>
                    <a:pt x="3362314" y="1101010"/>
                  </a:lnTo>
                  <a:lnTo>
                    <a:pt x="3338421" y="1138590"/>
                  </a:lnTo>
                  <a:lnTo>
                    <a:pt x="3307077" y="1169935"/>
                  </a:lnTo>
                  <a:lnTo>
                    <a:pt x="3269496" y="1193827"/>
                  </a:lnTo>
                  <a:lnTo>
                    <a:pt x="3226894" y="1209054"/>
                  </a:lnTo>
                  <a:lnTo>
                    <a:pt x="3180486" y="1214399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417813" y="2372624"/>
              <a:ext cx="3383279" cy="1214755"/>
            </a:xfrm>
            <a:custGeom>
              <a:avLst/>
              <a:gdLst/>
              <a:ahLst/>
              <a:cxnLst/>
              <a:rect l="l" t="t" r="r" b="b"/>
              <a:pathLst>
                <a:path w="3383279" h="1214754">
                  <a:moveTo>
                    <a:pt x="624386" y="202399"/>
                  </a:moveTo>
                  <a:lnTo>
                    <a:pt x="629731" y="155991"/>
                  </a:lnTo>
                  <a:lnTo>
                    <a:pt x="644958" y="113389"/>
                  </a:lnTo>
                  <a:lnTo>
                    <a:pt x="668851" y="75809"/>
                  </a:lnTo>
                  <a:lnTo>
                    <a:pt x="700195" y="44464"/>
                  </a:lnTo>
                  <a:lnTo>
                    <a:pt x="737775" y="20572"/>
                  </a:lnTo>
                  <a:lnTo>
                    <a:pt x="780377" y="5345"/>
                  </a:lnTo>
                  <a:lnTo>
                    <a:pt x="826786" y="0"/>
                  </a:lnTo>
                  <a:lnTo>
                    <a:pt x="1084136" y="0"/>
                  </a:lnTo>
                  <a:lnTo>
                    <a:pt x="1773761" y="0"/>
                  </a:lnTo>
                  <a:lnTo>
                    <a:pt x="3180486" y="0"/>
                  </a:lnTo>
                  <a:lnTo>
                    <a:pt x="3220156" y="3924"/>
                  </a:lnTo>
                  <a:lnTo>
                    <a:pt x="3257941" y="15406"/>
                  </a:lnTo>
                  <a:lnTo>
                    <a:pt x="3292778" y="34005"/>
                  </a:lnTo>
                  <a:lnTo>
                    <a:pt x="3323604" y="59281"/>
                  </a:lnTo>
                  <a:lnTo>
                    <a:pt x="3348880" y="90108"/>
                  </a:lnTo>
                  <a:lnTo>
                    <a:pt x="3367479" y="124944"/>
                  </a:lnTo>
                  <a:lnTo>
                    <a:pt x="3378961" y="162729"/>
                  </a:lnTo>
                  <a:lnTo>
                    <a:pt x="3382886" y="202399"/>
                  </a:lnTo>
                  <a:lnTo>
                    <a:pt x="3382886" y="505999"/>
                  </a:lnTo>
                  <a:lnTo>
                    <a:pt x="3382886" y="1011999"/>
                  </a:lnTo>
                  <a:lnTo>
                    <a:pt x="3377540" y="1058408"/>
                  </a:lnTo>
                  <a:lnTo>
                    <a:pt x="3362314" y="1101010"/>
                  </a:lnTo>
                  <a:lnTo>
                    <a:pt x="3338421" y="1138590"/>
                  </a:lnTo>
                  <a:lnTo>
                    <a:pt x="3307077" y="1169935"/>
                  </a:lnTo>
                  <a:lnTo>
                    <a:pt x="3269496" y="1193827"/>
                  </a:lnTo>
                  <a:lnTo>
                    <a:pt x="3226894" y="1209054"/>
                  </a:lnTo>
                  <a:lnTo>
                    <a:pt x="3180486" y="1214399"/>
                  </a:lnTo>
                  <a:lnTo>
                    <a:pt x="1773761" y="1214399"/>
                  </a:lnTo>
                  <a:lnTo>
                    <a:pt x="1084136" y="1214399"/>
                  </a:lnTo>
                  <a:lnTo>
                    <a:pt x="826786" y="1214399"/>
                  </a:lnTo>
                  <a:lnTo>
                    <a:pt x="780377" y="1209054"/>
                  </a:lnTo>
                  <a:lnTo>
                    <a:pt x="737775" y="1193827"/>
                  </a:lnTo>
                  <a:lnTo>
                    <a:pt x="700195" y="1169935"/>
                  </a:lnTo>
                  <a:lnTo>
                    <a:pt x="668851" y="1138590"/>
                  </a:lnTo>
                  <a:lnTo>
                    <a:pt x="644958" y="1101010"/>
                  </a:lnTo>
                  <a:lnTo>
                    <a:pt x="629731" y="1058408"/>
                  </a:lnTo>
                  <a:lnTo>
                    <a:pt x="624386" y="1011999"/>
                  </a:lnTo>
                  <a:lnTo>
                    <a:pt x="624386" y="505999"/>
                  </a:lnTo>
                  <a:lnTo>
                    <a:pt x="0" y="295123"/>
                  </a:lnTo>
                  <a:lnTo>
                    <a:pt x="624386" y="2023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84725" y="2645687"/>
            <a:ext cx="8130540" cy="2232025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5801995" marR="5080">
              <a:lnSpc>
                <a:spcPts val="1650"/>
              </a:lnSpc>
              <a:spcBef>
                <a:spcPts val="180"/>
              </a:spcBef>
            </a:pPr>
            <a:r>
              <a:rPr sz="1400" spc="-45" dirty="0">
                <a:latin typeface="Arial"/>
                <a:cs typeface="Arial"/>
              </a:rPr>
              <a:t>Other</a:t>
            </a:r>
            <a:r>
              <a:rPr sz="1400" spc="-1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names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b="1" spc="-60" dirty="0">
                <a:latin typeface="Arial"/>
                <a:cs typeface="Arial"/>
              </a:rPr>
              <a:t>average</a:t>
            </a:r>
            <a:r>
              <a:rPr sz="1400" b="1" spc="-1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loss </a:t>
            </a:r>
            <a:r>
              <a:rPr sz="1400" spc="-20" dirty="0">
                <a:latin typeface="Arial"/>
                <a:cs typeface="Arial"/>
              </a:rPr>
              <a:t>include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empirical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risk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 </a:t>
            </a:r>
            <a:r>
              <a:rPr sz="1400" b="1" spc="-45" dirty="0">
                <a:latin typeface="Arial"/>
                <a:cs typeface="Arial"/>
              </a:rPr>
              <a:t>objective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function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550">
              <a:latin typeface="Arial"/>
              <a:cs typeface="Arial"/>
            </a:endParaRPr>
          </a:p>
          <a:p>
            <a:pPr marL="12700" marR="52705">
              <a:lnSpc>
                <a:spcPct val="113300"/>
              </a:lnSpc>
            </a:pP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75" dirty="0">
                <a:latin typeface="Arial"/>
                <a:cs typeface="Arial"/>
              </a:rPr>
              <a:t> </a:t>
            </a:r>
            <a:r>
              <a:rPr sz="1600" b="1" spc="-65" dirty="0">
                <a:latin typeface="Arial"/>
                <a:cs typeface="Arial"/>
              </a:rPr>
              <a:t>average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loss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a</a:t>
            </a:r>
            <a:r>
              <a:rPr sz="1600" b="1" spc="-55" dirty="0">
                <a:latin typeface="Arial"/>
                <a:cs typeface="Arial"/>
              </a:rPr>
              <a:t> model </a:t>
            </a:r>
            <a:r>
              <a:rPr sz="1600" b="1" spc="-30" dirty="0">
                <a:latin typeface="Arial"/>
                <a:cs typeface="Arial"/>
              </a:rPr>
              <a:t>tells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us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how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well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it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fits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70" dirty="0">
                <a:latin typeface="Arial"/>
                <a:cs typeface="Arial"/>
              </a:rPr>
              <a:t>given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data.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low </a:t>
            </a:r>
            <a:r>
              <a:rPr sz="1600" spc="-55" dirty="0">
                <a:latin typeface="Arial"/>
                <a:cs typeface="Arial"/>
              </a:rPr>
              <a:t>average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across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dataset,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good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such,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find</a:t>
            </a:r>
            <a:r>
              <a:rPr sz="1600" b="1" spc="-40" dirty="0">
                <a:latin typeface="Arial"/>
                <a:cs typeface="Arial"/>
              </a:rPr>
              <a:t> the </a:t>
            </a:r>
            <a:r>
              <a:rPr sz="1600" b="1" spc="-35" dirty="0">
                <a:latin typeface="Arial"/>
                <a:cs typeface="Arial"/>
              </a:rPr>
              <a:t>parameter(s)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that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minimize </a:t>
            </a:r>
            <a:r>
              <a:rPr sz="1600" b="1" spc="-65" dirty="0">
                <a:latin typeface="Arial"/>
                <a:cs typeface="Arial"/>
              </a:rPr>
              <a:t>average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loss</a:t>
            </a:r>
            <a:r>
              <a:rPr sz="1600" spc="-85" dirty="0">
                <a:latin typeface="Arial"/>
                <a:cs typeface="Arial"/>
              </a:rPr>
              <a:t>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order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make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as </a:t>
            </a:r>
            <a:r>
              <a:rPr sz="1600" dirty="0">
                <a:latin typeface="Arial"/>
                <a:cs typeface="Arial"/>
              </a:rPr>
              <a:t>good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making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be.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196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MSE</a:t>
            </a:r>
            <a:r>
              <a:rPr spc="-90" dirty="0"/>
              <a:t> </a:t>
            </a:r>
            <a:r>
              <a:rPr spc="-10" dirty="0"/>
              <a:t>and</a:t>
            </a:r>
            <a:r>
              <a:rPr spc="-135" dirty="0"/>
              <a:t> </a:t>
            </a:r>
            <a:r>
              <a:rPr spc="-55" dirty="0"/>
              <a:t>MAE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26071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If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choose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typically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referred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squared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error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(MSE)</a:t>
            </a:r>
            <a:r>
              <a:rPr sz="1600" spc="-50" dirty="0">
                <a:latin typeface="Arial"/>
                <a:cs typeface="Arial"/>
              </a:rPr>
              <a:t>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following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form: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985211"/>
            <a:ext cx="8349615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dirty="0">
                <a:latin typeface="Arial"/>
                <a:cs typeface="Arial"/>
              </a:rPr>
              <a:t>If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choose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typically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referred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absolute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60" dirty="0">
                <a:latin typeface="Arial"/>
                <a:cs typeface="Arial"/>
              </a:rPr>
              <a:t>error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(MAE)</a:t>
            </a:r>
            <a:r>
              <a:rPr sz="1600" spc="-45" dirty="0">
                <a:latin typeface="Arial"/>
                <a:cs typeface="Arial"/>
              </a:rPr>
              <a:t>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following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form:</a:t>
            </a:r>
            <a:endParaRPr sz="16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4725" y="4436821"/>
            <a:ext cx="8068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35" dirty="0">
                <a:latin typeface="Arial"/>
                <a:cs typeface="Arial"/>
              </a:rPr>
              <a:t>These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definitions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hold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true,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regardless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model.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minimize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these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quantities.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081" y="1881245"/>
            <a:ext cx="3496136" cy="74534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5163" y="3625777"/>
            <a:ext cx="3438935" cy="746744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Exploring</a:t>
            </a:r>
            <a:r>
              <a:rPr spc="-95" dirty="0"/>
              <a:t> </a:t>
            </a:r>
            <a:r>
              <a:rPr spc="-70" dirty="0"/>
              <a:t>MSE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32973" y="1243745"/>
            <a:ext cx="164699" cy="2327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8213" y="2273544"/>
            <a:ext cx="2843266" cy="76466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430020" y="1272391"/>
            <a:ext cx="128895" cy="186198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6271112" y="1762900"/>
            <a:ext cx="2760980" cy="1821180"/>
            <a:chOff x="6271112" y="1762900"/>
            <a:chExt cx="2760980" cy="1821180"/>
          </a:xfrm>
        </p:grpSpPr>
        <p:sp>
          <p:nvSpPr>
            <p:cNvPr id="15" name="object 15"/>
            <p:cNvSpPr/>
            <p:nvPr/>
          </p:nvSpPr>
          <p:spPr>
            <a:xfrm>
              <a:off x="6275875" y="1767663"/>
              <a:ext cx="2751455" cy="1811655"/>
            </a:xfrm>
            <a:custGeom>
              <a:avLst/>
              <a:gdLst/>
              <a:ahLst/>
              <a:cxnLst/>
              <a:rect l="l" t="t" r="r" b="b"/>
              <a:pathLst>
                <a:path w="2751454" h="1811654">
                  <a:moveTo>
                    <a:pt x="2292749" y="488636"/>
                  </a:moveTo>
                  <a:lnTo>
                    <a:pt x="1604924" y="488636"/>
                  </a:lnTo>
                  <a:lnTo>
                    <a:pt x="1384563" y="0"/>
                  </a:lnTo>
                  <a:lnTo>
                    <a:pt x="2292749" y="488636"/>
                  </a:lnTo>
                  <a:close/>
                </a:path>
                <a:path w="2751454" h="1811654">
                  <a:moveTo>
                    <a:pt x="2530799" y="1811636"/>
                  </a:moveTo>
                  <a:lnTo>
                    <a:pt x="220499" y="1811636"/>
                  </a:lnTo>
                  <a:lnTo>
                    <a:pt x="176061" y="1807157"/>
                  </a:lnTo>
                  <a:lnTo>
                    <a:pt x="134671" y="1794309"/>
                  </a:lnTo>
                  <a:lnTo>
                    <a:pt x="97216" y="1773979"/>
                  </a:lnTo>
                  <a:lnTo>
                    <a:pt x="64582" y="1747054"/>
                  </a:lnTo>
                  <a:lnTo>
                    <a:pt x="37657" y="1714420"/>
                  </a:lnTo>
                  <a:lnTo>
                    <a:pt x="17327" y="1676965"/>
                  </a:lnTo>
                  <a:lnTo>
                    <a:pt x="4479" y="1635575"/>
                  </a:lnTo>
                  <a:lnTo>
                    <a:pt x="0" y="1591136"/>
                  </a:lnTo>
                  <a:lnTo>
                    <a:pt x="0" y="709136"/>
                  </a:lnTo>
                  <a:lnTo>
                    <a:pt x="4479" y="664698"/>
                  </a:lnTo>
                  <a:lnTo>
                    <a:pt x="17327" y="623308"/>
                  </a:lnTo>
                  <a:lnTo>
                    <a:pt x="37657" y="585853"/>
                  </a:lnTo>
                  <a:lnTo>
                    <a:pt x="64582" y="553219"/>
                  </a:lnTo>
                  <a:lnTo>
                    <a:pt x="97216" y="526294"/>
                  </a:lnTo>
                  <a:lnTo>
                    <a:pt x="134671" y="505964"/>
                  </a:lnTo>
                  <a:lnTo>
                    <a:pt x="176061" y="493116"/>
                  </a:lnTo>
                  <a:lnTo>
                    <a:pt x="220499" y="488636"/>
                  </a:lnTo>
                  <a:lnTo>
                    <a:pt x="2530799" y="488636"/>
                  </a:lnTo>
                  <a:lnTo>
                    <a:pt x="2574018" y="492913"/>
                  </a:lnTo>
                  <a:lnTo>
                    <a:pt x="2615181" y="505421"/>
                  </a:lnTo>
                  <a:lnTo>
                    <a:pt x="2653133" y="525683"/>
                  </a:lnTo>
                  <a:lnTo>
                    <a:pt x="2686717" y="553219"/>
                  </a:lnTo>
                  <a:lnTo>
                    <a:pt x="2714253" y="586803"/>
                  </a:lnTo>
                  <a:lnTo>
                    <a:pt x="2734515" y="624755"/>
                  </a:lnTo>
                  <a:lnTo>
                    <a:pt x="2747023" y="665918"/>
                  </a:lnTo>
                  <a:lnTo>
                    <a:pt x="2751299" y="709136"/>
                  </a:lnTo>
                  <a:lnTo>
                    <a:pt x="2751299" y="1591136"/>
                  </a:lnTo>
                  <a:lnTo>
                    <a:pt x="2746820" y="1635575"/>
                  </a:lnTo>
                  <a:lnTo>
                    <a:pt x="2733972" y="1676965"/>
                  </a:lnTo>
                  <a:lnTo>
                    <a:pt x="2713642" y="1714420"/>
                  </a:lnTo>
                  <a:lnTo>
                    <a:pt x="2686717" y="1747054"/>
                  </a:lnTo>
                  <a:lnTo>
                    <a:pt x="2654083" y="1773979"/>
                  </a:lnTo>
                  <a:lnTo>
                    <a:pt x="2616628" y="1794309"/>
                  </a:lnTo>
                  <a:lnTo>
                    <a:pt x="2575238" y="1807157"/>
                  </a:lnTo>
                  <a:lnTo>
                    <a:pt x="2530799" y="1811636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75875" y="1767663"/>
              <a:ext cx="2751455" cy="1811655"/>
            </a:xfrm>
            <a:custGeom>
              <a:avLst/>
              <a:gdLst/>
              <a:ahLst/>
              <a:cxnLst/>
              <a:rect l="l" t="t" r="r" b="b"/>
              <a:pathLst>
                <a:path w="2751454" h="1811654">
                  <a:moveTo>
                    <a:pt x="0" y="709136"/>
                  </a:moveTo>
                  <a:lnTo>
                    <a:pt x="4479" y="664698"/>
                  </a:lnTo>
                  <a:lnTo>
                    <a:pt x="17327" y="623308"/>
                  </a:lnTo>
                  <a:lnTo>
                    <a:pt x="37657" y="585853"/>
                  </a:lnTo>
                  <a:lnTo>
                    <a:pt x="64582" y="553219"/>
                  </a:lnTo>
                  <a:lnTo>
                    <a:pt x="97216" y="526294"/>
                  </a:lnTo>
                  <a:lnTo>
                    <a:pt x="134671" y="505964"/>
                  </a:lnTo>
                  <a:lnTo>
                    <a:pt x="176061" y="493116"/>
                  </a:lnTo>
                  <a:lnTo>
                    <a:pt x="220499" y="488636"/>
                  </a:lnTo>
                  <a:lnTo>
                    <a:pt x="1604924" y="488636"/>
                  </a:lnTo>
                  <a:lnTo>
                    <a:pt x="1384563" y="0"/>
                  </a:lnTo>
                  <a:lnTo>
                    <a:pt x="2292749" y="488636"/>
                  </a:lnTo>
                  <a:lnTo>
                    <a:pt x="2530799" y="488636"/>
                  </a:lnTo>
                  <a:lnTo>
                    <a:pt x="2574018" y="492913"/>
                  </a:lnTo>
                  <a:lnTo>
                    <a:pt x="2615181" y="505421"/>
                  </a:lnTo>
                  <a:lnTo>
                    <a:pt x="2653133" y="525683"/>
                  </a:lnTo>
                  <a:lnTo>
                    <a:pt x="2686717" y="553219"/>
                  </a:lnTo>
                  <a:lnTo>
                    <a:pt x="2714253" y="586803"/>
                  </a:lnTo>
                  <a:lnTo>
                    <a:pt x="2734515" y="624755"/>
                  </a:lnTo>
                  <a:lnTo>
                    <a:pt x="2747023" y="665918"/>
                  </a:lnTo>
                  <a:lnTo>
                    <a:pt x="2751299" y="709136"/>
                  </a:lnTo>
                  <a:lnTo>
                    <a:pt x="2751299" y="1039886"/>
                  </a:lnTo>
                  <a:lnTo>
                    <a:pt x="2751299" y="1591136"/>
                  </a:lnTo>
                  <a:lnTo>
                    <a:pt x="2746820" y="1635575"/>
                  </a:lnTo>
                  <a:lnTo>
                    <a:pt x="2733972" y="1676965"/>
                  </a:lnTo>
                  <a:lnTo>
                    <a:pt x="2713642" y="1714420"/>
                  </a:lnTo>
                  <a:lnTo>
                    <a:pt x="2686717" y="1747054"/>
                  </a:lnTo>
                  <a:lnTo>
                    <a:pt x="2654083" y="1773979"/>
                  </a:lnTo>
                  <a:lnTo>
                    <a:pt x="2616628" y="1794309"/>
                  </a:lnTo>
                  <a:lnTo>
                    <a:pt x="2575238" y="1807157"/>
                  </a:lnTo>
                  <a:lnTo>
                    <a:pt x="2530799" y="1811636"/>
                  </a:lnTo>
                  <a:lnTo>
                    <a:pt x="2292749" y="1811636"/>
                  </a:lnTo>
                  <a:lnTo>
                    <a:pt x="1604924" y="1811636"/>
                  </a:lnTo>
                  <a:lnTo>
                    <a:pt x="220499" y="1811636"/>
                  </a:lnTo>
                  <a:lnTo>
                    <a:pt x="176061" y="1807157"/>
                  </a:lnTo>
                  <a:lnTo>
                    <a:pt x="134671" y="1794309"/>
                  </a:lnTo>
                  <a:lnTo>
                    <a:pt x="97216" y="1773979"/>
                  </a:lnTo>
                  <a:lnTo>
                    <a:pt x="64582" y="1747054"/>
                  </a:lnTo>
                  <a:lnTo>
                    <a:pt x="37657" y="1714420"/>
                  </a:lnTo>
                  <a:lnTo>
                    <a:pt x="17327" y="1676965"/>
                  </a:lnTo>
                  <a:lnTo>
                    <a:pt x="4479" y="1635575"/>
                  </a:lnTo>
                  <a:lnTo>
                    <a:pt x="0" y="1591136"/>
                  </a:lnTo>
                  <a:lnTo>
                    <a:pt x="0" y="1039886"/>
                  </a:lnTo>
                  <a:lnTo>
                    <a:pt x="0" y="709136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4725" y="1184987"/>
            <a:ext cx="8490585" cy="21615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96545">
              <a:lnSpc>
                <a:spcPct val="113300"/>
              </a:lnSpc>
              <a:spcBef>
                <a:spcPts val="100"/>
              </a:spcBef>
              <a:tabLst>
                <a:tab pos="4398010" algn="l"/>
                <a:tab pos="5201920" algn="l"/>
              </a:tabLst>
            </a:pPr>
            <a:r>
              <a:rPr sz="1600" spc="-65" dirty="0">
                <a:latin typeface="Arial"/>
                <a:cs typeface="Arial"/>
              </a:rPr>
              <a:t>Average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typically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written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150" dirty="0">
                <a:latin typeface="Arial"/>
                <a:cs typeface="Arial"/>
              </a:rPr>
              <a:t>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since</a:t>
            </a:r>
            <a:r>
              <a:rPr sz="1600" dirty="0">
                <a:latin typeface="Arial"/>
                <a:cs typeface="Arial"/>
              </a:rPr>
              <a:t>	</a:t>
            </a:r>
            <a:r>
              <a:rPr sz="1600" spc="-20" dirty="0">
                <a:latin typeface="Arial"/>
                <a:cs typeface="Arial"/>
              </a:rPr>
              <a:t>defines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(and </a:t>
            </a:r>
            <a:r>
              <a:rPr sz="1600" spc="-35" dirty="0">
                <a:latin typeface="Arial"/>
                <a:cs typeface="Arial"/>
              </a:rPr>
              <a:t>hence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what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predictions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are).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example,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model,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our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(and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hence,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minimize)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is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6041390" marR="5080">
              <a:lnSpc>
                <a:spcPts val="1650"/>
              </a:lnSpc>
              <a:spcBef>
                <a:spcPts val="1555"/>
              </a:spcBef>
            </a:pPr>
            <a:r>
              <a:rPr sz="1400" b="1" spc="-70" dirty="0">
                <a:latin typeface="Arial"/>
                <a:cs typeface="Arial"/>
              </a:rPr>
              <a:t>Average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65" dirty="0">
                <a:latin typeface="Arial"/>
                <a:cs typeface="Arial"/>
              </a:rPr>
              <a:t>loss</a:t>
            </a:r>
            <a:r>
              <a:rPr sz="1400" b="1" spc="-35" dirty="0">
                <a:latin typeface="Arial"/>
                <a:cs typeface="Arial"/>
              </a:rPr>
              <a:t> is </a:t>
            </a:r>
            <a:r>
              <a:rPr sz="1400" b="1" spc="-55" dirty="0">
                <a:latin typeface="Arial"/>
                <a:cs typeface="Arial"/>
              </a:rPr>
              <a:t>also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dirty="0">
                <a:latin typeface="Arial"/>
                <a:cs typeface="Arial"/>
              </a:rPr>
              <a:t>a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function </a:t>
            </a:r>
            <a:r>
              <a:rPr sz="1400" b="1" dirty="0">
                <a:latin typeface="Arial"/>
                <a:cs typeface="Arial"/>
              </a:rPr>
              <a:t>of</a:t>
            </a:r>
            <a:r>
              <a:rPr sz="1400" b="1" spc="-75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our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b="1" spc="-20" dirty="0">
                <a:latin typeface="Arial"/>
                <a:cs typeface="Arial"/>
              </a:rPr>
              <a:t>data.</a:t>
            </a:r>
            <a:r>
              <a:rPr sz="1400" b="1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But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unlike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theta,</a:t>
            </a:r>
            <a:r>
              <a:rPr sz="1400" dirty="0">
                <a:latin typeface="Arial"/>
                <a:cs typeface="Arial"/>
              </a:rPr>
              <a:t> we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can’t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change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data: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is given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(i.e.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fixed).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Exploring</a:t>
            </a:r>
            <a:r>
              <a:rPr spc="-95" dirty="0"/>
              <a:t> </a:t>
            </a:r>
            <a:r>
              <a:rPr spc="-70" dirty="0"/>
              <a:t>MSE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279130" cy="1339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0" dirty="0">
                <a:latin typeface="Arial"/>
                <a:cs typeface="Arial"/>
              </a:rPr>
              <a:t>When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model,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choose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L2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loss,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again,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loss </a:t>
            </a:r>
            <a:r>
              <a:rPr sz="1600" dirty="0">
                <a:latin typeface="Arial"/>
                <a:cs typeface="Arial"/>
              </a:rPr>
              <a:t>looks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like: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600" spc="-45" dirty="0">
                <a:latin typeface="Arial"/>
                <a:cs typeface="Arial"/>
              </a:rPr>
              <a:t>Let’s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examine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example.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Suppose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have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observations, </a:t>
            </a:r>
            <a:r>
              <a:rPr sz="1600" b="1" spc="-20" dirty="0">
                <a:latin typeface="Arial"/>
                <a:cs typeface="Arial"/>
              </a:rPr>
              <a:t>[20,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21,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22,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29,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33]</a:t>
            </a:r>
            <a:r>
              <a:rPr sz="1600" spc="-2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48927" y="1630582"/>
            <a:ext cx="2043062" cy="54948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111" y="3625661"/>
            <a:ext cx="1974866" cy="26778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57313" y="3579590"/>
            <a:ext cx="4558273" cy="34663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829387" y="4114304"/>
            <a:ext cx="1860550" cy="855980"/>
            <a:chOff x="829387" y="4114304"/>
            <a:chExt cx="1860550" cy="855980"/>
          </a:xfrm>
        </p:grpSpPr>
        <p:sp>
          <p:nvSpPr>
            <p:cNvPr id="8" name="object 8"/>
            <p:cNvSpPr/>
            <p:nvPr/>
          </p:nvSpPr>
          <p:spPr>
            <a:xfrm>
              <a:off x="834149" y="4119066"/>
              <a:ext cx="1851025" cy="846455"/>
            </a:xfrm>
            <a:custGeom>
              <a:avLst/>
              <a:gdLst/>
              <a:ahLst/>
              <a:cxnLst/>
              <a:rect l="l" t="t" r="r" b="b"/>
              <a:pathLst>
                <a:path w="1851025" h="846454">
                  <a:moveTo>
                    <a:pt x="771249" y="186808"/>
                  </a:moveTo>
                  <a:lnTo>
                    <a:pt x="308499" y="186808"/>
                  </a:lnTo>
                  <a:lnTo>
                    <a:pt x="490533" y="0"/>
                  </a:lnTo>
                  <a:lnTo>
                    <a:pt x="771249" y="186808"/>
                  </a:lnTo>
                  <a:close/>
                </a:path>
                <a:path w="1851025" h="846454">
                  <a:moveTo>
                    <a:pt x="1741099" y="846208"/>
                  </a:moveTo>
                  <a:lnTo>
                    <a:pt x="109899" y="846208"/>
                  </a:lnTo>
                  <a:lnTo>
                    <a:pt x="67121" y="837571"/>
                  </a:lnTo>
                  <a:lnTo>
                    <a:pt x="32188" y="814019"/>
                  </a:lnTo>
                  <a:lnTo>
                    <a:pt x="8636" y="779086"/>
                  </a:lnTo>
                  <a:lnTo>
                    <a:pt x="0" y="736308"/>
                  </a:lnTo>
                  <a:lnTo>
                    <a:pt x="0" y="296708"/>
                  </a:lnTo>
                  <a:lnTo>
                    <a:pt x="8636" y="253930"/>
                  </a:lnTo>
                  <a:lnTo>
                    <a:pt x="32188" y="218997"/>
                  </a:lnTo>
                  <a:lnTo>
                    <a:pt x="67121" y="195444"/>
                  </a:lnTo>
                  <a:lnTo>
                    <a:pt x="109899" y="186808"/>
                  </a:lnTo>
                  <a:lnTo>
                    <a:pt x="1741099" y="186808"/>
                  </a:lnTo>
                  <a:lnTo>
                    <a:pt x="1783156" y="195173"/>
                  </a:lnTo>
                  <a:lnTo>
                    <a:pt x="1818811" y="218997"/>
                  </a:lnTo>
                  <a:lnTo>
                    <a:pt x="1842634" y="254651"/>
                  </a:lnTo>
                  <a:lnTo>
                    <a:pt x="1850999" y="296708"/>
                  </a:lnTo>
                  <a:lnTo>
                    <a:pt x="1850999" y="736308"/>
                  </a:lnTo>
                  <a:lnTo>
                    <a:pt x="1842363" y="779086"/>
                  </a:lnTo>
                  <a:lnTo>
                    <a:pt x="1818810" y="814019"/>
                  </a:lnTo>
                  <a:lnTo>
                    <a:pt x="1783877" y="837571"/>
                  </a:lnTo>
                  <a:lnTo>
                    <a:pt x="1741099" y="846208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34149" y="4119066"/>
              <a:ext cx="1851025" cy="846455"/>
            </a:xfrm>
            <a:custGeom>
              <a:avLst/>
              <a:gdLst/>
              <a:ahLst/>
              <a:cxnLst/>
              <a:rect l="l" t="t" r="r" b="b"/>
              <a:pathLst>
                <a:path w="1851025" h="846454">
                  <a:moveTo>
                    <a:pt x="0" y="296708"/>
                  </a:moveTo>
                  <a:lnTo>
                    <a:pt x="8636" y="253930"/>
                  </a:lnTo>
                  <a:lnTo>
                    <a:pt x="32188" y="218997"/>
                  </a:lnTo>
                  <a:lnTo>
                    <a:pt x="67121" y="195444"/>
                  </a:lnTo>
                  <a:lnTo>
                    <a:pt x="109899" y="186808"/>
                  </a:lnTo>
                  <a:lnTo>
                    <a:pt x="308499" y="186808"/>
                  </a:lnTo>
                  <a:lnTo>
                    <a:pt x="490533" y="0"/>
                  </a:lnTo>
                  <a:lnTo>
                    <a:pt x="771249" y="186808"/>
                  </a:lnTo>
                  <a:lnTo>
                    <a:pt x="1741099" y="186808"/>
                  </a:lnTo>
                  <a:lnTo>
                    <a:pt x="1762640" y="188939"/>
                  </a:lnTo>
                  <a:lnTo>
                    <a:pt x="1802072" y="205272"/>
                  </a:lnTo>
                  <a:lnTo>
                    <a:pt x="1832535" y="235735"/>
                  </a:lnTo>
                  <a:lnTo>
                    <a:pt x="1848868" y="275167"/>
                  </a:lnTo>
                  <a:lnTo>
                    <a:pt x="1850999" y="296708"/>
                  </a:lnTo>
                  <a:lnTo>
                    <a:pt x="1850999" y="461558"/>
                  </a:lnTo>
                  <a:lnTo>
                    <a:pt x="1850999" y="736308"/>
                  </a:lnTo>
                  <a:lnTo>
                    <a:pt x="1842363" y="779086"/>
                  </a:lnTo>
                  <a:lnTo>
                    <a:pt x="1818810" y="814019"/>
                  </a:lnTo>
                  <a:lnTo>
                    <a:pt x="1783877" y="837571"/>
                  </a:lnTo>
                  <a:lnTo>
                    <a:pt x="1741099" y="846208"/>
                  </a:lnTo>
                  <a:lnTo>
                    <a:pt x="771249" y="846208"/>
                  </a:lnTo>
                  <a:lnTo>
                    <a:pt x="308499" y="846208"/>
                  </a:lnTo>
                  <a:lnTo>
                    <a:pt x="109899" y="846208"/>
                  </a:lnTo>
                  <a:lnTo>
                    <a:pt x="67121" y="837571"/>
                  </a:lnTo>
                  <a:lnTo>
                    <a:pt x="32188" y="814019"/>
                  </a:lnTo>
                  <a:lnTo>
                    <a:pt x="8636" y="779086"/>
                  </a:lnTo>
                  <a:lnTo>
                    <a:pt x="0" y="736308"/>
                  </a:lnTo>
                  <a:lnTo>
                    <a:pt x="0" y="461558"/>
                  </a:lnTo>
                  <a:lnTo>
                    <a:pt x="0" y="2967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939363" y="4406213"/>
            <a:ext cx="15798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first observation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(y</a:t>
            </a:r>
            <a:r>
              <a:rPr sz="1400" spc="-20" dirty="0">
                <a:latin typeface="Arial Unicode MS"/>
                <a:cs typeface="Arial Unicode MS"/>
              </a:rPr>
              <a:t>₁</a:t>
            </a:r>
            <a:r>
              <a:rPr sz="1400" spc="-20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661462" y="4102487"/>
            <a:ext cx="2494280" cy="868044"/>
            <a:chOff x="5661462" y="4102487"/>
            <a:chExt cx="2494280" cy="868044"/>
          </a:xfrm>
        </p:grpSpPr>
        <p:sp>
          <p:nvSpPr>
            <p:cNvPr id="12" name="object 12"/>
            <p:cNvSpPr/>
            <p:nvPr/>
          </p:nvSpPr>
          <p:spPr>
            <a:xfrm>
              <a:off x="5666225" y="4107250"/>
              <a:ext cx="2484755" cy="858519"/>
            </a:xfrm>
            <a:custGeom>
              <a:avLst/>
              <a:gdLst/>
              <a:ahLst/>
              <a:cxnLst/>
              <a:rect l="l" t="t" r="r" b="b"/>
              <a:pathLst>
                <a:path w="2484754" h="858520">
                  <a:moveTo>
                    <a:pt x="2070499" y="198624"/>
                  </a:moveTo>
                  <a:lnTo>
                    <a:pt x="1449349" y="198624"/>
                  </a:lnTo>
                  <a:lnTo>
                    <a:pt x="1682347" y="0"/>
                  </a:lnTo>
                  <a:lnTo>
                    <a:pt x="2070499" y="198624"/>
                  </a:lnTo>
                  <a:close/>
                </a:path>
                <a:path w="2484754" h="858520">
                  <a:moveTo>
                    <a:pt x="2374699" y="858024"/>
                  </a:moveTo>
                  <a:lnTo>
                    <a:pt x="109899" y="858024"/>
                  </a:lnTo>
                  <a:lnTo>
                    <a:pt x="67121" y="849387"/>
                  </a:lnTo>
                  <a:lnTo>
                    <a:pt x="32188" y="825835"/>
                  </a:lnTo>
                  <a:lnTo>
                    <a:pt x="8636" y="790902"/>
                  </a:lnTo>
                  <a:lnTo>
                    <a:pt x="0" y="748124"/>
                  </a:lnTo>
                  <a:lnTo>
                    <a:pt x="0" y="308524"/>
                  </a:lnTo>
                  <a:lnTo>
                    <a:pt x="8636" y="265746"/>
                  </a:lnTo>
                  <a:lnTo>
                    <a:pt x="32188" y="230813"/>
                  </a:lnTo>
                  <a:lnTo>
                    <a:pt x="67121" y="207260"/>
                  </a:lnTo>
                  <a:lnTo>
                    <a:pt x="109899" y="198624"/>
                  </a:lnTo>
                  <a:lnTo>
                    <a:pt x="2374699" y="198624"/>
                  </a:lnTo>
                  <a:lnTo>
                    <a:pt x="2416756" y="206990"/>
                  </a:lnTo>
                  <a:lnTo>
                    <a:pt x="2452410" y="230813"/>
                  </a:lnTo>
                  <a:lnTo>
                    <a:pt x="2476234" y="266467"/>
                  </a:lnTo>
                  <a:lnTo>
                    <a:pt x="2484599" y="308524"/>
                  </a:lnTo>
                  <a:lnTo>
                    <a:pt x="2484599" y="748124"/>
                  </a:lnTo>
                  <a:lnTo>
                    <a:pt x="2475963" y="790902"/>
                  </a:lnTo>
                  <a:lnTo>
                    <a:pt x="2452410" y="825835"/>
                  </a:lnTo>
                  <a:lnTo>
                    <a:pt x="2417477" y="849387"/>
                  </a:lnTo>
                  <a:lnTo>
                    <a:pt x="2374699" y="858024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666225" y="4107250"/>
              <a:ext cx="2484755" cy="858519"/>
            </a:xfrm>
            <a:custGeom>
              <a:avLst/>
              <a:gdLst/>
              <a:ahLst/>
              <a:cxnLst/>
              <a:rect l="l" t="t" r="r" b="b"/>
              <a:pathLst>
                <a:path w="2484754" h="858520">
                  <a:moveTo>
                    <a:pt x="0" y="308524"/>
                  </a:moveTo>
                  <a:lnTo>
                    <a:pt x="8636" y="265746"/>
                  </a:lnTo>
                  <a:lnTo>
                    <a:pt x="32188" y="230813"/>
                  </a:lnTo>
                  <a:lnTo>
                    <a:pt x="67121" y="207260"/>
                  </a:lnTo>
                  <a:lnTo>
                    <a:pt x="109899" y="198624"/>
                  </a:lnTo>
                  <a:lnTo>
                    <a:pt x="1449349" y="198624"/>
                  </a:lnTo>
                  <a:lnTo>
                    <a:pt x="1682347" y="0"/>
                  </a:lnTo>
                  <a:lnTo>
                    <a:pt x="2070499" y="198624"/>
                  </a:lnTo>
                  <a:lnTo>
                    <a:pt x="2374699" y="198624"/>
                  </a:lnTo>
                  <a:lnTo>
                    <a:pt x="2396240" y="200755"/>
                  </a:lnTo>
                  <a:lnTo>
                    <a:pt x="2435672" y="217089"/>
                  </a:lnTo>
                  <a:lnTo>
                    <a:pt x="2466135" y="247551"/>
                  </a:lnTo>
                  <a:lnTo>
                    <a:pt x="2482468" y="286983"/>
                  </a:lnTo>
                  <a:lnTo>
                    <a:pt x="2484599" y="308524"/>
                  </a:lnTo>
                  <a:lnTo>
                    <a:pt x="2484599" y="473374"/>
                  </a:lnTo>
                  <a:lnTo>
                    <a:pt x="2484599" y="748124"/>
                  </a:lnTo>
                  <a:lnTo>
                    <a:pt x="2475963" y="790902"/>
                  </a:lnTo>
                  <a:lnTo>
                    <a:pt x="2452410" y="825835"/>
                  </a:lnTo>
                  <a:lnTo>
                    <a:pt x="2417477" y="849387"/>
                  </a:lnTo>
                  <a:lnTo>
                    <a:pt x="2374699" y="858024"/>
                  </a:lnTo>
                  <a:lnTo>
                    <a:pt x="2070499" y="858024"/>
                  </a:lnTo>
                  <a:lnTo>
                    <a:pt x="1449349" y="858024"/>
                  </a:lnTo>
                  <a:lnTo>
                    <a:pt x="109899" y="858024"/>
                  </a:lnTo>
                  <a:lnTo>
                    <a:pt x="67121" y="849387"/>
                  </a:lnTo>
                  <a:lnTo>
                    <a:pt x="32188" y="825835"/>
                  </a:lnTo>
                  <a:lnTo>
                    <a:pt x="8636" y="790902"/>
                  </a:lnTo>
                  <a:lnTo>
                    <a:pt x="0" y="748124"/>
                  </a:lnTo>
                  <a:lnTo>
                    <a:pt x="0" y="473374"/>
                  </a:lnTo>
                  <a:lnTo>
                    <a:pt x="0" y="3085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771439" y="4406213"/>
            <a:ext cx="21228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all </a:t>
            </a:r>
            <a:r>
              <a:rPr sz="1400" spc="-10" dirty="0">
                <a:latin typeface="Arial"/>
                <a:cs typeface="Arial"/>
              </a:rPr>
              <a:t>observations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MSE).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5262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Exploring</a:t>
            </a:r>
            <a:r>
              <a:rPr spc="-95" dirty="0"/>
              <a:t> </a:t>
            </a:r>
            <a:r>
              <a:rPr spc="-70" dirty="0"/>
              <a:t>MSE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0798" y="1098461"/>
            <a:ext cx="1974866" cy="267783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927001" y="1052390"/>
            <a:ext cx="4558665" cy="948055"/>
            <a:chOff x="3927001" y="1052390"/>
            <a:chExt cx="4558665" cy="948055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27001" y="1052390"/>
              <a:ext cx="4558273" cy="34663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5694800" y="1425606"/>
              <a:ext cx="2484755" cy="569595"/>
            </a:xfrm>
            <a:custGeom>
              <a:avLst/>
              <a:gdLst/>
              <a:ahLst/>
              <a:cxnLst/>
              <a:rect l="l" t="t" r="r" b="b"/>
              <a:pathLst>
                <a:path w="2484754" h="569594">
                  <a:moveTo>
                    <a:pt x="2070499" y="131843"/>
                  </a:moveTo>
                  <a:lnTo>
                    <a:pt x="1449349" y="131843"/>
                  </a:lnTo>
                  <a:lnTo>
                    <a:pt x="1682347" y="0"/>
                  </a:lnTo>
                  <a:lnTo>
                    <a:pt x="2070499" y="131843"/>
                  </a:lnTo>
                  <a:close/>
                </a:path>
                <a:path w="2484754" h="569594">
                  <a:moveTo>
                    <a:pt x="2411649" y="569543"/>
                  </a:moveTo>
                  <a:lnTo>
                    <a:pt x="72949" y="569543"/>
                  </a:lnTo>
                  <a:lnTo>
                    <a:pt x="44554" y="563811"/>
                  </a:lnTo>
                  <a:lnTo>
                    <a:pt x="21366" y="548177"/>
                  </a:lnTo>
                  <a:lnTo>
                    <a:pt x="5732" y="524989"/>
                  </a:lnTo>
                  <a:lnTo>
                    <a:pt x="0" y="496593"/>
                  </a:lnTo>
                  <a:lnTo>
                    <a:pt x="0" y="204793"/>
                  </a:lnTo>
                  <a:lnTo>
                    <a:pt x="5732" y="176398"/>
                  </a:lnTo>
                  <a:lnTo>
                    <a:pt x="21366" y="153210"/>
                  </a:lnTo>
                  <a:lnTo>
                    <a:pt x="44554" y="137576"/>
                  </a:lnTo>
                  <a:lnTo>
                    <a:pt x="72949" y="131843"/>
                  </a:lnTo>
                  <a:lnTo>
                    <a:pt x="2411649" y="131843"/>
                  </a:lnTo>
                  <a:lnTo>
                    <a:pt x="2452122" y="144100"/>
                  </a:lnTo>
                  <a:lnTo>
                    <a:pt x="2479046" y="176877"/>
                  </a:lnTo>
                  <a:lnTo>
                    <a:pt x="2484599" y="204793"/>
                  </a:lnTo>
                  <a:lnTo>
                    <a:pt x="2484599" y="496593"/>
                  </a:lnTo>
                  <a:lnTo>
                    <a:pt x="2478867" y="524989"/>
                  </a:lnTo>
                  <a:lnTo>
                    <a:pt x="2463233" y="548177"/>
                  </a:lnTo>
                  <a:lnTo>
                    <a:pt x="2440045" y="563811"/>
                  </a:lnTo>
                  <a:lnTo>
                    <a:pt x="2411649" y="569543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694800" y="1425606"/>
              <a:ext cx="2484755" cy="569595"/>
            </a:xfrm>
            <a:custGeom>
              <a:avLst/>
              <a:gdLst/>
              <a:ahLst/>
              <a:cxnLst/>
              <a:rect l="l" t="t" r="r" b="b"/>
              <a:pathLst>
                <a:path w="2484754" h="569594">
                  <a:moveTo>
                    <a:pt x="0" y="204793"/>
                  </a:moveTo>
                  <a:lnTo>
                    <a:pt x="5732" y="176398"/>
                  </a:lnTo>
                  <a:lnTo>
                    <a:pt x="21366" y="153210"/>
                  </a:lnTo>
                  <a:lnTo>
                    <a:pt x="44554" y="137576"/>
                  </a:lnTo>
                  <a:lnTo>
                    <a:pt x="72949" y="131843"/>
                  </a:lnTo>
                  <a:lnTo>
                    <a:pt x="1449349" y="131843"/>
                  </a:lnTo>
                  <a:lnTo>
                    <a:pt x="1682347" y="0"/>
                  </a:lnTo>
                  <a:lnTo>
                    <a:pt x="2070499" y="131843"/>
                  </a:lnTo>
                  <a:lnTo>
                    <a:pt x="2411649" y="131843"/>
                  </a:lnTo>
                  <a:lnTo>
                    <a:pt x="2425948" y="133258"/>
                  </a:lnTo>
                  <a:lnTo>
                    <a:pt x="2463233" y="153210"/>
                  </a:lnTo>
                  <a:lnTo>
                    <a:pt x="2483185" y="190495"/>
                  </a:lnTo>
                  <a:lnTo>
                    <a:pt x="2484599" y="204793"/>
                  </a:lnTo>
                  <a:lnTo>
                    <a:pt x="2484599" y="314218"/>
                  </a:lnTo>
                  <a:lnTo>
                    <a:pt x="2484599" y="496593"/>
                  </a:lnTo>
                  <a:lnTo>
                    <a:pt x="2478867" y="524989"/>
                  </a:lnTo>
                  <a:lnTo>
                    <a:pt x="2463233" y="548177"/>
                  </a:lnTo>
                  <a:lnTo>
                    <a:pt x="2440045" y="563811"/>
                  </a:lnTo>
                  <a:lnTo>
                    <a:pt x="2411649" y="569543"/>
                  </a:lnTo>
                  <a:lnTo>
                    <a:pt x="2070499" y="569543"/>
                  </a:lnTo>
                  <a:lnTo>
                    <a:pt x="1449349" y="569543"/>
                  </a:lnTo>
                  <a:lnTo>
                    <a:pt x="72949" y="569543"/>
                  </a:lnTo>
                  <a:lnTo>
                    <a:pt x="44554" y="563811"/>
                  </a:lnTo>
                  <a:lnTo>
                    <a:pt x="21366" y="548177"/>
                  </a:lnTo>
                  <a:lnTo>
                    <a:pt x="5732" y="524989"/>
                  </a:lnTo>
                  <a:lnTo>
                    <a:pt x="0" y="496593"/>
                  </a:lnTo>
                  <a:lnTo>
                    <a:pt x="0" y="314218"/>
                  </a:lnTo>
                  <a:lnTo>
                    <a:pt x="0" y="20479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714962" y="1428687"/>
            <a:ext cx="1379220" cy="571500"/>
            <a:chOff x="714962" y="1428687"/>
            <a:chExt cx="1379220" cy="571500"/>
          </a:xfrm>
        </p:grpSpPr>
        <p:sp>
          <p:nvSpPr>
            <p:cNvPr id="9" name="object 9"/>
            <p:cNvSpPr/>
            <p:nvPr/>
          </p:nvSpPr>
          <p:spPr>
            <a:xfrm>
              <a:off x="719725" y="1433449"/>
              <a:ext cx="1369695" cy="561975"/>
            </a:xfrm>
            <a:custGeom>
              <a:avLst/>
              <a:gdLst/>
              <a:ahLst/>
              <a:cxnLst/>
              <a:rect l="l" t="t" r="r" b="b"/>
              <a:pathLst>
                <a:path w="1369695" h="561975">
                  <a:moveTo>
                    <a:pt x="570625" y="124000"/>
                  </a:moveTo>
                  <a:lnTo>
                    <a:pt x="228250" y="124000"/>
                  </a:lnTo>
                  <a:lnTo>
                    <a:pt x="362931" y="0"/>
                  </a:lnTo>
                  <a:lnTo>
                    <a:pt x="570625" y="124000"/>
                  </a:lnTo>
                  <a:close/>
                </a:path>
                <a:path w="1369695" h="561975">
                  <a:moveTo>
                    <a:pt x="1296549" y="561700"/>
                  </a:moveTo>
                  <a:lnTo>
                    <a:pt x="72949" y="561700"/>
                  </a:lnTo>
                  <a:lnTo>
                    <a:pt x="44554" y="555967"/>
                  </a:lnTo>
                  <a:lnTo>
                    <a:pt x="21366" y="540333"/>
                  </a:lnTo>
                  <a:lnTo>
                    <a:pt x="5732" y="517145"/>
                  </a:lnTo>
                  <a:lnTo>
                    <a:pt x="0" y="488750"/>
                  </a:lnTo>
                  <a:lnTo>
                    <a:pt x="0" y="196950"/>
                  </a:lnTo>
                  <a:lnTo>
                    <a:pt x="5732" y="168554"/>
                  </a:lnTo>
                  <a:lnTo>
                    <a:pt x="21366" y="145366"/>
                  </a:lnTo>
                  <a:lnTo>
                    <a:pt x="44554" y="129733"/>
                  </a:lnTo>
                  <a:lnTo>
                    <a:pt x="72949" y="124000"/>
                  </a:lnTo>
                  <a:lnTo>
                    <a:pt x="1296549" y="124000"/>
                  </a:lnTo>
                  <a:lnTo>
                    <a:pt x="1337022" y="136256"/>
                  </a:lnTo>
                  <a:lnTo>
                    <a:pt x="1363946" y="169033"/>
                  </a:lnTo>
                  <a:lnTo>
                    <a:pt x="1369499" y="196950"/>
                  </a:lnTo>
                  <a:lnTo>
                    <a:pt x="1369499" y="488750"/>
                  </a:lnTo>
                  <a:lnTo>
                    <a:pt x="1363767" y="517145"/>
                  </a:lnTo>
                  <a:lnTo>
                    <a:pt x="1348133" y="540333"/>
                  </a:lnTo>
                  <a:lnTo>
                    <a:pt x="1324945" y="555967"/>
                  </a:lnTo>
                  <a:lnTo>
                    <a:pt x="1296549" y="56170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9725" y="1433449"/>
              <a:ext cx="1369695" cy="561975"/>
            </a:xfrm>
            <a:custGeom>
              <a:avLst/>
              <a:gdLst/>
              <a:ahLst/>
              <a:cxnLst/>
              <a:rect l="l" t="t" r="r" b="b"/>
              <a:pathLst>
                <a:path w="1369695" h="561975">
                  <a:moveTo>
                    <a:pt x="0" y="196950"/>
                  </a:moveTo>
                  <a:lnTo>
                    <a:pt x="5732" y="168554"/>
                  </a:lnTo>
                  <a:lnTo>
                    <a:pt x="21366" y="145366"/>
                  </a:lnTo>
                  <a:lnTo>
                    <a:pt x="44554" y="129733"/>
                  </a:lnTo>
                  <a:lnTo>
                    <a:pt x="72949" y="124000"/>
                  </a:lnTo>
                  <a:lnTo>
                    <a:pt x="228250" y="124000"/>
                  </a:lnTo>
                  <a:lnTo>
                    <a:pt x="362931" y="0"/>
                  </a:lnTo>
                  <a:lnTo>
                    <a:pt x="570625" y="124000"/>
                  </a:lnTo>
                  <a:lnTo>
                    <a:pt x="1296549" y="124000"/>
                  </a:lnTo>
                  <a:lnTo>
                    <a:pt x="1310848" y="125415"/>
                  </a:lnTo>
                  <a:lnTo>
                    <a:pt x="1348133" y="145366"/>
                  </a:lnTo>
                  <a:lnTo>
                    <a:pt x="1368085" y="182652"/>
                  </a:lnTo>
                  <a:lnTo>
                    <a:pt x="1369499" y="196950"/>
                  </a:lnTo>
                  <a:lnTo>
                    <a:pt x="1369499" y="306375"/>
                  </a:lnTo>
                  <a:lnTo>
                    <a:pt x="1369499" y="488750"/>
                  </a:lnTo>
                  <a:lnTo>
                    <a:pt x="1363767" y="517145"/>
                  </a:lnTo>
                  <a:lnTo>
                    <a:pt x="1348133" y="540333"/>
                  </a:lnTo>
                  <a:lnTo>
                    <a:pt x="1324945" y="555967"/>
                  </a:lnTo>
                  <a:lnTo>
                    <a:pt x="1296549" y="561700"/>
                  </a:lnTo>
                  <a:lnTo>
                    <a:pt x="570625" y="561700"/>
                  </a:lnTo>
                  <a:lnTo>
                    <a:pt x="228250" y="561700"/>
                  </a:lnTo>
                  <a:lnTo>
                    <a:pt x="72949" y="561700"/>
                  </a:lnTo>
                  <a:lnTo>
                    <a:pt x="44554" y="555967"/>
                  </a:lnTo>
                  <a:lnTo>
                    <a:pt x="21366" y="540333"/>
                  </a:lnTo>
                  <a:lnTo>
                    <a:pt x="5732" y="517145"/>
                  </a:lnTo>
                  <a:lnTo>
                    <a:pt x="0" y="488750"/>
                  </a:lnTo>
                  <a:lnTo>
                    <a:pt x="0" y="306375"/>
                  </a:lnTo>
                  <a:lnTo>
                    <a:pt x="0" y="1969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14116" y="1606120"/>
            <a:ext cx="1136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loss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 observation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(y</a:t>
            </a:r>
            <a:r>
              <a:rPr sz="1000" spc="-10" dirty="0">
                <a:latin typeface="Arial Unicode MS"/>
                <a:cs typeface="Arial Unicode MS"/>
              </a:rPr>
              <a:t>₁</a:t>
            </a:r>
            <a:r>
              <a:rPr sz="1000" spc="-1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9191" y="1606120"/>
            <a:ext cx="2271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average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loss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across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observations (the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MSE).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85937" y="2146512"/>
            <a:ext cx="3491818" cy="2327878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60314" y="2146525"/>
            <a:ext cx="3654693" cy="243646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801054" y="4613062"/>
            <a:ext cx="280225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70" dirty="0">
                <a:latin typeface="Arial"/>
                <a:cs typeface="Arial"/>
              </a:rPr>
              <a:t>A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parabola,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theta</a:t>
            </a:r>
            <a:r>
              <a:rPr sz="1400" spc="-50" dirty="0">
                <a:latin typeface="Arial"/>
                <a:cs typeface="Arial"/>
              </a:rPr>
              <a:t> =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20.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94146" y="4613062"/>
            <a:ext cx="3171825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Arial"/>
                <a:cs typeface="Arial"/>
              </a:rPr>
              <a:t>Also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parabola!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Minimized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theta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= </a:t>
            </a:r>
            <a:r>
              <a:rPr sz="1400" spc="-25" dirty="0">
                <a:latin typeface="Arial"/>
                <a:cs typeface="Arial"/>
              </a:rPr>
              <a:t>25.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21278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40" dirty="0">
                <a:solidFill>
                  <a:srgbClr val="013C4D"/>
                </a:solidFill>
                <a:latin typeface="Times New Roman"/>
                <a:cs typeface="Times New Roman"/>
              </a:rPr>
              <a:t>Sampling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1704" y="1501601"/>
            <a:ext cx="6868307" cy="398355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410324"/>
            <a:ext cx="1123950" cy="76200"/>
          </a:xfrm>
          <a:custGeom>
            <a:avLst/>
            <a:gdLst/>
            <a:ahLst/>
            <a:cxnLst/>
            <a:rect l="l" t="t" r="r" b="b"/>
            <a:pathLst>
              <a:path w="1123950" h="76200">
                <a:moveTo>
                  <a:pt x="1123949" y="76199"/>
                </a:moveTo>
                <a:lnTo>
                  <a:pt x="0" y="76199"/>
                </a:lnTo>
                <a:lnTo>
                  <a:pt x="0" y="0"/>
                </a:lnTo>
                <a:lnTo>
                  <a:pt x="1123949" y="0"/>
                </a:lnTo>
                <a:lnTo>
                  <a:pt x="112394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3600" dirty="0">
                <a:solidFill>
                  <a:srgbClr val="6C9EEB"/>
                </a:solidFill>
              </a:rPr>
              <a:t>Minimizing</a:t>
            </a:r>
            <a:r>
              <a:rPr sz="3600" spc="-175" dirty="0">
                <a:solidFill>
                  <a:srgbClr val="6C9EEB"/>
                </a:solidFill>
              </a:rPr>
              <a:t> </a:t>
            </a:r>
            <a:r>
              <a:rPr sz="3600" dirty="0">
                <a:solidFill>
                  <a:srgbClr val="6C9EEB"/>
                </a:solidFill>
              </a:rPr>
              <a:t>mean</a:t>
            </a:r>
            <a:r>
              <a:rPr sz="3600" spc="-175" dirty="0">
                <a:solidFill>
                  <a:srgbClr val="6C9EEB"/>
                </a:solidFill>
              </a:rPr>
              <a:t> </a:t>
            </a:r>
            <a:r>
              <a:rPr sz="3600" spc="-30" dirty="0">
                <a:solidFill>
                  <a:srgbClr val="6C9EEB"/>
                </a:solidFill>
              </a:rPr>
              <a:t>squared</a:t>
            </a:r>
            <a:r>
              <a:rPr sz="3600" spc="-175" dirty="0">
                <a:solidFill>
                  <a:srgbClr val="6C9EEB"/>
                </a:solidFill>
              </a:rPr>
              <a:t> </a:t>
            </a:r>
            <a:r>
              <a:rPr sz="3600" spc="-20" dirty="0">
                <a:solidFill>
                  <a:srgbClr val="6C9EEB"/>
                </a:solidFill>
              </a:rPr>
              <a:t>error</a:t>
            </a:r>
            <a:r>
              <a:rPr sz="3600" spc="-170" dirty="0">
                <a:solidFill>
                  <a:srgbClr val="6C9EEB"/>
                </a:solidFill>
              </a:rPr>
              <a:t> </a:t>
            </a:r>
            <a:r>
              <a:rPr sz="3600" spc="-35" dirty="0">
                <a:solidFill>
                  <a:srgbClr val="6C9EEB"/>
                </a:solidFill>
              </a:rPr>
              <a:t>(MSE)</a:t>
            </a:r>
            <a:endParaRPr sz="3600"/>
          </a:p>
          <a:p>
            <a:pPr marL="3810" algn="ctr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solidFill>
                  <a:srgbClr val="6C9EEB"/>
                </a:solidFill>
              </a:rPr>
              <a:t>for</a:t>
            </a:r>
            <a:r>
              <a:rPr sz="1800" spc="-15" dirty="0">
                <a:solidFill>
                  <a:srgbClr val="6C9EEB"/>
                </a:solidFill>
              </a:rPr>
              <a:t> </a:t>
            </a:r>
            <a:r>
              <a:rPr sz="1800" dirty="0">
                <a:solidFill>
                  <a:srgbClr val="6C9EEB"/>
                </a:solidFill>
              </a:rPr>
              <a:t>the</a:t>
            </a:r>
            <a:r>
              <a:rPr sz="1800" spc="-10" dirty="0">
                <a:solidFill>
                  <a:srgbClr val="6C9EEB"/>
                </a:solidFill>
              </a:rPr>
              <a:t> </a:t>
            </a:r>
            <a:r>
              <a:rPr sz="1800" dirty="0">
                <a:solidFill>
                  <a:srgbClr val="6C9EEB"/>
                </a:solidFill>
              </a:rPr>
              <a:t>constant</a:t>
            </a:r>
            <a:r>
              <a:rPr sz="1800" spc="-10" dirty="0">
                <a:solidFill>
                  <a:srgbClr val="6C9EEB"/>
                </a:solidFill>
              </a:rPr>
              <a:t> model</a:t>
            </a:r>
            <a:endParaRPr sz="18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Minimizing</a:t>
            </a:r>
            <a:r>
              <a:rPr spc="-50" dirty="0"/>
              <a:t> </a:t>
            </a:r>
            <a:r>
              <a:rPr spc="-65" dirty="0"/>
              <a:t>MSE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118475" cy="258763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655" algn="just">
              <a:lnSpc>
                <a:spcPct val="113300"/>
              </a:lnSpc>
              <a:spcBef>
                <a:spcPts val="100"/>
              </a:spcBef>
            </a:pPr>
            <a:r>
              <a:rPr sz="1600" spc="-145" dirty="0">
                <a:latin typeface="Arial"/>
                <a:cs typeface="Arial"/>
              </a:rPr>
              <a:t>We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saw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example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[20,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21,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22,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29,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33]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value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MSE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65" dirty="0">
                <a:latin typeface="Arial"/>
                <a:cs typeface="Arial"/>
              </a:rPr>
              <a:t>25,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of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our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observations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  <a:p>
            <a:pPr marL="12700" marR="5080" algn="just">
              <a:lnSpc>
                <a:spcPct val="113300"/>
              </a:lnSpc>
              <a:spcBef>
                <a:spcPts val="1640"/>
              </a:spcBef>
            </a:pPr>
            <a:r>
              <a:rPr sz="1600" spc="-145" dirty="0">
                <a:latin typeface="Arial"/>
                <a:cs typeface="Arial"/>
              </a:rPr>
              <a:t>We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can</a:t>
            </a:r>
            <a:r>
              <a:rPr sz="1600" spc="-1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try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other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examples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to,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up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with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same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result.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lang="en-US" sz="1600" spc="-45" dirty="0">
                <a:latin typeface="Arial"/>
                <a:cs typeface="Arial"/>
              </a:rPr>
              <a:t>It can be proven </a:t>
            </a:r>
            <a:r>
              <a:rPr sz="1600" spc="-10" dirty="0">
                <a:latin typeface="Arial"/>
                <a:cs typeface="Arial"/>
              </a:rPr>
              <a:t>using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mathematics.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45" dirty="0">
                <a:latin typeface="Arial"/>
                <a:cs typeface="Arial"/>
              </a:rPr>
              <a:t>There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two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ways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go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doing this:</a:t>
            </a:r>
            <a:endParaRPr sz="1600" dirty="0">
              <a:latin typeface="Arial"/>
              <a:cs typeface="Arial"/>
            </a:endParaRPr>
          </a:p>
          <a:p>
            <a:pPr marL="469900" indent="-351790" algn="just">
              <a:lnSpc>
                <a:spcPct val="100000"/>
              </a:lnSpc>
              <a:spcBef>
                <a:spcPts val="1080"/>
              </a:spcBef>
              <a:buChar char="●"/>
              <a:tabLst>
                <a:tab pos="469900" algn="l"/>
              </a:tabLst>
            </a:pPr>
            <a:r>
              <a:rPr sz="1600" spc="-25" dirty="0">
                <a:latin typeface="Arial"/>
                <a:cs typeface="Arial"/>
              </a:rPr>
              <a:t>Using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calculus.</a:t>
            </a:r>
            <a:endParaRPr sz="1600" dirty="0">
              <a:latin typeface="Arial"/>
              <a:cs typeface="Arial"/>
            </a:endParaRPr>
          </a:p>
          <a:p>
            <a:pPr marL="469900" indent="-351790" algn="just">
              <a:lnSpc>
                <a:spcPct val="100000"/>
              </a:lnSpc>
              <a:spcBef>
                <a:spcPts val="254"/>
              </a:spcBef>
              <a:buChar char="●"/>
              <a:tabLst>
                <a:tab pos="469900" algn="l"/>
              </a:tabLst>
            </a:pPr>
            <a:r>
              <a:rPr sz="1600" spc="-25" dirty="0">
                <a:latin typeface="Arial"/>
                <a:cs typeface="Arial"/>
              </a:rPr>
              <a:t>Using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algebraic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lang="en-US" sz="1600" spc="-10" dirty="0">
                <a:latin typeface="Arial"/>
                <a:cs typeface="Arial"/>
              </a:rPr>
              <a:t>approach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9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70"/>
              </a:spcBef>
            </a:pPr>
            <a:r>
              <a:rPr sz="3600" dirty="0">
                <a:solidFill>
                  <a:srgbClr val="6C9EEB"/>
                </a:solidFill>
              </a:rPr>
              <a:t>Minimizing</a:t>
            </a:r>
            <a:r>
              <a:rPr sz="3600" spc="-180" dirty="0">
                <a:solidFill>
                  <a:srgbClr val="6C9EEB"/>
                </a:solidFill>
              </a:rPr>
              <a:t> </a:t>
            </a:r>
            <a:r>
              <a:rPr sz="3600" dirty="0">
                <a:solidFill>
                  <a:srgbClr val="6C9EEB"/>
                </a:solidFill>
              </a:rPr>
              <a:t>mean</a:t>
            </a:r>
            <a:r>
              <a:rPr sz="3600" spc="-180" dirty="0">
                <a:solidFill>
                  <a:srgbClr val="6C9EEB"/>
                </a:solidFill>
              </a:rPr>
              <a:t> </a:t>
            </a:r>
            <a:r>
              <a:rPr sz="3600" spc="-10" dirty="0">
                <a:solidFill>
                  <a:srgbClr val="6C9EEB"/>
                </a:solidFill>
              </a:rPr>
              <a:t>absolute</a:t>
            </a:r>
            <a:r>
              <a:rPr sz="3600" spc="-180" dirty="0">
                <a:solidFill>
                  <a:srgbClr val="6C9EEB"/>
                </a:solidFill>
              </a:rPr>
              <a:t> </a:t>
            </a:r>
            <a:r>
              <a:rPr sz="3600" spc="-20" dirty="0">
                <a:solidFill>
                  <a:srgbClr val="6C9EEB"/>
                </a:solidFill>
              </a:rPr>
              <a:t>error</a:t>
            </a:r>
            <a:r>
              <a:rPr sz="3600" spc="-180" dirty="0">
                <a:solidFill>
                  <a:srgbClr val="6C9EEB"/>
                </a:solidFill>
              </a:rPr>
              <a:t> </a:t>
            </a:r>
            <a:r>
              <a:rPr sz="3600" spc="-10" dirty="0">
                <a:solidFill>
                  <a:srgbClr val="6C9EEB"/>
                </a:solidFill>
              </a:rPr>
              <a:t>(MAE)</a:t>
            </a:r>
            <a:endParaRPr sz="3600"/>
          </a:p>
          <a:p>
            <a:pPr marL="3810" algn="ctr">
              <a:lnSpc>
                <a:spcPct val="100000"/>
              </a:lnSpc>
              <a:spcBef>
                <a:spcPts val="484"/>
              </a:spcBef>
            </a:pPr>
            <a:r>
              <a:rPr sz="1800" dirty="0">
                <a:solidFill>
                  <a:srgbClr val="6C9EEB"/>
                </a:solidFill>
              </a:rPr>
              <a:t>for</a:t>
            </a:r>
            <a:r>
              <a:rPr sz="1800" spc="-15" dirty="0">
                <a:solidFill>
                  <a:srgbClr val="6C9EEB"/>
                </a:solidFill>
              </a:rPr>
              <a:t> </a:t>
            </a:r>
            <a:r>
              <a:rPr sz="1800" dirty="0">
                <a:solidFill>
                  <a:srgbClr val="6C9EEB"/>
                </a:solidFill>
              </a:rPr>
              <a:t>the</a:t>
            </a:r>
            <a:r>
              <a:rPr sz="1800" spc="-10" dirty="0">
                <a:solidFill>
                  <a:srgbClr val="6C9EEB"/>
                </a:solidFill>
              </a:rPr>
              <a:t> </a:t>
            </a:r>
            <a:r>
              <a:rPr sz="1800" dirty="0">
                <a:solidFill>
                  <a:srgbClr val="6C9EEB"/>
                </a:solidFill>
              </a:rPr>
              <a:t>constant</a:t>
            </a:r>
            <a:r>
              <a:rPr sz="1800" spc="-10" dirty="0">
                <a:solidFill>
                  <a:srgbClr val="6C9EEB"/>
                </a:solidFill>
              </a:rPr>
              <a:t> model</a:t>
            </a:r>
            <a:endParaRPr sz="18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6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Exploring</a:t>
            </a:r>
            <a:r>
              <a:rPr spc="-95" dirty="0"/>
              <a:t> </a:t>
            </a:r>
            <a:r>
              <a:rPr spc="-40" dirty="0"/>
              <a:t>MAE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788162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50" dirty="0">
                <a:latin typeface="Arial"/>
                <a:cs typeface="Arial"/>
              </a:rPr>
              <a:t>When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(or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L1)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loss,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call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55" dirty="0">
                <a:latin typeface="Arial"/>
                <a:cs typeface="Arial"/>
              </a:rPr>
              <a:t> absolute</a:t>
            </a:r>
            <a:r>
              <a:rPr sz="1600" b="1" spc="-6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error</a:t>
            </a:r>
            <a:r>
              <a:rPr sz="1600" spc="-55" dirty="0">
                <a:latin typeface="Arial"/>
                <a:cs typeface="Arial"/>
              </a:rPr>
              <a:t>.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For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model,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MAE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looks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like: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4725" y="2636597"/>
            <a:ext cx="6479540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spc="-45" dirty="0">
                <a:latin typeface="Arial"/>
                <a:cs typeface="Arial"/>
              </a:rPr>
              <a:t>Let’s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again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re-</a:t>
            </a:r>
            <a:r>
              <a:rPr sz="1600" spc="-10" dirty="0">
                <a:latin typeface="Arial"/>
                <a:cs typeface="Arial"/>
              </a:rPr>
              <a:t>visit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example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5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observations,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[20,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21,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22,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29,</a:t>
            </a:r>
            <a:r>
              <a:rPr sz="1600" b="1" spc="-55" dirty="0">
                <a:latin typeface="Arial"/>
                <a:cs typeface="Arial"/>
              </a:rPr>
              <a:t> </a:t>
            </a:r>
            <a:r>
              <a:rPr sz="1600" b="1" spc="-20" dirty="0">
                <a:latin typeface="Arial"/>
                <a:cs typeface="Arial"/>
              </a:rPr>
              <a:t>33]</a:t>
            </a:r>
            <a:r>
              <a:rPr sz="1600" spc="-2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29387" y="4114304"/>
            <a:ext cx="1860550" cy="855980"/>
            <a:chOff x="829387" y="4114304"/>
            <a:chExt cx="1860550" cy="855980"/>
          </a:xfrm>
        </p:grpSpPr>
        <p:sp>
          <p:nvSpPr>
            <p:cNvPr id="6" name="object 6"/>
            <p:cNvSpPr/>
            <p:nvPr/>
          </p:nvSpPr>
          <p:spPr>
            <a:xfrm>
              <a:off x="834149" y="4119066"/>
              <a:ext cx="1851025" cy="846455"/>
            </a:xfrm>
            <a:custGeom>
              <a:avLst/>
              <a:gdLst/>
              <a:ahLst/>
              <a:cxnLst/>
              <a:rect l="l" t="t" r="r" b="b"/>
              <a:pathLst>
                <a:path w="1851025" h="846454">
                  <a:moveTo>
                    <a:pt x="771249" y="186808"/>
                  </a:moveTo>
                  <a:lnTo>
                    <a:pt x="308499" y="186808"/>
                  </a:lnTo>
                  <a:lnTo>
                    <a:pt x="490533" y="0"/>
                  </a:lnTo>
                  <a:lnTo>
                    <a:pt x="771249" y="186808"/>
                  </a:lnTo>
                  <a:close/>
                </a:path>
                <a:path w="1851025" h="846454">
                  <a:moveTo>
                    <a:pt x="1741099" y="846208"/>
                  </a:moveTo>
                  <a:lnTo>
                    <a:pt x="109899" y="846208"/>
                  </a:lnTo>
                  <a:lnTo>
                    <a:pt x="67121" y="837571"/>
                  </a:lnTo>
                  <a:lnTo>
                    <a:pt x="32188" y="814019"/>
                  </a:lnTo>
                  <a:lnTo>
                    <a:pt x="8636" y="779086"/>
                  </a:lnTo>
                  <a:lnTo>
                    <a:pt x="0" y="736308"/>
                  </a:lnTo>
                  <a:lnTo>
                    <a:pt x="0" y="296708"/>
                  </a:lnTo>
                  <a:lnTo>
                    <a:pt x="8636" y="253930"/>
                  </a:lnTo>
                  <a:lnTo>
                    <a:pt x="32188" y="218997"/>
                  </a:lnTo>
                  <a:lnTo>
                    <a:pt x="67121" y="195444"/>
                  </a:lnTo>
                  <a:lnTo>
                    <a:pt x="109899" y="186808"/>
                  </a:lnTo>
                  <a:lnTo>
                    <a:pt x="1741099" y="186808"/>
                  </a:lnTo>
                  <a:lnTo>
                    <a:pt x="1783156" y="195173"/>
                  </a:lnTo>
                  <a:lnTo>
                    <a:pt x="1818811" y="218997"/>
                  </a:lnTo>
                  <a:lnTo>
                    <a:pt x="1842634" y="254651"/>
                  </a:lnTo>
                  <a:lnTo>
                    <a:pt x="1850999" y="296708"/>
                  </a:lnTo>
                  <a:lnTo>
                    <a:pt x="1850999" y="736308"/>
                  </a:lnTo>
                  <a:lnTo>
                    <a:pt x="1842363" y="779086"/>
                  </a:lnTo>
                  <a:lnTo>
                    <a:pt x="1818810" y="814019"/>
                  </a:lnTo>
                  <a:lnTo>
                    <a:pt x="1783877" y="837571"/>
                  </a:lnTo>
                  <a:lnTo>
                    <a:pt x="1741099" y="846208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34149" y="4119066"/>
              <a:ext cx="1851025" cy="846455"/>
            </a:xfrm>
            <a:custGeom>
              <a:avLst/>
              <a:gdLst/>
              <a:ahLst/>
              <a:cxnLst/>
              <a:rect l="l" t="t" r="r" b="b"/>
              <a:pathLst>
                <a:path w="1851025" h="846454">
                  <a:moveTo>
                    <a:pt x="0" y="296708"/>
                  </a:moveTo>
                  <a:lnTo>
                    <a:pt x="8636" y="253930"/>
                  </a:lnTo>
                  <a:lnTo>
                    <a:pt x="32188" y="218997"/>
                  </a:lnTo>
                  <a:lnTo>
                    <a:pt x="67121" y="195444"/>
                  </a:lnTo>
                  <a:lnTo>
                    <a:pt x="109899" y="186808"/>
                  </a:lnTo>
                  <a:lnTo>
                    <a:pt x="308499" y="186808"/>
                  </a:lnTo>
                  <a:lnTo>
                    <a:pt x="490533" y="0"/>
                  </a:lnTo>
                  <a:lnTo>
                    <a:pt x="771249" y="186808"/>
                  </a:lnTo>
                  <a:lnTo>
                    <a:pt x="1741099" y="186808"/>
                  </a:lnTo>
                  <a:lnTo>
                    <a:pt x="1762640" y="188939"/>
                  </a:lnTo>
                  <a:lnTo>
                    <a:pt x="1802072" y="205272"/>
                  </a:lnTo>
                  <a:lnTo>
                    <a:pt x="1832535" y="235735"/>
                  </a:lnTo>
                  <a:lnTo>
                    <a:pt x="1848868" y="275167"/>
                  </a:lnTo>
                  <a:lnTo>
                    <a:pt x="1850999" y="296708"/>
                  </a:lnTo>
                  <a:lnTo>
                    <a:pt x="1850999" y="461558"/>
                  </a:lnTo>
                  <a:lnTo>
                    <a:pt x="1850999" y="736308"/>
                  </a:lnTo>
                  <a:lnTo>
                    <a:pt x="1842363" y="779086"/>
                  </a:lnTo>
                  <a:lnTo>
                    <a:pt x="1818810" y="814019"/>
                  </a:lnTo>
                  <a:lnTo>
                    <a:pt x="1783877" y="837571"/>
                  </a:lnTo>
                  <a:lnTo>
                    <a:pt x="1741099" y="846208"/>
                  </a:lnTo>
                  <a:lnTo>
                    <a:pt x="771249" y="846208"/>
                  </a:lnTo>
                  <a:lnTo>
                    <a:pt x="308499" y="846208"/>
                  </a:lnTo>
                  <a:lnTo>
                    <a:pt x="109899" y="846208"/>
                  </a:lnTo>
                  <a:lnTo>
                    <a:pt x="67121" y="837571"/>
                  </a:lnTo>
                  <a:lnTo>
                    <a:pt x="32188" y="814019"/>
                  </a:lnTo>
                  <a:lnTo>
                    <a:pt x="8636" y="779086"/>
                  </a:lnTo>
                  <a:lnTo>
                    <a:pt x="0" y="736308"/>
                  </a:lnTo>
                  <a:lnTo>
                    <a:pt x="0" y="461558"/>
                  </a:lnTo>
                  <a:lnTo>
                    <a:pt x="0" y="296708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39363" y="4406213"/>
            <a:ext cx="1579880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first observation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(y</a:t>
            </a:r>
            <a:r>
              <a:rPr sz="1400" spc="-20" dirty="0">
                <a:latin typeface="Arial Unicode MS"/>
                <a:cs typeface="Arial Unicode MS"/>
              </a:rPr>
              <a:t>₁</a:t>
            </a:r>
            <a:r>
              <a:rPr sz="1400" spc="-20" dirty="0">
                <a:latin typeface="Arial"/>
                <a:cs typeface="Arial"/>
              </a:rPr>
              <a:t>).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5661462" y="4102487"/>
            <a:ext cx="2494280" cy="868044"/>
            <a:chOff x="5661462" y="4102487"/>
            <a:chExt cx="2494280" cy="868044"/>
          </a:xfrm>
        </p:grpSpPr>
        <p:sp>
          <p:nvSpPr>
            <p:cNvPr id="10" name="object 10"/>
            <p:cNvSpPr/>
            <p:nvPr/>
          </p:nvSpPr>
          <p:spPr>
            <a:xfrm>
              <a:off x="5666225" y="4107250"/>
              <a:ext cx="2484755" cy="858519"/>
            </a:xfrm>
            <a:custGeom>
              <a:avLst/>
              <a:gdLst/>
              <a:ahLst/>
              <a:cxnLst/>
              <a:rect l="l" t="t" r="r" b="b"/>
              <a:pathLst>
                <a:path w="2484754" h="858520">
                  <a:moveTo>
                    <a:pt x="2070499" y="198624"/>
                  </a:moveTo>
                  <a:lnTo>
                    <a:pt x="1449349" y="198624"/>
                  </a:lnTo>
                  <a:lnTo>
                    <a:pt x="1682347" y="0"/>
                  </a:lnTo>
                  <a:lnTo>
                    <a:pt x="2070499" y="198624"/>
                  </a:lnTo>
                  <a:close/>
                </a:path>
                <a:path w="2484754" h="858520">
                  <a:moveTo>
                    <a:pt x="2374699" y="858024"/>
                  </a:moveTo>
                  <a:lnTo>
                    <a:pt x="109899" y="858024"/>
                  </a:lnTo>
                  <a:lnTo>
                    <a:pt x="67121" y="849387"/>
                  </a:lnTo>
                  <a:lnTo>
                    <a:pt x="32188" y="825835"/>
                  </a:lnTo>
                  <a:lnTo>
                    <a:pt x="8636" y="790902"/>
                  </a:lnTo>
                  <a:lnTo>
                    <a:pt x="0" y="748124"/>
                  </a:lnTo>
                  <a:lnTo>
                    <a:pt x="0" y="308524"/>
                  </a:lnTo>
                  <a:lnTo>
                    <a:pt x="8636" y="265746"/>
                  </a:lnTo>
                  <a:lnTo>
                    <a:pt x="32188" y="230813"/>
                  </a:lnTo>
                  <a:lnTo>
                    <a:pt x="67121" y="207260"/>
                  </a:lnTo>
                  <a:lnTo>
                    <a:pt x="109899" y="198624"/>
                  </a:lnTo>
                  <a:lnTo>
                    <a:pt x="2374699" y="198624"/>
                  </a:lnTo>
                  <a:lnTo>
                    <a:pt x="2416756" y="206990"/>
                  </a:lnTo>
                  <a:lnTo>
                    <a:pt x="2452410" y="230813"/>
                  </a:lnTo>
                  <a:lnTo>
                    <a:pt x="2476234" y="266467"/>
                  </a:lnTo>
                  <a:lnTo>
                    <a:pt x="2484599" y="308524"/>
                  </a:lnTo>
                  <a:lnTo>
                    <a:pt x="2484599" y="748124"/>
                  </a:lnTo>
                  <a:lnTo>
                    <a:pt x="2475963" y="790902"/>
                  </a:lnTo>
                  <a:lnTo>
                    <a:pt x="2452410" y="825835"/>
                  </a:lnTo>
                  <a:lnTo>
                    <a:pt x="2417477" y="849387"/>
                  </a:lnTo>
                  <a:lnTo>
                    <a:pt x="2374699" y="858024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666225" y="4107250"/>
              <a:ext cx="2484755" cy="858519"/>
            </a:xfrm>
            <a:custGeom>
              <a:avLst/>
              <a:gdLst/>
              <a:ahLst/>
              <a:cxnLst/>
              <a:rect l="l" t="t" r="r" b="b"/>
              <a:pathLst>
                <a:path w="2484754" h="858520">
                  <a:moveTo>
                    <a:pt x="0" y="308524"/>
                  </a:moveTo>
                  <a:lnTo>
                    <a:pt x="8636" y="265746"/>
                  </a:lnTo>
                  <a:lnTo>
                    <a:pt x="32188" y="230813"/>
                  </a:lnTo>
                  <a:lnTo>
                    <a:pt x="67121" y="207260"/>
                  </a:lnTo>
                  <a:lnTo>
                    <a:pt x="109899" y="198624"/>
                  </a:lnTo>
                  <a:lnTo>
                    <a:pt x="1449349" y="198624"/>
                  </a:lnTo>
                  <a:lnTo>
                    <a:pt x="1682347" y="0"/>
                  </a:lnTo>
                  <a:lnTo>
                    <a:pt x="2070499" y="198624"/>
                  </a:lnTo>
                  <a:lnTo>
                    <a:pt x="2374699" y="198624"/>
                  </a:lnTo>
                  <a:lnTo>
                    <a:pt x="2396240" y="200755"/>
                  </a:lnTo>
                  <a:lnTo>
                    <a:pt x="2435672" y="217089"/>
                  </a:lnTo>
                  <a:lnTo>
                    <a:pt x="2466135" y="247551"/>
                  </a:lnTo>
                  <a:lnTo>
                    <a:pt x="2482468" y="286983"/>
                  </a:lnTo>
                  <a:lnTo>
                    <a:pt x="2484599" y="308524"/>
                  </a:lnTo>
                  <a:lnTo>
                    <a:pt x="2484599" y="473374"/>
                  </a:lnTo>
                  <a:lnTo>
                    <a:pt x="2484599" y="748124"/>
                  </a:lnTo>
                  <a:lnTo>
                    <a:pt x="2475963" y="790902"/>
                  </a:lnTo>
                  <a:lnTo>
                    <a:pt x="2452410" y="825835"/>
                  </a:lnTo>
                  <a:lnTo>
                    <a:pt x="2417477" y="849387"/>
                  </a:lnTo>
                  <a:lnTo>
                    <a:pt x="2374699" y="858024"/>
                  </a:lnTo>
                  <a:lnTo>
                    <a:pt x="2070499" y="858024"/>
                  </a:lnTo>
                  <a:lnTo>
                    <a:pt x="1449349" y="858024"/>
                  </a:lnTo>
                  <a:lnTo>
                    <a:pt x="109899" y="858024"/>
                  </a:lnTo>
                  <a:lnTo>
                    <a:pt x="67121" y="849387"/>
                  </a:lnTo>
                  <a:lnTo>
                    <a:pt x="32188" y="825835"/>
                  </a:lnTo>
                  <a:lnTo>
                    <a:pt x="8636" y="790902"/>
                  </a:lnTo>
                  <a:lnTo>
                    <a:pt x="0" y="748124"/>
                  </a:lnTo>
                  <a:lnTo>
                    <a:pt x="0" y="473374"/>
                  </a:lnTo>
                  <a:lnTo>
                    <a:pt x="0" y="308524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771439" y="4406213"/>
            <a:ext cx="212280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35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all </a:t>
            </a:r>
            <a:r>
              <a:rPr sz="1400" spc="-10" dirty="0">
                <a:latin typeface="Arial"/>
                <a:cs typeface="Arial"/>
              </a:rPr>
              <a:t>observations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(the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MAE).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12462" y="1851098"/>
            <a:ext cx="2254062" cy="6800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29885" y="3610497"/>
            <a:ext cx="2451865" cy="30647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41620" y="3514643"/>
            <a:ext cx="4748767" cy="391078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964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40" dirty="0"/>
              <a:t>Exploring</a:t>
            </a:r>
            <a:r>
              <a:rPr spc="-95" dirty="0"/>
              <a:t> </a:t>
            </a:r>
            <a:r>
              <a:rPr spc="-40" dirty="0"/>
              <a:t>MAE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14962" y="1428687"/>
            <a:ext cx="1379220" cy="571500"/>
            <a:chOff x="714962" y="1428687"/>
            <a:chExt cx="1379220" cy="571500"/>
          </a:xfrm>
        </p:grpSpPr>
        <p:sp>
          <p:nvSpPr>
            <p:cNvPr id="4" name="object 4"/>
            <p:cNvSpPr/>
            <p:nvPr/>
          </p:nvSpPr>
          <p:spPr>
            <a:xfrm>
              <a:off x="719725" y="1433449"/>
              <a:ext cx="1369695" cy="561975"/>
            </a:xfrm>
            <a:custGeom>
              <a:avLst/>
              <a:gdLst/>
              <a:ahLst/>
              <a:cxnLst/>
              <a:rect l="l" t="t" r="r" b="b"/>
              <a:pathLst>
                <a:path w="1369695" h="561975">
                  <a:moveTo>
                    <a:pt x="570625" y="124000"/>
                  </a:moveTo>
                  <a:lnTo>
                    <a:pt x="228250" y="124000"/>
                  </a:lnTo>
                  <a:lnTo>
                    <a:pt x="362931" y="0"/>
                  </a:lnTo>
                  <a:lnTo>
                    <a:pt x="570625" y="124000"/>
                  </a:lnTo>
                  <a:close/>
                </a:path>
                <a:path w="1369695" h="561975">
                  <a:moveTo>
                    <a:pt x="1296549" y="561700"/>
                  </a:moveTo>
                  <a:lnTo>
                    <a:pt x="72949" y="561700"/>
                  </a:lnTo>
                  <a:lnTo>
                    <a:pt x="44554" y="555967"/>
                  </a:lnTo>
                  <a:lnTo>
                    <a:pt x="21366" y="540333"/>
                  </a:lnTo>
                  <a:lnTo>
                    <a:pt x="5732" y="517145"/>
                  </a:lnTo>
                  <a:lnTo>
                    <a:pt x="0" y="488750"/>
                  </a:lnTo>
                  <a:lnTo>
                    <a:pt x="0" y="196950"/>
                  </a:lnTo>
                  <a:lnTo>
                    <a:pt x="5732" y="168554"/>
                  </a:lnTo>
                  <a:lnTo>
                    <a:pt x="21366" y="145366"/>
                  </a:lnTo>
                  <a:lnTo>
                    <a:pt x="44554" y="129733"/>
                  </a:lnTo>
                  <a:lnTo>
                    <a:pt x="72949" y="124000"/>
                  </a:lnTo>
                  <a:lnTo>
                    <a:pt x="1296549" y="124000"/>
                  </a:lnTo>
                  <a:lnTo>
                    <a:pt x="1337022" y="136256"/>
                  </a:lnTo>
                  <a:lnTo>
                    <a:pt x="1363946" y="169033"/>
                  </a:lnTo>
                  <a:lnTo>
                    <a:pt x="1369499" y="196950"/>
                  </a:lnTo>
                  <a:lnTo>
                    <a:pt x="1369499" y="488750"/>
                  </a:lnTo>
                  <a:lnTo>
                    <a:pt x="1363767" y="517145"/>
                  </a:lnTo>
                  <a:lnTo>
                    <a:pt x="1348133" y="540333"/>
                  </a:lnTo>
                  <a:lnTo>
                    <a:pt x="1324945" y="555967"/>
                  </a:lnTo>
                  <a:lnTo>
                    <a:pt x="1296549" y="561700"/>
                  </a:lnTo>
                  <a:close/>
                </a:path>
              </a:pathLst>
            </a:custGeom>
            <a:solidFill>
              <a:srgbClr val="C9DAF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19725" y="1433449"/>
              <a:ext cx="1369695" cy="561975"/>
            </a:xfrm>
            <a:custGeom>
              <a:avLst/>
              <a:gdLst/>
              <a:ahLst/>
              <a:cxnLst/>
              <a:rect l="l" t="t" r="r" b="b"/>
              <a:pathLst>
                <a:path w="1369695" h="561975">
                  <a:moveTo>
                    <a:pt x="0" y="196950"/>
                  </a:moveTo>
                  <a:lnTo>
                    <a:pt x="5732" y="168554"/>
                  </a:lnTo>
                  <a:lnTo>
                    <a:pt x="21366" y="145366"/>
                  </a:lnTo>
                  <a:lnTo>
                    <a:pt x="44554" y="129733"/>
                  </a:lnTo>
                  <a:lnTo>
                    <a:pt x="72949" y="124000"/>
                  </a:lnTo>
                  <a:lnTo>
                    <a:pt x="228250" y="124000"/>
                  </a:lnTo>
                  <a:lnTo>
                    <a:pt x="362931" y="0"/>
                  </a:lnTo>
                  <a:lnTo>
                    <a:pt x="570625" y="124000"/>
                  </a:lnTo>
                  <a:lnTo>
                    <a:pt x="1296549" y="124000"/>
                  </a:lnTo>
                  <a:lnTo>
                    <a:pt x="1310848" y="125415"/>
                  </a:lnTo>
                  <a:lnTo>
                    <a:pt x="1348133" y="145366"/>
                  </a:lnTo>
                  <a:lnTo>
                    <a:pt x="1368085" y="182652"/>
                  </a:lnTo>
                  <a:lnTo>
                    <a:pt x="1369499" y="196950"/>
                  </a:lnTo>
                  <a:lnTo>
                    <a:pt x="1369499" y="306375"/>
                  </a:lnTo>
                  <a:lnTo>
                    <a:pt x="1369499" y="488750"/>
                  </a:lnTo>
                  <a:lnTo>
                    <a:pt x="1363767" y="517145"/>
                  </a:lnTo>
                  <a:lnTo>
                    <a:pt x="1348133" y="540333"/>
                  </a:lnTo>
                  <a:lnTo>
                    <a:pt x="1324945" y="555967"/>
                  </a:lnTo>
                  <a:lnTo>
                    <a:pt x="1296549" y="561700"/>
                  </a:lnTo>
                  <a:lnTo>
                    <a:pt x="570625" y="561700"/>
                  </a:lnTo>
                  <a:lnTo>
                    <a:pt x="228250" y="561700"/>
                  </a:lnTo>
                  <a:lnTo>
                    <a:pt x="72949" y="561700"/>
                  </a:lnTo>
                  <a:lnTo>
                    <a:pt x="44554" y="555967"/>
                  </a:lnTo>
                  <a:lnTo>
                    <a:pt x="21366" y="540333"/>
                  </a:lnTo>
                  <a:lnTo>
                    <a:pt x="5732" y="517145"/>
                  </a:lnTo>
                  <a:lnTo>
                    <a:pt x="0" y="488750"/>
                  </a:lnTo>
                  <a:lnTo>
                    <a:pt x="0" y="306375"/>
                  </a:lnTo>
                  <a:lnTo>
                    <a:pt x="0" y="196950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14116" y="1606120"/>
            <a:ext cx="113601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loss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for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the</a:t>
            </a:r>
            <a:r>
              <a:rPr sz="1000" spc="-3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first observation</a:t>
            </a:r>
            <a:r>
              <a:rPr sz="1000" spc="-25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(y</a:t>
            </a:r>
            <a:r>
              <a:rPr sz="1000" spc="-10" dirty="0">
                <a:latin typeface="Arial Unicode MS"/>
                <a:cs typeface="Arial Unicode MS"/>
              </a:rPr>
              <a:t>₁</a:t>
            </a:r>
            <a:r>
              <a:rPr sz="1000" spc="-10" dirty="0">
                <a:latin typeface="Arial"/>
                <a:cs typeface="Arial"/>
              </a:rPr>
              <a:t>).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690037" y="1420843"/>
            <a:ext cx="2494280" cy="579120"/>
            <a:chOff x="5690037" y="1420843"/>
            <a:chExt cx="2494280" cy="579120"/>
          </a:xfrm>
        </p:grpSpPr>
        <p:sp>
          <p:nvSpPr>
            <p:cNvPr id="8" name="object 8"/>
            <p:cNvSpPr/>
            <p:nvPr/>
          </p:nvSpPr>
          <p:spPr>
            <a:xfrm>
              <a:off x="5694800" y="1425606"/>
              <a:ext cx="2484755" cy="569595"/>
            </a:xfrm>
            <a:custGeom>
              <a:avLst/>
              <a:gdLst/>
              <a:ahLst/>
              <a:cxnLst/>
              <a:rect l="l" t="t" r="r" b="b"/>
              <a:pathLst>
                <a:path w="2484754" h="569594">
                  <a:moveTo>
                    <a:pt x="2070499" y="131843"/>
                  </a:moveTo>
                  <a:lnTo>
                    <a:pt x="1449349" y="131843"/>
                  </a:lnTo>
                  <a:lnTo>
                    <a:pt x="1682347" y="0"/>
                  </a:lnTo>
                  <a:lnTo>
                    <a:pt x="2070499" y="131843"/>
                  </a:lnTo>
                  <a:close/>
                </a:path>
                <a:path w="2484754" h="569594">
                  <a:moveTo>
                    <a:pt x="2411649" y="569543"/>
                  </a:moveTo>
                  <a:lnTo>
                    <a:pt x="72949" y="569543"/>
                  </a:lnTo>
                  <a:lnTo>
                    <a:pt x="44554" y="563811"/>
                  </a:lnTo>
                  <a:lnTo>
                    <a:pt x="21366" y="548177"/>
                  </a:lnTo>
                  <a:lnTo>
                    <a:pt x="5732" y="524989"/>
                  </a:lnTo>
                  <a:lnTo>
                    <a:pt x="0" y="496593"/>
                  </a:lnTo>
                  <a:lnTo>
                    <a:pt x="0" y="204793"/>
                  </a:lnTo>
                  <a:lnTo>
                    <a:pt x="5732" y="176398"/>
                  </a:lnTo>
                  <a:lnTo>
                    <a:pt x="21366" y="153210"/>
                  </a:lnTo>
                  <a:lnTo>
                    <a:pt x="44554" y="137576"/>
                  </a:lnTo>
                  <a:lnTo>
                    <a:pt x="72949" y="131843"/>
                  </a:lnTo>
                  <a:lnTo>
                    <a:pt x="2411649" y="131843"/>
                  </a:lnTo>
                  <a:lnTo>
                    <a:pt x="2452122" y="144100"/>
                  </a:lnTo>
                  <a:lnTo>
                    <a:pt x="2479046" y="176877"/>
                  </a:lnTo>
                  <a:lnTo>
                    <a:pt x="2484599" y="204793"/>
                  </a:lnTo>
                  <a:lnTo>
                    <a:pt x="2484599" y="496593"/>
                  </a:lnTo>
                  <a:lnTo>
                    <a:pt x="2478867" y="524989"/>
                  </a:lnTo>
                  <a:lnTo>
                    <a:pt x="2463233" y="548177"/>
                  </a:lnTo>
                  <a:lnTo>
                    <a:pt x="2440045" y="563811"/>
                  </a:lnTo>
                  <a:lnTo>
                    <a:pt x="2411649" y="569543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694800" y="1425606"/>
              <a:ext cx="2484755" cy="569595"/>
            </a:xfrm>
            <a:custGeom>
              <a:avLst/>
              <a:gdLst/>
              <a:ahLst/>
              <a:cxnLst/>
              <a:rect l="l" t="t" r="r" b="b"/>
              <a:pathLst>
                <a:path w="2484754" h="569594">
                  <a:moveTo>
                    <a:pt x="0" y="204793"/>
                  </a:moveTo>
                  <a:lnTo>
                    <a:pt x="5732" y="176398"/>
                  </a:lnTo>
                  <a:lnTo>
                    <a:pt x="21366" y="153210"/>
                  </a:lnTo>
                  <a:lnTo>
                    <a:pt x="44554" y="137576"/>
                  </a:lnTo>
                  <a:lnTo>
                    <a:pt x="72949" y="131843"/>
                  </a:lnTo>
                  <a:lnTo>
                    <a:pt x="1449349" y="131843"/>
                  </a:lnTo>
                  <a:lnTo>
                    <a:pt x="1682347" y="0"/>
                  </a:lnTo>
                  <a:lnTo>
                    <a:pt x="2070499" y="131843"/>
                  </a:lnTo>
                  <a:lnTo>
                    <a:pt x="2411649" y="131843"/>
                  </a:lnTo>
                  <a:lnTo>
                    <a:pt x="2425948" y="133258"/>
                  </a:lnTo>
                  <a:lnTo>
                    <a:pt x="2463233" y="153210"/>
                  </a:lnTo>
                  <a:lnTo>
                    <a:pt x="2483185" y="190495"/>
                  </a:lnTo>
                  <a:lnTo>
                    <a:pt x="2484599" y="204793"/>
                  </a:lnTo>
                  <a:lnTo>
                    <a:pt x="2484599" y="314218"/>
                  </a:lnTo>
                  <a:lnTo>
                    <a:pt x="2484599" y="496593"/>
                  </a:lnTo>
                  <a:lnTo>
                    <a:pt x="2478867" y="524989"/>
                  </a:lnTo>
                  <a:lnTo>
                    <a:pt x="2463233" y="548177"/>
                  </a:lnTo>
                  <a:lnTo>
                    <a:pt x="2440045" y="563811"/>
                  </a:lnTo>
                  <a:lnTo>
                    <a:pt x="2411649" y="569543"/>
                  </a:lnTo>
                  <a:lnTo>
                    <a:pt x="2070499" y="569543"/>
                  </a:lnTo>
                  <a:lnTo>
                    <a:pt x="1449349" y="569543"/>
                  </a:lnTo>
                  <a:lnTo>
                    <a:pt x="72949" y="569543"/>
                  </a:lnTo>
                  <a:lnTo>
                    <a:pt x="44554" y="563811"/>
                  </a:lnTo>
                  <a:lnTo>
                    <a:pt x="21366" y="548177"/>
                  </a:lnTo>
                  <a:lnTo>
                    <a:pt x="5732" y="524989"/>
                  </a:lnTo>
                  <a:lnTo>
                    <a:pt x="0" y="496593"/>
                  </a:lnTo>
                  <a:lnTo>
                    <a:pt x="0" y="314218"/>
                  </a:lnTo>
                  <a:lnTo>
                    <a:pt x="0" y="204793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89191" y="1606120"/>
            <a:ext cx="2271395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000" spc="-25" dirty="0">
                <a:latin typeface="Arial"/>
                <a:cs typeface="Arial"/>
              </a:rPr>
              <a:t>The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35" dirty="0">
                <a:latin typeface="Arial"/>
                <a:cs typeface="Arial"/>
              </a:rPr>
              <a:t>average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loss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dirty="0">
                <a:latin typeface="Arial"/>
                <a:cs typeface="Arial"/>
              </a:rPr>
              <a:t>across</a:t>
            </a:r>
            <a:r>
              <a:rPr sz="1000" spc="-3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all</a:t>
            </a:r>
            <a:r>
              <a:rPr sz="1000" spc="-4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observations (the</a:t>
            </a:r>
            <a:r>
              <a:rPr sz="1000" spc="-50" dirty="0">
                <a:latin typeface="Arial"/>
                <a:cs typeface="Arial"/>
              </a:rPr>
              <a:t> </a:t>
            </a:r>
            <a:r>
              <a:rPr sz="1000" spc="-10" dirty="0">
                <a:latin typeface="Arial"/>
                <a:cs typeface="Arial"/>
              </a:rPr>
              <a:t>MAE).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99265" y="4613062"/>
            <a:ext cx="3681729" cy="23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Arial"/>
                <a:cs typeface="Arial"/>
              </a:rPr>
              <a:t>An </a:t>
            </a:r>
            <a:r>
              <a:rPr sz="1400" spc="-10" dirty="0">
                <a:latin typeface="Arial"/>
                <a:cs typeface="Arial"/>
              </a:rPr>
              <a:t>absolute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value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40" dirty="0">
                <a:latin typeface="Arial"/>
                <a:cs typeface="Arial"/>
              </a:rPr>
              <a:t>curve,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centered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theta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=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20.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9718" y="1116318"/>
            <a:ext cx="1923500" cy="24043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476813" y="1051662"/>
            <a:ext cx="3887316" cy="320114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8390" y="2171800"/>
            <a:ext cx="3417607" cy="2326885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0005" y="2264536"/>
            <a:ext cx="516191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5" dirty="0">
                <a:solidFill>
                  <a:srgbClr val="6C9EEB"/>
                </a:solidFill>
              </a:rPr>
              <a:t>Comparing</a:t>
            </a:r>
            <a:r>
              <a:rPr sz="3600" spc="-145" dirty="0">
                <a:solidFill>
                  <a:srgbClr val="6C9EEB"/>
                </a:solidFill>
              </a:rPr>
              <a:t> </a:t>
            </a:r>
            <a:r>
              <a:rPr sz="3600" dirty="0">
                <a:solidFill>
                  <a:srgbClr val="6C9EEB"/>
                </a:solidFill>
              </a:rPr>
              <a:t>loss</a:t>
            </a:r>
            <a:r>
              <a:rPr sz="3600" spc="-140" dirty="0">
                <a:solidFill>
                  <a:srgbClr val="6C9EEB"/>
                </a:solidFill>
              </a:rPr>
              <a:t> </a:t>
            </a:r>
            <a:r>
              <a:rPr sz="3600" spc="-10" dirty="0">
                <a:solidFill>
                  <a:srgbClr val="6C9EEB"/>
                </a:solidFill>
              </a:rPr>
              <a:t>functions</a:t>
            </a:r>
            <a:endParaRPr sz="36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1793239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25" dirty="0"/>
              <a:t>MSE</a:t>
            </a:r>
            <a:r>
              <a:rPr spc="-90" dirty="0"/>
              <a:t> </a:t>
            </a:r>
            <a:r>
              <a:rPr spc="-40" dirty="0"/>
              <a:t>vs.</a:t>
            </a:r>
            <a:r>
              <a:rPr spc="-100" dirty="0"/>
              <a:t> </a:t>
            </a:r>
            <a:r>
              <a:rPr spc="-55" dirty="0"/>
              <a:t>MAE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080212"/>
            <a:ext cx="8053705" cy="379730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80"/>
              </a:spcBef>
            </a:pPr>
            <a:r>
              <a:rPr sz="1600" spc="-20" dirty="0">
                <a:latin typeface="Arial"/>
                <a:cs typeface="Arial"/>
              </a:rPr>
              <a:t>What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else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different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5" dirty="0">
                <a:latin typeface="Arial"/>
                <a:cs typeface="Arial"/>
              </a:rPr>
              <a:t> (MSE)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(MAE)?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25" dirty="0">
                <a:latin typeface="Arial"/>
                <a:cs typeface="Arial"/>
              </a:rPr>
              <a:t>Mean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squared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error</a:t>
            </a:r>
            <a:r>
              <a:rPr sz="1600" b="1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(optimal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parameter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2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sample</a:t>
            </a:r>
            <a:r>
              <a:rPr sz="1600" spc="-5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mean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60" dirty="0">
                <a:solidFill>
                  <a:srgbClr val="37761C"/>
                </a:solidFill>
                <a:latin typeface="Arial"/>
                <a:cs typeface="Arial"/>
              </a:rPr>
              <a:t>Very</a:t>
            </a:r>
            <a:r>
              <a:rPr sz="1600" spc="-5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61C"/>
                </a:solidFill>
                <a:latin typeface="Arial"/>
                <a:cs typeface="Arial"/>
              </a:rPr>
              <a:t>smooth</a:t>
            </a:r>
            <a:r>
              <a:rPr sz="1600" dirty="0">
                <a:latin typeface="Arial"/>
                <a:cs typeface="Arial"/>
              </a:rPr>
              <a:t>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70" dirty="0">
                <a:latin typeface="Arial"/>
                <a:cs typeface="Arial"/>
              </a:rPr>
              <a:t>Easy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using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numerical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methods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(coming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later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course).</a:t>
            </a:r>
            <a:endParaRPr sz="1600">
              <a:latin typeface="Arial"/>
              <a:cs typeface="Arial"/>
            </a:endParaRPr>
          </a:p>
          <a:p>
            <a:pPr marL="469265" marR="38100" indent="-351155">
              <a:lnSpc>
                <a:spcPct val="1133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60" dirty="0">
                <a:solidFill>
                  <a:srgbClr val="990000"/>
                </a:solidFill>
                <a:latin typeface="Arial"/>
                <a:cs typeface="Arial"/>
              </a:rPr>
              <a:t>Very</a:t>
            </a:r>
            <a:r>
              <a:rPr sz="1600" spc="-5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90000"/>
                </a:solidFill>
                <a:latin typeface="Arial"/>
                <a:cs typeface="Arial"/>
              </a:rPr>
              <a:t>sensitive</a:t>
            </a:r>
            <a:r>
              <a:rPr sz="1600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0000"/>
                </a:solidFill>
                <a:latin typeface="Arial"/>
                <a:cs typeface="Arial"/>
              </a:rPr>
              <a:t>to</a:t>
            </a:r>
            <a:r>
              <a:rPr sz="1600" spc="-50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990000"/>
                </a:solidFill>
                <a:latin typeface="Arial"/>
                <a:cs typeface="Arial"/>
              </a:rPr>
              <a:t>outliers</a:t>
            </a:r>
            <a:r>
              <a:rPr sz="1600" spc="-20" dirty="0">
                <a:latin typeface="Arial"/>
                <a:cs typeface="Arial"/>
              </a:rPr>
              <a:t>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e.g.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added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1000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largest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observation,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optimal </a:t>
            </a:r>
            <a:r>
              <a:rPr sz="1600" dirty="0">
                <a:latin typeface="Arial"/>
                <a:cs typeface="Arial"/>
              </a:rPr>
              <a:t>theta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would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become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225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instead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25.</a:t>
            </a:r>
            <a:endParaRPr sz="16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1600" b="1" spc="-25" dirty="0">
                <a:latin typeface="Arial"/>
                <a:cs typeface="Arial"/>
              </a:rPr>
              <a:t>Mean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absolute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error</a:t>
            </a:r>
            <a:r>
              <a:rPr sz="1600" b="1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(optimal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parameter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sample</a:t>
            </a:r>
            <a:r>
              <a:rPr sz="1600" spc="-5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median</a:t>
            </a:r>
            <a:r>
              <a:rPr sz="1600" spc="-10" dirty="0">
                <a:latin typeface="Arial"/>
                <a:cs typeface="Arial"/>
              </a:rPr>
              <a:t>)</a:t>
            </a:r>
            <a:endParaRPr sz="1600">
              <a:latin typeface="Arial"/>
              <a:cs typeface="Arial"/>
            </a:endParaRPr>
          </a:p>
          <a:p>
            <a:pPr marL="469265" indent="-351155">
              <a:lnSpc>
                <a:spcPct val="100000"/>
              </a:lnSpc>
              <a:spcBef>
                <a:spcPts val="1080"/>
              </a:spcBef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dirty="0">
                <a:solidFill>
                  <a:srgbClr val="990000"/>
                </a:solidFill>
                <a:latin typeface="Arial"/>
                <a:cs typeface="Arial"/>
              </a:rPr>
              <a:t>Not</a:t>
            </a:r>
            <a:r>
              <a:rPr sz="1600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0000"/>
                </a:solidFill>
                <a:latin typeface="Arial"/>
                <a:cs typeface="Arial"/>
              </a:rPr>
              <a:t>as</a:t>
            </a:r>
            <a:r>
              <a:rPr sz="1600" spc="-4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990000"/>
                </a:solidFill>
                <a:latin typeface="Arial"/>
                <a:cs typeface="Arial"/>
              </a:rPr>
              <a:t>smooth</a:t>
            </a:r>
            <a:r>
              <a:rPr sz="1600" spc="-35" dirty="0">
                <a:solidFill>
                  <a:srgbClr val="990000"/>
                </a:solidFill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–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each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60" dirty="0">
                <a:latin typeface="Arial"/>
                <a:cs typeface="Arial"/>
              </a:rPr>
              <a:t>“kinks,”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it’s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differentiable.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Harder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minimize.</a:t>
            </a:r>
            <a:endParaRPr sz="1600">
              <a:latin typeface="Arial"/>
              <a:cs typeface="Arial"/>
            </a:endParaRPr>
          </a:p>
          <a:p>
            <a:pPr marL="469265" marR="402590" indent="-351155">
              <a:lnSpc>
                <a:spcPct val="113300"/>
              </a:lnSpc>
              <a:buClr>
                <a:srgbClr val="000000"/>
              </a:buClr>
              <a:buChar char="●"/>
              <a:tabLst>
                <a:tab pos="469265" algn="l"/>
                <a:tab pos="469900" algn="l"/>
              </a:tabLst>
            </a:pPr>
            <a:r>
              <a:rPr sz="1600" spc="-20" dirty="0">
                <a:solidFill>
                  <a:srgbClr val="37761C"/>
                </a:solidFill>
                <a:latin typeface="Arial"/>
                <a:cs typeface="Arial"/>
              </a:rPr>
              <a:t>Robust</a:t>
            </a:r>
            <a:r>
              <a:rPr sz="1600" spc="-6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37761C"/>
                </a:solidFill>
                <a:latin typeface="Arial"/>
                <a:cs typeface="Arial"/>
              </a:rPr>
              <a:t>to</a:t>
            </a:r>
            <a:r>
              <a:rPr sz="1600" spc="-55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37761C"/>
                </a:solidFill>
                <a:latin typeface="Arial"/>
                <a:cs typeface="Arial"/>
              </a:rPr>
              <a:t>outliers!</a:t>
            </a:r>
            <a:r>
              <a:rPr sz="1600" spc="-60" dirty="0">
                <a:solidFill>
                  <a:srgbClr val="37761C"/>
                </a:solidFill>
                <a:latin typeface="Arial"/>
                <a:cs typeface="Arial"/>
              </a:rPr>
              <a:t> </a:t>
            </a:r>
            <a:r>
              <a:rPr sz="1600" spc="-105" dirty="0">
                <a:latin typeface="Arial"/>
                <a:cs typeface="Arial"/>
              </a:rPr>
              <a:t>E.g,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adding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1000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largest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observation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doesn’t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change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spc="-10" dirty="0">
                <a:latin typeface="Arial"/>
                <a:cs typeface="Arial"/>
              </a:rPr>
              <a:t>median.</a:t>
            </a:r>
            <a:endParaRPr sz="1600">
              <a:latin typeface="Arial"/>
              <a:cs typeface="Arial"/>
            </a:endParaRPr>
          </a:p>
          <a:p>
            <a:pPr marL="12700" marR="3834129">
              <a:lnSpc>
                <a:spcPct val="156200"/>
              </a:lnSpc>
            </a:pPr>
            <a:r>
              <a:rPr sz="1600" spc="-25" dirty="0">
                <a:latin typeface="Arial"/>
                <a:cs typeface="Arial"/>
              </a:rPr>
              <a:t>It’s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clear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one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“better”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other.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practice,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we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25" dirty="0">
                <a:latin typeface="Arial"/>
                <a:cs typeface="Arial"/>
              </a:rPr>
              <a:t>get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to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choose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our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loss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30" dirty="0">
                <a:latin typeface="Arial"/>
                <a:cs typeface="Arial"/>
              </a:rPr>
              <a:t>function</a:t>
            </a:r>
            <a:r>
              <a:rPr sz="1600" spc="-30" dirty="0">
                <a:latin typeface="Arial"/>
                <a:cs typeface="Arial"/>
              </a:rPr>
              <a:t>!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9076" y="106399"/>
            <a:ext cx="1621462" cy="108096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0775" y="96175"/>
            <a:ext cx="1642574" cy="1100776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05" dirty="0"/>
              <a:t> </a:t>
            </a:r>
            <a:r>
              <a:rPr dirty="0"/>
              <a:t>modeling</a:t>
            </a:r>
            <a:r>
              <a:rPr spc="-114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0860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95" dirty="0">
                <a:latin typeface="Arial"/>
                <a:cs typeface="Arial"/>
              </a:rPr>
              <a:t>We’ve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implicitly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introduced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three-</a:t>
            </a:r>
            <a:r>
              <a:rPr sz="1600" spc="-30" dirty="0">
                <a:latin typeface="Arial"/>
                <a:cs typeface="Arial"/>
              </a:rPr>
              <a:t>step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process,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throughout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074" y="2000274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74" y="2994449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074" y="3988625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05" dirty="0"/>
              <a:t> </a:t>
            </a:r>
            <a:r>
              <a:rPr dirty="0"/>
              <a:t>modeling</a:t>
            </a:r>
            <a:r>
              <a:rPr spc="-114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0860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95" dirty="0">
                <a:latin typeface="Arial"/>
                <a:cs typeface="Arial"/>
              </a:rPr>
              <a:t>We’ve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implicitly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introduced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three-</a:t>
            </a:r>
            <a:r>
              <a:rPr sz="1600" spc="-30" dirty="0">
                <a:latin typeface="Arial"/>
                <a:cs typeface="Arial"/>
              </a:rPr>
              <a:t>step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process,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throughout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074" y="2000274"/>
            <a:ext cx="4545965" cy="698500"/>
          </a:xfrm>
          <a:prstGeom prst="rect">
            <a:avLst/>
          </a:prstGeom>
          <a:solidFill>
            <a:srgbClr val="D9EAD3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74" y="2994449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074" y="3988625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256143" y="1995512"/>
            <a:ext cx="3581400" cy="2696845"/>
            <a:chOff x="5256143" y="1995512"/>
            <a:chExt cx="3581400" cy="2696845"/>
          </a:xfrm>
        </p:grpSpPr>
        <p:sp>
          <p:nvSpPr>
            <p:cNvPr id="8" name="object 8"/>
            <p:cNvSpPr/>
            <p:nvPr/>
          </p:nvSpPr>
          <p:spPr>
            <a:xfrm>
              <a:off x="5260905" y="2000274"/>
              <a:ext cx="3571875" cy="2687320"/>
            </a:xfrm>
            <a:custGeom>
              <a:avLst/>
              <a:gdLst/>
              <a:ahLst/>
              <a:cxnLst/>
              <a:rect l="l" t="t" r="r" b="b"/>
              <a:pathLst>
                <a:path w="3571875" h="2687320">
                  <a:moveTo>
                    <a:pt x="3571345" y="447799"/>
                  </a:moveTo>
                  <a:lnTo>
                    <a:pt x="316945" y="447799"/>
                  </a:lnTo>
                  <a:lnTo>
                    <a:pt x="319573" y="399007"/>
                  </a:lnTo>
                  <a:lnTo>
                    <a:pt x="327274" y="351736"/>
                  </a:lnTo>
                  <a:lnTo>
                    <a:pt x="339774" y="306260"/>
                  </a:lnTo>
                  <a:lnTo>
                    <a:pt x="356802" y="262853"/>
                  </a:lnTo>
                  <a:lnTo>
                    <a:pt x="378083" y="221786"/>
                  </a:lnTo>
                  <a:lnTo>
                    <a:pt x="403345" y="183335"/>
                  </a:lnTo>
                  <a:lnTo>
                    <a:pt x="432314" y="147771"/>
                  </a:lnTo>
                  <a:lnTo>
                    <a:pt x="464717" y="115368"/>
                  </a:lnTo>
                  <a:lnTo>
                    <a:pt x="500280" y="86399"/>
                  </a:lnTo>
                  <a:lnTo>
                    <a:pt x="538732" y="61137"/>
                  </a:lnTo>
                  <a:lnTo>
                    <a:pt x="579798" y="39856"/>
                  </a:lnTo>
                  <a:lnTo>
                    <a:pt x="623206" y="22829"/>
                  </a:lnTo>
                  <a:lnTo>
                    <a:pt x="668682" y="10328"/>
                  </a:lnTo>
                  <a:lnTo>
                    <a:pt x="715953" y="2627"/>
                  </a:lnTo>
                  <a:lnTo>
                    <a:pt x="764745" y="0"/>
                  </a:lnTo>
                  <a:lnTo>
                    <a:pt x="3123545" y="0"/>
                  </a:lnTo>
                  <a:lnTo>
                    <a:pt x="3174073" y="2858"/>
                  </a:lnTo>
                  <a:lnTo>
                    <a:pt x="3223567" y="11311"/>
                  </a:lnTo>
                  <a:lnTo>
                    <a:pt x="3271589" y="25179"/>
                  </a:lnTo>
                  <a:lnTo>
                    <a:pt x="3317700" y="44279"/>
                  </a:lnTo>
                  <a:lnTo>
                    <a:pt x="3361463" y="68430"/>
                  </a:lnTo>
                  <a:lnTo>
                    <a:pt x="3402438" y="97450"/>
                  </a:lnTo>
                  <a:lnTo>
                    <a:pt x="3440188" y="131157"/>
                  </a:lnTo>
                  <a:lnTo>
                    <a:pt x="3473895" y="168907"/>
                  </a:lnTo>
                  <a:lnTo>
                    <a:pt x="3502915" y="209882"/>
                  </a:lnTo>
                  <a:lnTo>
                    <a:pt x="3527066" y="253644"/>
                  </a:lnTo>
                  <a:lnTo>
                    <a:pt x="3546166" y="299756"/>
                  </a:lnTo>
                  <a:lnTo>
                    <a:pt x="3560034" y="347777"/>
                  </a:lnTo>
                  <a:lnTo>
                    <a:pt x="3568487" y="397272"/>
                  </a:lnTo>
                  <a:lnTo>
                    <a:pt x="3571345" y="447799"/>
                  </a:lnTo>
                  <a:close/>
                </a:path>
                <a:path w="3571875" h="2687320">
                  <a:moveTo>
                    <a:pt x="3123545" y="2686799"/>
                  </a:moveTo>
                  <a:lnTo>
                    <a:pt x="764745" y="2686799"/>
                  </a:lnTo>
                  <a:lnTo>
                    <a:pt x="715953" y="2684172"/>
                  </a:lnTo>
                  <a:lnTo>
                    <a:pt x="668682" y="2676471"/>
                  </a:lnTo>
                  <a:lnTo>
                    <a:pt x="623206" y="2663970"/>
                  </a:lnTo>
                  <a:lnTo>
                    <a:pt x="579798" y="2646943"/>
                  </a:lnTo>
                  <a:lnTo>
                    <a:pt x="538732" y="2625662"/>
                  </a:lnTo>
                  <a:lnTo>
                    <a:pt x="500280" y="2600400"/>
                  </a:lnTo>
                  <a:lnTo>
                    <a:pt x="464717" y="2571431"/>
                  </a:lnTo>
                  <a:lnTo>
                    <a:pt x="432314" y="2539028"/>
                  </a:lnTo>
                  <a:lnTo>
                    <a:pt x="403345" y="2503464"/>
                  </a:lnTo>
                  <a:lnTo>
                    <a:pt x="378083" y="2465013"/>
                  </a:lnTo>
                  <a:lnTo>
                    <a:pt x="356802" y="2423947"/>
                  </a:lnTo>
                  <a:lnTo>
                    <a:pt x="339774" y="2380539"/>
                  </a:lnTo>
                  <a:lnTo>
                    <a:pt x="327274" y="2335063"/>
                  </a:lnTo>
                  <a:lnTo>
                    <a:pt x="319573" y="2287792"/>
                  </a:lnTo>
                  <a:lnTo>
                    <a:pt x="316945" y="2238999"/>
                  </a:lnTo>
                  <a:lnTo>
                    <a:pt x="316945" y="1119499"/>
                  </a:lnTo>
                  <a:lnTo>
                    <a:pt x="0" y="340336"/>
                  </a:lnTo>
                  <a:lnTo>
                    <a:pt x="316945" y="447799"/>
                  </a:lnTo>
                  <a:lnTo>
                    <a:pt x="3571345" y="447799"/>
                  </a:lnTo>
                  <a:lnTo>
                    <a:pt x="3571345" y="2238999"/>
                  </a:lnTo>
                  <a:lnTo>
                    <a:pt x="3568718" y="2287792"/>
                  </a:lnTo>
                  <a:lnTo>
                    <a:pt x="3561017" y="2335063"/>
                  </a:lnTo>
                  <a:lnTo>
                    <a:pt x="3548516" y="2380539"/>
                  </a:lnTo>
                  <a:lnTo>
                    <a:pt x="3531489" y="2423947"/>
                  </a:lnTo>
                  <a:lnTo>
                    <a:pt x="3510208" y="2465013"/>
                  </a:lnTo>
                  <a:lnTo>
                    <a:pt x="3484946" y="2503464"/>
                  </a:lnTo>
                  <a:lnTo>
                    <a:pt x="3455977" y="2539028"/>
                  </a:lnTo>
                  <a:lnTo>
                    <a:pt x="3423574" y="2571431"/>
                  </a:lnTo>
                  <a:lnTo>
                    <a:pt x="3388010" y="2600400"/>
                  </a:lnTo>
                  <a:lnTo>
                    <a:pt x="3349558" y="2625662"/>
                  </a:lnTo>
                  <a:lnTo>
                    <a:pt x="3308492" y="2646943"/>
                  </a:lnTo>
                  <a:lnTo>
                    <a:pt x="3265085" y="2663970"/>
                  </a:lnTo>
                  <a:lnTo>
                    <a:pt x="3219609" y="2676471"/>
                  </a:lnTo>
                  <a:lnTo>
                    <a:pt x="3172338" y="2684172"/>
                  </a:lnTo>
                  <a:lnTo>
                    <a:pt x="3123545" y="2686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60905" y="2000274"/>
              <a:ext cx="3571875" cy="2687320"/>
            </a:xfrm>
            <a:custGeom>
              <a:avLst/>
              <a:gdLst/>
              <a:ahLst/>
              <a:cxnLst/>
              <a:rect l="l" t="t" r="r" b="b"/>
              <a:pathLst>
                <a:path w="3571875" h="2687320">
                  <a:moveTo>
                    <a:pt x="316945" y="447799"/>
                  </a:moveTo>
                  <a:lnTo>
                    <a:pt x="319573" y="399007"/>
                  </a:lnTo>
                  <a:lnTo>
                    <a:pt x="327274" y="351736"/>
                  </a:lnTo>
                  <a:lnTo>
                    <a:pt x="339774" y="306260"/>
                  </a:lnTo>
                  <a:lnTo>
                    <a:pt x="356802" y="262853"/>
                  </a:lnTo>
                  <a:lnTo>
                    <a:pt x="378083" y="221786"/>
                  </a:lnTo>
                  <a:lnTo>
                    <a:pt x="403345" y="183335"/>
                  </a:lnTo>
                  <a:lnTo>
                    <a:pt x="432314" y="147771"/>
                  </a:lnTo>
                  <a:lnTo>
                    <a:pt x="464717" y="115368"/>
                  </a:lnTo>
                  <a:lnTo>
                    <a:pt x="500280" y="86399"/>
                  </a:lnTo>
                  <a:lnTo>
                    <a:pt x="538732" y="61137"/>
                  </a:lnTo>
                  <a:lnTo>
                    <a:pt x="579798" y="39856"/>
                  </a:lnTo>
                  <a:lnTo>
                    <a:pt x="623206" y="22829"/>
                  </a:lnTo>
                  <a:lnTo>
                    <a:pt x="668682" y="10328"/>
                  </a:lnTo>
                  <a:lnTo>
                    <a:pt x="715953" y="2627"/>
                  </a:lnTo>
                  <a:lnTo>
                    <a:pt x="764745" y="0"/>
                  </a:lnTo>
                  <a:lnTo>
                    <a:pt x="859345" y="0"/>
                  </a:lnTo>
                  <a:lnTo>
                    <a:pt x="1672945" y="0"/>
                  </a:lnTo>
                  <a:lnTo>
                    <a:pt x="3123545" y="0"/>
                  </a:lnTo>
                  <a:lnTo>
                    <a:pt x="3174073" y="2858"/>
                  </a:lnTo>
                  <a:lnTo>
                    <a:pt x="3223567" y="11311"/>
                  </a:lnTo>
                  <a:lnTo>
                    <a:pt x="3271589" y="25179"/>
                  </a:lnTo>
                  <a:lnTo>
                    <a:pt x="3317700" y="44279"/>
                  </a:lnTo>
                  <a:lnTo>
                    <a:pt x="3361463" y="68430"/>
                  </a:lnTo>
                  <a:lnTo>
                    <a:pt x="3402438" y="97450"/>
                  </a:lnTo>
                  <a:lnTo>
                    <a:pt x="3440188" y="131157"/>
                  </a:lnTo>
                  <a:lnTo>
                    <a:pt x="3473895" y="168907"/>
                  </a:lnTo>
                  <a:lnTo>
                    <a:pt x="3502915" y="209882"/>
                  </a:lnTo>
                  <a:lnTo>
                    <a:pt x="3527066" y="253644"/>
                  </a:lnTo>
                  <a:lnTo>
                    <a:pt x="3546166" y="299756"/>
                  </a:lnTo>
                  <a:lnTo>
                    <a:pt x="3560034" y="347778"/>
                  </a:lnTo>
                  <a:lnTo>
                    <a:pt x="3568487" y="397272"/>
                  </a:lnTo>
                  <a:lnTo>
                    <a:pt x="3571345" y="447799"/>
                  </a:lnTo>
                  <a:lnTo>
                    <a:pt x="3571345" y="1119499"/>
                  </a:lnTo>
                  <a:lnTo>
                    <a:pt x="3571345" y="2238999"/>
                  </a:lnTo>
                  <a:lnTo>
                    <a:pt x="3568718" y="2287792"/>
                  </a:lnTo>
                  <a:lnTo>
                    <a:pt x="3561017" y="2335063"/>
                  </a:lnTo>
                  <a:lnTo>
                    <a:pt x="3548516" y="2380539"/>
                  </a:lnTo>
                  <a:lnTo>
                    <a:pt x="3531489" y="2423947"/>
                  </a:lnTo>
                  <a:lnTo>
                    <a:pt x="3510208" y="2465013"/>
                  </a:lnTo>
                  <a:lnTo>
                    <a:pt x="3484946" y="2503464"/>
                  </a:lnTo>
                  <a:lnTo>
                    <a:pt x="3455977" y="2539028"/>
                  </a:lnTo>
                  <a:lnTo>
                    <a:pt x="3423574" y="2571431"/>
                  </a:lnTo>
                  <a:lnTo>
                    <a:pt x="3388010" y="2600400"/>
                  </a:lnTo>
                  <a:lnTo>
                    <a:pt x="3349558" y="2625662"/>
                  </a:lnTo>
                  <a:lnTo>
                    <a:pt x="3308492" y="2646943"/>
                  </a:lnTo>
                  <a:lnTo>
                    <a:pt x="3265085" y="2663970"/>
                  </a:lnTo>
                  <a:lnTo>
                    <a:pt x="3219609" y="2676471"/>
                  </a:lnTo>
                  <a:lnTo>
                    <a:pt x="3172338" y="2684172"/>
                  </a:lnTo>
                  <a:lnTo>
                    <a:pt x="3123545" y="2686799"/>
                  </a:lnTo>
                  <a:lnTo>
                    <a:pt x="1672945" y="2686799"/>
                  </a:lnTo>
                  <a:lnTo>
                    <a:pt x="859345" y="2686799"/>
                  </a:lnTo>
                  <a:lnTo>
                    <a:pt x="764745" y="2686799"/>
                  </a:lnTo>
                  <a:lnTo>
                    <a:pt x="715953" y="2684172"/>
                  </a:lnTo>
                  <a:lnTo>
                    <a:pt x="668682" y="2676471"/>
                  </a:lnTo>
                  <a:lnTo>
                    <a:pt x="623206" y="2663970"/>
                  </a:lnTo>
                  <a:lnTo>
                    <a:pt x="579798" y="2646943"/>
                  </a:lnTo>
                  <a:lnTo>
                    <a:pt x="538732" y="2625662"/>
                  </a:lnTo>
                  <a:lnTo>
                    <a:pt x="500280" y="2600400"/>
                  </a:lnTo>
                  <a:lnTo>
                    <a:pt x="464717" y="2571431"/>
                  </a:lnTo>
                  <a:lnTo>
                    <a:pt x="432314" y="2539028"/>
                  </a:lnTo>
                  <a:lnTo>
                    <a:pt x="403345" y="2503464"/>
                  </a:lnTo>
                  <a:lnTo>
                    <a:pt x="378083" y="2465013"/>
                  </a:lnTo>
                  <a:lnTo>
                    <a:pt x="356802" y="2423947"/>
                  </a:lnTo>
                  <a:lnTo>
                    <a:pt x="339774" y="2380539"/>
                  </a:lnTo>
                  <a:lnTo>
                    <a:pt x="327274" y="2335063"/>
                  </a:lnTo>
                  <a:lnTo>
                    <a:pt x="319573" y="2287792"/>
                  </a:lnTo>
                  <a:lnTo>
                    <a:pt x="316945" y="2238999"/>
                  </a:lnTo>
                  <a:lnTo>
                    <a:pt x="316945" y="1119499"/>
                  </a:lnTo>
                  <a:lnTo>
                    <a:pt x="0" y="340336"/>
                  </a:lnTo>
                  <a:lnTo>
                    <a:pt x="316945" y="447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82032" y="2066563"/>
            <a:ext cx="2709545" cy="6578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this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30" dirty="0">
                <a:latin typeface="Arial"/>
                <a:cs typeface="Arial"/>
              </a:rPr>
              <a:t>lecture,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focused </a:t>
            </a:r>
            <a:r>
              <a:rPr sz="1400" spc="-30" dirty="0">
                <a:latin typeface="Arial"/>
                <a:cs typeface="Arial"/>
              </a:rPr>
              <a:t>exclusively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on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constant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model</a:t>
            </a:r>
            <a:r>
              <a:rPr sz="1400" spc="-35" dirty="0">
                <a:latin typeface="Arial"/>
                <a:cs typeface="Arial"/>
              </a:rPr>
              <a:t>, </a:t>
            </a:r>
            <a:r>
              <a:rPr sz="1400" dirty="0">
                <a:latin typeface="Arial"/>
                <a:cs typeface="Arial"/>
              </a:rPr>
              <a:t>which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has</a:t>
            </a:r>
            <a:r>
              <a:rPr sz="1400" spc="-7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single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parameter</a:t>
            </a:r>
            <a:r>
              <a:rPr sz="1400" spc="-10" dirty="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82032" y="2904763"/>
            <a:ext cx="2833370" cy="107696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b="1" spc="-40" dirty="0">
                <a:latin typeface="Arial"/>
                <a:cs typeface="Arial"/>
              </a:rPr>
              <a:t>Parameters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define</a:t>
            </a:r>
            <a:r>
              <a:rPr sz="1400" b="1" spc="-20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our</a:t>
            </a:r>
            <a:r>
              <a:rPr sz="1400" b="1" spc="-15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model</a:t>
            </a:r>
            <a:r>
              <a:rPr sz="1400" spc="-50" dirty="0">
                <a:latin typeface="Arial"/>
                <a:cs typeface="Arial"/>
              </a:rPr>
              <a:t>.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They </a:t>
            </a:r>
            <a:r>
              <a:rPr sz="1400" dirty="0">
                <a:latin typeface="Arial"/>
                <a:cs typeface="Arial"/>
              </a:rPr>
              <a:t>tell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us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relationship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between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20" dirty="0">
                <a:latin typeface="Arial"/>
                <a:cs typeface="Arial"/>
              </a:rPr>
              <a:t>variables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involved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model.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(Not </a:t>
            </a:r>
            <a:r>
              <a:rPr sz="1400" dirty="0">
                <a:latin typeface="Arial"/>
                <a:cs typeface="Arial"/>
              </a:rPr>
              <a:t>all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have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parameters, though!)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782032" y="4162063"/>
            <a:ext cx="2717165" cy="448309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In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coming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lectures,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look </a:t>
            </a:r>
            <a:r>
              <a:rPr sz="1400" dirty="0">
                <a:latin typeface="Arial"/>
                <a:cs typeface="Arial"/>
              </a:rPr>
              <a:t>at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more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sophisticated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05" dirty="0"/>
              <a:t> </a:t>
            </a:r>
            <a:r>
              <a:rPr dirty="0"/>
              <a:t>modeling</a:t>
            </a:r>
            <a:r>
              <a:rPr spc="-114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0860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95" dirty="0">
                <a:latin typeface="Arial"/>
                <a:cs typeface="Arial"/>
              </a:rPr>
              <a:t>We’ve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implicitly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introduced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three-</a:t>
            </a:r>
            <a:r>
              <a:rPr sz="1600" spc="-30" dirty="0">
                <a:latin typeface="Arial"/>
                <a:cs typeface="Arial"/>
              </a:rPr>
              <a:t>step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process,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throughout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074" y="2000274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74" y="2994449"/>
            <a:ext cx="4545965" cy="698500"/>
          </a:xfrm>
          <a:prstGeom prst="rect">
            <a:avLst/>
          </a:prstGeom>
          <a:solidFill>
            <a:srgbClr val="D9EAD3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074" y="3988625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70347" y="1995487"/>
            <a:ext cx="3667125" cy="2696845"/>
            <a:chOff x="5170347" y="1995487"/>
            <a:chExt cx="3667125" cy="2696845"/>
          </a:xfrm>
        </p:grpSpPr>
        <p:sp>
          <p:nvSpPr>
            <p:cNvPr id="8" name="object 8"/>
            <p:cNvSpPr/>
            <p:nvPr/>
          </p:nvSpPr>
          <p:spPr>
            <a:xfrm>
              <a:off x="5175110" y="2000249"/>
              <a:ext cx="3657600" cy="2687320"/>
            </a:xfrm>
            <a:custGeom>
              <a:avLst/>
              <a:gdLst/>
              <a:ahLst/>
              <a:cxnLst/>
              <a:rect l="l" t="t" r="r" b="b"/>
              <a:pathLst>
                <a:path w="3657600" h="2687320">
                  <a:moveTo>
                    <a:pt x="3657189" y="1567299"/>
                  </a:moveTo>
                  <a:lnTo>
                    <a:pt x="315489" y="1567299"/>
                  </a:lnTo>
                  <a:lnTo>
                    <a:pt x="315489" y="447799"/>
                  </a:lnTo>
                  <a:lnTo>
                    <a:pt x="318117" y="399007"/>
                  </a:lnTo>
                  <a:lnTo>
                    <a:pt x="325818" y="351736"/>
                  </a:lnTo>
                  <a:lnTo>
                    <a:pt x="338319" y="306260"/>
                  </a:lnTo>
                  <a:lnTo>
                    <a:pt x="355346" y="262853"/>
                  </a:lnTo>
                  <a:lnTo>
                    <a:pt x="376627" y="221786"/>
                  </a:lnTo>
                  <a:lnTo>
                    <a:pt x="401889" y="183335"/>
                  </a:lnTo>
                  <a:lnTo>
                    <a:pt x="430858" y="147771"/>
                  </a:lnTo>
                  <a:lnTo>
                    <a:pt x="463261" y="115368"/>
                  </a:lnTo>
                  <a:lnTo>
                    <a:pt x="498825" y="86399"/>
                  </a:lnTo>
                  <a:lnTo>
                    <a:pt x="537276" y="61137"/>
                  </a:lnTo>
                  <a:lnTo>
                    <a:pt x="578342" y="39856"/>
                  </a:lnTo>
                  <a:lnTo>
                    <a:pt x="621750" y="22829"/>
                  </a:lnTo>
                  <a:lnTo>
                    <a:pt x="667226" y="10328"/>
                  </a:lnTo>
                  <a:lnTo>
                    <a:pt x="714497" y="2627"/>
                  </a:lnTo>
                  <a:lnTo>
                    <a:pt x="763289" y="0"/>
                  </a:lnTo>
                  <a:lnTo>
                    <a:pt x="3209389" y="0"/>
                  </a:lnTo>
                  <a:lnTo>
                    <a:pt x="3259917" y="2858"/>
                  </a:lnTo>
                  <a:lnTo>
                    <a:pt x="3309411" y="11311"/>
                  </a:lnTo>
                  <a:lnTo>
                    <a:pt x="3357433" y="25179"/>
                  </a:lnTo>
                  <a:lnTo>
                    <a:pt x="3403544" y="44279"/>
                  </a:lnTo>
                  <a:lnTo>
                    <a:pt x="3447307" y="68430"/>
                  </a:lnTo>
                  <a:lnTo>
                    <a:pt x="3488282" y="97450"/>
                  </a:lnTo>
                  <a:lnTo>
                    <a:pt x="3526032" y="131157"/>
                  </a:lnTo>
                  <a:lnTo>
                    <a:pt x="3559739" y="168907"/>
                  </a:lnTo>
                  <a:lnTo>
                    <a:pt x="3588759" y="209882"/>
                  </a:lnTo>
                  <a:lnTo>
                    <a:pt x="3612910" y="253644"/>
                  </a:lnTo>
                  <a:lnTo>
                    <a:pt x="3632010" y="299756"/>
                  </a:lnTo>
                  <a:lnTo>
                    <a:pt x="3645878" y="347777"/>
                  </a:lnTo>
                  <a:lnTo>
                    <a:pt x="3654331" y="397272"/>
                  </a:lnTo>
                  <a:lnTo>
                    <a:pt x="3657189" y="447799"/>
                  </a:lnTo>
                  <a:lnTo>
                    <a:pt x="3657189" y="1567299"/>
                  </a:lnTo>
                  <a:close/>
                </a:path>
                <a:path w="3657600" h="2687320">
                  <a:moveTo>
                    <a:pt x="3209389" y="2686799"/>
                  </a:moveTo>
                  <a:lnTo>
                    <a:pt x="763289" y="2686799"/>
                  </a:lnTo>
                  <a:lnTo>
                    <a:pt x="714497" y="2684172"/>
                  </a:lnTo>
                  <a:lnTo>
                    <a:pt x="667226" y="2676471"/>
                  </a:lnTo>
                  <a:lnTo>
                    <a:pt x="621750" y="2663970"/>
                  </a:lnTo>
                  <a:lnTo>
                    <a:pt x="578342" y="2646943"/>
                  </a:lnTo>
                  <a:lnTo>
                    <a:pt x="537276" y="2625662"/>
                  </a:lnTo>
                  <a:lnTo>
                    <a:pt x="498825" y="2600400"/>
                  </a:lnTo>
                  <a:lnTo>
                    <a:pt x="463261" y="2571431"/>
                  </a:lnTo>
                  <a:lnTo>
                    <a:pt x="430858" y="2539028"/>
                  </a:lnTo>
                  <a:lnTo>
                    <a:pt x="401889" y="2503464"/>
                  </a:lnTo>
                  <a:lnTo>
                    <a:pt x="376627" y="2465013"/>
                  </a:lnTo>
                  <a:lnTo>
                    <a:pt x="355346" y="2423947"/>
                  </a:lnTo>
                  <a:lnTo>
                    <a:pt x="338319" y="2380539"/>
                  </a:lnTo>
                  <a:lnTo>
                    <a:pt x="325818" y="2335063"/>
                  </a:lnTo>
                  <a:lnTo>
                    <a:pt x="318117" y="2287792"/>
                  </a:lnTo>
                  <a:lnTo>
                    <a:pt x="315489" y="2238999"/>
                  </a:lnTo>
                  <a:lnTo>
                    <a:pt x="0" y="1374915"/>
                  </a:lnTo>
                  <a:lnTo>
                    <a:pt x="315489" y="1567299"/>
                  </a:lnTo>
                  <a:lnTo>
                    <a:pt x="3657189" y="1567299"/>
                  </a:lnTo>
                  <a:lnTo>
                    <a:pt x="3657189" y="2238999"/>
                  </a:lnTo>
                  <a:lnTo>
                    <a:pt x="3654562" y="2287792"/>
                  </a:lnTo>
                  <a:lnTo>
                    <a:pt x="3646861" y="2335063"/>
                  </a:lnTo>
                  <a:lnTo>
                    <a:pt x="3634360" y="2380539"/>
                  </a:lnTo>
                  <a:lnTo>
                    <a:pt x="3617333" y="2423947"/>
                  </a:lnTo>
                  <a:lnTo>
                    <a:pt x="3596052" y="2465013"/>
                  </a:lnTo>
                  <a:lnTo>
                    <a:pt x="3570790" y="2503464"/>
                  </a:lnTo>
                  <a:lnTo>
                    <a:pt x="3541821" y="2539028"/>
                  </a:lnTo>
                  <a:lnTo>
                    <a:pt x="3509418" y="2571431"/>
                  </a:lnTo>
                  <a:lnTo>
                    <a:pt x="3473854" y="2600400"/>
                  </a:lnTo>
                  <a:lnTo>
                    <a:pt x="3435403" y="2625662"/>
                  </a:lnTo>
                  <a:lnTo>
                    <a:pt x="3394337" y="2646943"/>
                  </a:lnTo>
                  <a:lnTo>
                    <a:pt x="3350929" y="2663970"/>
                  </a:lnTo>
                  <a:lnTo>
                    <a:pt x="3305453" y="2676471"/>
                  </a:lnTo>
                  <a:lnTo>
                    <a:pt x="3258182" y="2684172"/>
                  </a:lnTo>
                  <a:lnTo>
                    <a:pt x="3209389" y="2686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75110" y="2000250"/>
              <a:ext cx="3657600" cy="2687320"/>
            </a:xfrm>
            <a:custGeom>
              <a:avLst/>
              <a:gdLst/>
              <a:ahLst/>
              <a:cxnLst/>
              <a:rect l="l" t="t" r="r" b="b"/>
              <a:pathLst>
                <a:path w="3657600" h="2687320">
                  <a:moveTo>
                    <a:pt x="315489" y="447799"/>
                  </a:moveTo>
                  <a:lnTo>
                    <a:pt x="318117" y="399007"/>
                  </a:lnTo>
                  <a:lnTo>
                    <a:pt x="325818" y="351736"/>
                  </a:lnTo>
                  <a:lnTo>
                    <a:pt x="338319" y="306260"/>
                  </a:lnTo>
                  <a:lnTo>
                    <a:pt x="355346" y="262853"/>
                  </a:lnTo>
                  <a:lnTo>
                    <a:pt x="376627" y="221786"/>
                  </a:lnTo>
                  <a:lnTo>
                    <a:pt x="401889" y="183335"/>
                  </a:lnTo>
                  <a:lnTo>
                    <a:pt x="430858" y="147771"/>
                  </a:lnTo>
                  <a:lnTo>
                    <a:pt x="463261" y="115368"/>
                  </a:lnTo>
                  <a:lnTo>
                    <a:pt x="498825" y="86399"/>
                  </a:lnTo>
                  <a:lnTo>
                    <a:pt x="537276" y="61137"/>
                  </a:lnTo>
                  <a:lnTo>
                    <a:pt x="578342" y="39856"/>
                  </a:lnTo>
                  <a:lnTo>
                    <a:pt x="621750" y="22829"/>
                  </a:lnTo>
                  <a:lnTo>
                    <a:pt x="667226" y="10328"/>
                  </a:lnTo>
                  <a:lnTo>
                    <a:pt x="714497" y="2627"/>
                  </a:lnTo>
                  <a:lnTo>
                    <a:pt x="763289" y="0"/>
                  </a:lnTo>
                  <a:lnTo>
                    <a:pt x="872439" y="0"/>
                  </a:lnTo>
                  <a:lnTo>
                    <a:pt x="1707864" y="0"/>
                  </a:lnTo>
                  <a:lnTo>
                    <a:pt x="3209389" y="0"/>
                  </a:lnTo>
                  <a:lnTo>
                    <a:pt x="3259917" y="2858"/>
                  </a:lnTo>
                  <a:lnTo>
                    <a:pt x="3309411" y="11311"/>
                  </a:lnTo>
                  <a:lnTo>
                    <a:pt x="3357433" y="25179"/>
                  </a:lnTo>
                  <a:lnTo>
                    <a:pt x="3403544" y="44279"/>
                  </a:lnTo>
                  <a:lnTo>
                    <a:pt x="3447307" y="68430"/>
                  </a:lnTo>
                  <a:lnTo>
                    <a:pt x="3488282" y="97450"/>
                  </a:lnTo>
                  <a:lnTo>
                    <a:pt x="3526032" y="131157"/>
                  </a:lnTo>
                  <a:lnTo>
                    <a:pt x="3559739" y="168907"/>
                  </a:lnTo>
                  <a:lnTo>
                    <a:pt x="3588759" y="209882"/>
                  </a:lnTo>
                  <a:lnTo>
                    <a:pt x="3612910" y="253644"/>
                  </a:lnTo>
                  <a:lnTo>
                    <a:pt x="3632010" y="299756"/>
                  </a:lnTo>
                  <a:lnTo>
                    <a:pt x="3645878" y="347778"/>
                  </a:lnTo>
                  <a:lnTo>
                    <a:pt x="3654331" y="397272"/>
                  </a:lnTo>
                  <a:lnTo>
                    <a:pt x="3657189" y="447799"/>
                  </a:lnTo>
                  <a:lnTo>
                    <a:pt x="3657189" y="1567299"/>
                  </a:lnTo>
                  <a:lnTo>
                    <a:pt x="3657189" y="2238999"/>
                  </a:lnTo>
                  <a:lnTo>
                    <a:pt x="3654562" y="2287792"/>
                  </a:lnTo>
                  <a:lnTo>
                    <a:pt x="3646861" y="2335063"/>
                  </a:lnTo>
                  <a:lnTo>
                    <a:pt x="3634360" y="2380539"/>
                  </a:lnTo>
                  <a:lnTo>
                    <a:pt x="3617333" y="2423947"/>
                  </a:lnTo>
                  <a:lnTo>
                    <a:pt x="3596052" y="2465013"/>
                  </a:lnTo>
                  <a:lnTo>
                    <a:pt x="3570790" y="2503464"/>
                  </a:lnTo>
                  <a:lnTo>
                    <a:pt x="3541821" y="2539028"/>
                  </a:lnTo>
                  <a:lnTo>
                    <a:pt x="3509418" y="2571431"/>
                  </a:lnTo>
                  <a:lnTo>
                    <a:pt x="3473854" y="2600400"/>
                  </a:lnTo>
                  <a:lnTo>
                    <a:pt x="3435403" y="2625662"/>
                  </a:lnTo>
                  <a:lnTo>
                    <a:pt x="3394337" y="2646943"/>
                  </a:lnTo>
                  <a:lnTo>
                    <a:pt x="3350929" y="2663970"/>
                  </a:lnTo>
                  <a:lnTo>
                    <a:pt x="3305453" y="2676471"/>
                  </a:lnTo>
                  <a:lnTo>
                    <a:pt x="3258182" y="2684172"/>
                  </a:lnTo>
                  <a:lnTo>
                    <a:pt x="3209389" y="2686799"/>
                  </a:lnTo>
                  <a:lnTo>
                    <a:pt x="1707864" y="2686799"/>
                  </a:lnTo>
                  <a:lnTo>
                    <a:pt x="872439" y="2686799"/>
                  </a:lnTo>
                  <a:lnTo>
                    <a:pt x="763289" y="2686799"/>
                  </a:lnTo>
                  <a:lnTo>
                    <a:pt x="714497" y="2684172"/>
                  </a:lnTo>
                  <a:lnTo>
                    <a:pt x="667226" y="2676471"/>
                  </a:lnTo>
                  <a:lnTo>
                    <a:pt x="621750" y="2663970"/>
                  </a:lnTo>
                  <a:lnTo>
                    <a:pt x="578342" y="2646943"/>
                  </a:lnTo>
                  <a:lnTo>
                    <a:pt x="537276" y="2625662"/>
                  </a:lnTo>
                  <a:lnTo>
                    <a:pt x="498825" y="2600400"/>
                  </a:lnTo>
                  <a:lnTo>
                    <a:pt x="463261" y="2571431"/>
                  </a:lnTo>
                  <a:lnTo>
                    <a:pt x="430858" y="2539028"/>
                  </a:lnTo>
                  <a:lnTo>
                    <a:pt x="401889" y="2503464"/>
                  </a:lnTo>
                  <a:lnTo>
                    <a:pt x="376627" y="2465013"/>
                  </a:lnTo>
                  <a:lnTo>
                    <a:pt x="355346" y="2423947"/>
                  </a:lnTo>
                  <a:lnTo>
                    <a:pt x="338319" y="2380539"/>
                  </a:lnTo>
                  <a:lnTo>
                    <a:pt x="325818" y="2335063"/>
                  </a:lnTo>
                  <a:lnTo>
                    <a:pt x="318117" y="2287792"/>
                  </a:lnTo>
                  <a:lnTo>
                    <a:pt x="315489" y="2238999"/>
                  </a:lnTo>
                  <a:lnTo>
                    <a:pt x="0" y="1374915"/>
                  </a:lnTo>
                  <a:lnTo>
                    <a:pt x="315489" y="1567299"/>
                  </a:lnTo>
                  <a:lnTo>
                    <a:pt x="315489" y="447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694781" y="2380863"/>
            <a:ext cx="261747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90" dirty="0">
                <a:latin typeface="Arial"/>
                <a:cs typeface="Arial"/>
              </a:rPr>
              <a:t>We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introduced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two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functions </a:t>
            </a:r>
            <a:r>
              <a:rPr sz="1400" spc="-60" dirty="0">
                <a:latin typeface="Arial"/>
                <a:cs typeface="Arial"/>
              </a:rPr>
              <a:t>here: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L2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(</a:t>
            </a:r>
            <a:r>
              <a:rPr sz="1400" b="1" spc="-50" dirty="0">
                <a:latin typeface="Arial"/>
                <a:cs typeface="Arial"/>
              </a:rPr>
              <a:t>squared</a:t>
            </a:r>
            <a:r>
              <a:rPr sz="1400" spc="-50" dirty="0">
                <a:latin typeface="Arial"/>
                <a:cs typeface="Arial"/>
              </a:rPr>
              <a:t>)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and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L1 </a:t>
            </a:r>
            <a:r>
              <a:rPr sz="1400" spc="-45" dirty="0">
                <a:latin typeface="Arial"/>
                <a:cs typeface="Arial"/>
              </a:rPr>
              <a:t>(</a:t>
            </a:r>
            <a:r>
              <a:rPr sz="1400" b="1" spc="-45" dirty="0">
                <a:latin typeface="Arial"/>
                <a:cs typeface="Arial"/>
              </a:rPr>
              <a:t>absolute</a:t>
            </a:r>
            <a:r>
              <a:rPr sz="1400" spc="-45" dirty="0">
                <a:latin typeface="Arial"/>
                <a:cs typeface="Arial"/>
              </a:rPr>
              <a:t>)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loss.</a:t>
            </a:r>
            <a:r>
              <a:rPr sz="1400" spc="-90" dirty="0">
                <a:latin typeface="Arial"/>
                <a:cs typeface="Arial"/>
              </a:rPr>
              <a:t> </a:t>
            </a:r>
            <a:r>
              <a:rPr sz="1400" spc="-35" dirty="0">
                <a:latin typeface="Arial"/>
                <a:cs typeface="Arial"/>
              </a:rPr>
              <a:t>There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also</a:t>
            </a:r>
            <a:r>
              <a:rPr sz="1400" spc="-7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exist others.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94781" y="3428613"/>
            <a:ext cx="2838450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10" dirty="0">
                <a:latin typeface="Arial"/>
                <a:cs typeface="Arial"/>
              </a:rPr>
              <a:t>Both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have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their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benefits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and </a:t>
            </a:r>
            <a:r>
              <a:rPr sz="1400" spc="-10" dirty="0">
                <a:latin typeface="Arial"/>
                <a:cs typeface="Arial"/>
              </a:rPr>
              <a:t>drawbacks.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b="1" spc="-85" dirty="0">
                <a:latin typeface="Arial"/>
                <a:cs typeface="Arial"/>
              </a:rPr>
              <a:t>We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30" dirty="0">
                <a:latin typeface="Arial"/>
                <a:cs typeface="Arial"/>
              </a:rPr>
              <a:t>get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to</a:t>
            </a:r>
            <a:r>
              <a:rPr sz="1400" b="1" spc="-40" dirty="0">
                <a:latin typeface="Arial"/>
                <a:cs typeface="Arial"/>
              </a:rPr>
              <a:t> </a:t>
            </a:r>
            <a:r>
              <a:rPr sz="1400" b="1" spc="-70" dirty="0">
                <a:latin typeface="Arial"/>
                <a:cs typeface="Arial"/>
              </a:rPr>
              <a:t>choose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which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function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spc="-55" dirty="0">
                <a:latin typeface="Arial"/>
                <a:cs typeface="Arial"/>
              </a:rPr>
              <a:t>use,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for</a:t>
            </a:r>
            <a:r>
              <a:rPr sz="1400" spc="-20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any </a:t>
            </a:r>
            <a:r>
              <a:rPr sz="1400" dirty="0">
                <a:latin typeface="Arial"/>
                <a:cs typeface="Arial"/>
              </a:rPr>
              <a:t>modeling</a:t>
            </a:r>
            <a:r>
              <a:rPr sz="1400" spc="-8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task.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347408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00" dirty="0">
                <a:solidFill>
                  <a:srgbClr val="013C4D"/>
                </a:solidFill>
                <a:latin typeface="Times New Roman"/>
                <a:cs typeface="Times New Roman"/>
              </a:rPr>
              <a:t>Data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09" dirty="0">
                <a:solidFill>
                  <a:srgbClr val="013C4D"/>
                </a:solidFill>
                <a:latin typeface="Times New Roman"/>
                <a:cs typeface="Times New Roman"/>
              </a:rPr>
              <a:t>Wrangling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1552574"/>
            <a:ext cx="76200" cy="761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1838324"/>
            <a:ext cx="76200" cy="761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12407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409824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2695574"/>
            <a:ext cx="76200" cy="7619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00162" y="2976562"/>
            <a:ext cx="85725" cy="8572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0300" y="1410335"/>
            <a:ext cx="2783840" cy="2032635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63245">
              <a:lnSpc>
                <a:spcPts val="2250"/>
              </a:lnSpc>
              <a:spcBef>
                <a:spcPts val="219"/>
              </a:spcBef>
            </a:pP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Filtering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rows Selecting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columns </a:t>
            </a:r>
            <a:r>
              <a:rPr sz="1900" spc="40" dirty="0">
                <a:solidFill>
                  <a:srgbClr val="282936"/>
                </a:solidFill>
                <a:latin typeface="Arial"/>
                <a:cs typeface="Arial"/>
              </a:rPr>
              <a:t>Aggregation</a:t>
            </a:r>
            <a:endParaRPr sz="1900">
              <a:latin typeface="Arial"/>
              <a:cs typeface="Arial"/>
            </a:endParaRPr>
          </a:p>
          <a:p>
            <a:pPr marL="12700" marR="925830">
              <a:lnSpc>
                <a:spcPts val="2250"/>
              </a:lnSpc>
            </a:pP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Pivot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10" dirty="0">
                <a:solidFill>
                  <a:srgbClr val="282936"/>
                </a:solidFill>
                <a:latin typeface="Arial"/>
                <a:cs typeface="Arial"/>
              </a:rPr>
              <a:t>Tables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String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methods</a:t>
            </a:r>
            <a:endParaRPr sz="1900">
              <a:latin typeface="Arial"/>
              <a:cs typeface="Arial"/>
            </a:endParaRPr>
          </a:p>
          <a:p>
            <a:pPr marL="12700" marR="5080" indent="381000">
              <a:lnSpc>
                <a:spcPts val="2250"/>
              </a:lnSpc>
            </a:pPr>
            <a:r>
              <a:rPr sz="1900" spc="45" dirty="0">
                <a:solidFill>
                  <a:srgbClr val="282936"/>
                </a:solidFill>
                <a:latin typeface="Arial"/>
                <a:cs typeface="Arial"/>
              </a:rPr>
              <a:t>Regular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82936"/>
                </a:solidFill>
                <a:latin typeface="Arial"/>
                <a:cs typeface="Arial"/>
              </a:rPr>
              <a:t>expressions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Joins</a:t>
            </a:r>
            <a:endParaRPr sz="1900">
              <a:latin typeface="Arial"/>
              <a:cs typeface="Aria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3267074"/>
            <a:ext cx="76200" cy="76199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0" y="6410324"/>
            <a:ext cx="1504950" cy="76200"/>
          </a:xfrm>
          <a:custGeom>
            <a:avLst/>
            <a:gdLst/>
            <a:ahLst/>
            <a:cxnLst/>
            <a:rect l="l" t="t" r="r" b="b"/>
            <a:pathLst>
              <a:path w="1504950" h="76200">
                <a:moveTo>
                  <a:pt x="1504949" y="76199"/>
                </a:moveTo>
                <a:lnTo>
                  <a:pt x="0" y="76199"/>
                </a:lnTo>
                <a:lnTo>
                  <a:pt x="0" y="0"/>
                </a:lnTo>
                <a:lnTo>
                  <a:pt x="1504949" y="0"/>
                </a:lnTo>
                <a:lnTo>
                  <a:pt x="150494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The</a:t>
            </a:r>
            <a:r>
              <a:rPr spc="-105" dirty="0"/>
              <a:t> </a:t>
            </a:r>
            <a:r>
              <a:rPr dirty="0"/>
              <a:t>modeling</a:t>
            </a:r>
            <a:r>
              <a:rPr spc="-114" dirty="0"/>
              <a:t> </a:t>
            </a:r>
            <a:r>
              <a:rPr spc="-10" dirty="0"/>
              <a:t>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4725" y="1184987"/>
            <a:ext cx="8086090" cy="577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3300"/>
              </a:lnSpc>
              <a:spcBef>
                <a:spcPts val="100"/>
              </a:spcBef>
            </a:pPr>
            <a:r>
              <a:rPr sz="1600" spc="-95" dirty="0">
                <a:latin typeface="Arial"/>
                <a:cs typeface="Arial"/>
              </a:rPr>
              <a:t>We’ve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implicitly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introduced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three-</a:t>
            </a:r>
            <a:r>
              <a:rPr sz="1600" spc="-30" dirty="0">
                <a:latin typeface="Arial"/>
                <a:cs typeface="Arial"/>
              </a:rPr>
              <a:t>step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process,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constantly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throughout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rest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course.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4074" y="2000274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8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model</a:t>
            </a:r>
            <a:endParaRPr sz="1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4074" y="2994449"/>
            <a:ext cx="4545965" cy="698500"/>
          </a:xfrm>
          <a:prstGeom prst="rect">
            <a:avLst/>
          </a:prstGeom>
          <a:solidFill>
            <a:srgbClr val="C9DAF7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spc="-35" dirty="0">
                <a:latin typeface="Arial"/>
                <a:cs typeface="Arial"/>
              </a:rPr>
              <a:t>Choose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loss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function</a:t>
            </a:r>
            <a:endParaRPr sz="14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54074" y="3988625"/>
            <a:ext cx="4545965" cy="698500"/>
          </a:xfrm>
          <a:prstGeom prst="rect">
            <a:avLst/>
          </a:prstGeom>
          <a:solidFill>
            <a:srgbClr val="D9EAD3"/>
          </a:solidFill>
          <a:ln w="9524">
            <a:solidFill>
              <a:srgbClr val="595959"/>
            </a:solidFill>
          </a:ln>
        </p:spPr>
        <p:txBody>
          <a:bodyPr vert="horz" wrap="square" lIns="0" tIns="317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600">
              <a:latin typeface="Times New Roman"/>
              <a:cs typeface="Times New Roman"/>
            </a:endParaRPr>
          </a:p>
          <a:p>
            <a:pPr marL="85725">
              <a:lnSpc>
                <a:spcPct val="100000"/>
              </a:lnSpc>
            </a:pPr>
            <a:r>
              <a:rPr sz="1400" dirty="0">
                <a:latin typeface="Arial"/>
                <a:cs typeface="Arial"/>
              </a:rPr>
              <a:t>Fit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model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minimizing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50" dirty="0">
                <a:latin typeface="Arial"/>
                <a:cs typeface="Arial"/>
              </a:rPr>
              <a:t>average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loss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180839" y="1995487"/>
            <a:ext cx="3656329" cy="2696845"/>
            <a:chOff x="5180839" y="1995487"/>
            <a:chExt cx="3656329" cy="2696845"/>
          </a:xfrm>
        </p:grpSpPr>
        <p:sp>
          <p:nvSpPr>
            <p:cNvPr id="8" name="object 8"/>
            <p:cNvSpPr/>
            <p:nvPr/>
          </p:nvSpPr>
          <p:spPr>
            <a:xfrm>
              <a:off x="5185602" y="2000249"/>
              <a:ext cx="3646804" cy="2687320"/>
            </a:xfrm>
            <a:custGeom>
              <a:avLst/>
              <a:gdLst/>
              <a:ahLst/>
              <a:cxnLst/>
              <a:rect l="l" t="t" r="r" b="b"/>
              <a:pathLst>
                <a:path w="3646804" h="2687320">
                  <a:moveTo>
                    <a:pt x="0" y="2372793"/>
                  </a:moveTo>
                  <a:lnTo>
                    <a:pt x="315497" y="1567299"/>
                  </a:lnTo>
                  <a:lnTo>
                    <a:pt x="315497" y="447799"/>
                  </a:lnTo>
                  <a:lnTo>
                    <a:pt x="318125" y="399007"/>
                  </a:lnTo>
                  <a:lnTo>
                    <a:pt x="325826" y="351736"/>
                  </a:lnTo>
                  <a:lnTo>
                    <a:pt x="338327" y="306260"/>
                  </a:lnTo>
                  <a:lnTo>
                    <a:pt x="355354" y="262853"/>
                  </a:lnTo>
                  <a:lnTo>
                    <a:pt x="376635" y="221786"/>
                  </a:lnTo>
                  <a:lnTo>
                    <a:pt x="401897" y="183335"/>
                  </a:lnTo>
                  <a:lnTo>
                    <a:pt x="430866" y="147771"/>
                  </a:lnTo>
                  <a:lnTo>
                    <a:pt x="463269" y="115368"/>
                  </a:lnTo>
                  <a:lnTo>
                    <a:pt x="498833" y="86399"/>
                  </a:lnTo>
                  <a:lnTo>
                    <a:pt x="537284" y="61137"/>
                  </a:lnTo>
                  <a:lnTo>
                    <a:pt x="578350" y="39856"/>
                  </a:lnTo>
                  <a:lnTo>
                    <a:pt x="621758" y="22829"/>
                  </a:lnTo>
                  <a:lnTo>
                    <a:pt x="667234" y="10328"/>
                  </a:lnTo>
                  <a:lnTo>
                    <a:pt x="714505" y="2627"/>
                  </a:lnTo>
                  <a:lnTo>
                    <a:pt x="763297" y="0"/>
                  </a:lnTo>
                  <a:lnTo>
                    <a:pt x="3198897" y="0"/>
                  </a:lnTo>
                  <a:lnTo>
                    <a:pt x="3249425" y="2858"/>
                  </a:lnTo>
                  <a:lnTo>
                    <a:pt x="3298919" y="11311"/>
                  </a:lnTo>
                  <a:lnTo>
                    <a:pt x="3346941" y="25179"/>
                  </a:lnTo>
                  <a:lnTo>
                    <a:pt x="3393052" y="44279"/>
                  </a:lnTo>
                  <a:lnTo>
                    <a:pt x="3436815" y="68430"/>
                  </a:lnTo>
                  <a:lnTo>
                    <a:pt x="3477790" y="97450"/>
                  </a:lnTo>
                  <a:lnTo>
                    <a:pt x="3515540" y="131157"/>
                  </a:lnTo>
                  <a:lnTo>
                    <a:pt x="3549247" y="168907"/>
                  </a:lnTo>
                  <a:lnTo>
                    <a:pt x="3578267" y="209882"/>
                  </a:lnTo>
                  <a:lnTo>
                    <a:pt x="3602418" y="253644"/>
                  </a:lnTo>
                  <a:lnTo>
                    <a:pt x="3621518" y="299756"/>
                  </a:lnTo>
                  <a:lnTo>
                    <a:pt x="3635386" y="347777"/>
                  </a:lnTo>
                  <a:lnTo>
                    <a:pt x="3643839" y="397272"/>
                  </a:lnTo>
                  <a:lnTo>
                    <a:pt x="3646697" y="447799"/>
                  </a:lnTo>
                  <a:lnTo>
                    <a:pt x="3646697" y="2238999"/>
                  </a:lnTo>
                  <a:lnTo>
                    <a:pt x="315497" y="2238999"/>
                  </a:lnTo>
                  <a:lnTo>
                    <a:pt x="0" y="2372793"/>
                  </a:lnTo>
                  <a:close/>
                </a:path>
                <a:path w="3646804" h="2687320">
                  <a:moveTo>
                    <a:pt x="3198897" y="2686799"/>
                  </a:moveTo>
                  <a:lnTo>
                    <a:pt x="763297" y="2686799"/>
                  </a:lnTo>
                  <a:lnTo>
                    <a:pt x="714505" y="2684172"/>
                  </a:lnTo>
                  <a:lnTo>
                    <a:pt x="667234" y="2676471"/>
                  </a:lnTo>
                  <a:lnTo>
                    <a:pt x="621758" y="2663970"/>
                  </a:lnTo>
                  <a:lnTo>
                    <a:pt x="578350" y="2646943"/>
                  </a:lnTo>
                  <a:lnTo>
                    <a:pt x="537284" y="2625662"/>
                  </a:lnTo>
                  <a:lnTo>
                    <a:pt x="498833" y="2600400"/>
                  </a:lnTo>
                  <a:lnTo>
                    <a:pt x="463269" y="2571431"/>
                  </a:lnTo>
                  <a:lnTo>
                    <a:pt x="430866" y="2539028"/>
                  </a:lnTo>
                  <a:lnTo>
                    <a:pt x="401897" y="2503464"/>
                  </a:lnTo>
                  <a:lnTo>
                    <a:pt x="376635" y="2465013"/>
                  </a:lnTo>
                  <a:lnTo>
                    <a:pt x="355354" y="2423947"/>
                  </a:lnTo>
                  <a:lnTo>
                    <a:pt x="338327" y="2380539"/>
                  </a:lnTo>
                  <a:lnTo>
                    <a:pt x="325826" y="2335063"/>
                  </a:lnTo>
                  <a:lnTo>
                    <a:pt x="318125" y="2287792"/>
                  </a:lnTo>
                  <a:lnTo>
                    <a:pt x="315497" y="2238999"/>
                  </a:lnTo>
                  <a:lnTo>
                    <a:pt x="3646697" y="2238999"/>
                  </a:lnTo>
                  <a:lnTo>
                    <a:pt x="3644070" y="2287792"/>
                  </a:lnTo>
                  <a:lnTo>
                    <a:pt x="3636369" y="2335063"/>
                  </a:lnTo>
                  <a:lnTo>
                    <a:pt x="3623868" y="2380539"/>
                  </a:lnTo>
                  <a:lnTo>
                    <a:pt x="3606841" y="2423947"/>
                  </a:lnTo>
                  <a:lnTo>
                    <a:pt x="3585560" y="2465013"/>
                  </a:lnTo>
                  <a:lnTo>
                    <a:pt x="3560298" y="2503464"/>
                  </a:lnTo>
                  <a:lnTo>
                    <a:pt x="3531329" y="2539028"/>
                  </a:lnTo>
                  <a:lnTo>
                    <a:pt x="3498926" y="2571431"/>
                  </a:lnTo>
                  <a:lnTo>
                    <a:pt x="3463362" y="2600400"/>
                  </a:lnTo>
                  <a:lnTo>
                    <a:pt x="3424911" y="2625662"/>
                  </a:lnTo>
                  <a:lnTo>
                    <a:pt x="3383845" y="2646943"/>
                  </a:lnTo>
                  <a:lnTo>
                    <a:pt x="3340437" y="2663970"/>
                  </a:lnTo>
                  <a:lnTo>
                    <a:pt x="3294961" y="2676471"/>
                  </a:lnTo>
                  <a:lnTo>
                    <a:pt x="3247690" y="2684172"/>
                  </a:lnTo>
                  <a:lnTo>
                    <a:pt x="3198897" y="2686799"/>
                  </a:lnTo>
                  <a:close/>
                </a:path>
              </a:pathLst>
            </a:custGeom>
            <a:solidFill>
              <a:srgbClr val="D9EAD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185602" y="2000250"/>
              <a:ext cx="3646804" cy="2687320"/>
            </a:xfrm>
            <a:custGeom>
              <a:avLst/>
              <a:gdLst/>
              <a:ahLst/>
              <a:cxnLst/>
              <a:rect l="l" t="t" r="r" b="b"/>
              <a:pathLst>
                <a:path w="3646804" h="2687320">
                  <a:moveTo>
                    <a:pt x="315497" y="447799"/>
                  </a:moveTo>
                  <a:lnTo>
                    <a:pt x="318125" y="399007"/>
                  </a:lnTo>
                  <a:lnTo>
                    <a:pt x="325826" y="351736"/>
                  </a:lnTo>
                  <a:lnTo>
                    <a:pt x="338327" y="306260"/>
                  </a:lnTo>
                  <a:lnTo>
                    <a:pt x="355354" y="262853"/>
                  </a:lnTo>
                  <a:lnTo>
                    <a:pt x="376635" y="221786"/>
                  </a:lnTo>
                  <a:lnTo>
                    <a:pt x="401897" y="183335"/>
                  </a:lnTo>
                  <a:lnTo>
                    <a:pt x="430866" y="147771"/>
                  </a:lnTo>
                  <a:lnTo>
                    <a:pt x="463269" y="115368"/>
                  </a:lnTo>
                  <a:lnTo>
                    <a:pt x="498833" y="86399"/>
                  </a:lnTo>
                  <a:lnTo>
                    <a:pt x="537284" y="61137"/>
                  </a:lnTo>
                  <a:lnTo>
                    <a:pt x="578350" y="39856"/>
                  </a:lnTo>
                  <a:lnTo>
                    <a:pt x="621758" y="22829"/>
                  </a:lnTo>
                  <a:lnTo>
                    <a:pt x="667234" y="10328"/>
                  </a:lnTo>
                  <a:lnTo>
                    <a:pt x="714505" y="2627"/>
                  </a:lnTo>
                  <a:lnTo>
                    <a:pt x="763297" y="0"/>
                  </a:lnTo>
                  <a:lnTo>
                    <a:pt x="870697" y="0"/>
                  </a:lnTo>
                  <a:lnTo>
                    <a:pt x="1703497" y="0"/>
                  </a:lnTo>
                  <a:lnTo>
                    <a:pt x="3198897" y="0"/>
                  </a:lnTo>
                  <a:lnTo>
                    <a:pt x="3249425" y="2858"/>
                  </a:lnTo>
                  <a:lnTo>
                    <a:pt x="3298919" y="11311"/>
                  </a:lnTo>
                  <a:lnTo>
                    <a:pt x="3346941" y="25179"/>
                  </a:lnTo>
                  <a:lnTo>
                    <a:pt x="3393052" y="44279"/>
                  </a:lnTo>
                  <a:lnTo>
                    <a:pt x="3436815" y="68430"/>
                  </a:lnTo>
                  <a:lnTo>
                    <a:pt x="3477790" y="97450"/>
                  </a:lnTo>
                  <a:lnTo>
                    <a:pt x="3515540" y="131157"/>
                  </a:lnTo>
                  <a:lnTo>
                    <a:pt x="3549247" y="168907"/>
                  </a:lnTo>
                  <a:lnTo>
                    <a:pt x="3578267" y="209882"/>
                  </a:lnTo>
                  <a:lnTo>
                    <a:pt x="3602418" y="253644"/>
                  </a:lnTo>
                  <a:lnTo>
                    <a:pt x="3621518" y="299756"/>
                  </a:lnTo>
                  <a:lnTo>
                    <a:pt x="3635386" y="347778"/>
                  </a:lnTo>
                  <a:lnTo>
                    <a:pt x="3643839" y="397272"/>
                  </a:lnTo>
                  <a:lnTo>
                    <a:pt x="3646697" y="447799"/>
                  </a:lnTo>
                  <a:lnTo>
                    <a:pt x="3646697" y="1567299"/>
                  </a:lnTo>
                  <a:lnTo>
                    <a:pt x="3646697" y="2238999"/>
                  </a:lnTo>
                  <a:lnTo>
                    <a:pt x="3644070" y="2287792"/>
                  </a:lnTo>
                  <a:lnTo>
                    <a:pt x="3636369" y="2335063"/>
                  </a:lnTo>
                  <a:lnTo>
                    <a:pt x="3623868" y="2380539"/>
                  </a:lnTo>
                  <a:lnTo>
                    <a:pt x="3606841" y="2423947"/>
                  </a:lnTo>
                  <a:lnTo>
                    <a:pt x="3585560" y="2465013"/>
                  </a:lnTo>
                  <a:lnTo>
                    <a:pt x="3560298" y="2503464"/>
                  </a:lnTo>
                  <a:lnTo>
                    <a:pt x="3531329" y="2539028"/>
                  </a:lnTo>
                  <a:lnTo>
                    <a:pt x="3498926" y="2571431"/>
                  </a:lnTo>
                  <a:lnTo>
                    <a:pt x="3463362" y="2600400"/>
                  </a:lnTo>
                  <a:lnTo>
                    <a:pt x="3424911" y="2625662"/>
                  </a:lnTo>
                  <a:lnTo>
                    <a:pt x="3383845" y="2646943"/>
                  </a:lnTo>
                  <a:lnTo>
                    <a:pt x="3340437" y="2663970"/>
                  </a:lnTo>
                  <a:lnTo>
                    <a:pt x="3294961" y="2676471"/>
                  </a:lnTo>
                  <a:lnTo>
                    <a:pt x="3247690" y="2684172"/>
                  </a:lnTo>
                  <a:lnTo>
                    <a:pt x="3198897" y="2686799"/>
                  </a:lnTo>
                  <a:lnTo>
                    <a:pt x="1703497" y="2686799"/>
                  </a:lnTo>
                  <a:lnTo>
                    <a:pt x="870697" y="2686799"/>
                  </a:lnTo>
                  <a:lnTo>
                    <a:pt x="763297" y="2686799"/>
                  </a:lnTo>
                  <a:lnTo>
                    <a:pt x="714505" y="2684172"/>
                  </a:lnTo>
                  <a:lnTo>
                    <a:pt x="667234" y="2676471"/>
                  </a:lnTo>
                  <a:lnTo>
                    <a:pt x="621758" y="2663970"/>
                  </a:lnTo>
                  <a:lnTo>
                    <a:pt x="578350" y="2646943"/>
                  </a:lnTo>
                  <a:lnTo>
                    <a:pt x="537284" y="2625662"/>
                  </a:lnTo>
                  <a:lnTo>
                    <a:pt x="498833" y="2600400"/>
                  </a:lnTo>
                  <a:lnTo>
                    <a:pt x="463269" y="2571431"/>
                  </a:lnTo>
                  <a:lnTo>
                    <a:pt x="430866" y="2539028"/>
                  </a:lnTo>
                  <a:lnTo>
                    <a:pt x="401897" y="2503464"/>
                  </a:lnTo>
                  <a:lnTo>
                    <a:pt x="376635" y="2465013"/>
                  </a:lnTo>
                  <a:lnTo>
                    <a:pt x="355354" y="2423947"/>
                  </a:lnTo>
                  <a:lnTo>
                    <a:pt x="338327" y="2380539"/>
                  </a:lnTo>
                  <a:lnTo>
                    <a:pt x="325826" y="2335063"/>
                  </a:lnTo>
                  <a:lnTo>
                    <a:pt x="318125" y="2287792"/>
                  </a:lnTo>
                  <a:lnTo>
                    <a:pt x="315497" y="2238999"/>
                  </a:lnTo>
                  <a:lnTo>
                    <a:pt x="0" y="2372793"/>
                  </a:lnTo>
                  <a:lnTo>
                    <a:pt x="315497" y="1567299"/>
                  </a:lnTo>
                  <a:lnTo>
                    <a:pt x="315497" y="447799"/>
                  </a:lnTo>
                  <a:close/>
                </a:path>
              </a:pathLst>
            </a:custGeom>
            <a:ln w="9524">
              <a:solidFill>
                <a:srgbClr val="59595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705281" y="2171313"/>
            <a:ext cx="2722880" cy="12865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spc="-40" dirty="0">
                <a:latin typeface="Arial"/>
                <a:cs typeface="Arial"/>
              </a:rPr>
              <a:t>Lastly,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choose</a:t>
            </a:r>
            <a:r>
              <a:rPr sz="1400" spc="-6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b="1" spc="-10" dirty="0">
                <a:latin typeface="Arial"/>
                <a:cs typeface="Arial"/>
              </a:rPr>
              <a:t>optimal </a:t>
            </a:r>
            <a:r>
              <a:rPr sz="1400" b="1" spc="-40" dirty="0">
                <a:latin typeface="Arial"/>
                <a:cs typeface="Arial"/>
              </a:rPr>
              <a:t>parameters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determining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the </a:t>
            </a:r>
            <a:r>
              <a:rPr sz="1400" spc="-10" dirty="0">
                <a:latin typeface="Arial"/>
                <a:cs typeface="Arial"/>
              </a:rPr>
              <a:t>parameters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that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minimize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average </a:t>
            </a:r>
            <a:r>
              <a:rPr sz="1400" b="1" spc="-65" dirty="0">
                <a:latin typeface="Arial"/>
                <a:cs typeface="Arial"/>
              </a:rPr>
              <a:t>loss</a:t>
            </a:r>
            <a:r>
              <a:rPr sz="1400" b="1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across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our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entire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dataset.</a:t>
            </a:r>
            <a:endParaRPr sz="1400">
              <a:latin typeface="Arial"/>
              <a:cs typeface="Arial"/>
            </a:endParaRPr>
          </a:p>
          <a:p>
            <a:pPr marL="12700" marR="243204">
              <a:lnSpc>
                <a:spcPts val="1650"/>
              </a:lnSpc>
            </a:pPr>
            <a:r>
              <a:rPr sz="1400" b="1" spc="-35" dirty="0">
                <a:latin typeface="Arial"/>
                <a:cs typeface="Arial"/>
              </a:rPr>
              <a:t>Different </a:t>
            </a:r>
            <a:r>
              <a:rPr sz="1400" b="1" spc="-65" dirty="0">
                <a:latin typeface="Arial"/>
                <a:cs typeface="Arial"/>
              </a:rPr>
              <a:t>loss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functions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35" dirty="0">
                <a:latin typeface="Arial"/>
                <a:cs typeface="Arial"/>
              </a:rPr>
              <a:t>lead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to </a:t>
            </a:r>
            <a:r>
              <a:rPr sz="1400" b="1" spc="-30" dirty="0">
                <a:latin typeface="Arial"/>
                <a:cs typeface="Arial"/>
              </a:rPr>
              <a:t>different</a:t>
            </a:r>
            <a:r>
              <a:rPr sz="1400" b="1" spc="-40" dirty="0">
                <a:latin typeface="Arial"/>
                <a:cs typeface="Arial"/>
              </a:rPr>
              <a:t> optimal </a:t>
            </a:r>
            <a:r>
              <a:rPr sz="1400" b="1" spc="-10" dirty="0">
                <a:latin typeface="Arial"/>
                <a:cs typeface="Arial"/>
              </a:rPr>
              <a:t>parameters.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705281" y="3638163"/>
            <a:ext cx="2831465" cy="867410"/>
          </a:xfrm>
          <a:prstGeom prst="rect">
            <a:avLst/>
          </a:prstGeom>
        </p:spPr>
        <p:txBody>
          <a:bodyPr vert="horz" wrap="square" lIns="0" tIns="22860" rIns="0" bIns="0" rtlCol="0">
            <a:spAutoFit/>
          </a:bodyPr>
          <a:lstStyle/>
          <a:p>
            <a:pPr marL="12700" marR="5080">
              <a:lnSpc>
                <a:spcPts val="1650"/>
              </a:lnSpc>
              <a:spcBef>
                <a:spcPts val="180"/>
              </a:spcBef>
            </a:pPr>
            <a:r>
              <a:rPr sz="1400" dirty="0">
                <a:latin typeface="Arial"/>
                <a:cs typeface="Arial"/>
              </a:rPr>
              <a:t>This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process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is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called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fitting</a:t>
            </a:r>
            <a:r>
              <a:rPr sz="1400" b="1" spc="-55" dirty="0">
                <a:latin typeface="Arial"/>
                <a:cs typeface="Arial"/>
              </a:rPr>
              <a:t> </a:t>
            </a:r>
            <a:r>
              <a:rPr sz="1400" b="1" spc="-25" dirty="0">
                <a:latin typeface="Arial"/>
                <a:cs typeface="Arial"/>
              </a:rPr>
              <a:t>the </a:t>
            </a:r>
            <a:r>
              <a:rPr sz="1400" b="1" spc="-50" dirty="0">
                <a:latin typeface="Arial"/>
                <a:cs typeface="Arial"/>
              </a:rPr>
              <a:t>model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45" dirty="0">
                <a:latin typeface="Arial"/>
                <a:cs typeface="Arial"/>
              </a:rPr>
              <a:t>to</a:t>
            </a:r>
            <a:r>
              <a:rPr sz="1400" b="1" spc="-35" dirty="0">
                <a:latin typeface="Arial"/>
                <a:cs typeface="Arial"/>
              </a:rPr>
              <a:t> </a:t>
            </a:r>
            <a:r>
              <a:rPr sz="1400" b="1" spc="-40" dirty="0">
                <a:latin typeface="Arial"/>
                <a:cs typeface="Arial"/>
              </a:rPr>
              <a:t>the</a:t>
            </a:r>
            <a:r>
              <a:rPr sz="1400" b="1" spc="-30" dirty="0">
                <a:latin typeface="Arial"/>
                <a:cs typeface="Arial"/>
              </a:rPr>
              <a:t> </a:t>
            </a:r>
            <a:r>
              <a:rPr sz="1400" b="1" spc="-50" dirty="0">
                <a:latin typeface="Arial"/>
                <a:cs typeface="Arial"/>
              </a:rPr>
              <a:t>data</a:t>
            </a:r>
            <a:r>
              <a:rPr sz="1400" spc="-50" dirty="0">
                <a:latin typeface="Arial"/>
                <a:cs typeface="Arial"/>
              </a:rPr>
              <a:t>.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90" dirty="0">
                <a:latin typeface="Arial"/>
                <a:cs typeface="Arial"/>
              </a:rPr>
              <a:t>We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did</a:t>
            </a:r>
            <a:r>
              <a:rPr sz="1400" spc="-4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it</a:t>
            </a:r>
            <a:r>
              <a:rPr sz="1400" spc="-4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by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hand </a:t>
            </a:r>
            <a:r>
              <a:rPr sz="1400" spc="-60" dirty="0">
                <a:latin typeface="Arial"/>
                <a:cs typeface="Arial"/>
              </a:rPr>
              <a:t>here,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but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in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the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future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will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rely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5" dirty="0">
                <a:latin typeface="Arial"/>
                <a:cs typeface="Arial"/>
              </a:rPr>
              <a:t>on </a:t>
            </a:r>
            <a:r>
              <a:rPr sz="1400" spc="-10" dirty="0">
                <a:latin typeface="Arial"/>
                <a:cs typeface="Arial"/>
              </a:rPr>
              <a:t>computerized</a:t>
            </a:r>
            <a:r>
              <a:rPr sz="1400" spc="10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techniques.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83173" y="2264536"/>
            <a:ext cx="19767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6C9EEB"/>
                </a:solidFill>
              </a:rPr>
              <a:t>Summary</a:t>
            </a:r>
            <a:endParaRPr sz="36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857"/>
            <a:ext cx="24453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Vocabulary</a:t>
            </a:r>
            <a:r>
              <a:rPr spc="-105" dirty="0"/>
              <a:t> </a:t>
            </a:r>
            <a:r>
              <a:rPr spc="-10" dirty="0"/>
              <a:t>review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4987"/>
            <a:ext cx="8194040" cy="3616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63855" marR="13335" indent="-351790">
              <a:lnSpc>
                <a:spcPct val="113300"/>
              </a:lnSpc>
              <a:spcBef>
                <a:spcPts val="100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50" dirty="0">
                <a:latin typeface="Arial"/>
                <a:cs typeface="Arial"/>
              </a:rPr>
              <a:t>When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we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use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(L2)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across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dataset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called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75" dirty="0">
                <a:latin typeface="Arial"/>
                <a:cs typeface="Arial"/>
              </a:rPr>
              <a:t>squared</a:t>
            </a:r>
            <a:r>
              <a:rPr sz="1600" b="1" spc="-3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21055" marR="5080" lvl="1" indent="-351790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45" dirty="0">
                <a:latin typeface="Arial"/>
                <a:cs typeface="Arial"/>
              </a:rPr>
              <a:t>“Squared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loss”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“mean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error”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not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exact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same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thing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150" dirty="0">
                <a:latin typeface="Arial"/>
                <a:cs typeface="Arial"/>
              </a:rPr>
              <a:t>–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one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0" dirty="0">
                <a:latin typeface="Arial"/>
                <a:cs typeface="Arial"/>
              </a:rPr>
              <a:t>a </a:t>
            </a:r>
            <a:r>
              <a:rPr sz="1600" spc="-20" dirty="0">
                <a:latin typeface="Arial"/>
                <a:cs typeface="Arial"/>
              </a:rPr>
              <a:t>single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observation,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one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entire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they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closely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related.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80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similar</a:t>
            </a:r>
            <a:r>
              <a:rPr sz="1600" spc="-9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relationship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holds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true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between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(L1)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b="1" spc="-50" dirty="0">
                <a:latin typeface="Arial"/>
                <a:cs typeface="Arial"/>
              </a:rPr>
              <a:t>mean</a:t>
            </a:r>
            <a:r>
              <a:rPr sz="1600" b="1" spc="-65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absolute </a:t>
            </a:r>
            <a:r>
              <a:rPr sz="1600" b="1" spc="-10" dirty="0"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dirty="0">
                <a:latin typeface="Arial"/>
                <a:cs typeface="Arial"/>
              </a:rPr>
              <a:t>Loss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functions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summary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statistics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you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already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knew: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  <a:tab pos="3939540" algn="l"/>
              </a:tabLst>
            </a:pPr>
            <a:r>
              <a:rPr sz="1600" spc="-40" dirty="0">
                <a:latin typeface="Arial"/>
                <a:cs typeface="Arial"/>
              </a:rPr>
              <a:t>The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sample</a:t>
            </a:r>
            <a:r>
              <a:rPr sz="1600" spc="-8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dirty="0">
                <a:solidFill>
                  <a:srgbClr val="0B5394"/>
                </a:solidFill>
                <a:latin typeface="Arial"/>
                <a:cs typeface="Arial"/>
              </a:rPr>
              <a:t>mean</a:t>
            </a:r>
            <a:r>
              <a:rPr sz="1600" spc="-6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value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	that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mean</a:t>
            </a:r>
            <a:r>
              <a:rPr sz="1600" spc="-6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20" dirty="0">
                <a:solidFill>
                  <a:srgbClr val="0B5394"/>
                </a:solidFill>
                <a:latin typeface="Arial"/>
                <a:cs typeface="Arial"/>
              </a:rPr>
              <a:t>squared</a:t>
            </a:r>
            <a:r>
              <a:rPr sz="1600" spc="-6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  <a:tab pos="4097654" algn="l"/>
              </a:tabLst>
            </a:pPr>
            <a:r>
              <a:rPr sz="1600" spc="-4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sample</a:t>
            </a:r>
            <a:r>
              <a:rPr sz="1600" spc="-7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median</a:t>
            </a:r>
            <a:r>
              <a:rPr sz="1600" spc="-6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is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value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of</a:t>
            </a:r>
            <a:r>
              <a:rPr sz="1600" dirty="0">
                <a:latin typeface="Arial"/>
                <a:cs typeface="Arial"/>
              </a:rPr>
              <a:t>	that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minimizes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mean</a:t>
            </a:r>
            <a:r>
              <a:rPr sz="1600" spc="-65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absolute</a:t>
            </a:r>
            <a:r>
              <a:rPr sz="1600" spc="-60" dirty="0">
                <a:solidFill>
                  <a:srgbClr val="0B5394"/>
                </a:solidFill>
                <a:latin typeface="Arial"/>
                <a:cs typeface="Arial"/>
              </a:rPr>
              <a:t> </a:t>
            </a:r>
            <a:r>
              <a:rPr sz="1600" spc="-10" dirty="0">
                <a:solidFill>
                  <a:srgbClr val="0B5394"/>
                </a:solidFill>
                <a:latin typeface="Arial"/>
                <a:cs typeface="Arial"/>
              </a:rPr>
              <a:t>error</a:t>
            </a:r>
            <a:r>
              <a:rPr sz="1600" spc="-10" dirty="0">
                <a:latin typeface="Arial"/>
                <a:cs typeface="Arial"/>
              </a:rPr>
              <a:t>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spc="-70" dirty="0">
                <a:latin typeface="Arial"/>
                <a:cs typeface="Arial"/>
              </a:rPr>
              <a:t>“Average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loss”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“empirical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risk”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same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thing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purposes.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70" dirty="0">
                <a:latin typeface="Arial"/>
                <a:cs typeface="Arial"/>
              </a:rPr>
              <a:t>So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far,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empirical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risk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was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either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65" dirty="0">
                <a:latin typeface="Arial"/>
                <a:cs typeface="Arial"/>
              </a:rPr>
              <a:t> error,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absolute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error.</a:t>
            </a:r>
            <a:endParaRPr sz="1600">
              <a:latin typeface="Arial"/>
              <a:cs typeface="Arial"/>
            </a:endParaRPr>
          </a:p>
          <a:p>
            <a:pPr marL="821055" marR="189865" lvl="1" indent="-351790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generally,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average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185" dirty="0">
                <a:latin typeface="Arial"/>
                <a:cs typeface="Arial"/>
              </a:rPr>
              <a:t>/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empirical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risk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could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any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function </a:t>
            </a:r>
            <a:r>
              <a:rPr sz="1600" dirty="0">
                <a:latin typeface="Arial"/>
                <a:cs typeface="Arial"/>
              </a:rPr>
              <a:t>across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our</a:t>
            </a:r>
            <a:r>
              <a:rPr sz="1600" spc="-8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dataset.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0895" y="3200767"/>
            <a:ext cx="128895" cy="18619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21620" y="3488616"/>
            <a:ext cx="128895" cy="186198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/>
              <a:t>What’s </a:t>
            </a:r>
            <a:r>
              <a:rPr spc="-40" dirty="0"/>
              <a:t>next...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0621" y="1184987"/>
            <a:ext cx="8232140" cy="33401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363855" indent="-351790">
              <a:lnSpc>
                <a:spcPct val="100000"/>
              </a:lnSpc>
              <a:spcBef>
                <a:spcPts val="355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b="1" spc="-80" dirty="0">
                <a:latin typeface="Arial"/>
                <a:cs typeface="Arial"/>
              </a:rPr>
              <a:t>Changing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model.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50" dirty="0">
                <a:latin typeface="Arial"/>
                <a:cs typeface="Arial"/>
              </a:rPr>
              <a:t>Next,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introduce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simple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linear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regression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that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you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saw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Data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8.</a:t>
            </a:r>
            <a:endParaRPr sz="1600">
              <a:latin typeface="Arial"/>
              <a:cs typeface="Arial"/>
            </a:endParaRPr>
          </a:p>
          <a:p>
            <a:pPr marL="821055" marR="5080" lvl="1" indent="-351790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70" dirty="0">
                <a:latin typeface="Arial"/>
                <a:cs typeface="Arial"/>
              </a:rPr>
              <a:t>We’ll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look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at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multiple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regression,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logistic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5" dirty="0">
                <a:latin typeface="Arial"/>
                <a:cs typeface="Arial"/>
              </a:rPr>
              <a:t>regression,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decision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trees,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random forests,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are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different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types</a:t>
            </a:r>
            <a:r>
              <a:rPr sz="1600" spc="-5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models.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b="1" spc="-80" dirty="0">
                <a:latin typeface="Arial"/>
                <a:cs typeface="Arial"/>
              </a:rPr>
              <a:t>Changing</a:t>
            </a:r>
            <a:r>
              <a:rPr sz="1600" b="1" spc="-40" dirty="0">
                <a:latin typeface="Arial"/>
                <a:cs typeface="Arial"/>
              </a:rPr>
              <a:t> the </a:t>
            </a:r>
            <a:r>
              <a:rPr sz="1600" b="1" spc="-75" dirty="0">
                <a:latin typeface="Arial"/>
                <a:cs typeface="Arial"/>
              </a:rPr>
              <a:t>loss</a:t>
            </a:r>
            <a:r>
              <a:rPr sz="1600" b="1" spc="-40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function.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20" dirty="0">
                <a:latin typeface="Arial"/>
                <a:cs typeface="Arial"/>
              </a:rPr>
              <a:t>L2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(and,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55" dirty="0">
                <a:latin typeface="Arial"/>
                <a:cs typeface="Arial"/>
              </a:rPr>
              <a:t>hence,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mean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squared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error)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will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appear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lot.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also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introduce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new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functions,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like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cross-</a:t>
            </a:r>
            <a:r>
              <a:rPr sz="1600" spc="-20" dirty="0">
                <a:latin typeface="Arial"/>
                <a:cs typeface="Arial"/>
              </a:rPr>
              <a:t>entropy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loss.</a:t>
            </a:r>
            <a:endParaRPr sz="1600">
              <a:latin typeface="Arial"/>
              <a:cs typeface="Arial"/>
            </a:endParaRPr>
          </a:p>
          <a:p>
            <a:pPr marL="363855" indent="-351790">
              <a:lnSpc>
                <a:spcPct val="100000"/>
              </a:lnSpc>
              <a:spcBef>
                <a:spcPts val="254"/>
              </a:spcBef>
              <a:buChar char="●"/>
              <a:tabLst>
                <a:tab pos="363855" algn="l"/>
                <a:tab pos="364490" algn="l"/>
              </a:tabLst>
            </a:pPr>
            <a:r>
              <a:rPr sz="1600" b="1" spc="-80" dirty="0">
                <a:latin typeface="Arial"/>
                <a:cs typeface="Arial"/>
              </a:rPr>
              <a:t>Changing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85" dirty="0">
                <a:latin typeface="Arial"/>
                <a:cs typeface="Arial"/>
              </a:rPr>
              <a:t>how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we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dirty="0">
                <a:latin typeface="Arial"/>
                <a:cs typeface="Arial"/>
              </a:rPr>
              <a:t>fit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55" dirty="0">
                <a:latin typeface="Arial"/>
                <a:cs typeface="Arial"/>
              </a:rPr>
              <a:t>model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5" dirty="0">
                <a:latin typeface="Arial"/>
                <a:cs typeface="Arial"/>
              </a:rPr>
              <a:t>to</a:t>
            </a:r>
            <a:r>
              <a:rPr sz="1600" b="1" spc="-50" dirty="0">
                <a:latin typeface="Arial"/>
                <a:cs typeface="Arial"/>
              </a:rPr>
              <a:t> </a:t>
            </a:r>
            <a:r>
              <a:rPr sz="1600" b="1" spc="-40" dirty="0">
                <a:latin typeface="Arial"/>
                <a:cs typeface="Arial"/>
              </a:rPr>
              <a:t>the</a:t>
            </a:r>
            <a:r>
              <a:rPr sz="1600" b="1" spc="-45" dirty="0">
                <a:latin typeface="Arial"/>
                <a:cs typeface="Arial"/>
              </a:rPr>
              <a:t> </a:t>
            </a:r>
            <a:r>
              <a:rPr sz="1600" b="1" spc="-10" dirty="0">
                <a:latin typeface="Arial"/>
                <a:cs typeface="Arial"/>
              </a:rPr>
              <a:t>data.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100" dirty="0">
                <a:latin typeface="Arial"/>
                <a:cs typeface="Arial"/>
              </a:rPr>
              <a:t>We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did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largely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hand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6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this</a:t>
            </a:r>
            <a:r>
              <a:rPr sz="1600" spc="-5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lecture.</a:t>
            </a:r>
            <a:endParaRPr sz="1600">
              <a:latin typeface="Arial"/>
              <a:cs typeface="Arial"/>
            </a:endParaRPr>
          </a:p>
          <a:p>
            <a:pPr marL="821055" marR="172720" lvl="1" indent="-351790">
              <a:lnSpc>
                <a:spcPct val="113300"/>
              </a:lnSpc>
              <a:buChar char="○"/>
              <a:tabLst>
                <a:tab pos="821055" algn="l"/>
                <a:tab pos="821690" algn="l"/>
              </a:tabLst>
            </a:pPr>
            <a:r>
              <a:rPr sz="1600" spc="-10" dirty="0">
                <a:latin typeface="Arial"/>
                <a:cs typeface="Arial"/>
              </a:rPr>
              <a:t>But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shortly,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run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into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combinations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of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models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and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loss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functions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for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which</a:t>
            </a:r>
            <a:r>
              <a:rPr sz="1600" spc="-4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the </a:t>
            </a:r>
            <a:r>
              <a:rPr sz="1600" dirty="0">
                <a:latin typeface="Arial"/>
                <a:cs typeface="Arial"/>
              </a:rPr>
              <a:t>optimal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parameters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can’t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30" dirty="0">
                <a:latin typeface="Arial"/>
                <a:cs typeface="Arial"/>
              </a:rPr>
              <a:t>be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determined</a:t>
            </a:r>
            <a:r>
              <a:rPr sz="1600" spc="-6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by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hand.</a:t>
            </a:r>
            <a:endParaRPr sz="1600">
              <a:latin typeface="Arial"/>
              <a:cs typeface="Arial"/>
            </a:endParaRPr>
          </a:p>
          <a:p>
            <a:pPr marL="821055" lvl="1" indent="-352425">
              <a:lnSpc>
                <a:spcPct val="100000"/>
              </a:lnSpc>
              <a:spcBef>
                <a:spcPts val="254"/>
              </a:spcBef>
              <a:buChar char="○"/>
              <a:tabLst>
                <a:tab pos="821055" algn="l"/>
                <a:tab pos="821690" algn="l"/>
              </a:tabLst>
            </a:pPr>
            <a:r>
              <a:rPr sz="1600" spc="-30" dirty="0">
                <a:latin typeface="Arial"/>
                <a:cs typeface="Arial"/>
              </a:rPr>
              <a:t>As</a:t>
            </a:r>
            <a:r>
              <a:rPr sz="1600" spc="-80" dirty="0">
                <a:latin typeface="Arial"/>
                <a:cs typeface="Arial"/>
              </a:rPr>
              <a:t> </a:t>
            </a:r>
            <a:r>
              <a:rPr sz="1600" spc="-40" dirty="0">
                <a:latin typeface="Arial"/>
                <a:cs typeface="Arial"/>
              </a:rPr>
              <a:t>such,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we’ll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learn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about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techniques</a:t>
            </a:r>
            <a:r>
              <a:rPr sz="1600" spc="-70" dirty="0">
                <a:latin typeface="Arial"/>
                <a:cs typeface="Arial"/>
              </a:rPr>
              <a:t> </a:t>
            </a:r>
            <a:r>
              <a:rPr sz="1600" spc="-25" dirty="0">
                <a:latin typeface="Arial"/>
                <a:cs typeface="Arial"/>
              </a:rPr>
              <a:t>like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gradient</a:t>
            </a:r>
            <a:r>
              <a:rPr sz="1600" spc="-7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descent.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400494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00" dirty="0">
                <a:solidFill>
                  <a:srgbClr val="013C4D"/>
                </a:solidFill>
                <a:latin typeface="Times New Roman"/>
                <a:cs typeface="Times New Roman"/>
              </a:rPr>
              <a:t>Data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30" dirty="0">
                <a:solidFill>
                  <a:srgbClr val="013C4D"/>
                </a:solidFill>
                <a:latin typeface="Times New Roman"/>
                <a:cs typeface="Times New Roman"/>
              </a:rPr>
              <a:t>Visualization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7427" y="1511452"/>
            <a:ext cx="6969533" cy="251601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6410324"/>
            <a:ext cx="1876425" cy="76200"/>
          </a:xfrm>
          <a:custGeom>
            <a:avLst/>
            <a:gdLst/>
            <a:ahLst/>
            <a:cxnLst/>
            <a:rect l="l" t="t" r="r" b="b"/>
            <a:pathLst>
              <a:path w="1876425" h="76200">
                <a:moveTo>
                  <a:pt x="1876424" y="76199"/>
                </a:moveTo>
                <a:lnTo>
                  <a:pt x="0" y="76199"/>
                </a:lnTo>
                <a:lnTo>
                  <a:pt x="0" y="0"/>
                </a:lnTo>
                <a:lnTo>
                  <a:pt x="1876424" y="0"/>
                </a:lnTo>
                <a:lnTo>
                  <a:pt x="187642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376371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25"/>
              </a:spcBef>
            </a:pPr>
            <a:r>
              <a:rPr sz="3350" dirty="0">
                <a:solidFill>
                  <a:srgbClr val="013C4D"/>
                </a:solidFill>
                <a:latin typeface="Times New Roman"/>
                <a:cs typeface="Times New Roman"/>
              </a:rPr>
              <a:t>1.</a:t>
            </a:r>
            <a:r>
              <a:rPr sz="3350" spc="10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505" dirty="0">
                <a:solidFill>
                  <a:srgbClr val="013C4D"/>
                </a:solidFill>
                <a:latin typeface="Times New Roman"/>
                <a:cs typeface="Times New Roman"/>
              </a:rPr>
              <a:t>Think</a:t>
            </a:r>
            <a:r>
              <a:rPr sz="3350" spc="11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65" dirty="0">
                <a:solidFill>
                  <a:srgbClr val="013C4D"/>
                </a:solidFill>
                <a:latin typeface="Times New Roman"/>
                <a:cs typeface="Times New Roman"/>
              </a:rPr>
              <a:t>about</a:t>
            </a:r>
            <a:r>
              <a:rPr sz="3350" spc="10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95" dirty="0">
                <a:solidFill>
                  <a:srgbClr val="013C4D"/>
                </a:solidFill>
                <a:latin typeface="Times New Roman"/>
                <a:cs typeface="Times New Roman"/>
              </a:rPr>
              <a:t>your</a:t>
            </a:r>
            <a:r>
              <a:rPr sz="3350" spc="11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80" dirty="0">
                <a:solidFill>
                  <a:srgbClr val="013C4D"/>
                </a:solidFill>
                <a:latin typeface="Times New Roman"/>
                <a:cs typeface="Times New Roman"/>
              </a:rPr>
              <a:t>Data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9299" y="3397250"/>
            <a:ext cx="593407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225" dirty="0">
                <a:solidFill>
                  <a:srgbClr val="013C4D"/>
                </a:solidFill>
                <a:latin typeface="Times New Roman"/>
                <a:cs typeface="Times New Roman"/>
              </a:rPr>
              <a:t>2.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505" dirty="0">
                <a:solidFill>
                  <a:srgbClr val="013C4D"/>
                </a:solidFill>
                <a:latin typeface="Times New Roman"/>
                <a:cs typeface="Times New Roman"/>
              </a:rPr>
              <a:t>Think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65" dirty="0">
                <a:solidFill>
                  <a:srgbClr val="013C4D"/>
                </a:solidFill>
                <a:latin typeface="Times New Roman"/>
                <a:cs typeface="Times New Roman"/>
              </a:rPr>
              <a:t>about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95" dirty="0">
                <a:solidFill>
                  <a:srgbClr val="013C4D"/>
                </a:solidFill>
                <a:latin typeface="Times New Roman"/>
                <a:cs typeface="Times New Roman"/>
              </a:rPr>
              <a:t>your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50" dirty="0">
                <a:solidFill>
                  <a:srgbClr val="013C4D"/>
                </a:solidFill>
                <a:latin typeface="Times New Roman"/>
                <a:cs typeface="Times New Roman"/>
              </a:rPr>
              <a:t>Model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6410324"/>
            <a:ext cx="2257425" cy="76200"/>
          </a:xfrm>
          <a:custGeom>
            <a:avLst/>
            <a:gdLst/>
            <a:ahLst/>
            <a:cxnLst/>
            <a:rect l="l" t="t" r="r" b="b"/>
            <a:pathLst>
              <a:path w="2257425" h="76200">
                <a:moveTo>
                  <a:pt x="2257424" y="76199"/>
                </a:moveTo>
                <a:lnTo>
                  <a:pt x="0" y="76199"/>
                </a:lnTo>
                <a:lnTo>
                  <a:pt x="0" y="0"/>
                </a:lnTo>
                <a:lnTo>
                  <a:pt x="2257424" y="0"/>
                </a:lnTo>
                <a:lnTo>
                  <a:pt x="225742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3764915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550" dirty="0">
                <a:solidFill>
                  <a:srgbClr val="013C4D"/>
                </a:solidFill>
                <a:latin typeface="Times New Roman"/>
                <a:cs typeface="Times New Roman"/>
              </a:rPr>
              <a:t>What</a:t>
            </a:r>
            <a:r>
              <a:rPr sz="3350" spc="13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215" dirty="0">
                <a:solidFill>
                  <a:srgbClr val="013C4D"/>
                </a:solidFill>
                <a:latin typeface="Times New Roman"/>
                <a:cs typeface="Times New Roman"/>
              </a:rPr>
              <a:t>is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70" dirty="0">
                <a:solidFill>
                  <a:srgbClr val="013C4D"/>
                </a:solidFill>
                <a:latin typeface="Times New Roman"/>
                <a:cs typeface="Times New Roman"/>
              </a:rPr>
              <a:t>a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15" dirty="0">
                <a:solidFill>
                  <a:srgbClr val="013C4D"/>
                </a:solidFill>
                <a:latin typeface="Times New Roman"/>
                <a:cs typeface="Times New Roman"/>
              </a:rPr>
              <a:t>model?</a:t>
            </a:r>
            <a:endParaRPr sz="335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4524" y="1483842"/>
            <a:ext cx="1115872" cy="18928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84524" y="2008936"/>
            <a:ext cx="988259" cy="23682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3705224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3990974"/>
            <a:ext cx="76200" cy="7619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23924" y="4276724"/>
            <a:ext cx="76200" cy="7619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49299" y="1410335"/>
            <a:ext cx="6753859" cy="3331681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20"/>
              </a:spcBef>
            </a:pPr>
            <a:r>
              <a:rPr sz="1900" dirty="0">
                <a:latin typeface="Arial"/>
                <a:cs typeface="Arial"/>
              </a:rPr>
              <a:t>De</a:t>
            </a:r>
            <a:r>
              <a:rPr sz="1900" spc="110" dirty="0">
                <a:latin typeface="Arial"/>
                <a:cs typeface="Arial"/>
              </a:rPr>
              <a:t>  </a:t>
            </a:r>
            <a:r>
              <a:rPr sz="1900" spc="114" dirty="0">
                <a:latin typeface="Arial"/>
                <a:cs typeface="Arial"/>
              </a:rPr>
              <a:t>nition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: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model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82936"/>
                </a:solidFill>
                <a:latin typeface="Arial"/>
                <a:cs typeface="Arial"/>
              </a:rPr>
              <a:t>is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useful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simpli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  cation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60" dirty="0">
                <a:solidFill>
                  <a:srgbClr val="282936"/>
                </a:solidFill>
                <a:latin typeface="Arial"/>
                <a:cs typeface="Arial"/>
              </a:rPr>
              <a:t>reality.</a:t>
            </a:r>
            <a:endParaRPr sz="1900" dirty="0">
              <a:latin typeface="Arial"/>
              <a:cs typeface="Arial"/>
            </a:endParaRPr>
          </a:p>
          <a:p>
            <a:pPr marL="12700" marR="5080" algn="just">
              <a:lnSpc>
                <a:spcPts val="2250"/>
              </a:lnSpc>
              <a:spcBef>
                <a:spcPts val="1945"/>
              </a:spcBef>
            </a:pPr>
            <a:endParaRPr lang="en-US" sz="1900" spc="75" dirty="0">
              <a:solidFill>
                <a:srgbClr val="282936"/>
              </a:solidFill>
              <a:latin typeface="Arial"/>
              <a:cs typeface="Arial"/>
            </a:endParaRPr>
          </a:p>
          <a:p>
            <a:pPr marL="12700" marR="5080" algn="just">
              <a:lnSpc>
                <a:spcPts val="2250"/>
              </a:lnSpc>
              <a:spcBef>
                <a:spcPts val="1945"/>
              </a:spcBef>
            </a:pP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We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0" dirty="0">
                <a:solidFill>
                  <a:srgbClr val="282936"/>
                </a:solidFill>
                <a:latin typeface="Arial"/>
                <a:cs typeface="Arial"/>
              </a:rPr>
              <a:t>can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model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fall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82936"/>
                </a:solidFill>
                <a:latin typeface="Arial"/>
                <a:cs typeface="Arial"/>
              </a:rPr>
              <a:t>an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object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earth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25" dirty="0">
                <a:solidFill>
                  <a:srgbClr val="282936"/>
                </a:solidFill>
                <a:latin typeface="Arial"/>
                <a:cs typeface="Arial"/>
              </a:rPr>
              <a:t>as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subject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a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constant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acceleration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due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to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0" dirty="0">
                <a:solidFill>
                  <a:srgbClr val="282936"/>
                </a:solidFill>
                <a:latin typeface="Arial"/>
                <a:cs typeface="Arial"/>
              </a:rPr>
              <a:t>gravity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at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20" dirty="0">
                <a:solidFill>
                  <a:srgbClr val="282936"/>
                </a:solidFill>
                <a:latin typeface="Arial"/>
                <a:cs typeface="Arial"/>
              </a:rPr>
              <a:t>9.81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m/s^2.</a:t>
            </a:r>
            <a:endParaRPr sz="1900" dirty="0">
              <a:latin typeface="Arial"/>
              <a:cs typeface="Arial"/>
            </a:endParaRPr>
          </a:p>
          <a:p>
            <a:pPr marL="12700" algn="just">
              <a:lnSpc>
                <a:spcPct val="100000"/>
              </a:lnSpc>
              <a:spcBef>
                <a:spcPts val="1850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8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model</a:t>
            </a:r>
            <a:r>
              <a:rPr sz="1900" spc="18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0" dirty="0">
                <a:solidFill>
                  <a:srgbClr val="282936"/>
                </a:solidFill>
                <a:latin typeface="Arial"/>
                <a:cs typeface="Arial"/>
              </a:rPr>
              <a:t>ignores:</a:t>
            </a:r>
            <a:endParaRPr lang="en-US" sz="1900" dirty="0">
              <a:latin typeface="Arial"/>
              <a:cs typeface="Arial"/>
            </a:endParaRPr>
          </a:p>
          <a:p>
            <a:pPr marL="393065" marR="3514090">
              <a:lnSpc>
                <a:spcPts val="2250"/>
              </a:lnSpc>
              <a:spcBef>
                <a:spcPts val="1945"/>
              </a:spcBef>
            </a:pPr>
            <a:r>
              <a:rPr lang="en-US" sz="1900" spc="110" dirty="0">
                <a:solidFill>
                  <a:srgbClr val="282936"/>
                </a:solidFill>
                <a:latin typeface="Arial"/>
                <a:cs typeface="Arial"/>
              </a:rPr>
              <a:t>local</a:t>
            </a:r>
            <a:r>
              <a:rPr lang="en-US"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900" spc="90" dirty="0">
                <a:solidFill>
                  <a:srgbClr val="282936"/>
                </a:solidFill>
                <a:latin typeface="Arial"/>
                <a:cs typeface="Arial"/>
              </a:rPr>
              <a:t>variation</a:t>
            </a:r>
            <a:r>
              <a:rPr lang="en-US"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900" spc="105" dirty="0">
                <a:solidFill>
                  <a:srgbClr val="282936"/>
                </a:solidFill>
                <a:latin typeface="Arial"/>
                <a:cs typeface="Arial"/>
              </a:rPr>
              <a:t>in</a:t>
            </a:r>
            <a:r>
              <a:rPr lang="en-US" sz="1900" spc="13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900" spc="60" dirty="0">
                <a:solidFill>
                  <a:srgbClr val="282936"/>
                </a:solidFill>
                <a:latin typeface="Arial"/>
                <a:cs typeface="Arial"/>
              </a:rPr>
              <a:t>gravity </a:t>
            </a:r>
            <a:r>
              <a:rPr lang="en-US" sz="1900" spc="80" dirty="0">
                <a:solidFill>
                  <a:srgbClr val="282936"/>
                </a:solidFill>
                <a:latin typeface="Arial"/>
                <a:cs typeface="Arial"/>
              </a:rPr>
              <a:t>air</a:t>
            </a:r>
            <a:r>
              <a:rPr lang="en-US"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lang="en-US" sz="1900" spc="80" dirty="0">
                <a:solidFill>
                  <a:srgbClr val="282936"/>
                </a:solidFill>
                <a:latin typeface="Arial"/>
                <a:cs typeface="Arial"/>
              </a:rPr>
              <a:t>resistance</a:t>
            </a:r>
            <a:endParaRPr lang="en-US" sz="1900" dirty="0">
              <a:latin typeface="Arial"/>
              <a:cs typeface="Arial"/>
            </a:endParaRPr>
          </a:p>
          <a:p>
            <a:pPr marL="393065">
              <a:lnSpc>
                <a:spcPts val="2180"/>
              </a:lnSpc>
            </a:pP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non-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linear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dynamics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in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trajectory</a:t>
            </a:r>
            <a:endParaRPr sz="1900" dirty="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6410324"/>
            <a:ext cx="2628900" cy="76200"/>
          </a:xfrm>
          <a:custGeom>
            <a:avLst/>
            <a:gdLst/>
            <a:ahLst/>
            <a:cxnLst/>
            <a:rect l="l" t="t" r="r" b="b"/>
            <a:pathLst>
              <a:path w="2628900" h="76200">
                <a:moveTo>
                  <a:pt x="2628899" y="76199"/>
                </a:moveTo>
                <a:lnTo>
                  <a:pt x="0" y="76199"/>
                </a:lnTo>
                <a:lnTo>
                  <a:pt x="0" y="0"/>
                </a:lnTo>
                <a:lnTo>
                  <a:pt x="2628899" y="0"/>
                </a:lnTo>
                <a:lnTo>
                  <a:pt x="2628899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3143249"/>
            <a:ext cx="76200" cy="761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3924" y="4000499"/>
            <a:ext cx="76200" cy="76199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sz="half" idx="2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DESCRIPTION</a:t>
            </a:r>
          </a:p>
          <a:p>
            <a:pPr marL="12700" marR="391795">
              <a:lnSpc>
                <a:spcPts val="2250"/>
              </a:lnSpc>
              <a:spcBef>
                <a:spcPts val="2010"/>
              </a:spcBef>
            </a:pPr>
            <a:r>
              <a:rPr sz="1900" dirty="0">
                <a:solidFill>
                  <a:srgbClr val="282936"/>
                </a:solidFill>
              </a:rPr>
              <a:t>To</a:t>
            </a:r>
            <a:r>
              <a:rPr sz="1900" spc="80" dirty="0">
                <a:solidFill>
                  <a:srgbClr val="282936"/>
                </a:solidFill>
              </a:rPr>
              <a:t> </a:t>
            </a:r>
            <a:r>
              <a:rPr sz="1900" spc="114" dirty="0">
                <a:solidFill>
                  <a:srgbClr val="282936"/>
                </a:solidFill>
              </a:rPr>
              <a:t>understand</a:t>
            </a:r>
            <a:r>
              <a:rPr sz="1900" spc="85" dirty="0">
                <a:solidFill>
                  <a:srgbClr val="282936"/>
                </a:solidFill>
              </a:rPr>
              <a:t> </a:t>
            </a:r>
            <a:r>
              <a:rPr sz="1900" spc="145" dirty="0">
                <a:solidFill>
                  <a:srgbClr val="282936"/>
                </a:solidFill>
              </a:rPr>
              <a:t>the</a:t>
            </a:r>
            <a:r>
              <a:rPr sz="1900" spc="85" dirty="0">
                <a:solidFill>
                  <a:srgbClr val="282936"/>
                </a:solidFill>
              </a:rPr>
              <a:t> </a:t>
            </a:r>
            <a:r>
              <a:rPr sz="1900" spc="125" dirty="0">
                <a:solidFill>
                  <a:srgbClr val="282936"/>
                </a:solidFill>
              </a:rPr>
              <a:t>world </a:t>
            </a:r>
            <a:r>
              <a:rPr sz="1900" spc="110" dirty="0">
                <a:solidFill>
                  <a:srgbClr val="282936"/>
                </a:solidFill>
              </a:rPr>
              <a:t>we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80" dirty="0">
                <a:solidFill>
                  <a:srgbClr val="282936"/>
                </a:solidFill>
              </a:rPr>
              <a:t>live</a:t>
            </a:r>
            <a:r>
              <a:rPr sz="1900" spc="140" dirty="0">
                <a:solidFill>
                  <a:srgbClr val="282936"/>
                </a:solidFill>
              </a:rPr>
              <a:t> </a:t>
            </a:r>
            <a:r>
              <a:rPr sz="1900" spc="35" dirty="0">
                <a:solidFill>
                  <a:srgbClr val="282936"/>
                </a:solidFill>
              </a:rPr>
              <a:t>in.</a:t>
            </a:r>
            <a:endParaRPr sz="1900" dirty="0"/>
          </a:p>
          <a:p>
            <a:pPr marL="393065" marR="88900" algn="just">
              <a:lnSpc>
                <a:spcPts val="2250"/>
              </a:lnSpc>
              <a:spcBef>
                <a:spcPts val="1875"/>
              </a:spcBef>
            </a:pPr>
            <a:r>
              <a:rPr sz="1900" spc="100" dirty="0">
                <a:solidFill>
                  <a:srgbClr val="282936"/>
                </a:solidFill>
              </a:rPr>
              <a:t>What</a:t>
            </a:r>
            <a:r>
              <a:rPr sz="1900" spc="140" dirty="0">
                <a:solidFill>
                  <a:srgbClr val="282936"/>
                </a:solidFill>
              </a:rPr>
              <a:t> </a:t>
            </a:r>
            <a:r>
              <a:rPr sz="1900" spc="114" dirty="0">
                <a:solidFill>
                  <a:srgbClr val="282936"/>
                </a:solidFill>
              </a:rPr>
              <a:t>factors</a:t>
            </a:r>
            <a:r>
              <a:rPr sz="1900" spc="140" dirty="0">
                <a:solidFill>
                  <a:srgbClr val="282936"/>
                </a:solidFill>
              </a:rPr>
              <a:t> </a:t>
            </a:r>
            <a:r>
              <a:rPr sz="1900" spc="75" dirty="0">
                <a:solidFill>
                  <a:srgbClr val="282936"/>
                </a:solidFill>
              </a:rPr>
              <a:t>play</a:t>
            </a:r>
            <a:r>
              <a:rPr sz="1900" spc="140" dirty="0">
                <a:solidFill>
                  <a:srgbClr val="282936"/>
                </a:solidFill>
              </a:rPr>
              <a:t> </a:t>
            </a:r>
            <a:r>
              <a:rPr sz="1900" dirty="0">
                <a:solidFill>
                  <a:srgbClr val="282936"/>
                </a:solidFill>
              </a:rPr>
              <a:t>a</a:t>
            </a:r>
            <a:r>
              <a:rPr sz="1900" spc="140" dirty="0">
                <a:solidFill>
                  <a:srgbClr val="282936"/>
                </a:solidFill>
              </a:rPr>
              <a:t> </a:t>
            </a:r>
            <a:r>
              <a:rPr sz="1900" spc="80" dirty="0">
                <a:solidFill>
                  <a:srgbClr val="282936"/>
                </a:solidFill>
              </a:rPr>
              <a:t>role </a:t>
            </a:r>
            <a:r>
              <a:rPr sz="1900" spc="105" dirty="0">
                <a:solidFill>
                  <a:srgbClr val="282936"/>
                </a:solidFill>
              </a:rPr>
              <a:t>in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145" dirty="0">
                <a:solidFill>
                  <a:srgbClr val="282936"/>
                </a:solidFill>
              </a:rPr>
              <a:t>the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80" dirty="0">
                <a:solidFill>
                  <a:srgbClr val="282936"/>
                </a:solidFill>
              </a:rPr>
              <a:t>spread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145" dirty="0">
                <a:solidFill>
                  <a:srgbClr val="282936"/>
                </a:solidFill>
              </a:rPr>
              <a:t>of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-10" dirty="0">
                <a:solidFill>
                  <a:srgbClr val="282936"/>
                </a:solidFill>
              </a:rPr>
              <a:t>COVID- </a:t>
            </a:r>
            <a:r>
              <a:rPr sz="1900" spc="-25" dirty="0">
                <a:solidFill>
                  <a:srgbClr val="282936"/>
                </a:solidFill>
              </a:rPr>
              <a:t>19?</a:t>
            </a:r>
            <a:endParaRPr sz="1900" dirty="0"/>
          </a:p>
          <a:p>
            <a:pPr marL="393065" marR="5080">
              <a:lnSpc>
                <a:spcPts val="2250"/>
              </a:lnSpc>
            </a:pPr>
            <a:r>
              <a:rPr sz="1900" spc="95" dirty="0">
                <a:solidFill>
                  <a:srgbClr val="282936"/>
                </a:solidFill>
              </a:rPr>
              <a:t>How</a:t>
            </a:r>
            <a:r>
              <a:rPr sz="1900" spc="125" dirty="0">
                <a:solidFill>
                  <a:srgbClr val="282936"/>
                </a:solidFill>
              </a:rPr>
              <a:t> </a:t>
            </a:r>
            <a:r>
              <a:rPr sz="1900" spc="114" dirty="0">
                <a:solidFill>
                  <a:srgbClr val="282936"/>
                </a:solidFill>
              </a:rPr>
              <a:t>do</a:t>
            </a:r>
            <a:r>
              <a:rPr sz="1900" spc="130" dirty="0">
                <a:solidFill>
                  <a:srgbClr val="282936"/>
                </a:solidFill>
              </a:rPr>
              <a:t> </a:t>
            </a:r>
            <a:r>
              <a:rPr sz="1900" spc="70" dirty="0">
                <a:solidFill>
                  <a:srgbClr val="282936"/>
                </a:solidFill>
              </a:rPr>
              <a:t>an</a:t>
            </a:r>
            <a:r>
              <a:rPr sz="1900" spc="130" dirty="0">
                <a:solidFill>
                  <a:srgbClr val="282936"/>
                </a:solidFill>
              </a:rPr>
              <a:t> </a:t>
            </a:r>
            <a:r>
              <a:rPr sz="1900" spc="85" dirty="0">
                <a:solidFill>
                  <a:srgbClr val="282936"/>
                </a:solidFill>
              </a:rPr>
              <a:t>object’s </a:t>
            </a:r>
            <a:r>
              <a:rPr sz="1900" spc="105" dirty="0">
                <a:solidFill>
                  <a:srgbClr val="282936"/>
                </a:solidFill>
              </a:rPr>
              <a:t>velocity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70" dirty="0">
                <a:solidFill>
                  <a:srgbClr val="282936"/>
                </a:solidFill>
              </a:rPr>
              <a:t>and</a:t>
            </a:r>
            <a:r>
              <a:rPr sz="1900" spc="500" dirty="0">
                <a:solidFill>
                  <a:srgbClr val="282936"/>
                </a:solidFill>
              </a:rPr>
              <a:t> </a:t>
            </a:r>
            <a:r>
              <a:rPr sz="1900" spc="95" dirty="0">
                <a:solidFill>
                  <a:srgbClr val="282936"/>
                </a:solidFill>
              </a:rPr>
              <a:t>acceleration</a:t>
            </a:r>
            <a:r>
              <a:rPr sz="1900" spc="150" dirty="0">
                <a:solidFill>
                  <a:srgbClr val="282936"/>
                </a:solidFill>
              </a:rPr>
              <a:t> </a:t>
            </a:r>
            <a:r>
              <a:rPr sz="1900" spc="145" dirty="0">
                <a:solidFill>
                  <a:srgbClr val="282936"/>
                </a:solidFill>
              </a:rPr>
              <a:t>impact</a:t>
            </a:r>
            <a:r>
              <a:rPr sz="1900" spc="150" dirty="0">
                <a:solidFill>
                  <a:srgbClr val="282936"/>
                </a:solidFill>
              </a:rPr>
              <a:t> </a:t>
            </a:r>
            <a:r>
              <a:rPr sz="1900" spc="110" dirty="0">
                <a:solidFill>
                  <a:srgbClr val="282936"/>
                </a:solidFill>
              </a:rPr>
              <a:t>how </a:t>
            </a:r>
            <a:r>
              <a:rPr sz="1900" spc="105" dirty="0">
                <a:solidFill>
                  <a:srgbClr val="282936"/>
                </a:solidFill>
              </a:rPr>
              <a:t>far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175" dirty="0">
                <a:solidFill>
                  <a:srgbClr val="282936"/>
                </a:solidFill>
              </a:rPr>
              <a:t>it</a:t>
            </a:r>
            <a:r>
              <a:rPr sz="1900" spc="135" dirty="0">
                <a:solidFill>
                  <a:srgbClr val="282936"/>
                </a:solidFill>
              </a:rPr>
              <a:t> </a:t>
            </a:r>
            <a:r>
              <a:rPr sz="1900" spc="70" dirty="0">
                <a:solidFill>
                  <a:srgbClr val="282936"/>
                </a:solidFill>
              </a:rPr>
              <a:t>travels?</a:t>
            </a:r>
            <a:endParaRPr sz="1900" dirty="0"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24" y="3143249"/>
            <a:ext cx="76200" cy="761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5824" y="3428999"/>
            <a:ext cx="76200" cy="761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525516" y="1654175"/>
            <a:ext cx="2899410" cy="2236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PREDICTION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250"/>
              </a:lnSpc>
              <a:spcBef>
                <a:spcPts val="2010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0" dirty="0">
                <a:solidFill>
                  <a:srgbClr val="282936"/>
                </a:solidFill>
                <a:latin typeface="Arial"/>
                <a:cs typeface="Arial"/>
              </a:rPr>
              <a:t>predict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6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value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20" dirty="0">
                <a:solidFill>
                  <a:srgbClr val="282936"/>
                </a:solidFill>
                <a:latin typeface="Arial"/>
                <a:cs typeface="Arial"/>
              </a:rPr>
              <a:t>of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unseen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data.</a:t>
            </a:r>
            <a:endParaRPr sz="1900">
              <a:latin typeface="Arial"/>
              <a:cs typeface="Arial"/>
            </a:endParaRPr>
          </a:p>
          <a:p>
            <a:pPr marL="393065" marR="173355">
              <a:lnSpc>
                <a:spcPts val="2250"/>
              </a:lnSpc>
              <a:spcBef>
                <a:spcPts val="1875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Is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this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email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65" dirty="0">
                <a:solidFill>
                  <a:srgbClr val="282936"/>
                </a:solidFill>
                <a:latin typeface="Arial"/>
                <a:cs typeface="Arial"/>
              </a:rPr>
              <a:t>spam? </a:t>
            </a: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Is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35" dirty="0">
                <a:solidFill>
                  <a:srgbClr val="282936"/>
                </a:solidFill>
                <a:latin typeface="Arial"/>
                <a:cs typeface="Arial"/>
              </a:rPr>
              <a:t>this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75" dirty="0">
                <a:solidFill>
                  <a:srgbClr val="282936"/>
                </a:solidFill>
                <a:latin typeface="Arial"/>
                <a:cs typeface="Arial"/>
              </a:rPr>
              <a:t>shape</a:t>
            </a:r>
            <a:r>
              <a:rPr sz="1900" spc="15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-50" dirty="0">
                <a:solidFill>
                  <a:srgbClr val="282936"/>
                </a:solidFill>
                <a:latin typeface="Arial"/>
                <a:cs typeface="Arial"/>
              </a:rPr>
              <a:t>a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pedestrian?</a:t>
            </a:r>
            <a:endParaRPr sz="19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749299" y="507508"/>
            <a:ext cx="6104255" cy="5556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95" dirty="0">
                <a:solidFill>
                  <a:srgbClr val="013C4D"/>
                </a:solidFill>
                <a:latin typeface="Times New Roman"/>
                <a:cs typeface="Times New Roman"/>
              </a:rPr>
              <a:t>How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40" dirty="0">
                <a:solidFill>
                  <a:srgbClr val="013C4D"/>
                </a:solidFill>
                <a:latin typeface="Times New Roman"/>
                <a:cs typeface="Times New Roman"/>
              </a:rPr>
              <a:t>can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70" dirty="0">
                <a:solidFill>
                  <a:srgbClr val="013C4D"/>
                </a:solidFill>
                <a:latin typeface="Times New Roman"/>
                <a:cs typeface="Times New Roman"/>
              </a:rPr>
              <a:t>a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545" dirty="0">
                <a:solidFill>
                  <a:srgbClr val="013C4D"/>
                </a:solidFill>
                <a:latin typeface="Times New Roman"/>
                <a:cs typeface="Times New Roman"/>
              </a:rPr>
              <a:t>model</a:t>
            </a:r>
            <a:r>
              <a:rPr sz="3350" spc="13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80" dirty="0">
                <a:solidFill>
                  <a:srgbClr val="013C4D"/>
                </a:solidFill>
                <a:latin typeface="Times New Roman"/>
                <a:cs typeface="Times New Roman"/>
              </a:rPr>
              <a:t>be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450" i="1" spc="285" dirty="0">
                <a:solidFill>
                  <a:srgbClr val="013C4D"/>
                </a:solidFill>
                <a:latin typeface="Times New Roman"/>
                <a:cs typeface="Times New Roman"/>
              </a:rPr>
              <a:t>useful</a:t>
            </a:r>
            <a:r>
              <a:rPr sz="3350" spc="285" dirty="0">
                <a:solidFill>
                  <a:srgbClr val="013C4D"/>
                </a:solidFill>
                <a:latin typeface="Times New Roman"/>
                <a:cs typeface="Times New Roman"/>
              </a:rPr>
              <a:t>?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0" y="6410324"/>
            <a:ext cx="3381375" cy="76200"/>
          </a:xfrm>
          <a:custGeom>
            <a:avLst/>
            <a:gdLst/>
            <a:ahLst/>
            <a:cxnLst/>
            <a:rect l="l" t="t" r="r" b="b"/>
            <a:pathLst>
              <a:path w="3381375" h="76200">
                <a:moveTo>
                  <a:pt x="3381374" y="76199"/>
                </a:moveTo>
                <a:lnTo>
                  <a:pt x="0" y="76199"/>
                </a:lnTo>
                <a:lnTo>
                  <a:pt x="0" y="0"/>
                </a:lnTo>
                <a:lnTo>
                  <a:pt x="3381374" y="0"/>
                </a:lnTo>
                <a:lnTo>
                  <a:pt x="338137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9299" y="1654175"/>
            <a:ext cx="3360420" cy="14268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25" dirty="0">
                <a:solidFill>
                  <a:srgbClr val="013C4D"/>
                </a:solidFill>
                <a:latin typeface="Arial"/>
                <a:cs typeface="Arial"/>
              </a:rPr>
              <a:t>PHYSICAL</a:t>
            </a:r>
            <a:r>
              <a:rPr sz="1950" spc="-65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MODELS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250"/>
              </a:lnSpc>
              <a:spcBef>
                <a:spcPts val="2010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Based</a:t>
            </a:r>
            <a:r>
              <a:rPr sz="1900" spc="2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upon</a:t>
            </a:r>
            <a:r>
              <a:rPr sz="1900" spc="2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well- </a:t>
            </a:r>
            <a:r>
              <a:rPr sz="1900" spc="100" dirty="0">
                <a:solidFill>
                  <a:srgbClr val="282936"/>
                </a:solidFill>
                <a:latin typeface="Arial"/>
                <a:cs typeface="Arial"/>
              </a:rPr>
              <a:t>established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05" dirty="0">
                <a:solidFill>
                  <a:srgbClr val="282936"/>
                </a:solidFill>
                <a:latin typeface="Arial"/>
                <a:cs typeface="Arial"/>
              </a:rPr>
              <a:t>theories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of</a:t>
            </a:r>
            <a:r>
              <a:rPr sz="1900" spc="1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0" dirty="0">
                <a:solidFill>
                  <a:srgbClr val="282936"/>
                </a:solidFill>
                <a:latin typeface="Arial"/>
                <a:cs typeface="Arial"/>
              </a:rPr>
              <a:t>how </a:t>
            </a:r>
            <a:r>
              <a:rPr sz="1900" spc="145" dirty="0">
                <a:solidFill>
                  <a:srgbClr val="282936"/>
                </a:solidFill>
                <a:latin typeface="Arial"/>
                <a:cs typeface="Arial"/>
              </a:rPr>
              <a:t>the</a:t>
            </a:r>
            <a:r>
              <a:rPr sz="1900" spc="140" dirty="0">
                <a:solidFill>
                  <a:srgbClr val="282936"/>
                </a:solidFill>
                <a:latin typeface="Arial"/>
                <a:cs typeface="Arial"/>
              </a:rPr>
              <a:t> world </a:t>
            </a:r>
            <a:r>
              <a:rPr sz="1900" spc="80" dirty="0">
                <a:solidFill>
                  <a:srgbClr val="282936"/>
                </a:solidFill>
                <a:latin typeface="Arial"/>
                <a:cs typeface="Arial"/>
              </a:rPr>
              <a:t>works.</a:t>
            </a:r>
            <a:endParaRPr sz="1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25516" y="1654175"/>
            <a:ext cx="2900680" cy="1141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950" spc="-45" dirty="0">
                <a:solidFill>
                  <a:srgbClr val="013C4D"/>
                </a:solidFill>
                <a:latin typeface="Arial"/>
                <a:cs typeface="Arial"/>
              </a:rPr>
              <a:t>STATISTICAL</a:t>
            </a:r>
            <a:r>
              <a:rPr sz="1950" spc="-40" dirty="0">
                <a:solidFill>
                  <a:srgbClr val="013C4D"/>
                </a:solidFill>
                <a:latin typeface="Arial"/>
                <a:cs typeface="Arial"/>
              </a:rPr>
              <a:t> </a:t>
            </a:r>
            <a:r>
              <a:rPr sz="1950" spc="-10" dirty="0">
                <a:solidFill>
                  <a:srgbClr val="013C4D"/>
                </a:solidFill>
                <a:latin typeface="Arial"/>
                <a:cs typeface="Arial"/>
              </a:rPr>
              <a:t>MODELS</a:t>
            </a:r>
            <a:endParaRPr sz="1950">
              <a:latin typeface="Arial"/>
              <a:cs typeface="Arial"/>
            </a:endParaRPr>
          </a:p>
          <a:p>
            <a:pPr marL="12700" marR="5080">
              <a:lnSpc>
                <a:spcPts val="2250"/>
              </a:lnSpc>
              <a:spcBef>
                <a:spcPts val="2010"/>
              </a:spcBef>
            </a:pPr>
            <a:r>
              <a:rPr sz="1900" dirty="0">
                <a:solidFill>
                  <a:srgbClr val="282936"/>
                </a:solidFill>
                <a:latin typeface="Arial"/>
                <a:cs typeface="Arial"/>
              </a:rPr>
              <a:t>Based</a:t>
            </a:r>
            <a:r>
              <a:rPr sz="1900" spc="24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114" dirty="0">
                <a:solidFill>
                  <a:srgbClr val="282936"/>
                </a:solidFill>
                <a:latin typeface="Arial"/>
                <a:cs typeface="Arial"/>
              </a:rPr>
              <a:t>upon</a:t>
            </a:r>
            <a:r>
              <a:rPr sz="1900" spc="250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85" dirty="0">
                <a:solidFill>
                  <a:srgbClr val="282936"/>
                </a:solidFill>
                <a:latin typeface="Arial"/>
                <a:cs typeface="Arial"/>
              </a:rPr>
              <a:t>observation </a:t>
            </a:r>
            <a:r>
              <a:rPr sz="1900" spc="95" dirty="0">
                <a:solidFill>
                  <a:srgbClr val="282936"/>
                </a:solidFill>
                <a:latin typeface="Arial"/>
                <a:cs typeface="Arial"/>
              </a:rPr>
              <a:t>and</a:t>
            </a:r>
            <a:r>
              <a:rPr sz="1900" spc="125" dirty="0">
                <a:solidFill>
                  <a:srgbClr val="282936"/>
                </a:solidFill>
                <a:latin typeface="Arial"/>
                <a:cs typeface="Arial"/>
              </a:rPr>
              <a:t> </a:t>
            </a:r>
            <a:r>
              <a:rPr sz="1900" spc="55" dirty="0">
                <a:solidFill>
                  <a:srgbClr val="282936"/>
                </a:solidFill>
                <a:latin typeface="Arial"/>
                <a:cs typeface="Arial"/>
              </a:rPr>
              <a:t>data.</a:t>
            </a:r>
            <a:endParaRPr sz="19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49299" y="520700"/>
            <a:ext cx="4847590" cy="5397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350" spc="430" dirty="0">
                <a:solidFill>
                  <a:srgbClr val="013C4D"/>
                </a:solidFill>
                <a:latin typeface="Times New Roman"/>
                <a:cs typeface="Times New Roman"/>
              </a:rPr>
              <a:t>Two</a:t>
            </a:r>
            <a:r>
              <a:rPr sz="3350" spc="140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275" dirty="0">
                <a:solidFill>
                  <a:srgbClr val="013C4D"/>
                </a:solidFill>
                <a:latin typeface="Times New Roman"/>
                <a:cs typeface="Times New Roman"/>
              </a:rPr>
              <a:t>classes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390" dirty="0">
                <a:solidFill>
                  <a:srgbClr val="013C4D"/>
                </a:solidFill>
                <a:latin typeface="Times New Roman"/>
                <a:cs typeface="Times New Roman"/>
              </a:rPr>
              <a:t>of</a:t>
            </a:r>
            <a:r>
              <a:rPr sz="3350" spc="145" dirty="0">
                <a:solidFill>
                  <a:srgbClr val="013C4D"/>
                </a:solidFill>
                <a:latin typeface="Times New Roman"/>
                <a:cs typeface="Times New Roman"/>
              </a:rPr>
              <a:t> </a:t>
            </a:r>
            <a:r>
              <a:rPr sz="3350" spc="475" dirty="0">
                <a:solidFill>
                  <a:srgbClr val="013C4D"/>
                </a:solidFill>
                <a:latin typeface="Times New Roman"/>
                <a:cs typeface="Times New Roman"/>
              </a:rPr>
              <a:t>models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6410324"/>
            <a:ext cx="3762375" cy="76200"/>
          </a:xfrm>
          <a:custGeom>
            <a:avLst/>
            <a:gdLst/>
            <a:ahLst/>
            <a:cxnLst/>
            <a:rect l="l" t="t" r="r" b="b"/>
            <a:pathLst>
              <a:path w="3762375" h="76200">
                <a:moveTo>
                  <a:pt x="3762374" y="76199"/>
                </a:moveTo>
                <a:lnTo>
                  <a:pt x="0" y="76199"/>
                </a:lnTo>
                <a:lnTo>
                  <a:pt x="0" y="0"/>
                </a:lnTo>
                <a:lnTo>
                  <a:pt x="3762374" y="0"/>
                </a:lnTo>
                <a:lnTo>
                  <a:pt x="3762374" y="76199"/>
                </a:lnTo>
                <a:close/>
              </a:path>
            </a:pathLst>
          </a:custGeom>
          <a:solidFill>
            <a:srgbClr val="78BEED">
              <a:alpha val="497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2280</Words>
  <Application>Microsoft Macintosh PowerPoint</Application>
  <PresentationFormat>Custom</PresentationFormat>
  <Paragraphs>242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7" baseType="lpstr">
      <vt:lpstr>Arial Unicode MS</vt:lpstr>
      <vt:lpstr>Arial</vt:lpstr>
      <vt:lpstr>Times New Roman</vt:lpstr>
      <vt:lpstr>Office Theme</vt:lpstr>
      <vt:lpstr>Modeling</vt:lpstr>
      <vt:lpstr>The Data Science Lifecycle</vt:lpstr>
      <vt:lpstr>Sampling</vt:lpstr>
      <vt:lpstr>Data Wrangling</vt:lpstr>
      <vt:lpstr>Data Visualization</vt:lpstr>
      <vt:lpstr>1. Think about your Data</vt:lpstr>
      <vt:lpstr>What is a model?</vt:lpstr>
      <vt:lpstr>How can a model be useful?</vt:lpstr>
      <vt:lpstr>Two classes of models</vt:lpstr>
      <vt:lpstr>STATISTICAL MODEL</vt:lpstr>
      <vt:lpstr>PowerPoint Presentation</vt:lpstr>
      <vt:lpstr>A physical model: GCM</vt:lpstr>
      <vt:lpstr>A statistical model: FMRI</vt:lpstr>
      <vt:lpstr>Choosing the Model</vt:lpstr>
      <vt:lpstr>The modeling process: 3 steps</vt:lpstr>
      <vt:lpstr>Choose a Model</vt:lpstr>
      <vt:lpstr>The Tips Dataset</vt:lpstr>
      <vt:lpstr>PowerPoint Presentation</vt:lpstr>
      <vt:lpstr>Notation</vt:lpstr>
      <vt:lpstr>Estimation</vt:lpstr>
      <vt:lpstr>The modeling process: 3 steps</vt:lpstr>
      <vt:lpstr>Loss functions</vt:lpstr>
      <vt:lpstr>The cost of doing business (making predictions)</vt:lpstr>
      <vt:lpstr>Squared and absolute loss</vt:lpstr>
      <vt:lpstr>Loss functions and empirical risk</vt:lpstr>
      <vt:lpstr>MSE and MAE</vt:lpstr>
      <vt:lpstr>Exploring MSE</vt:lpstr>
      <vt:lpstr>Exploring MSE</vt:lpstr>
      <vt:lpstr>Exploring MSE</vt:lpstr>
      <vt:lpstr>Minimizing mean squared error (MSE) for the constant model</vt:lpstr>
      <vt:lpstr>Minimizing MSE</vt:lpstr>
      <vt:lpstr>Minimizing mean absolute error (MAE) for the constant model</vt:lpstr>
      <vt:lpstr>Exploring MAE</vt:lpstr>
      <vt:lpstr>Exploring MAE</vt:lpstr>
      <vt:lpstr>Comparing loss functions</vt:lpstr>
      <vt:lpstr>MSE vs. MAE</vt:lpstr>
      <vt:lpstr>The modeling process</vt:lpstr>
      <vt:lpstr>The modeling process</vt:lpstr>
      <vt:lpstr>The modeling process</vt:lpstr>
      <vt:lpstr>The modeling process</vt:lpstr>
      <vt:lpstr>Summary</vt:lpstr>
      <vt:lpstr>Vocabulary review</vt:lpstr>
      <vt:lpstr>What’s next...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Modeling</dc:title>
  <cp:lastModifiedBy>Sean Kang</cp:lastModifiedBy>
  <cp:revision>36</cp:revision>
  <dcterms:created xsi:type="dcterms:W3CDTF">2024-03-02T05:55:45Z</dcterms:created>
  <dcterms:modified xsi:type="dcterms:W3CDTF">2024-03-02T08:35:38Z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  <property fmtid="{D5CDD505-2E9C-101B-9397-08002B2CF9AE}" pid="3" name="LastSaved">
    <vt:filetime>2024-03-02T00:00:00Z</vt:filetime>
  </property>
  <property fmtid="{D5CDD505-2E9C-101B-9397-08002B2CF9AE}" pid="4" name="Producer">
    <vt:lpwstr>macOS Version 10.15.7 (Build 19H524) Quartz PDFContext, AppendMode 1.1</vt:lpwstr>
  </property>
</Properties>
</file>