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0" r:id="rId4"/>
    <p:sldId id="259" r:id="rId5"/>
    <p:sldId id="268" r:id="rId6"/>
    <p:sldId id="269" r:id="rId7"/>
    <p:sldId id="271" r:id="rId8"/>
    <p:sldId id="272" r:id="rId9"/>
    <p:sldId id="275" r:id="rId10"/>
    <p:sldId id="261" r:id="rId11"/>
    <p:sldId id="277" r:id="rId12"/>
    <p:sldId id="278" r:id="rId13"/>
    <p:sldId id="279" r:id="rId14"/>
    <p:sldId id="274" r:id="rId15"/>
    <p:sldId id="280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6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7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62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3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87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2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7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2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8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1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14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8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0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740F1BB-0479-4162-9E0F-08F6802F2662}"/>
              </a:ext>
            </a:extLst>
          </p:cNvPr>
          <p:cNvSpPr/>
          <p:nvPr/>
        </p:nvSpPr>
        <p:spPr>
          <a:xfrm>
            <a:off x="3048000" y="1829999"/>
            <a:ext cx="6096000" cy="25825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MoneyMoney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    가계부 관리 프로그램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C145F4C-3AA5-477B-BD79-F1224A51784C}"/>
              </a:ext>
            </a:extLst>
          </p:cNvPr>
          <p:cNvGrpSpPr/>
          <p:nvPr/>
        </p:nvGrpSpPr>
        <p:grpSpPr>
          <a:xfrm>
            <a:off x="5317724" y="4322402"/>
            <a:ext cx="1800001" cy="72000"/>
            <a:chOff x="5317724" y="4322402"/>
            <a:chExt cx="1800001" cy="72000"/>
          </a:xfrm>
        </p:grpSpPr>
        <p:sp>
          <p:nvSpPr>
            <p:cNvPr id="18" name="모서리가 둥근 직사각형 17"/>
            <p:cNvSpPr/>
            <p:nvPr/>
          </p:nvSpPr>
          <p:spPr>
            <a:xfrm rot="5400000">
              <a:off x="6181725" y="3458402"/>
              <a:ext cx="72000" cy="1800000"/>
            </a:xfrm>
            <a:prstGeom prst="roundRect">
              <a:avLst>
                <a:gd name="adj" fmla="val 50000"/>
              </a:avLst>
            </a:prstGeom>
            <a:solidFill>
              <a:srgbClr val="A3C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6200000">
              <a:off x="5831497" y="3808629"/>
              <a:ext cx="64322" cy="10918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원호 2"/>
          <p:cNvSpPr/>
          <p:nvPr/>
        </p:nvSpPr>
        <p:spPr>
          <a:xfrm>
            <a:off x="3455780" y="1631770"/>
            <a:ext cx="2387600" cy="2387600"/>
          </a:xfrm>
          <a:prstGeom prst="arc">
            <a:avLst>
              <a:gd name="adj1" fmla="val 5237658"/>
              <a:gd name="adj2" fmla="val 19937469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3270940" y="1446930"/>
            <a:ext cx="2757280" cy="2757280"/>
          </a:xfrm>
          <a:prstGeom prst="arc">
            <a:avLst>
              <a:gd name="adj1" fmla="val 7895074"/>
              <a:gd name="adj2" fmla="val 1342717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slide1_shape2">
            <a:extLst>
              <a:ext uri="{FF2B5EF4-FFF2-40B4-BE49-F238E27FC236}">
                <a16:creationId xmlns="" xmlns:a16="http://schemas.microsoft.com/office/drawing/2014/main" id="{307606ED-D2B7-4516-BE73-A0AC538C2347}"/>
              </a:ext>
            </a:extLst>
          </p:cNvPr>
          <p:cNvSpPr txBox="1">
            <a:spLocks/>
          </p:cNvSpPr>
          <p:nvPr/>
        </p:nvSpPr>
        <p:spPr>
          <a:xfrm>
            <a:off x="8671914" y="4022997"/>
            <a:ext cx="2569333" cy="187446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  <a:cs typeface="+mn-cs"/>
              </a:defRPr>
            </a:lvl1pPr>
            <a:lvl2pPr marL="4572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2pPr>
            <a:lvl3pPr marL="9144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3pPr>
            <a:lvl4pPr marL="13716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4pPr>
            <a:lvl5pPr marL="18288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5pPr>
            <a:lvl6pPr marL="22860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6pPr>
            <a:lvl7pPr marL="27432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7pPr>
            <a:lvl8pPr marL="32004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8pPr>
            <a:lvl9pPr marL="3657600" indent="0" algn="ctr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+mn-cs"/>
              </a:defRPr>
            </a:lvl9pPr>
          </a:lstStyle>
          <a:p>
            <a:pPr algn="l" defTabSz="914400"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 spc="-50" dirty="0">
                <a:solidFill>
                  <a:schemeClr val="bg1"/>
                </a:solidFill>
              </a:rPr>
              <a:t>2020.06</a:t>
            </a:r>
            <a:endParaRPr lang="ko-KR" sz="2000" b="1" dirty="0">
              <a:solidFill>
                <a:schemeClr val="bg1"/>
              </a:solidFill>
            </a:endParaRPr>
          </a:p>
          <a:p>
            <a:pPr algn="l" defTabSz="914400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b="1" dirty="0" err="1">
                <a:solidFill>
                  <a:schemeClr val="bg1"/>
                </a:solidFill>
              </a:rPr>
              <a:t>김녹훈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강성규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l" defTabSz="914400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b="1" dirty="0" err="1">
                <a:solidFill>
                  <a:schemeClr val="bg1"/>
                </a:solidFill>
              </a:rPr>
              <a:t>김수화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채은지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6EBB970-786F-4CE0-81D9-9202354557B1}"/>
              </a:ext>
            </a:extLst>
          </p:cNvPr>
          <p:cNvGrpSpPr/>
          <p:nvPr/>
        </p:nvGrpSpPr>
        <p:grpSpPr>
          <a:xfrm>
            <a:off x="8676065" y="4494838"/>
            <a:ext cx="2220204" cy="1022601"/>
            <a:chOff x="8676065" y="4494838"/>
            <a:chExt cx="2220204" cy="1022601"/>
          </a:xfrm>
        </p:grpSpPr>
        <p:cxnSp>
          <p:nvCxnSpPr>
            <p:cNvPr id="10" name="slide1_shape5">
              <a:extLst>
                <a:ext uri="{FF2B5EF4-FFF2-40B4-BE49-F238E27FC236}">
                  <a16:creationId xmlns="" xmlns:a16="http://schemas.microsoft.com/office/drawing/2014/main" id="{017DDC24-B95B-4019-B01E-5733CC10B26C}"/>
                </a:ext>
              </a:extLst>
            </p:cNvPr>
            <p:cNvCxnSpPr/>
            <p:nvPr/>
          </p:nvCxnSpPr>
          <p:spPr>
            <a:xfrm>
              <a:off x="8676065" y="4494838"/>
              <a:ext cx="2220204" cy="0"/>
            </a:xfrm>
            <a:prstGeom prst="line">
              <a:avLst/>
            </a:prstGeom>
            <a:ln w="3175" cap="flat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lide1_shape6">
              <a:extLst>
                <a:ext uri="{FF2B5EF4-FFF2-40B4-BE49-F238E27FC236}">
                  <a16:creationId xmlns="" xmlns:a16="http://schemas.microsoft.com/office/drawing/2014/main" id="{C5773957-BBCA-497A-9DE9-258DF7682676}"/>
                </a:ext>
              </a:extLst>
            </p:cNvPr>
            <p:cNvCxnSpPr/>
            <p:nvPr/>
          </p:nvCxnSpPr>
          <p:spPr>
            <a:xfrm>
              <a:off x="8676065" y="5024354"/>
              <a:ext cx="2220204" cy="0"/>
            </a:xfrm>
            <a:prstGeom prst="line">
              <a:avLst/>
            </a:prstGeom>
            <a:ln w="3175" cap="flat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lide1_shape7">
              <a:extLst>
                <a:ext uri="{FF2B5EF4-FFF2-40B4-BE49-F238E27FC236}">
                  <a16:creationId xmlns="" xmlns:a16="http://schemas.microsoft.com/office/drawing/2014/main" id="{CC12BA05-DE1F-4E80-B547-0567AF0706EB}"/>
                </a:ext>
              </a:extLst>
            </p:cNvPr>
            <p:cNvCxnSpPr/>
            <p:nvPr/>
          </p:nvCxnSpPr>
          <p:spPr>
            <a:xfrm>
              <a:off x="8676065" y="5517439"/>
              <a:ext cx="2220204" cy="0"/>
            </a:xfrm>
            <a:prstGeom prst="line">
              <a:avLst/>
            </a:prstGeom>
            <a:ln w="3175" cap="flat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D543CFC-2629-4F48-8E1B-EFA89E8B88F3}"/>
              </a:ext>
            </a:extLst>
          </p:cNvPr>
          <p:cNvSpPr/>
          <p:nvPr/>
        </p:nvSpPr>
        <p:spPr>
          <a:xfrm>
            <a:off x="5058561" y="4427726"/>
            <a:ext cx="2273417" cy="303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796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7465A90-1E9F-4B95-A488-83A7B1C9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" y="8556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6E07658-F681-41DE-A4BD-FA3CD6B4B738}"/>
              </a:ext>
            </a:extLst>
          </p:cNvPr>
          <p:cNvGrpSpPr/>
          <p:nvPr/>
        </p:nvGrpSpPr>
        <p:grpSpPr>
          <a:xfrm>
            <a:off x="212521" y="227404"/>
            <a:ext cx="11766958" cy="6500562"/>
            <a:chOff x="212521" y="227404"/>
            <a:chExt cx="11766958" cy="6500562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ECD5343B-E2DB-48AC-9B2C-378B8CF5C260}"/>
                </a:ext>
              </a:extLst>
            </p:cNvPr>
            <p:cNvGrpSpPr/>
            <p:nvPr/>
          </p:nvGrpSpPr>
          <p:grpSpPr>
            <a:xfrm>
              <a:off x="212521" y="227404"/>
              <a:ext cx="11766958" cy="911153"/>
              <a:chOff x="212521" y="227404"/>
              <a:chExt cx="11766958" cy="911153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34675B14-F198-4B5F-B641-C914F689D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521" y="1084277"/>
                <a:ext cx="11766958" cy="998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제목 1">
                <a:extLst>
                  <a:ext uri="{FF2B5EF4-FFF2-40B4-BE49-F238E27FC236}">
                    <a16:creationId xmlns="" xmlns:a16="http://schemas.microsoft.com/office/drawing/2014/main" id="{834DEE66-4A8D-4C11-8AF7-71807AA0E7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521" y="227404"/>
                <a:ext cx="2966113" cy="911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ERD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설계</a:t>
                </a:r>
              </a:p>
            </p:txBody>
          </p:sp>
        </p:grpSp>
        <p:pic>
          <p:nvPicPr>
            <p:cNvPr id="1025" name="_x145245056" descr="EMB0000119415a0">
              <a:extLst>
                <a:ext uri="{FF2B5EF4-FFF2-40B4-BE49-F238E27FC236}">
                  <a16:creationId xmlns="" xmlns:a16="http://schemas.microsoft.com/office/drawing/2014/main" id="{CA675216-AE3A-4CAF-98E1-0676BB9C8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" y="1182851"/>
              <a:ext cx="11766957" cy="5545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92075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C4E9D293-4D24-499C-B147-74EB20F80797}"/>
              </a:ext>
            </a:extLst>
          </p:cNvPr>
          <p:cNvSpPr txBox="1">
            <a:spLocks/>
          </p:cNvSpPr>
          <p:nvPr/>
        </p:nvSpPr>
        <p:spPr>
          <a:xfrm>
            <a:off x="3972723" y="210081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charset="0"/>
                <a:cs typeface="+mj-cs"/>
              </a:rPr>
              <a:t>프로그램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EBB857C-BB56-4A68-87EE-B2CFE47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4822" y="1784838"/>
            <a:ext cx="4062108" cy="49657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E0351DE-AE5C-4D04-AE74-40FD856F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0342" y="1784838"/>
            <a:ext cx="4086530" cy="496570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74CE0C2-E12E-40CC-8C4C-76871AF77B4A}"/>
              </a:ext>
            </a:extLst>
          </p:cNvPr>
          <p:cNvSpPr/>
          <p:nvPr/>
        </p:nvSpPr>
        <p:spPr>
          <a:xfrm>
            <a:off x="1925515" y="1125415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로그인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FC241EB7-64E5-4ED0-883C-0CFDCDC64E8F}"/>
              </a:ext>
            </a:extLst>
          </p:cNvPr>
          <p:cNvSpPr/>
          <p:nvPr/>
        </p:nvSpPr>
        <p:spPr>
          <a:xfrm>
            <a:off x="7563214" y="1125415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Home</a:t>
            </a:r>
            <a:r>
              <a:rPr lang="ko-KR" altLang="en-US" sz="2800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163622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0BF9F93-CD4B-46F6-BC40-E53CF7D91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744" y="1767253"/>
            <a:ext cx="4121940" cy="50005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AD2F600-A2C2-460B-997A-3CC2310FC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7161" y="1767253"/>
            <a:ext cx="4109906" cy="500052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F7C1D79-4C5F-440C-8D1A-CA7832129790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">
            <a:extLst>
              <a:ext uri="{FF2B5EF4-FFF2-40B4-BE49-F238E27FC236}">
                <a16:creationId xmlns="" xmlns:a16="http://schemas.microsoft.com/office/drawing/2014/main" id="{D712B14B-FF78-468C-9095-F79251EE0D7C}"/>
              </a:ext>
            </a:extLst>
          </p:cNvPr>
          <p:cNvSpPr txBox="1">
            <a:spLocks/>
          </p:cNvSpPr>
          <p:nvPr/>
        </p:nvSpPr>
        <p:spPr>
          <a:xfrm>
            <a:off x="3972723" y="210081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charset="0"/>
                <a:cs typeface="+mj-cs"/>
              </a:rPr>
              <a:t>프로그램 구현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2B47A0-61F3-4F9B-9885-5BA118D60D82}"/>
              </a:ext>
            </a:extLst>
          </p:cNvPr>
          <p:cNvSpPr/>
          <p:nvPr/>
        </p:nvSpPr>
        <p:spPr>
          <a:xfrm>
            <a:off x="1925515" y="1125415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입력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9ACE3C9-E906-40BE-B978-9D8BBB45F5E2}"/>
              </a:ext>
            </a:extLst>
          </p:cNvPr>
          <p:cNvSpPr/>
          <p:nvPr/>
        </p:nvSpPr>
        <p:spPr>
          <a:xfrm>
            <a:off x="7362092" y="1108998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내역 조회 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26803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120FAB3-E69B-4C76-B06A-D0DC809D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3940" y="1794281"/>
            <a:ext cx="4090576" cy="4978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45F0169-F5EE-48C8-B86C-01AB8F455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5791" y="1794281"/>
            <a:ext cx="4097281" cy="497876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1A0B141-4C06-4644-976E-3F0F55605CFB}"/>
              </a:ext>
            </a:extLst>
          </p:cNvPr>
          <p:cNvCxnSpPr>
            <a:cxnSpLocks/>
          </p:cNvCxnSpPr>
          <p:nvPr/>
        </p:nvCxnSpPr>
        <p:spPr>
          <a:xfrm>
            <a:off x="3972723" y="915561"/>
            <a:ext cx="3579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="" xmlns:a16="http://schemas.microsoft.com/office/drawing/2014/main" id="{A87E8FD1-9D4B-4373-A9FD-82334A6A6284}"/>
              </a:ext>
            </a:extLst>
          </p:cNvPr>
          <p:cNvSpPr txBox="1">
            <a:spLocks/>
          </p:cNvSpPr>
          <p:nvPr/>
        </p:nvSpPr>
        <p:spPr>
          <a:xfrm>
            <a:off x="3972723" y="210081"/>
            <a:ext cx="6572332" cy="1022003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charset="0"/>
                <a:cs typeface="+mj-cs"/>
              </a:rPr>
              <a:t>프로그램 구현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0522DD5-AA7C-4E23-8025-E8571C8C92E5}"/>
              </a:ext>
            </a:extLst>
          </p:cNvPr>
          <p:cNvSpPr/>
          <p:nvPr/>
        </p:nvSpPr>
        <p:spPr>
          <a:xfrm>
            <a:off x="1928835" y="1108998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계좌 관리 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9169631-FDC2-40ED-8BFD-5C4A8EBD2F70}"/>
              </a:ext>
            </a:extLst>
          </p:cNvPr>
          <p:cNvSpPr/>
          <p:nvPr/>
        </p:nvSpPr>
        <p:spPr>
          <a:xfrm>
            <a:off x="7184038" y="1108998"/>
            <a:ext cx="2760785" cy="56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채팅 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40733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299251" y="3661293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4EB84B1E-8056-42BA-BD02-2B18F2A6EF06}"/>
              </a:ext>
            </a:extLst>
          </p:cNvPr>
          <p:cNvSpPr txBox="1">
            <a:spLocks/>
          </p:cNvSpPr>
          <p:nvPr/>
        </p:nvSpPr>
        <p:spPr>
          <a:xfrm>
            <a:off x="231139" y="2425065"/>
            <a:ext cx="11409401" cy="1042670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defTabSz="914400"/>
            <a:r>
              <a:rPr lang="en-US" altLang="ko-KR" sz="7200" b="1" spc="-250" dirty="0" err="1">
                <a:solidFill>
                  <a:schemeClr val="bg1"/>
                </a:solidFill>
              </a:rPr>
              <a:t>프로젝트</a:t>
            </a:r>
            <a:r>
              <a:rPr lang="en-US" altLang="ko-KR" sz="7200" b="1" spc="-250" dirty="0">
                <a:solidFill>
                  <a:schemeClr val="bg1"/>
                </a:solidFill>
              </a:rPr>
              <a:t> </a:t>
            </a:r>
            <a:r>
              <a:rPr lang="en-US" altLang="ko-KR" sz="7200" b="1" i="1" spc="-250" dirty="0" err="1">
                <a:solidFill>
                  <a:schemeClr val="bg1"/>
                </a:solidFill>
              </a:rPr>
              <a:t>MoneyMoney</a:t>
            </a:r>
            <a:r>
              <a:rPr lang="en-US" altLang="ko-KR" sz="7200" b="1" i="1" spc="-250" dirty="0">
                <a:solidFill>
                  <a:schemeClr val="bg1"/>
                </a:solidFill>
              </a:rPr>
              <a:t> </a:t>
            </a:r>
            <a:r>
              <a:rPr lang="en-US" altLang="ko-KR" sz="7200" b="1" spc="-250" dirty="0" err="1">
                <a:solidFill>
                  <a:schemeClr val="bg1"/>
                </a:solidFill>
              </a:rPr>
              <a:t>시연</a:t>
            </a:r>
            <a:endParaRPr lang="ko-K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8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299251" y="3661293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4EB84B1E-8056-42BA-BD02-2B18F2A6EF06}"/>
              </a:ext>
            </a:extLst>
          </p:cNvPr>
          <p:cNvSpPr txBox="1">
            <a:spLocks/>
          </p:cNvSpPr>
          <p:nvPr/>
        </p:nvSpPr>
        <p:spPr>
          <a:xfrm>
            <a:off x="231139" y="2425065"/>
            <a:ext cx="11409401" cy="1042670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defTabSz="914400"/>
            <a:r>
              <a:rPr lang="en-US" altLang="ko-KR" sz="7200" b="1" dirty="0" smtClean="0">
                <a:solidFill>
                  <a:schemeClr val="bg1"/>
                </a:solidFill>
              </a:rPr>
              <a:t>Q</a:t>
            </a:r>
            <a:r>
              <a:rPr lang="en-US" altLang="ko-KR" sz="6000" b="1" dirty="0" smtClean="0">
                <a:solidFill>
                  <a:schemeClr val="bg1"/>
                </a:solidFill>
              </a:rPr>
              <a:t>&amp;</a:t>
            </a:r>
            <a:r>
              <a:rPr lang="en-US" altLang="ko-KR" sz="7200" b="1" dirty="0" smtClean="0">
                <a:solidFill>
                  <a:schemeClr val="bg1"/>
                </a:solidFill>
              </a:rPr>
              <a:t>A</a:t>
            </a:r>
            <a:endParaRPr lang="ko-K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8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366363" y="3585792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C4E9D293-4D24-499C-B147-74EB20F80797}"/>
              </a:ext>
            </a:extLst>
          </p:cNvPr>
          <p:cNvSpPr txBox="1">
            <a:spLocks/>
          </p:cNvSpPr>
          <p:nvPr/>
        </p:nvSpPr>
        <p:spPr>
          <a:xfrm>
            <a:off x="231140" y="2425065"/>
            <a:ext cx="6572332" cy="1042670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Autofit/>
          </a:bodyPr>
          <a:lstStyle>
            <a:lvl1pPr marL="0" indent="0" algn="l" defTabSz="508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kern="1200">
                <a:solidFill>
                  <a:schemeClr val="tx1"/>
                </a:solidFill>
                <a:latin typeface="나눔고딕" charset="0"/>
                <a:ea typeface="나눔고딕" charset="0"/>
                <a:cs typeface="+mj-cs"/>
              </a:defRPr>
            </a:lvl1pPr>
          </a:lstStyle>
          <a:p>
            <a:pPr defTabSz="914400"/>
            <a:r>
              <a:rPr lang="en-US" altLang="ko-KR" sz="6600" b="1" spc="-250" dirty="0" err="1">
                <a:solidFill>
                  <a:schemeClr val="bg1"/>
                </a:solidFill>
              </a:rPr>
              <a:t>감사합니다</a:t>
            </a:r>
            <a:r>
              <a:rPr lang="en-US" altLang="ko-KR" sz="6600" b="1" spc="-250" dirty="0">
                <a:solidFill>
                  <a:schemeClr val="bg1"/>
                </a:solidFill>
              </a:rPr>
              <a:t>.</a:t>
            </a:r>
            <a:endParaRPr 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77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BF04CB3-A50E-43FD-9F8E-38A297C1B728}"/>
              </a:ext>
            </a:extLst>
          </p:cNvPr>
          <p:cNvGrpSpPr/>
          <p:nvPr/>
        </p:nvGrpSpPr>
        <p:grpSpPr>
          <a:xfrm>
            <a:off x="341196" y="195511"/>
            <a:ext cx="11341290" cy="911153"/>
            <a:chOff x="341196" y="195511"/>
            <a:chExt cx="11341290" cy="911153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BDF41456-6A3E-44F2-AC64-4BDBBCBF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41196" y="1094262"/>
              <a:ext cx="113412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제목 1">
              <a:extLst>
                <a:ext uri="{FF2B5EF4-FFF2-40B4-BE49-F238E27FC236}">
                  <a16:creationId xmlns="" xmlns:a16="http://schemas.microsoft.com/office/drawing/2014/main" id="{B41D7FEE-06EF-41BF-8780-54F7DE578525}"/>
                </a:ext>
              </a:extLst>
            </p:cNvPr>
            <p:cNvSpPr txBox="1">
              <a:spLocks/>
            </p:cNvSpPr>
            <p:nvPr/>
          </p:nvSpPr>
          <p:spPr>
            <a:xfrm>
              <a:off x="341196" y="195511"/>
              <a:ext cx="2966113" cy="9111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목 차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C252DE92-EC68-49F8-9580-55DE2278C462}"/>
              </a:ext>
            </a:extLst>
          </p:cNvPr>
          <p:cNvCxnSpPr>
            <a:cxnSpLocks/>
          </p:cNvCxnSpPr>
          <p:nvPr/>
        </p:nvCxnSpPr>
        <p:spPr>
          <a:xfrm>
            <a:off x="506137" y="1963024"/>
            <a:ext cx="28634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4C788688-CB6D-4731-9E18-38D2BB581323}"/>
              </a:ext>
            </a:extLst>
          </p:cNvPr>
          <p:cNvCxnSpPr>
            <a:cxnSpLocks/>
          </p:cNvCxnSpPr>
          <p:nvPr/>
        </p:nvCxnSpPr>
        <p:spPr>
          <a:xfrm>
            <a:off x="506137" y="2562836"/>
            <a:ext cx="28634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DE6B9CB-8048-4AB0-9E6A-00FCB4BFB85A}"/>
              </a:ext>
            </a:extLst>
          </p:cNvPr>
          <p:cNvCxnSpPr>
            <a:cxnSpLocks/>
          </p:cNvCxnSpPr>
          <p:nvPr/>
        </p:nvCxnSpPr>
        <p:spPr>
          <a:xfrm>
            <a:off x="507180" y="3157057"/>
            <a:ext cx="2862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DA6F3F1F-5FD2-4227-920C-AB616BAB73A7}"/>
              </a:ext>
            </a:extLst>
          </p:cNvPr>
          <p:cNvCxnSpPr>
            <a:cxnSpLocks/>
          </p:cNvCxnSpPr>
          <p:nvPr/>
        </p:nvCxnSpPr>
        <p:spPr>
          <a:xfrm>
            <a:off x="507180" y="3728906"/>
            <a:ext cx="2862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33EA4F6F-F28C-4B88-BF8D-9E475C3C9C16}"/>
              </a:ext>
            </a:extLst>
          </p:cNvPr>
          <p:cNvCxnSpPr>
            <a:cxnSpLocks/>
          </p:cNvCxnSpPr>
          <p:nvPr/>
        </p:nvCxnSpPr>
        <p:spPr>
          <a:xfrm>
            <a:off x="506136" y="4306386"/>
            <a:ext cx="28634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48CDA74-DF49-4DF8-AB76-05B7F3A160B5}"/>
              </a:ext>
            </a:extLst>
          </p:cNvPr>
          <p:cNvCxnSpPr>
            <a:cxnSpLocks/>
          </p:cNvCxnSpPr>
          <p:nvPr/>
        </p:nvCxnSpPr>
        <p:spPr>
          <a:xfrm>
            <a:off x="506137" y="4904004"/>
            <a:ext cx="28634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="" xmlns:a16="http://schemas.microsoft.com/office/drawing/2014/main" id="{6BCBEC9C-7213-4CC8-A560-7AC46B76F8C0}"/>
              </a:ext>
            </a:extLst>
          </p:cNvPr>
          <p:cNvSpPr txBox="1">
            <a:spLocks/>
          </p:cNvSpPr>
          <p:nvPr/>
        </p:nvSpPr>
        <p:spPr>
          <a:xfrm>
            <a:off x="403438" y="1416774"/>
            <a:ext cx="3673611" cy="706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D05FD162-1960-4D77-915F-211728391ECF}"/>
              </a:ext>
            </a:extLst>
          </p:cNvPr>
          <p:cNvSpPr txBox="1">
            <a:spLocks/>
          </p:cNvSpPr>
          <p:nvPr/>
        </p:nvSpPr>
        <p:spPr>
          <a:xfrm>
            <a:off x="403438" y="2023273"/>
            <a:ext cx="2966113" cy="70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개발일정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="" xmlns:a16="http://schemas.microsoft.com/office/drawing/2014/main" id="{C321124B-434C-4761-B6F8-DF31DCBA67A7}"/>
              </a:ext>
            </a:extLst>
          </p:cNvPr>
          <p:cNvSpPr txBox="1">
            <a:spLocks/>
          </p:cNvSpPr>
          <p:nvPr/>
        </p:nvSpPr>
        <p:spPr>
          <a:xfrm>
            <a:off x="403438" y="3767929"/>
            <a:ext cx="3824612" cy="668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5. ERD </a:t>
            </a:r>
            <a:r>
              <a:rPr lang="ko-KR" altLang="en-US" sz="28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="" xmlns:a16="http://schemas.microsoft.com/office/drawing/2014/main" id="{DA2D0E31-CDDD-43CC-B4F5-4B3B9A8C48CC}"/>
              </a:ext>
            </a:extLst>
          </p:cNvPr>
          <p:cNvSpPr txBox="1">
            <a:spLocks/>
          </p:cNvSpPr>
          <p:nvPr/>
        </p:nvSpPr>
        <p:spPr>
          <a:xfrm>
            <a:off x="413858" y="3262499"/>
            <a:ext cx="2799125" cy="56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4. UI </a:t>
            </a:r>
            <a:r>
              <a:rPr lang="ko-KR" altLang="en-US" sz="28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="" xmlns:a16="http://schemas.microsoft.com/office/drawing/2014/main" id="{B5C6A84C-51A9-42CE-B1B9-E396870CDA5B}"/>
              </a:ext>
            </a:extLst>
          </p:cNvPr>
          <p:cNvSpPr txBox="1">
            <a:spLocks/>
          </p:cNvSpPr>
          <p:nvPr/>
        </p:nvSpPr>
        <p:spPr>
          <a:xfrm>
            <a:off x="393018" y="2645774"/>
            <a:ext cx="4064419" cy="625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</a:rPr>
              <a:t>개별 역할 분담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="" xmlns:a16="http://schemas.microsoft.com/office/drawing/2014/main" id="{6835D1A8-8E5A-4E29-80C1-2D6DC3B86878}"/>
              </a:ext>
            </a:extLst>
          </p:cNvPr>
          <p:cNvSpPr txBox="1">
            <a:spLocks/>
          </p:cNvSpPr>
          <p:nvPr/>
        </p:nvSpPr>
        <p:spPr>
          <a:xfrm>
            <a:off x="413859" y="4455665"/>
            <a:ext cx="3824611" cy="48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</a:rPr>
              <a:t>프로그램 구현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="" xmlns:a16="http://schemas.microsoft.com/office/drawing/2014/main" id="{6CC567B9-64CE-4C2D-9E8B-B5ACE5D0E510}"/>
              </a:ext>
            </a:extLst>
          </p:cNvPr>
          <p:cNvSpPr txBox="1">
            <a:spLocks/>
          </p:cNvSpPr>
          <p:nvPr/>
        </p:nvSpPr>
        <p:spPr>
          <a:xfrm>
            <a:off x="413859" y="5008591"/>
            <a:ext cx="3824611" cy="48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7.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C37E4877-4970-4AF4-AC5F-040537796735}"/>
              </a:ext>
            </a:extLst>
          </p:cNvPr>
          <p:cNvCxnSpPr>
            <a:cxnSpLocks/>
          </p:cNvCxnSpPr>
          <p:nvPr/>
        </p:nvCxnSpPr>
        <p:spPr>
          <a:xfrm>
            <a:off x="506136" y="5432245"/>
            <a:ext cx="28634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7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AC7C1B0-2F4B-4A56-B589-9F0E9EB61933}"/>
              </a:ext>
            </a:extLst>
          </p:cNvPr>
          <p:cNvGrpSpPr/>
          <p:nvPr/>
        </p:nvGrpSpPr>
        <p:grpSpPr>
          <a:xfrm>
            <a:off x="341196" y="195511"/>
            <a:ext cx="11651512" cy="911153"/>
            <a:chOff x="341196" y="195511"/>
            <a:chExt cx="11651512" cy="911153"/>
          </a:xfrm>
        </p:grpSpPr>
        <p:cxnSp>
          <p:nvCxnSpPr>
            <p:cNvPr id="2" name="직선 연결선 1">
              <a:extLst>
                <a:ext uri="{FF2B5EF4-FFF2-40B4-BE49-F238E27FC236}">
                  <a16:creationId xmlns="" xmlns:a16="http://schemas.microsoft.com/office/drawing/2014/main" id="{CA43653A-CE77-42BF-B419-2901C385CFFF}"/>
                </a:ext>
              </a:extLst>
            </p:cNvPr>
            <p:cNvCxnSpPr>
              <a:cxnSpLocks/>
            </p:cNvCxnSpPr>
            <p:nvPr/>
          </p:nvCxnSpPr>
          <p:spPr>
            <a:xfrm>
              <a:off x="341196" y="1094262"/>
              <a:ext cx="11651512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제목 1">
              <a:extLst>
                <a:ext uri="{FF2B5EF4-FFF2-40B4-BE49-F238E27FC236}">
                  <a16:creationId xmlns="" xmlns:a16="http://schemas.microsoft.com/office/drawing/2014/main" id="{220FADEA-917F-465A-9EDB-E3E4AA65C2C4}"/>
                </a:ext>
              </a:extLst>
            </p:cNvPr>
            <p:cNvSpPr txBox="1">
              <a:spLocks/>
            </p:cNvSpPr>
            <p:nvPr/>
          </p:nvSpPr>
          <p:spPr>
            <a:xfrm>
              <a:off x="341196" y="195511"/>
              <a:ext cx="4541197" cy="9111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b="1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4F6BD5D7-2A03-4B7B-AEF4-2B7284351598}"/>
              </a:ext>
            </a:extLst>
          </p:cNvPr>
          <p:cNvSpPr/>
          <p:nvPr/>
        </p:nvSpPr>
        <p:spPr>
          <a:xfrm>
            <a:off x="5133336" y="2514601"/>
            <a:ext cx="1493240" cy="1828798"/>
          </a:xfrm>
          <a:prstGeom prst="rightArrow">
            <a:avLst/>
          </a:prstGeom>
          <a:gradFill>
            <a:gsLst>
              <a:gs pos="39000">
                <a:srgbClr val="5AA3FB"/>
              </a:gs>
              <a:gs pos="60000">
                <a:srgbClr val="3A79F7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46564EE-FE0F-45CF-B8AC-433CFDEB0182}"/>
              </a:ext>
            </a:extLst>
          </p:cNvPr>
          <p:cNvGrpSpPr/>
          <p:nvPr/>
        </p:nvGrpSpPr>
        <p:grpSpPr>
          <a:xfrm>
            <a:off x="489917" y="1602296"/>
            <a:ext cx="4243754" cy="4161441"/>
            <a:chOff x="341196" y="1602296"/>
            <a:chExt cx="3998708" cy="4161441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3E18581C-01F2-455A-8F65-19EA31C8A3EB}"/>
                </a:ext>
              </a:extLst>
            </p:cNvPr>
            <p:cNvSpPr/>
            <p:nvPr/>
          </p:nvSpPr>
          <p:spPr>
            <a:xfrm>
              <a:off x="341196" y="1602296"/>
              <a:ext cx="3998708" cy="4161441"/>
            </a:xfrm>
            <a:prstGeom prst="rect">
              <a:avLst/>
            </a:prstGeom>
            <a:gradFill>
              <a:gsLst>
                <a:gs pos="54000">
                  <a:srgbClr val="5AA3FB"/>
                </a:gs>
                <a:gs pos="90000">
                  <a:srgbClr val="3A79F7"/>
                </a:gs>
              </a:gsLst>
              <a:lin ang="5400000" scaled="1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3600" b="1" spc="300" dirty="0"/>
                <a:t>프로젝트 기획안</a:t>
              </a:r>
              <a:endParaRPr lang="en-US" altLang="ko-KR" sz="3600" b="1" spc="300" dirty="0"/>
            </a:p>
            <a:p>
              <a:endParaRPr lang="en-US" altLang="ko-KR" sz="1000" spc="300" dirty="0"/>
            </a:p>
            <a:p>
              <a:r>
                <a:rPr lang="en-US" altLang="ko-KR" sz="2800" spc="300" dirty="0"/>
                <a:t>1. </a:t>
              </a:r>
              <a:r>
                <a:rPr lang="ko-KR" altLang="en-US" sz="2800" spc="300" dirty="0"/>
                <a:t>숙소 예약</a:t>
              </a:r>
              <a:endParaRPr lang="en-US" altLang="ko-KR" sz="2800" spc="300" dirty="0"/>
            </a:p>
            <a:p>
              <a:r>
                <a:rPr lang="en-US" altLang="ko-KR" sz="2800" spc="300" dirty="0"/>
                <a:t>2. </a:t>
              </a:r>
              <a:r>
                <a:rPr lang="ko-KR" altLang="en-US" sz="2800" spc="300" dirty="0"/>
                <a:t>여행 티켓 예약</a:t>
              </a:r>
              <a:endParaRPr lang="en-US" altLang="ko-KR" sz="2800" spc="300" dirty="0"/>
            </a:p>
            <a:p>
              <a:r>
                <a:rPr lang="en-US" altLang="ko-KR" sz="2800" spc="300" dirty="0"/>
                <a:t>3. </a:t>
              </a:r>
              <a:r>
                <a:rPr lang="ko-KR" altLang="en-US" sz="2800" spc="300" dirty="0"/>
                <a:t>게임</a:t>
              </a:r>
              <a:endParaRPr lang="en-US" altLang="ko-KR" sz="2800" spc="300" dirty="0"/>
            </a:p>
            <a:p>
              <a:r>
                <a:rPr lang="en-US" altLang="ko-KR" sz="2800" spc="-150" dirty="0"/>
                <a:t>    (</a:t>
              </a:r>
              <a:r>
                <a:rPr lang="ko-KR" altLang="en-US" sz="2800" spc="-150" dirty="0"/>
                <a:t>미니게임</a:t>
              </a:r>
              <a:r>
                <a:rPr lang="en-US" altLang="ko-KR" sz="2800" spc="-150" dirty="0"/>
                <a:t>, </a:t>
              </a:r>
              <a:r>
                <a:rPr lang="ko-KR" altLang="en-US" sz="2800" spc="-150" dirty="0" err="1"/>
                <a:t>테트리스</a:t>
              </a:r>
              <a:r>
                <a:rPr lang="en-US" altLang="ko-KR" sz="2800" spc="-150" dirty="0"/>
                <a:t>,</a:t>
              </a:r>
            </a:p>
            <a:p>
              <a:r>
                <a:rPr lang="en-US" altLang="ko-KR" sz="2800" spc="-150" dirty="0"/>
                <a:t>     </a:t>
              </a:r>
              <a:r>
                <a:rPr lang="ko-KR" altLang="en-US" sz="2800" spc="-150" dirty="0" err="1"/>
                <a:t>지뢰찾기</a:t>
              </a:r>
              <a:r>
                <a:rPr lang="en-US" altLang="ko-KR" sz="2800" spc="-150" dirty="0"/>
                <a:t> </a:t>
              </a:r>
              <a:r>
                <a:rPr lang="ko-KR" altLang="en-US" sz="2800" spc="-150" dirty="0"/>
                <a:t>등등</a:t>
              </a:r>
              <a:r>
                <a:rPr lang="en-US" altLang="ko-KR" sz="2800" spc="-150" dirty="0"/>
                <a:t>)</a:t>
              </a:r>
            </a:p>
            <a:p>
              <a:endParaRPr lang="en-US" altLang="ko-KR" sz="800" spc="-150" dirty="0"/>
            </a:p>
            <a:p>
              <a:r>
                <a:rPr lang="en-US" altLang="ko-KR" sz="2800" spc="300" dirty="0"/>
                <a:t>4. </a:t>
              </a:r>
              <a:r>
                <a:rPr lang="ko-KR" altLang="en-US" sz="2800" spc="300" dirty="0"/>
                <a:t>가계부 서비스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169FA852-8576-43B6-B89F-3DF30AC1E1E0}"/>
                </a:ext>
              </a:extLst>
            </p:cNvPr>
            <p:cNvCxnSpPr/>
            <p:nvPr/>
          </p:nvCxnSpPr>
          <p:spPr>
            <a:xfrm>
              <a:off x="341196" y="2259623"/>
              <a:ext cx="3998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5969A3E-9300-4315-B114-FBBAE1A8E0E0}"/>
              </a:ext>
            </a:extLst>
          </p:cNvPr>
          <p:cNvGrpSpPr/>
          <p:nvPr/>
        </p:nvGrpSpPr>
        <p:grpSpPr>
          <a:xfrm>
            <a:off x="6869721" y="1602295"/>
            <a:ext cx="5052648" cy="4161441"/>
            <a:chOff x="6860929" y="1602296"/>
            <a:chExt cx="4243755" cy="4161441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B66097D7-0CCA-4A87-AE1A-9009A9DF5232}"/>
                </a:ext>
              </a:extLst>
            </p:cNvPr>
            <p:cNvSpPr/>
            <p:nvPr/>
          </p:nvSpPr>
          <p:spPr>
            <a:xfrm>
              <a:off x="6860929" y="1602296"/>
              <a:ext cx="4243755" cy="4161441"/>
            </a:xfrm>
            <a:prstGeom prst="rect">
              <a:avLst/>
            </a:prstGeom>
            <a:gradFill>
              <a:gsLst>
                <a:gs pos="0">
                  <a:srgbClr val="5AA3FB"/>
                </a:gs>
                <a:gs pos="57000">
                  <a:srgbClr val="3A79F7"/>
                </a:gs>
              </a:gsLst>
              <a:lin ang="5400000" scaled="1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3600" b="1" dirty="0"/>
                <a:t>프로젝트 용도</a:t>
              </a:r>
              <a:endParaRPr lang="en-US" altLang="ko-KR" sz="3600" b="1" dirty="0"/>
            </a:p>
            <a:p>
              <a:pPr algn="ctr"/>
              <a:r>
                <a:rPr lang="ko-KR" altLang="en-US" sz="3600" b="1" dirty="0"/>
                <a:t>및 사용 목적</a:t>
              </a:r>
              <a:endParaRPr lang="en-US" altLang="ko-KR" sz="3600" b="1" dirty="0"/>
            </a:p>
            <a:p>
              <a:endParaRPr lang="en-US" altLang="ko-KR" sz="20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돈의 흐름을 정확히 파악</a:t>
              </a:r>
              <a:endParaRPr lang="en-US" altLang="ko-KR" sz="2800" dirty="0"/>
            </a:p>
            <a:p>
              <a:endParaRPr lang="en-US" altLang="ko-KR" sz="8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가계부 입력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내역조회 편의성</a:t>
              </a:r>
              <a:endParaRPr lang="en-US" altLang="ko-KR" sz="2800" dirty="0"/>
            </a:p>
            <a:p>
              <a:endParaRPr lang="en-US" altLang="ko-KR" sz="8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손쉬운 계좌 관리</a:t>
              </a:r>
              <a:endParaRPr lang="en-US" altLang="ko-KR" sz="2800" dirty="0"/>
            </a:p>
            <a:p>
              <a:endParaRPr lang="en-US" altLang="ko-KR" sz="800" dirty="0"/>
            </a:p>
            <a:p>
              <a:r>
                <a:rPr lang="en-US" altLang="ko-KR" sz="2800" dirty="0"/>
                <a:t>-</a:t>
              </a:r>
              <a:r>
                <a:rPr lang="ko-KR" altLang="en-US" sz="2800" dirty="0"/>
                <a:t>채팅으로 다른 유저와 소통</a:t>
              </a:r>
              <a:endParaRPr lang="en-US" altLang="ko-KR" sz="2800" dirty="0"/>
            </a:p>
            <a:p>
              <a:endParaRPr lang="en-US" altLang="ko-KR" sz="20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BF7159BF-91C7-4DCF-82B7-FA3D3A643C60}"/>
                </a:ext>
              </a:extLst>
            </p:cNvPr>
            <p:cNvCxnSpPr/>
            <p:nvPr/>
          </p:nvCxnSpPr>
          <p:spPr>
            <a:xfrm>
              <a:off x="6860929" y="2804746"/>
              <a:ext cx="4243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3153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="" xmlns:a16="http://schemas.microsoft.com/office/drawing/2014/main" id="{9C213397-9EFA-4B3B-96B8-38F4E3EF0EB1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2966113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개발일정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B063D7-C472-4094-B7DC-4936C7228E29}"/>
              </a:ext>
            </a:extLst>
          </p:cNvPr>
          <p:cNvCxnSpPr>
            <a:cxnSpLocks/>
          </p:cNvCxnSpPr>
          <p:nvPr/>
        </p:nvCxnSpPr>
        <p:spPr>
          <a:xfrm>
            <a:off x="341196" y="1094262"/>
            <a:ext cx="1134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4D1EB544-05DC-40B6-AD74-5EFF9839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3931978"/>
              </p:ext>
            </p:extLst>
          </p:nvPr>
        </p:nvGraphicFramePr>
        <p:xfrm>
          <a:off x="341196" y="1309815"/>
          <a:ext cx="11341290" cy="483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5">
                  <a:extLst>
                    <a:ext uri="{9D8B030D-6E8A-4147-A177-3AD203B41FA5}">
                      <a16:colId xmlns="" xmlns:a16="http://schemas.microsoft.com/office/drawing/2014/main" val="3827950716"/>
                    </a:ext>
                  </a:extLst>
                </a:gridCol>
                <a:gridCol w="1890215">
                  <a:extLst>
                    <a:ext uri="{9D8B030D-6E8A-4147-A177-3AD203B41FA5}">
                      <a16:colId xmlns="" xmlns:a16="http://schemas.microsoft.com/office/drawing/2014/main" val="2849547647"/>
                    </a:ext>
                  </a:extLst>
                </a:gridCol>
                <a:gridCol w="1890215">
                  <a:extLst>
                    <a:ext uri="{9D8B030D-6E8A-4147-A177-3AD203B41FA5}">
                      <a16:colId xmlns="" xmlns:a16="http://schemas.microsoft.com/office/drawing/2014/main" val="3832052878"/>
                    </a:ext>
                  </a:extLst>
                </a:gridCol>
                <a:gridCol w="1890215">
                  <a:extLst>
                    <a:ext uri="{9D8B030D-6E8A-4147-A177-3AD203B41FA5}">
                      <a16:colId xmlns="" xmlns:a16="http://schemas.microsoft.com/office/drawing/2014/main" val="716719190"/>
                    </a:ext>
                  </a:extLst>
                </a:gridCol>
                <a:gridCol w="1890215">
                  <a:extLst>
                    <a:ext uri="{9D8B030D-6E8A-4147-A177-3AD203B41FA5}">
                      <a16:colId xmlns="" xmlns:a16="http://schemas.microsoft.com/office/drawing/2014/main" val="1702617857"/>
                    </a:ext>
                  </a:extLst>
                </a:gridCol>
                <a:gridCol w="1890215">
                  <a:extLst>
                    <a:ext uri="{9D8B030D-6E8A-4147-A177-3AD203B41FA5}">
                      <a16:colId xmlns="" xmlns:a16="http://schemas.microsoft.com/office/drawing/2014/main" val="4205787636"/>
                    </a:ext>
                  </a:extLst>
                </a:gridCol>
              </a:tblGrid>
              <a:tr h="86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solidFill>
                            <a:schemeClr val="bg1"/>
                          </a:solidFill>
                        </a:rPr>
                        <a:t>       날짜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05.29.</a:t>
                      </a:r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06.01.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06.02.</a:t>
                      </a:r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06.03.</a:t>
                      </a:r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06.04.</a:t>
                      </a:r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18489743"/>
                  </a:ext>
                </a:extLst>
              </a:tr>
              <a:tr h="86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주제 선정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14668744"/>
                  </a:ext>
                </a:extLst>
              </a:tr>
              <a:tr h="86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35006378"/>
                  </a:ext>
                </a:extLst>
              </a:tr>
              <a:tr h="86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89773298"/>
                  </a:ext>
                </a:extLst>
              </a:tr>
              <a:tr h="703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디자인 이미지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4372534"/>
                  </a:ext>
                </a:extLst>
              </a:tr>
              <a:tr h="67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및 오류 수정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06770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51ACA65-67DF-4BF1-821B-B5CF561619A2}"/>
              </a:ext>
            </a:extLst>
          </p:cNvPr>
          <p:cNvGrpSpPr/>
          <p:nvPr/>
        </p:nvGrpSpPr>
        <p:grpSpPr>
          <a:xfrm>
            <a:off x="2410106" y="2345224"/>
            <a:ext cx="9134858" cy="3733920"/>
            <a:chOff x="2410106" y="2345224"/>
            <a:chExt cx="9134858" cy="3733920"/>
          </a:xfrm>
        </p:grpSpPr>
        <p:sp>
          <p:nvSpPr>
            <p:cNvPr id="58" name="도형 24">
              <a:extLst>
                <a:ext uri="{FF2B5EF4-FFF2-40B4-BE49-F238E27FC236}">
                  <a16:creationId xmlns="" xmlns:a16="http://schemas.microsoft.com/office/drawing/2014/main" id="{FA71D67A-38F8-4CFF-9403-A9839263483D}"/>
                </a:ext>
              </a:extLst>
            </p:cNvPr>
            <p:cNvSpPr>
              <a:spLocks/>
            </p:cNvSpPr>
            <p:nvPr/>
          </p:nvSpPr>
          <p:spPr>
            <a:xfrm>
              <a:off x="2410106" y="2345224"/>
              <a:ext cx="1625000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25">
              <a:extLst>
                <a:ext uri="{FF2B5EF4-FFF2-40B4-BE49-F238E27FC236}">
                  <a16:creationId xmlns="" xmlns:a16="http://schemas.microsoft.com/office/drawing/2014/main" id="{7CC44702-3DDC-457A-813B-B614B76AE328}"/>
                </a:ext>
              </a:extLst>
            </p:cNvPr>
            <p:cNvSpPr>
              <a:spLocks/>
            </p:cNvSpPr>
            <p:nvPr/>
          </p:nvSpPr>
          <p:spPr>
            <a:xfrm>
              <a:off x="4162249" y="3167521"/>
              <a:ext cx="3665628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25">
              <a:extLst>
                <a:ext uri="{FF2B5EF4-FFF2-40B4-BE49-F238E27FC236}">
                  <a16:creationId xmlns="" xmlns:a16="http://schemas.microsoft.com/office/drawing/2014/main" id="{F1C511F3-1386-4112-980C-0EC98D84979D}"/>
                </a:ext>
              </a:extLst>
            </p:cNvPr>
            <p:cNvSpPr>
              <a:spLocks/>
            </p:cNvSpPr>
            <p:nvPr/>
          </p:nvSpPr>
          <p:spPr>
            <a:xfrm>
              <a:off x="6140741" y="4091773"/>
              <a:ext cx="5404223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25">
              <a:extLst>
                <a:ext uri="{FF2B5EF4-FFF2-40B4-BE49-F238E27FC236}">
                  <a16:creationId xmlns="" xmlns:a16="http://schemas.microsoft.com/office/drawing/2014/main" id="{8E937393-CC84-44AD-BEAA-6DA29DC93AAA}"/>
                </a:ext>
              </a:extLst>
            </p:cNvPr>
            <p:cNvSpPr>
              <a:spLocks/>
            </p:cNvSpPr>
            <p:nvPr/>
          </p:nvSpPr>
          <p:spPr>
            <a:xfrm>
              <a:off x="8036653" y="4825677"/>
              <a:ext cx="3508311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24">
              <a:extLst>
                <a:ext uri="{FF2B5EF4-FFF2-40B4-BE49-F238E27FC236}">
                  <a16:creationId xmlns="" xmlns:a16="http://schemas.microsoft.com/office/drawing/2014/main" id="{2F6407F8-7F01-4BF1-B174-191C99CEE77F}"/>
                </a:ext>
              </a:extLst>
            </p:cNvPr>
            <p:cNvSpPr>
              <a:spLocks/>
            </p:cNvSpPr>
            <p:nvPr/>
          </p:nvSpPr>
          <p:spPr>
            <a:xfrm>
              <a:off x="9873842" y="5536220"/>
              <a:ext cx="1671122" cy="54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256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92DDCE58-0B95-4390-B951-754530357927}"/>
              </a:ext>
            </a:extLst>
          </p:cNvPr>
          <p:cNvCxnSpPr>
            <a:cxnSpLocks/>
          </p:cNvCxnSpPr>
          <p:nvPr/>
        </p:nvCxnSpPr>
        <p:spPr>
          <a:xfrm>
            <a:off x="109057" y="1022943"/>
            <a:ext cx="12021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9DAB7B3D-82B6-4113-B051-304B3BC6163C}"/>
              </a:ext>
            </a:extLst>
          </p:cNvPr>
          <p:cNvSpPr txBox="1">
            <a:spLocks/>
          </p:cNvSpPr>
          <p:nvPr/>
        </p:nvSpPr>
        <p:spPr>
          <a:xfrm>
            <a:off x="427708" y="211260"/>
            <a:ext cx="4046246" cy="84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개별 역할 분담</a:t>
            </a:r>
          </a:p>
        </p:txBody>
      </p:sp>
      <p:sp>
        <p:nvSpPr>
          <p:cNvPr id="77" name="nppt_15651455640113812">
            <a:extLst>
              <a:ext uri="{FF2B5EF4-FFF2-40B4-BE49-F238E27FC236}">
                <a16:creationId xmlns="" xmlns:a16="http://schemas.microsoft.com/office/drawing/2014/main" id="{EE812385-6328-4637-9C39-C6C66F3E7448}"/>
              </a:ext>
            </a:extLst>
          </p:cNvPr>
          <p:cNvSpPr>
            <a:spLocks/>
          </p:cNvSpPr>
          <p:nvPr/>
        </p:nvSpPr>
        <p:spPr>
          <a:xfrm>
            <a:off x="109057" y="1872878"/>
            <a:ext cx="1718852" cy="1539164"/>
          </a:xfrm>
          <a:prstGeom prst="rect">
            <a:avLst/>
          </a:prstGeom>
          <a:gradFill rotWithShape="1">
            <a:gsLst>
              <a:gs pos="15000">
                <a:srgbClr val="39639D">
                  <a:shade val="51000"/>
                  <a:satMod val="130000"/>
                </a:srgbClr>
              </a:gs>
              <a:gs pos="24000">
                <a:srgbClr val="39639D">
                  <a:shade val="93000"/>
                  <a:satMod val="130000"/>
                </a:srgbClr>
              </a:gs>
              <a:gs pos="45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김녹훈</a:t>
            </a:r>
            <a:r>
              <a:rPr lang="en-US" altLang="ko-KR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조장</a:t>
            </a:r>
            <a:r>
              <a:rPr lang="en-US" altLang="ko-KR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8" name="nppt_15651455640113816">
            <a:extLst>
              <a:ext uri="{FF2B5EF4-FFF2-40B4-BE49-F238E27FC236}">
                <a16:creationId xmlns="" xmlns:a16="http://schemas.microsoft.com/office/drawing/2014/main" id="{16EBEDEC-C663-4BFE-B55B-A00CE9276DB7}"/>
              </a:ext>
            </a:extLst>
          </p:cNvPr>
          <p:cNvSpPr>
            <a:spLocks/>
          </p:cNvSpPr>
          <p:nvPr/>
        </p:nvSpPr>
        <p:spPr>
          <a:xfrm>
            <a:off x="1968518" y="1895748"/>
            <a:ext cx="4162316" cy="1539149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메인 페이지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통계 페이지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로그인 기능 구현</a:t>
            </a:r>
          </a:p>
        </p:txBody>
      </p:sp>
      <p:sp>
        <p:nvSpPr>
          <p:cNvPr id="79" name="nppt_15651455640113820">
            <a:extLst>
              <a:ext uri="{FF2B5EF4-FFF2-40B4-BE49-F238E27FC236}">
                <a16:creationId xmlns="" xmlns:a16="http://schemas.microsoft.com/office/drawing/2014/main" id="{B51564BC-7C7B-42FB-B67F-3B541C1C81F4}"/>
              </a:ext>
            </a:extLst>
          </p:cNvPr>
          <p:cNvSpPr>
            <a:spLocks/>
          </p:cNvSpPr>
          <p:nvPr/>
        </p:nvSpPr>
        <p:spPr>
          <a:xfrm>
            <a:off x="6271443" y="3778010"/>
            <a:ext cx="1718852" cy="1539164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 err="1">
                <a:solidFill>
                  <a:srgbClr val="FFFFFF"/>
                </a:solidFill>
                <a:latin typeface="나눔고딕" charset="0"/>
                <a:ea typeface="나눔고딕" charset="0"/>
              </a:rPr>
              <a:t>김수화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0" name="nppt_15651455640113824">
            <a:extLst>
              <a:ext uri="{FF2B5EF4-FFF2-40B4-BE49-F238E27FC236}">
                <a16:creationId xmlns="" xmlns:a16="http://schemas.microsoft.com/office/drawing/2014/main" id="{F04241D8-7808-4C25-AD67-200348368835}"/>
              </a:ext>
            </a:extLst>
          </p:cNvPr>
          <p:cNvSpPr>
            <a:spLocks/>
          </p:cNvSpPr>
          <p:nvPr/>
        </p:nvSpPr>
        <p:spPr>
          <a:xfrm>
            <a:off x="8165739" y="3778010"/>
            <a:ext cx="3837124" cy="1539164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계좌 관리 페이지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디자인 이미지 </a:t>
            </a:r>
            <a:r>
              <a:rPr lang="ko-KR" altLang="en-US" sz="1500" b="1" dirty="0" smtClean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적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용</a:t>
            </a:r>
          </a:p>
        </p:txBody>
      </p:sp>
      <p:sp>
        <p:nvSpPr>
          <p:cNvPr id="81" name="nppt_15651455640113828">
            <a:extLst>
              <a:ext uri="{FF2B5EF4-FFF2-40B4-BE49-F238E27FC236}">
                <a16:creationId xmlns="" xmlns:a16="http://schemas.microsoft.com/office/drawing/2014/main" id="{37491C88-D1D7-4366-822B-3430F15B21E0}"/>
              </a:ext>
            </a:extLst>
          </p:cNvPr>
          <p:cNvSpPr>
            <a:spLocks/>
          </p:cNvSpPr>
          <p:nvPr/>
        </p:nvSpPr>
        <p:spPr>
          <a:xfrm>
            <a:off x="6271443" y="1895748"/>
            <a:ext cx="1718852" cy="1539113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강성규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2" name="nppt_15651455640113832">
            <a:extLst>
              <a:ext uri="{FF2B5EF4-FFF2-40B4-BE49-F238E27FC236}">
                <a16:creationId xmlns="" xmlns:a16="http://schemas.microsoft.com/office/drawing/2014/main" id="{F9C6440E-4A43-48EC-A5E0-8BE5B08690E5}"/>
              </a:ext>
            </a:extLst>
          </p:cNvPr>
          <p:cNvSpPr>
            <a:spLocks/>
          </p:cNvSpPr>
          <p:nvPr/>
        </p:nvSpPr>
        <p:spPr>
          <a:xfrm>
            <a:off x="8167523" y="1901130"/>
            <a:ext cx="3837124" cy="1533731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입력 페이지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채팅 기능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 smtClean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페이지 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간 인터페이스 </a:t>
            </a:r>
            <a:r>
              <a:rPr lang="ko-KR" altLang="en-US" sz="1500" b="1" dirty="0" smtClean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구현</a:t>
            </a:r>
            <a:r>
              <a:rPr lang="en-US" altLang="ko-KR" sz="1500" b="1" dirty="0" smtClean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\</a:t>
            </a:r>
          </a:p>
          <a:p>
            <a:pPr marL="542925" indent="-276225">
              <a:lnSpc>
                <a:spcPct val="150000"/>
              </a:lnSpc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디자인 이미지 </a:t>
            </a:r>
            <a:r>
              <a:rPr lang="ko-KR" altLang="en-US" sz="1500" b="1" dirty="0" smtClean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적용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3" name="nppt_15651455640113836">
            <a:extLst>
              <a:ext uri="{FF2B5EF4-FFF2-40B4-BE49-F238E27FC236}">
                <a16:creationId xmlns="" xmlns:a16="http://schemas.microsoft.com/office/drawing/2014/main" id="{A8F4215D-71A0-4E13-80F7-F282F4F6D6D0}"/>
              </a:ext>
            </a:extLst>
          </p:cNvPr>
          <p:cNvSpPr>
            <a:spLocks/>
          </p:cNvSpPr>
          <p:nvPr/>
        </p:nvSpPr>
        <p:spPr>
          <a:xfrm>
            <a:off x="109057" y="3778025"/>
            <a:ext cx="1718852" cy="1539149"/>
          </a:xfrm>
          <a:prstGeom prst="rect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1"/>
          </a:gradFill>
          <a:ln w="9525" cap="flat" cmpd="sng">
            <a:solidFill>
              <a:srgbClr val="39639D">
                <a:shade val="95000"/>
                <a:satMod val="105000"/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spc="-50" dirty="0">
                <a:solidFill>
                  <a:srgbClr val="FFFFFF"/>
                </a:solidFill>
                <a:latin typeface="나눔고딕" charset="0"/>
                <a:ea typeface="나눔고딕" charset="0"/>
              </a:rPr>
              <a:t>채은지</a:t>
            </a:r>
            <a:endParaRPr lang="ko-KR" altLang="en-US" sz="1400" b="1" dirty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4" name="nppt_15651455640113840">
            <a:extLst>
              <a:ext uri="{FF2B5EF4-FFF2-40B4-BE49-F238E27FC236}">
                <a16:creationId xmlns="" xmlns:a16="http://schemas.microsoft.com/office/drawing/2014/main" id="{263BE2DD-A2EA-4B23-B274-299DEBEB5DF1}"/>
              </a:ext>
            </a:extLst>
          </p:cNvPr>
          <p:cNvSpPr>
            <a:spLocks/>
          </p:cNvSpPr>
          <p:nvPr/>
        </p:nvSpPr>
        <p:spPr>
          <a:xfrm>
            <a:off x="1968518" y="3783429"/>
            <a:ext cx="4127482" cy="1533745"/>
          </a:xfrm>
          <a:prstGeom prst="rect">
            <a:avLst/>
          </a:prstGeom>
          <a:gradFill rotWithShape="1">
            <a:gsLst>
              <a:gs pos="0">
                <a:srgbClr val="FFFFFF">
                  <a:lumMod val="85000"/>
                </a:srgbClr>
              </a:gs>
              <a:gs pos="80000">
                <a:srgbClr val="464646">
                  <a:lumMod val="10000"/>
                  <a:lumOff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en-US" altLang="ko-KR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DB 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작성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 algn="l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§"/>
            </a:pPr>
            <a:r>
              <a:rPr lang="en-US" altLang="ko-KR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DB 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기간별</a:t>
            </a:r>
            <a:r>
              <a:rPr lang="en-US" altLang="ko-KR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상세조회 페이지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  <a:p>
            <a:pPr marL="542925" indent="-276225">
              <a:lnSpc>
                <a:spcPct val="150000"/>
              </a:lnSpc>
              <a:buClr>
                <a:srgbClr val="595959"/>
              </a:buClr>
              <a:buFont typeface="Wingdings"/>
              <a:buChar char="§"/>
            </a:pPr>
            <a:r>
              <a:rPr lang="ko-KR" altLang="en-US" sz="1500" b="1" dirty="0">
                <a:solidFill>
                  <a:srgbClr val="464646">
                    <a:lumMod val="90000"/>
                    <a:lumOff val="10000"/>
                  </a:srgbClr>
                </a:solidFill>
                <a:latin typeface="나눔고딕" charset="0"/>
                <a:ea typeface="나눔고딕" charset="0"/>
              </a:rPr>
              <a:t>내역 페이지 구현</a:t>
            </a:r>
            <a:endParaRPr lang="en-US" altLang="ko-KR" sz="1500" b="1" dirty="0">
              <a:solidFill>
                <a:srgbClr val="464646">
                  <a:lumMod val="90000"/>
                  <a:lumOff val="10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15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31471" y="1094262"/>
            <a:ext cx="11864786" cy="124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83A7C38-F28A-4268-952E-6ABF95C87D1E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5363318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설계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초기모델</a:t>
            </a:r>
          </a:p>
        </p:txBody>
      </p:sp>
      <p:pic>
        <p:nvPicPr>
          <p:cNvPr id="2049" name="_x262627616" descr="EMB0000119415a2">
            <a:extLst>
              <a:ext uri="{FF2B5EF4-FFF2-40B4-BE49-F238E27FC236}">
                <a16:creationId xmlns="" xmlns:a16="http://schemas.microsoft.com/office/drawing/2014/main" id="{81D3A649-F28E-43C7-95EC-76C8157F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6" y="1221445"/>
            <a:ext cx="11298529" cy="542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8016EAE7-7064-4CF3-A9EA-64DA3AE1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38A40491-37E8-41B3-91A1-7BEB133A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098" y="1949986"/>
            <a:ext cx="5380887" cy="32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사각형: 둥근 모서리 8">
            <a:extLst>
              <a:ext uri="{FF2B5EF4-FFF2-40B4-BE49-F238E27FC236}">
                <a16:creationId xmlns="" xmlns:a16="http://schemas.microsoft.com/office/drawing/2014/main" id="{9081762A-0933-40C9-9027-DC7BBB9BC0D6}"/>
              </a:ext>
            </a:extLst>
          </p:cNvPr>
          <p:cNvSpPr/>
          <p:nvPr/>
        </p:nvSpPr>
        <p:spPr>
          <a:xfrm>
            <a:off x="8163698" y="4044776"/>
            <a:ext cx="3229232" cy="2525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74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75501" y="1106664"/>
            <a:ext cx="1204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1326E6E5-7C83-481F-BE03-9602D4B88AA8}"/>
              </a:ext>
            </a:extLst>
          </p:cNvPr>
          <p:cNvSpPr txBox="1">
            <a:spLocks/>
          </p:cNvSpPr>
          <p:nvPr/>
        </p:nvSpPr>
        <p:spPr>
          <a:xfrm>
            <a:off x="341195" y="195511"/>
            <a:ext cx="5573043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설계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>
                <a:solidFill>
                  <a:schemeClr val="bg1"/>
                </a:solidFill>
              </a:rPr>
              <a:t>최종모델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11798DA8-CCBB-4F3A-867F-F93329D0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32" y="7801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88481728" descr="EMB0000119415ad">
            <a:extLst>
              <a:ext uri="{FF2B5EF4-FFF2-40B4-BE49-F238E27FC236}">
                <a16:creationId xmlns="" xmlns:a16="http://schemas.microsoft.com/office/drawing/2014/main" id="{DED07DEA-C0D4-4F82-902E-F2803C5C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64" y="1314974"/>
            <a:ext cx="11372468" cy="53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2FBA795F-DA5E-4EEA-8429-3DFFA2493F6D}"/>
              </a:ext>
            </a:extLst>
          </p:cNvPr>
          <p:cNvSpPr/>
          <p:nvPr/>
        </p:nvSpPr>
        <p:spPr>
          <a:xfrm>
            <a:off x="8336692" y="3997999"/>
            <a:ext cx="3278659" cy="25593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585A3639-F076-45EF-BFE1-BAF664309505}"/>
              </a:ext>
            </a:extLst>
          </p:cNvPr>
          <p:cNvSpPr/>
          <p:nvPr/>
        </p:nvSpPr>
        <p:spPr>
          <a:xfrm>
            <a:off x="6952734" y="1573426"/>
            <a:ext cx="708455" cy="30479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9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67780" y="1094262"/>
            <a:ext cx="117529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AF5E5B7C-CD76-43E9-8D91-FDCEE39FF9FF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7687068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설계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최종모델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16AFF3DB-162C-4A09-9984-1A5F7390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14" y="1094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387386880" descr="EMB0000119415b2">
            <a:extLst>
              <a:ext uri="{FF2B5EF4-FFF2-40B4-BE49-F238E27FC236}">
                <a16:creationId xmlns="" xmlns:a16="http://schemas.microsoft.com/office/drawing/2014/main" id="{73EAF773-FF9A-4ACC-9523-F1179FE7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14" y="1241069"/>
            <a:ext cx="11042125" cy="55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585A3639-F076-45EF-BFE1-BAF664309505}"/>
              </a:ext>
            </a:extLst>
          </p:cNvPr>
          <p:cNvSpPr/>
          <p:nvPr/>
        </p:nvSpPr>
        <p:spPr>
          <a:xfrm>
            <a:off x="1680518" y="2550706"/>
            <a:ext cx="823784" cy="37372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9081762A-0933-40C9-9027-DC7BBB9BC0D6}"/>
              </a:ext>
            </a:extLst>
          </p:cNvPr>
          <p:cNvSpPr/>
          <p:nvPr/>
        </p:nvSpPr>
        <p:spPr>
          <a:xfrm>
            <a:off x="8279027" y="4005916"/>
            <a:ext cx="3006811" cy="26090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011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A43653A-CE77-42BF-B419-2901C385CFFF}"/>
              </a:ext>
            </a:extLst>
          </p:cNvPr>
          <p:cNvCxnSpPr>
            <a:cxnSpLocks/>
          </p:cNvCxnSpPr>
          <p:nvPr/>
        </p:nvCxnSpPr>
        <p:spPr>
          <a:xfrm>
            <a:off x="134224" y="1089203"/>
            <a:ext cx="11828477" cy="17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083B3355-6DDD-4CC8-AAD1-AEE2F585C396}"/>
              </a:ext>
            </a:extLst>
          </p:cNvPr>
          <p:cNvSpPr txBox="1">
            <a:spLocks/>
          </p:cNvSpPr>
          <p:nvPr/>
        </p:nvSpPr>
        <p:spPr>
          <a:xfrm>
            <a:off x="341196" y="195511"/>
            <a:ext cx="783807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설계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최종모델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EE28BDC-ACB8-4C41-A510-1006995A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2" y="1786855"/>
            <a:ext cx="109811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98335168" descr="EMB0000119415b6">
            <a:extLst>
              <a:ext uri="{FF2B5EF4-FFF2-40B4-BE49-F238E27FC236}">
                <a16:creationId xmlns="" xmlns:a16="http://schemas.microsoft.com/office/drawing/2014/main" id="{46EEF176-BC35-4434-8F9A-DC1EEE8C7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561" y="1241573"/>
            <a:ext cx="11174135" cy="55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7">
            <a:extLst>
              <a:ext uri="{FF2B5EF4-FFF2-40B4-BE49-F238E27FC236}">
                <a16:creationId xmlns="" xmlns:a16="http://schemas.microsoft.com/office/drawing/2014/main" id="{585A3639-F076-45EF-BFE1-BAF664309505}"/>
              </a:ext>
            </a:extLst>
          </p:cNvPr>
          <p:cNvSpPr/>
          <p:nvPr/>
        </p:nvSpPr>
        <p:spPr>
          <a:xfrm>
            <a:off x="9489988" y="3344561"/>
            <a:ext cx="650789" cy="54369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12">
            <a:extLst>
              <a:ext uri="{FF2B5EF4-FFF2-40B4-BE49-F238E27FC236}">
                <a16:creationId xmlns="" xmlns:a16="http://schemas.microsoft.com/office/drawing/2014/main" id="{2FBA795F-DA5E-4EEA-8429-3DFFA2493F6D}"/>
              </a:ext>
            </a:extLst>
          </p:cNvPr>
          <p:cNvSpPr/>
          <p:nvPr/>
        </p:nvSpPr>
        <p:spPr>
          <a:xfrm>
            <a:off x="8336693" y="4014475"/>
            <a:ext cx="3023286" cy="25593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28400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225</Words>
  <Application>Microsoft Office PowerPoint</Application>
  <PresentationFormat>사용자 지정</PresentationFormat>
  <Paragraphs>81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soohwa</cp:lastModifiedBy>
  <cp:revision>205</cp:revision>
  <dcterms:created xsi:type="dcterms:W3CDTF">2020-05-25T14:40:55Z</dcterms:created>
  <dcterms:modified xsi:type="dcterms:W3CDTF">2020-06-07T13:25:15Z</dcterms:modified>
</cp:coreProperties>
</file>