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73" r:id="rId4"/>
    <p:sldId id="274" r:id="rId5"/>
    <p:sldId id="258" r:id="rId6"/>
    <p:sldId id="275" r:id="rId7"/>
    <p:sldId id="276" r:id="rId8"/>
    <p:sldId id="277" r:id="rId9"/>
    <p:sldId id="278" r:id="rId10"/>
    <p:sldId id="279" r:id="rId11"/>
    <p:sldId id="280" r:id="rId12"/>
    <p:sldId id="281" r:id="rId13"/>
    <p:sldId id="282" r:id="rId14"/>
    <p:sldId id="283"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244" autoAdjust="0"/>
  </p:normalViewPr>
  <p:slideViewPr>
    <p:cSldViewPr snapToGrid="0">
      <p:cViewPr varScale="1">
        <p:scale>
          <a:sx n="48" d="100"/>
          <a:sy n="48" d="100"/>
        </p:scale>
        <p:origin x="48"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Figure 1. Odds of trusting all government can protect against terrorism for those who believe the government is honest with the public about terrorism than those who do not</a:t>
            </a:r>
          </a:p>
        </c:rich>
      </c:tx>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Sheet1!$A$17</c:f>
              <c:strCache>
                <c:ptCount val="1"/>
                <c:pt idx="0">
                  <c:v>Model 1 (Unadjusted)</c:v>
                </c:pt>
              </c:strCache>
            </c:strRef>
          </c:tx>
          <c:spPr>
            <a:solidFill>
              <a:schemeClr val="accent2"/>
            </a:solidFill>
            <a:ln>
              <a:noFill/>
            </a:ln>
            <a:effectLst/>
          </c:spPr>
          <c:invertIfNegative val="0"/>
          <c:errBars>
            <c:errBarType val="both"/>
            <c:errValType val="cust"/>
            <c:noEndCap val="0"/>
            <c:plus>
              <c:numRef>
                <c:f>Sheet1!$F$22</c:f>
                <c:numCache>
                  <c:formatCode>General</c:formatCode>
                  <c:ptCount val="1"/>
                  <c:pt idx="0">
                    <c:v>19.17136241</c:v>
                  </c:pt>
                </c:numCache>
              </c:numRef>
            </c:plus>
            <c:minus>
              <c:numRef>
                <c:f>Sheet1!$E$22</c:f>
                <c:numCache>
                  <c:formatCode>General</c:formatCode>
                  <c:ptCount val="1"/>
                  <c:pt idx="0">
                    <c:v>10.904570030999999</c:v>
                  </c:pt>
                </c:numCache>
              </c:numRef>
            </c:minus>
            <c:spPr>
              <a:noFill/>
              <a:ln w="9525" cap="flat" cmpd="sng" algn="ctr">
                <a:solidFill>
                  <a:schemeClr val="tx1">
                    <a:lumMod val="65000"/>
                    <a:lumOff val="35000"/>
                  </a:schemeClr>
                </a:solidFill>
                <a:round/>
              </a:ln>
              <a:effectLst/>
            </c:spPr>
          </c:errBars>
          <c:cat>
            <c:strRef>
              <c:f>Sheet1!$A$14</c:f>
              <c:strCache>
                <c:ptCount val="1"/>
                <c:pt idx="0">
                  <c:v>All government</c:v>
                </c:pt>
              </c:strCache>
            </c:strRef>
          </c:cat>
          <c:val>
            <c:numRef>
              <c:f>Sheet1!$B$22</c:f>
              <c:numCache>
                <c:formatCode>0.00</c:formatCode>
                <c:ptCount val="1"/>
                <c:pt idx="0">
                  <c:v>25.28858279</c:v>
                </c:pt>
              </c:numCache>
            </c:numRef>
          </c:val>
          <c:extLst xmlns:c16r2="http://schemas.microsoft.com/office/drawing/2015/06/chart">
            <c:ext xmlns:c16="http://schemas.microsoft.com/office/drawing/2014/chart" uri="{C3380CC4-5D6E-409C-BE32-E72D297353CC}">
              <c16:uniqueId val="{00000000-ABC4-4BF9-985B-BDE84D898B0F}"/>
            </c:ext>
          </c:extLst>
        </c:ser>
        <c:ser>
          <c:idx val="1"/>
          <c:order val="1"/>
          <c:tx>
            <c:strRef>
              <c:f>Sheet1!$A$9</c:f>
              <c:strCache>
                <c:ptCount val="1"/>
                <c:pt idx="0">
                  <c:v>Model 2 (Covariate adjusted)</c:v>
                </c:pt>
              </c:strCache>
            </c:strRef>
          </c:tx>
          <c:spPr>
            <a:solidFill>
              <a:schemeClr val="accent4"/>
            </a:solidFill>
            <a:ln>
              <a:noFill/>
            </a:ln>
            <a:effectLst/>
          </c:spPr>
          <c:invertIfNegative val="0"/>
          <c:errBars>
            <c:errBarType val="both"/>
            <c:errValType val="cust"/>
            <c:noEndCap val="0"/>
            <c:plus>
              <c:numRef>
                <c:f>Sheet1!$F$14</c:f>
                <c:numCache>
                  <c:formatCode>General</c:formatCode>
                  <c:ptCount val="1"/>
                  <c:pt idx="0">
                    <c:v>18.175431460000002</c:v>
                  </c:pt>
                </c:numCache>
              </c:numRef>
            </c:plus>
            <c:minus>
              <c:numRef>
                <c:f>Sheet1!$E$14</c:f>
                <c:numCache>
                  <c:formatCode>General</c:formatCode>
                  <c:ptCount val="1"/>
                  <c:pt idx="0">
                    <c:v>10.182270469999999</c:v>
                  </c:pt>
                </c:numCache>
              </c:numRef>
            </c:minus>
            <c:spPr>
              <a:noFill/>
              <a:ln w="9525" cap="flat" cmpd="sng" algn="ctr">
                <a:solidFill>
                  <a:schemeClr val="tx1">
                    <a:lumMod val="65000"/>
                    <a:lumOff val="35000"/>
                  </a:schemeClr>
                </a:solidFill>
                <a:round/>
              </a:ln>
              <a:effectLst/>
            </c:spPr>
          </c:errBars>
          <c:cat>
            <c:strRef>
              <c:f>Sheet1!$A$14</c:f>
              <c:strCache>
                <c:ptCount val="1"/>
                <c:pt idx="0">
                  <c:v>All government</c:v>
                </c:pt>
              </c:strCache>
            </c:strRef>
          </c:cat>
          <c:val>
            <c:numRef>
              <c:f>Sheet1!$B$14</c:f>
              <c:numCache>
                <c:formatCode>0.00</c:formatCode>
                <c:ptCount val="1"/>
                <c:pt idx="0">
                  <c:v>23.153187939999999</c:v>
                </c:pt>
              </c:numCache>
            </c:numRef>
          </c:val>
          <c:extLst xmlns:c16r2="http://schemas.microsoft.com/office/drawing/2015/06/chart">
            <c:ext xmlns:c16="http://schemas.microsoft.com/office/drawing/2014/chart" uri="{C3380CC4-5D6E-409C-BE32-E72D297353CC}">
              <c16:uniqueId val="{00000001-ABC4-4BF9-985B-BDE84D898B0F}"/>
            </c:ext>
          </c:extLst>
        </c:ser>
        <c:dLbls>
          <c:showLegendKey val="0"/>
          <c:showVal val="0"/>
          <c:showCatName val="0"/>
          <c:showSerName val="0"/>
          <c:showPercent val="0"/>
          <c:showBubbleSize val="0"/>
        </c:dLbls>
        <c:gapWidth val="219"/>
        <c:overlap val="-27"/>
        <c:axId val="266426896"/>
        <c:axId val="266419840"/>
      </c:barChart>
      <c:catAx>
        <c:axId val="26642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66419840"/>
        <c:crosses val="autoZero"/>
        <c:auto val="1"/>
        <c:lblAlgn val="ctr"/>
        <c:lblOffset val="100"/>
        <c:noMultiLvlLbl val="0"/>
      </c:catAx>
      <c:valAx>
        <c:axId val="26641984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Odds ratio</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664268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dirty="0"/>
              <a:t>Figure </a:t>
            </a:r>
            <a:r>
              <a:rPr lang="en-US" dirty="0" smtClean="0"/>
              <a:t>2. </a:t>
            </a:r>
            <a:r>
              <a:rPr lang="en-US" sz="1800" b="0" i="0" baseline="0" dirty="0" smtClean="0">
                <a:effectLst/>
              </a:rPr>
              <a:t>Odds of trusting local, state, and federal government can protect against terrorism for those who believe the government is honest with the public about terrorism than those who do not</a:t>
            </a:r>
            <a:endParaRPr lang="en-US" dirty="0">
              <a:effectLst/>
            </a:endParaRPr>
          </a:p>
        </c:rich>
      </c:tx>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Sheet1!$A$17</c:f>
              <c:strCache>
                <c:ptCount val="1"/>
                <c:pt idx="0">
                  <c:v>Model 1 (Unadjusted)</c:v>
                </c:pt>
              </c:strCache>
            </c:strRef>
          </c:tx>
          <c:spPr>
            <a:solidFill>
              <a:schemeClr val="accent4"/>
            </a:solidFill>
            <a:ln>
              <a:noFill/>
            </a:ln>
            <a:effectLst/>
          </c:spPr>
          <c:invertIfNegative val="0"/>
          <c:errBars>
            <c:errBarType val="both"/>
            <c:errValType val="cust"/>
            <c:noEndCap val="0"/>
            <c:plus>
              <c:numRef>
                <c:f>Sheet1!$F$19:$F$22</c:f>
                <c:numCache>
                  <c:formatCode>General</c:formatCode>
                  <c:ptCount val="4"/>
                  <c:pt idx="0">
                    <c:v>2.7842057100000002</c:v>
                  </c:pt>
                  <c:pt idx="1">
                    <c:v>1.9391429200000001</c:v>
                  </c:pt>
                  <c:pt idx="2">
                    <c:v>1.2812245999999998</c:v>
                  </c:pt>
                  <c:pt idx="3">
                    <c:v>19.17136241</c:v>
                  </c:pt>
                </c:numCache>
              </c:numRef>
            </c:plus>
            <c:minus>
              <c:numRef>
                <c:f>Sheet1!$E$19:$E$22</c:f>
                <c:numCache>
                  <c:formatCode>General</c:formatCode>
                  <c:ptCount val="4"/>
                  <c:pt idx="0">
                    <c:v>1.9064796199999998</c:v>
                  </c:pt>
                  <c:pt idx="1">
                    <c:v>1.44402206</c:v>
                  </c:pt>
                  <c:pt idx="2">
                    <c:v>1.0330385</c:v>
                  </c:pt>
                  <c:pt idx="3">
                    <c:v>10.904570030999999</c:v>
                  </c:pt>
                </c:numCache>
              </c:numRef>
            </c:minus>
            <c:spPr>
              <a:noFill/>
              <a:ln w="9525" cap="flat" cmpd="sng" algn="ctr">
                <a:solidFill>
                  <a:schemeClr val="tx1">
                    <a:lumMod val="65000"/>
                    <a:lumOff val="35000"/>
                  </a:schemeClr>
                </a:solidFill>
                <a:round/>
              </a:ln>
              <a:effectLst/>
            </c:spPr>
          </c:errBars>
          <c:cat>
            <c:strRef>
              <c:f>Sheet1!$A$11:$A$13</c:f>
              <c:strCache>
                <c:ptCount val="3"/>
                <c:pt idx="0">
                  <c:v>Local government</c:v>
                </c:pt>
                <c:pt idx="1">
                  <c:v>State government</c:v>
                </c:pt>
                <c:pt idx="2">
                  <c:v>Federal government</c:v>
                </c:pt>
              </c:strCache>
            </c:strRef>
          </c:cat>
          <c:val>
            <c:numRef>
              <c:f>Sheet1!$B$19:$B$21</c:f>
              <c:numCache>
                <c:formatCode>0.00</c:formatCode>
                <c:ptCount val="3"/>
                <c:pt idx="0">
                  <c:v>6.0474809199999999</c:v>
                </c:pt>
                <c:pt idx="1">
                  <c:v>5.6555185400000001</c:v>
                </c:pt>
                <c:pt idx="2">
                  <c:v>5.3329114000000004</c:v>
                </c:pt>
              </c:numCache>
            </c:numRef>
          </c:val>
          <c:extLst xmlns:c16r2="http://schemas.microsoft.com/office/drawing/2015/06/chart">
            <c:ext xmlns:c16="http://schemas.microsoft.com/office/drawing/2014/chart" uri="{C3380CC4-5D6E-409C-BE32-E72D297353CC}">
              <c16:uniqueId val="{00000000-6E43-40C1-B333-6B7A9C6D555A}"/>
            </c:ext>
          </c:extLst>
        </c:ser>
        <c:ser>
          <c:idx val="0"/>
          <c:order val="1"/>
          <c:tx>
            <c:strRef>
              <c:f>Sheet1!$A$9</c:f>
              <c:strCache>
                <c:ptCount val="1"/>
                <c:pt idx="0">
                  <c:v>Model 2 (Covariate adjusted)</c:v>
                </c:pt>
              </c:strCache>
            </c:strRef>
          </c:tx>
          <c:spPr>
            <a:solidFill>
              <a:schemeClr val="accent2"/>
            </a:solidFill>
            <a:ln>
              <a:noFill/>
            </a:ln>
            <a:effectLst/>
          </c:spPr>
          <c:invertIfNegative val="0"/>
          <c:errBars>
            <c:errBarType val="both"/>
            <c:errValType val="cust"/>
            <c:noEndCap val="0"/>
            <c:plus>
              <c:numRef>
                <c:f>Sheet1!$F$11:$F$14</c:f>
                <c:numCache>
                  <c:formatCode>General</c:formatCode>
                  <c:ptCount val="4"/>
                  <c:pt idx="0">
                    <c:v>2.8006347300000005</c:v>
                  </c:pt>
                  <c:pt idx="1">
                    <c:v>2.0693622000000005</c:v>
                  </c:pt>
                  <c:pt idx="2">
                    <c:v>1.1715301</c:v>
                  </c:pt>
                  <c:pt idx="3">
                    <c:v>18.175431460000002</c:v>
                  </c:pt>
                </c:numCache>
              </c:numRef>
            </c:plus>
            <c:minus>
              <c:numRef>
                <c:f>Sheet1!$E$11:$E$14</c:f>
                <c:numCache>
                  <c:formatCode>General</c:formatCode>
                  <c:ptCount val="4"/>
                  <c:pt idx="0">
                    <c:v>1.8851888599999995</c:v>
                  </c:pt>
                  <c:pt idx="1">
                    <c:v>1.5107420999999999</c:v>
                  </c:pt>
                  <c:pt idx="2">
                    <c:v>0.93187160000000047</c:v>
                  </c:pt>
                  <c:pt idx="3">
                    <c:v>10.182270469999999</c:v>
                  </c:pt>
                </c:numCache>
              </c:numRef>
            </c:minus>
            <c:spPr>
              <a:noFill/>
              <a:ln w="9525" cap="flat" cmpd="sng" algn="ctr">
                <a:solidFill>
                  <a:schemeClr val="tx1">
                    <a:lumMod val="65000"/>
                    <a:lumOff val="35000"/>
                  </a:schemeClr>
                </a:solidFill>
                <a:round/>
              </a:ln>
              <a:effectLst/>
            </c:spPr>
          </c:errBars>
          <c:cat>
            <c:strRef>
              <c:f>Sheet1!$A$11:$A$13</c:f>
              <c:strCache>
                <c:ptCount val="3"/>
                <c:pt idx="0">
                  <c:v>Local government</c:v>
                </c:pt>
                <c:pt idx="1">
                  <c:v>State government</c:v>
                </c:pt>
                <c:pt idx="2">
                  <c:v>Federal government</c:v>
                </c:pt>
              </c:strCache>
            </c:strRef>
          </c:cat>
          <c:val>
            <c:numRef>
              <c:f>Sheet1!$B$11:$B$13</c:f>
              <c:numCache>
                <c:formatCode>0.00</c:formatCode>
                <c:ptCount val="3"/>
                <c:pt idx="0">
                  <c:v>5.7673812699999996</c:v>
                </c:pt>
                <c:pt idx="1">
                  <c:v>5.5964207999999998</c:v>
                </c:pt>
                <c:pt idx="2">
                  <c:v>4.5552976000000003</c:v>
                </c:pt>
              </c:numCache>
            </c:numRef>
          </c:val>
          <c:extLst xmlns:c16r2="http://schemas.microsoft.com/office/drawing/2015/06/chart">
            <c:ext xmlns:c16="http://schemas.microsoft.com/office/drawing/2014/chart" uri="{C3380CC4-5D6E-409C-BE32-E72D297353CC}">
              <c16:uniqueId val="{00000001-6E43-40C1-B333-6B7A9C6D555A}"/>
            </c:ext>
          </c:extLst>
        </c:ser>
        <c:dLbls>
          <c:showLegendKey val="0"/>
          <c:showVal val="0"/>
          <c:showCatName val="0"/>
          <c:showSerName val="0"/>
          <c:showPercent val="0"/>
          <c:showBubbleSize val="0"/>
        </c:dLbls>
        <c:gapWidth val="219"/>
        <c:overlap val="-27"/>
        <c:axId val="269304976"/>
        <c:axId val="269298704"/>
      </c:barChart>
      <c:catAx>
        <c:axId val="26930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69298704"/>
        <c:crosses val="autoZero"/>
        <c:auto val="1"/>
        <c:lblAlgn val="ctr"/>
        <c:lblOffset val="100"/>
        <c:noMultiLvlLbl val="0"/>
      </c:catAx>
      <c:valAx>
        <c:axId val="269298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Odds ratio</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69304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4A5C0-8DAA-433F-B401-C4218944FFFA}" type="datetimeFigureOut">
              <a:rPr lang="en-US" smtClean="0"/>
              <a:t>4/24/2019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0F88C-0C91-48B6-A583-38B85C06078E}" type="slidenum">
              <a:rPr lang="en-US" smtClean="0"/>
              <a:t>‹#›</a:t>
            </a:fld>
            <a:endParaRPr lang="en-US"/>
          </a:p>
        </p:txBody>
      </p:sp>
    </p:spTree>
    <p:extLst>
      <p:ext uri="{BB962C8B-B14F-4D97-AF65-F5344CB8AC3E}">
        <p14:creationId xmlns:p14="http://schemas.microsoft.com/office/powerpoint/2010/main" val="426312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rebuchet MS" panose="020B0603020202020204" pitchFamily="34" charset="0"/>
              </a:rPr>
              <a:t>Perceived honesty of information sources is negatively associated with the social distance of the recipient from the source, where social distance is determined by whether agencies and officials are local, state or federal.</a:t>
            </a:r>
          </a:p>
          <a:p>
            <a:endParaRPr lang="en-US" dirty="0"/>
          </a:p>
        </p:txBody>
      </p:sp>
      <p:sp>
        <p:nvSpPr>
          <p:cNvPr id="4" name="Slide Number Placeholder 3"/>
          <p:cNvSpPr>
            <a:spLocks noGrp="1"/>
          </p:cNvSpPr>
          <p:nvPr>
            <p:ph type="sldNum" sz="quarter" idx="10"/>
          </p:nvPr>
        </p:nvSpPr>
        <p:spPr/>
        <p:txBody>
          <a:bodyPr/>
          <a:lstStyle/>
          <a:p>
            <a:fld id="{E430F88C-0C91-48B6-A583-38B85C06078E}" type="slidenum">
              <a:rPr lang="en-US" smtClean="0"/>
              <a:t>10</a:t>
            </a:fld>
            <a:endParaRPr lang="en-US"/>
          </a:p>
        </p:txBody>
      </p:sp>
    </p:spTree>
    <p:extLst>
      <p:ext uri="{BB962C8B-B14F-4D97-AF65-F5344CB8AC3E}">
        <p14:creationId xmlns:p14="http://schemas.microsoft.com/office/powerpoint/2010/main" val="404563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6" descr="Related image"/>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67027"/>
          <a:stretch/>
        </p:blipFill>
        <p:spPr bwMode="auto">
          <a:xfrm>
            <a:off x="1587" y="5791200"/>
            <a:ext cx="12190413"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B629E2-F62A-44D5-B3F8-B590F085B231}"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237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629E2-F62A-44D5-B3F8-B590F085B231}"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99298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629E2-F62A-44D5-B3F8-B590F085B231}"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9528077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BB629E2-F62A-44D5-B3F8-B590F085B231}"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
        <p:nvSpPr>
          <p:cNvPr id="8"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kumimoji="0" lang="en-US" sz="14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2072896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pic>
        <p:nvPicPr>
          <p:cNvPr id="10" name="Picture 6" descr="Related image"/>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67027"/>
          <a:stretch/>
        </p:blipFill>
        <p:spPr bwMode="auto">
          <a:xfrm>
            <a:off x="1587" y="5791200"/>
            <a:ext cx="12190413"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B629E2-F62A-44D5-B3F8-B590F085B231}"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64977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B629E2-F62A-44D5-B3F8-B590F085B231}"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2060185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B629E2-F62A-44D5-B3F8-B590F085B231}"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16442896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B629E2-F62A-44D5-B3F8-B590F085B231}"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DDA1A-84DD-4193-A3ED-9F6A9490CB06}" type="slidenum">
              <a:rPr lang="en-US" smtClean="0"/>
              <a:t>‹#›</a:t>
            </a:fld>
            <a:endParaRPr lang="en-US"/>
          </a:p>
        </p:txBody>
      </p:sp>
      <p:sp>
        <p:nvSpPr>
          <p:cNvPr id="7"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kumimoji="0" lang="en-US" sz="14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14594217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BB629E2-F62A-44D5-B3F8-B590F085B231}" type="datetimeFigureOut">
              <a:rPr lang="en-US" smtClean="0"/>
              <a:t>4/24/2019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76DDA1A-84DD-4193-A3ED-9F6A9490CB06}" type="slidenum">
              <a:rPr lang="en-US" smtClean="0"/>
              <a:t>‹#›</a:t>
            </a:fld>
            <a:endParaRPr lang="en-US"/>
          </a:p>
        </p:txBody>
      </p:sp>
      <p:pic>
        <p:nvPicPr>
          <p:cNvPr id="10" name="Picture 6" descr="Related image"/>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67027"/>
          <a:stretch/>
        </p:blipFill>
        <p:spPr bwMode="auto">
          <a:xfrm>
            <a:off x="1587" y="5791200"/>
            <a:ext cx="1219041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0298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BB629E2-F62A-44D5-B3F8-B590F085B231}" type="datetimeFigureOut">
              <a:rPr lang="en-US" smtClean="0"/>
              <a:t>4/24/2019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6DDA1A-84DD-4193-A3ED-9F6A9490CB06}" type="slidenum">
              <a:rPr lang="en-US" smtClean="0"/>
              <a:t>‹#›</a:t>
            </a:fld>
            <a:endParaRPr lang="en-US"/>
          </a:p>
        </p:txBody>
      </p:sp>
    </p:spTree>
    <p:extLst>
      <p:ext uri="{BB962C8B-B14F-4D97-AF65-F5344CB8AC3E}">
        <p14:creationId xmlns:p14="http://schemas.microsoft.com/office/powerpoint/2010/main" val="326539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629E2-F62A-44D5-B3F8-B590F085B231}"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31611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6" descr="Related image"/>
          <p:cNvPicPr>
            <a:picLocks noChangeAspect="1" noChangeArrowheads="1"/>
          </p:cNvPicPr>
          <p:nvPr/>
        </p:nvPicPr>
        <p:blipFill rotWithShape="1">
          <a:blip r:embed="rId13">
            <a:duotone>
              <a:schemeClr val="accent1">
                <a:shade val="45000"/>
                <a:satMod val="135000"/>
              </a:schemeClr>
              <a:prstClr val="white"/>
            </a:duotone>
            <a:extLst>
              <a:ext uri="{28A0092B-C50C-407E-A947-70E740481C1C}">
                <a14:useLocalDpi xmlns:a14="http://schemas.microsoft.com/office/drawing/2010/main" val="0"/>
              </a:ext>
            </a:extLst>
          </a:blip>
          <a:srcRect b="67027"/>
          <a:stretch/>
        </p:blipFill>
        <p:spPr bwMode="auto">
          <a:xfrm>
            <a:off x="1587" y="5791200"/>
            <a:ext cx="12190413"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endParaRPr kumimoji="0" lang="en-US" sz="14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BB629E2-F62A-44D5-B3F8-B590F085B231}" type="datetimeFigureOut">
              <a:rPr lang="en-US" smtClean="0"/>
              <a:t>4/24/2019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6DDA1A-84DD-4193-A3ED-9F6A9490CB0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009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63550" marR="0" indent="-231775" algn="l" defTabSz="914400" rtl="0" eaLnBrk="1" fontAlgn="auto" latinLnBrk="0" hangingPunct="1">
        <a:lnSpc>
          <a:spcPct val="90000"/>
        </a:lnSpc>
        <a:spcBef>
          <a:spcPts val="1200"/>
        </a:spcBef>
        <a:spcAft>
          <a:spcPts val="200"/>
        </a:spcAft>
        <a:buClr>
          <a:srgbClr val="1CADE4"/>
        </a:buClr>
        <a:buSzPct val="125000"/>
        <a:buFont typeface="Arial" panose="020B0604020202020204" pitchFamily="34" charset="0"/>
        <a:buChar char="•"/>
        <a:tabLst/>
        <a:defRPr sz="2000" kern="1200">
          <a:solidFill>
            <a:schemeClr val="tx1">
              <a:lumMod val="75000"/>
              <a:lumOff val="25000"/>
            </a:schemeClr>
          </a:solidFill>
          <a:latin typeface="+mn-lt"/>
          <a:ea typeface="+mn-ea"/>
          <a:cs typeface="+mn-cs"/>
        </a:defRPr>
      </a:lvl1pPr>
      <a:lvl2pPr marL="914400" marR="0" indent="-231775" algn="l" defTabSz="914400" rtl="0" eaLnBrk="1" fontAlgn="auto" latinLnBrk="0" hangingPunct="1">
        <a:lnSpc>
          <a:spcPct val="90000"/>
        </a:lnSpc>
        <a:spcBef>
          <a:spcPts val="200"/>
        </a:spcBef>
        <a:spcAft>
          <a:spcPts val="400"/>
        </a:spcAft>
        <a:buClr>
          <a:srgbClr val="1CADE4"/>
        </a:buClr>
        <a:buSzPct val="125000"/>
        <a:buFont typeface="Calibri" pitchFamily="34" charset="0"/>
        <a:buChar char="◦"/>
        <a:tabLst/>
        <a:defRPr sz="1800" kern="1200">
          <a:solidFill>
            <a:schemeClr val="tx1">
              <a:lumMod val="75000"/>
              <a:lumOff val="25000"/>
            </a:schemeClr>
          </a:solidFill>
          <a:latin typeface="+mn-lt"/>
          <a:ea typeface="+mn-ea"/>
          <a:cs typeface="+mn-cs"/>
        </a:defRPr>
      </a:lvl2pPr>
      <a:lvl3pPr marL="1377950" marR="0" indent="-231775" algn="l" defTabSz="914400" rtl="0" eaLnBrk="1" fontAlgn="auto" latinLnBrk="0" hangingPunct="1">
        <a:lnSpc>
          <a:spcPct val="90000"/>
        </a:lnSpc>
        <a:spcBef>
          <a:spcPts val="200"/>
        </a:spcBef>
        <a:spcAft>
          <a:spcPts val="400"/>
        </a:spcAft>
        <a:buClr>
          <a:srgbClr val="1CADE4"/>
        </a:buClr>
        <a:buSzPct val="125000"/>
        <a:buFont typeface="Calibri" pitchFamily="34" charset="0"/>
        <a:buChar char="◦"/>
        <a:tabLst/>
        <a:defRPr sz="1400" kern="1200">
          <a:solidFill>
            <a:schemeClr val="tx1">
              <a:lumMod val="75000"/>
              <a:lumOff val="25000"/>
            </a:schemeClr>
          </a:solidFill>
          <a:latin typeface="+mn-lt"/>
          <a:ea typeface="+mn-ea"/>
          <a:cs typeface="+mn-cs"/>
        </a:defRPr>
      </a:lvl3pPr>
      <a:lvl4pPr marL="749808" marR="0"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sz="1400" kern="1200">
          <a:solidFill>
            <a:schemeClr val="tx1">
              <a:lumMod val="75000"/>
              <a:lumOff val="25000"/>
            </a:schemeClr>
          </a:solidFill>
          <a:latin typeface="+mn-lt"/>
          <a:ea typeface="+mn-ea"/>
          <a:cs typeface="+mn-cs"/>
        </a:defRPr>
      </a:lvl4pPr>
      <a:lvl5pPr marL="932688" marR="0"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What are you afraid of? </a:t>
            </a:r>
          </a:p>
        </p:txBody>
      </p:sp>
      <p:sp>
        <p:nvSpPr>
          <p:cNvPr id="3" name="Subtitle 2"/>
          <p:cNvSpPr>
            <a:spLocks noGrp="1"/>
          </p:cNvSpPr>
          <p:nvPr>
            <p:ph type="subTitle" idx="1"/>
          </p:nvPr>
        </p:nvSpPr>
        <p:spPr/>
        <p:txBody>
          <a:bodyPr/>
          <a:lstStyle/>
          <a:p>
            <a:r>
              <a:rPr lang="en-US" dirty="0"/>
              <a:t>Examining belief in government agencies to protect against terrorism and trust in the honesty of the information they provide</a:t>
            </a:r>
          </a:p>
          <a:p>
            <a:endParaRPr lang="en-US" dirty="0"/>
          </a:p>
        </p:txBody>
      </p:sp>
      <p:sp>
        <p:nvSpPr>
          <p:cNvPr id="4" name="Subtitle 2"/>
          <p:cNvSpPr txBox="1">
            <a:spLocks/>
          </p:cNvSpPr>
          <p:nvPr/>
        </p:nvSpPr>
        <p:spPr>
          <a:xfrm>
            <a:off x="-867622" y="549260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tx1">
                    <a:lumMod val="75000"/>
                    <a:lumOff val="25000"/>
                  </a:schemeClr>
                </a:solidFill>
              </a:rPr>
              <a:t>Lat’Anna Davis and Stephanie Kern-Allely</a:t>
            </a:r>
            <a:endParaRPr lang="en-US" dirty="0">
              <a:solidFill>
                <a:schemeClr val="tx1">
                  <a:lumMod val="75000"/>
                  <a:lumOff val="25000"/>
                </a:schemeClr>
              </a:solidFill>
            </a:endParaRPr>
          </a:p>
        </p:txBody>
      </p:sp>
    </p:spTree>
    <p:extLst>
      <p:ext uri="{BB962C8B-B14F-4D97-AF65-F5344CB8AC3E}">
        <p14:creationId xmlns:p14="http://schemas.microsoft.com/office/powerpoint/2010/main" val="1894985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 Variables!</a:t>
            </a:r>
            <a:endParaRPr lang="en-US" sz="3200" dirty="0"/>
          </a:p>
        </p:txBody>
      </p:sp>
      <p:sp>
        <p:nvSpPr>
          <p:cNvPr id="3" name="Subtitle 2"/>
          <p:cNvSpPr>
            <a:spLocks noGrp="1"/>
          </p:cNvSpPr>
          <p:nvPr>
            <p:ph idx="1"/>
          </p:nvPr>
        </p:nvSpPr>
        <p:spPr/>
        <p:txBody>
          <a:bodyPr>
            <a:normAutofit fontScale="92500" lnSpcReduction="20000"/>
          </a:bodyPr>
          <a:lstStyle/>
          <a:p>
            <a:r>
              <a:rPr lang="en-US" sz="2400" b="1" dirty="0" smtClean="0"/>
              <a:t>Trust </a:t>
            </a:r>
            <a:r>
              <a:rPr lang="en-US" sz="2400" b="1" dirty="0"/>
              <a:t>that government can protect from </a:t>
            </a:r>
            <a:r>
              <a:rPr lang="en-US" sz="2400" b="1" dirty="0" smtClean="0"/>
              <a:t>terrorism </a:t>
            </a:r>
            <a:r>
              <a:rPr lang="en-US" sz="2400" dirty="0" smtClean="0"/>
              <a:t>– Perceived effectiveness</a:t>
            </a:r>
          </a:p>
          <a:p>
            <a:pPr lvl="1"/>
            <a:r>
              <a:rPr lang="en-US" sz="2000" dirty="0" smtClean="0"/>
              <a:t>“How </a:t>
            </a:r>
            <a:r>
              <a:rPr lang="en-US" sz="2000" dirty="0"/>
              <a:t>sure are you </a:t>
            </a:r>
            <a:r>
              <a:rPr lang="en-US" sz="2000" dirty="0" smtClean="0"/>
              <a:t>that &lt; </a:t>
            </a:r>
            <a:r>
              <a:rPr lang="en-US" sz="2000" dirty="0"/>
              <a:t>... &gt; </a:t>
            </a:r>
            <a:r>
              <a:rPr lang="en-US" sz="2000" dirty="0" smtClean="0"/>
              <a:t>could </a:t>
            </a:r>
            <a:r>
              <a:rPr lang="en-US" sz="2000" dirty="0"/>
              <a:t>effectively protect </a:t>
            </a:r>
            <a:r>
              <a:rPr lang="en-US" sz="2000" dirty="0" smtClean="0"/>
              <a:t>you </a:t>
            </a:r>
            <a:r>
              <a:rPr lang="en-US" sz="2000" dirty="0"/>
              <a:t>from a future terrorist attack? Would you say </a:t>
            </a:r>
            <a:r>
              <a:rPr lang="en-US" sz="2000" dirty="0" smtClean="0"/>
              <a:t>‘1</a:t>
            </a:r>
            <a:r>
              <a:rPr lang="en-US" sz="2000" dirty="0"/>
              <a:t>, not at all sure</a:t>
            </a:r>
            <a:r>
              <a:rPr lang="en-US" sz="2000" dirty="0" smtClean="0"/>
              <a:t>,’ ‘5</a:t>
            </a:r>
            <a:r>
              <a:rPr lang="en-US" sz="2000" dirty="0"/>
              <a:t>, extremely sure</a:t>
            </a:r>
            <a:r>
              <a:rPr lang="en-US" sz="2000" dirty="0" smtClean="0"/>
              <a:t>,’ </a:t>
            </a:r>
            <a:r>
              <a:rPr lang="en-US" sz="2000" dirty="0"/>
              <a:t>or you may use any number in between</a:t>
            </a:r>
            <a:r>
              <a:rPr lang="en-US" sz="2000" dirty="0" smtClean="0"/>
              <a:t>?”</a:t>
            </a:r>
          </a:p>
          <a:p>
            <a:pPr lvl="1"/>
            <a:r>
              <a:rPr lang="en-US" sz="2000" dirty="0" smtClean="0"/>
              <a:t>Levels of government: Local government, State government, Federal government</a:t>
            </a:r>
          </a:p>
          <a:p>
            <a:r>
              <a:rPr lang="en-US" sz="2400" b="1" dirty="0" smtClean="0"/>
              <a:t>Trust </a:t>
            </a:r>
            <a:r>
              <a:rPr lang="en-US" sz="2400" b="1" dirty="0"/>
              <a:t>that government is honest with </a:t>
            </a:r>
            <a:r>
              <a:rPr lang="en-US" sz="2400" b="1" dirty="0" smtClean="0"/>
              <a:t>public </a:t>
            </a:r>
            <a:r>
              <a:rPr lang="en-US" sz="2400" dirty="0" smtClean="0"/>
              <a:t>– </a:t>
            </a:r>
            <a:r>
              <a:rPr lang="en-US" sz="2400" dirty="0"/>
              <a:t>P</a:t>
            </a:r>
            <a:r>
              <a:rPr lang="en-US" sz="2400" dirty="0" smtClean="0"/>
              <a:t>erceived honesty </a:t>
            </a:r>
            <a:r>
              <a:rPr lang="en-US" sz="2400" dirty="0"/>
              <a:t>of information about terrorism received </a:t>
            </a:r>
            <a:r>
              <a:rPr lang="en-US" sz="2400" dirty="0" smtClean="0"/>
              <a:t>by </a:t>
            </a:r>
            <a:r>
              <a:rPr lang="en-US" sz="2400" dirty="0"/>
              <a:t>social </a:t>
            </a:r>
            <a:r>
              <a:rPr lang="en-US" sz="2400" dirty="0" smtClean="0"/>
              <a:t>distance, indicated </a:t>
            </a:r>
            <a:r>
              <a:rPr lang="en-US" sz="2400" dirty="0"/>
              <a:t>by level of </a:t>
            </a:r>
            <a:r>
              <a:rPr lang="en-US" sz="2400" dirty="0" smtClean="0"/>
              <a:t>government</a:t>
            </a:r>
          </a:p>
          <a:p>
            <a:pPr lvl="1"/>
            <a:r>
              <a:rPr lang="en-US" sz="2000" dirty="0" smtClean="0"/>
              <a:t>“In </a:t>
            </a:r>
            <a:r>
              <a:rPr lang="en-US" sz="2000" dirty="0"/>
              <a:t>your opinion, how honest with the public would you say the </a:t>
            </a:r>
            <a:r>
              <a:rPr lang="en-US" sz="2000" dirty="0" smtClean="0"/>
              <a:t>&lt; ... &gt; is </a:t>
            </a:r>
            <a:r>
              <a:rPr lang="en-US" sz="2000" dirty="0"/>
              <a:t>about terrorism?   Would you say </a:t>
            </a:r>
            <a:r>
              <a:rPr lang="en-US" sz="2000" dirty="0" smtClean="0"/>
              <a:t>‘1, </a:t>
            </a:r>
            <a:r>
              <a:rPr lang="en-US" sz="2000" dirty="0"/>
              <a:t>never honest</a:t>
            </a:r>
            <a:r>
              <a:rPr lang="en-US" sz="2000" dirty="0" smtClean="0"/>
              <a:t>,’ ‘5, </a:t>
            </a:r>
            <a:r>
              <a:rPr lang="en-US" sz="2000" dirty="0"/>
              <a:t>always honest</a:t>
            </a:r>
            <a:r>
              <a:rPr lang="en-US" sz="2000" dirty="0" smtClean="0"/>
              <a:t>,’ </a:t>
            </a:r>
            <a:r>
              <a:rPr lang="en-US" sz="2000" dirty="0"/>
              <a:t>or you may use any number in between</a:t>
            </a:r>
            <a:r>
              <a:rPr lang="en-US" sz="2000" dirty="0" smtClean="0"/>
              <a:t>?”</a:t>
            </a:r>
          </a:p>
          <a:p>
            <a:pPr lvl="1"/>
            <a:r>
              <a:rPr lang="en-US" sz="2000" dirty="0" smtClean="0"/>
              <a:t>Levels of government: </a:t>
            </a:r>
          </a:p>
          <a:p>
            <a:pPr lvl="2"/>
            <a:r>
              <a:rPr lang="en-US" sz="1600" dirty="0"/>
              <a:t>Local: Mayor, Local Fire Department, Local Police Department, County/City Health Department</a:t>
            </a:r>
          </a:p>
          <a:p>
            <a:pPr lvl="2"/>
            <a:r>
              <a:rPr lang="en-US" sz="1600" dirty="0" smtClean="0"/>
              <a:t>State</a:t>
            </a:r>
            <a:r>
              <a:rPr lang="en-US" sz="1600" dirty="0"/>
              <a:t>: </a:t>
            </a:r>
            <a:r>
              <a:rPr lang="en-US" sz="1600" dirty="0" smtClean="0"/>
              <a:t>Governor, State </a:t>
            </a:r>
            <a:r>
              <a:rPr lang="en-US" sz="1600" dirty="0"/>
              <a:t>Office of Emergency Services, State Health </a:t>
            </a:r>
            <a:r>
              <a:rPr lang="en-US" sz="1600" dirty="0" smtClean="0"/>
              <a:t>Department</a:t>
            </a:r>
          </a:p>
          <a:p>
            <a:pPr lvl="2"/>
            <a:r>
              <a:rPr lang="en-US" sz="1600" dirty="0" smtClean="0"/>
              <a:t>Federal</a:t>
            </a:r>
            <a:r>
              <a:rPr lang="en-US" sz="1600" dirty="0"/>
              <a:t>: President of the United States, Department of Homeland Security, Centers for Disease Control, Federal Emergency Management </a:t>
            </a:r>
            <a:r>
              <a:rPr lang="en-US" sz="1600" dirty="0" smtClean="0"/>
              <a:t>Agency</a:t>
            </a:r>
          </a:p>
        </p:txBody>
      </p:sp>
    </p:spTree>
    <p:extLst>
      <p:ext uri="{BB962C8B-B14F-4D97-AF65-F5344CB8AC3E}">
        <p14:creationId xmlns:p14="http://schemas.microsoft.com/office/powerpoint/2010/main" val="3539292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3200" dirty="0" smtClean="0"/>
              <a:t>!Methods – Variables!</a:t>
            </a:r>
            <a:endParaRPr lang="en-US" sz="3200" dirty="0"/>
          </a:p>
        </p:txBody>
      </p:sp>
      <p:sp>
        <p:nvSpPr>
          <p:cNvPr id="3" name="Content Placeholder 2"/>
          <p:cNvSpPr>
            <a:spLocks noGrp="1"/>
          </p:cNvSpPr>
          <p:nvPr>
            <p:ph idx="1"/>
          </p:nvPr>
        </p:nvSpPr>
        <p:spPr/>
        <p:txBody>
          <a:bodyPr/>
          <a:lstStyle/>
          <a:p>
            <a:r>
              <a:rPr lang="en-US" sz="2400" b="1" dirty="0"/>
              <a:t>Belief of information received</a:t>
            </a:r>
          </a:p>
          <a:p>
            <a:pPr lvl="1"/>
            <a:r>
              <a:rPr lang="en-US" sz="2000" dirty="0"/>
              <a:t>“How much of the information that you heard about protecting yourself from terrorism since September 11th, 2001, did you believe?  Would you say </a:t>
            </a:r>
            <a:r>
              <a:rPr lang="en-US" sz="2000" dirty="0" smtClean="0"/>
              <a:t>‘1</a:t>
            </a:r>
            <a:r>
              <a:rPr lang="en-US" sz="2000" dirty="0"/>
              <a:t>, did not believe any of it</a:t>
            </a:r>
            <a:r>
              <a:rPr lang="en-US" sz="2000" dirty="0" smtClean="0"/>
              <a:t>,’ ‘5</a:t>
            </a:r>
            <a:r>
              <a:rPr lang="en-US" sz="2000" dirty="0"/>
              <a:t>, believed all of it</a:t>
            </a:r>
            <a:r>
              <a:rPr lang="en-US" sz="2000" dirty="0" smtClean="0"/>
              <a:t>,’ </a:t>
            </a:r>
            <a:r>
              <a:rPr lang="en-US" sz="2000" dirty="0"/>
              <a:t>or you may use any number in between?”</a:t>
            </a:r>
          </a:p>
          <a:p>
            <a:r>
              <a:rPr lang="en-US" sz="2400" b="1" dirty="0"/>
              <a:t>Perceived risk of terrorism</a:t>
            </a:r>
          </a:p>
          <a:p>
            <a:pPr lvl="1"/>
            <a:r>
              <a:rPr lang="en-US" sz="2000" dirty="0"/>
              <a:t>“How likely is it that a terrorism event like an explosion, biological, chemical, or radiological agents being released in your community will occur in your lifetime?  Would you say </a:t>
            </a:r>
            <a:r>
              <a:rPr lang="en-US" sz="2000" dirty="0" smtClean="0"/>
              <a:t>‘1, </a:t>
            </a:r>
            <a:r>
              <a:rPr lang="en-US" sz="2000" dirty="0"/>
              <a:t>not at all </a:t>
            </a:r>
            <a:r>
              <a:rPr lang="en-US" sz="2000" dirty="0" smtClean="0"/>
              <a:t>likely,’ ‘5, </a:t>
            </a:r>
            <a:r>
              <a:rPr lang="en-US" sz="2000" dirty="0"/>
              <a:t>definitely will </a:t>
            </a:r>
            <a:r>
              <a:rPr lang="en-US" sz="2000" dirty="0" smtClean="0"/>
              <a:t>occur,’ </a:t>
            </a:r>
            <a:r>
              <a:rPr lang="en-US" sz="2000" dirty="0"/>
              <a:t>or any number in between</a:t>
            </a:r>
            <a:r>
              <a:rPr lang="en-US" sz="2000" dirty="0" smtClean="0"/>
              <a:t>?”</a:t>
            </a:r>
            <a:endParaRPr lang="en-US" sz="2000" dirty="0"/>
          </a:p>
        </p:txBody>
      </p:sp>
    </p:spTree>
    <p:extLst>
      <p:ext uri="{BB962C8B-B14F-4D97-AF65-F5344CB8AC3E}">
        <p14:creationId xmlns:p14="http://schemas.microsoft.com/office/powerpoint/2010/main" val="2334300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1887887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!Results!</a:t>
            </a:r>
            <a:endParaRPr lang="en-US" sz="3200" dirty="0"/>
          </a:p>
        </p:txBody>
      </p:sp>
      <p:sp>
        <p:nvSpPr>
          <p:cNvPr id="3" name="Content Placeholder 2"/>
          <p:cNvSpPr>
            <a:spLocks noGrp="1"/>
          </p:cNvSpPr>
          <p:nvPr>
            <p:ph idx="1"/>
          </p:nvPr>
        </p:nvSpPr>
        <p:spPr>
          <a:xfrm>
            <a:off x="838201" y="1825625"/>
            <a:ext cx="3536092" cy="4351338"/>
          </a:xfrm>
        </p:spPr>
        <p:txBody>
          <a:bodyPr>
            <a:normAutofit/>
          </a:bodyPr>
          <a:lstStyle/>
          <a:p>
            <a:pPr marL="0" indent="0">
              <a:buNone/>
            </a:pPr>
            <a:r>
              <a:rPr lang="en-US" sz="2000" dirty="0">
                <a:latin typeface="Calibri" panose="020F0502020204030204" pitchFamily="34" charset="0"/>
                <a:ea typeface="SimSun" panose="02010600030101010101" pitchFamily="2" charset="-122"/>
                <a:cs typeface="Times New Roman" panose="02020603050405020304" pitchFamily="18" charset="0"/>
              </a:rPr>
              <a:t>Table 1. Characteristics of </a:t>
            </a:r>
            <a:r>
              <a:rPr lang="en-US" sz="2000" dirty="0" smtClean="0">
                <a:latin typeface="Calibri" panose="020F0502020204030204" pitchFamily="34" charset="0"/>
                <a:ea typeface="SimSun" panose="02010600030101010101" pitchFamily="2" charset="-122"/>
                <a:cs typeface="Times New Roman" panose="02020603050405020304" pitchFamily="18" charset="0"/>
              </a:rPr>
              <a:t>participants </a:t>
            </a:r>
            <a:r>
              <a:rPr lang="en-US" sz="2000" dirty="0" smtClean="0"/>
              <a:t>who do or do not trust </a:t>
            </a:r>
            <a:r>
              <a:rPr lang="en-US" sz="2000" dirty="0"/>
              <a:t>that government can protect from terrorism </a:t>
            </a:r>
            <a:endParaRPr lang="en-US" sz="2000" dirty="0" smtClean="0"/>
          </a:p>
          <a:p>
            <a:endParaRPr lang="en-US" sz="2000" b="1" dirty="0"/>
          </a:p>
          <a:p>
            <a:pPr marL="0" indent="0" algn="ctr" fontAlgn="ctr">
              <a:buNone/>
            </a:pPr>
            <a:r>
              <a:rPr lang="en-US" sz="2000" dirty="0"/>
              <a:t>Age </a:t>
            </a:r>
            <a:endParaRPr lang="en-US" sz="2000" dirty="0" smtClean="0"/>
          </a:p>
          <a:p>
            <a:pPr marL="0" indent="0" algn="ctr" fontAlgn="ctr">
              <a:buNone/>
            </a:pPr>
            <a:r>
              <a:rPr lang="en-US" sz="1600" dirty="0" smtClean="0"/>
              <a:t>(Median [Range])</a:t>
            </a:r>
          </a:p>
          <a:p>
            <a:pPr fontAlgn="ctr"/>
            <a:r>
              <a:rPr lang="en-US" sz="2000" dirty="0" smtClean="0"/>
              <a:t>Not trust government protection: 50 [18-98]</a:t>
            </a:r>
          </a:p>
          <a:p>
            <a:pPr fontAlgn="ctr"/>
            <a:r>
              <a:rPr lang="en-US" sz="2000" dirty="0" smtClean="0"/>
              <a:t>Trust government protection: 46 [18-88]</a:t>
            </a:r>
          </a:p>
          <a:p>
            <a:endParaRPr lang="en-US" sz="2000" dirty="0"/>
          </a:p>
        </p:txBody>
      </p:sp>
      <p:sp>
        <p:nvSpPr>
          <p:cNvPr id="4" name="Rectangle 3"/>
          <p:cNvSpPr/>
          <p:nvPr/>
        </p:nvSpPr>
        <p:spPr>
          <a:xfrm>
            <a:off x="4744995" y="1421027"/>
            <a:ext cx="7348149" cy="877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nvPr>
        </p:nvGraphicFramePr>
        <p:xfrm>
          <a:off x="4843851" y="489827"/>
          <a:ext cx="6981567" cy="5926098"/>
        </p:xfrm>
        <a:graphic>
          <a:graphicData uri="http://schemas.openxmlformats.org/drawingml/2006/table">
            <a:tbl>
              <a:tblPr/>
              <a:tblGrid>
                <a:gridCol w="2879122">
                  <a:extLst>
                    <a:ext uri="{9D8B030D-6E8A-4147-A177-3AD203B41FA5}">
                      <a16:colId xmlns:a16="http://schemas.microsoft.com/office/drawing/2014/main" xmlns="" val="20000"/>
                    </a:ext>
                  </a:extLst>
                </a:gridCol>
                <a:gridCol w="1989438">
                  <a:extLst>
                    <a:ext uri="{9D8B030D-6E8A-4147-A177-3AD203B41FA5}">
                      <a16:colId xmlns:a16="http://schemas.microsoft.com/office/drawing/2014/main" xmlns="" val="20001"/>
                    </a:ext>
                  </a:extLst>
                </a:gridCol>
                <a:gridCol w="2113007">
                  <a:extLst>
                    <a:ext uri="{9D8B030D-6E8A-4147-A177-3AD203B41FA5}">
                      <a16:colId xmlns:a16="http://schemas.microsoft.com/office/drawing/2014/main" xmlns="" val="20002"/>
                    </a:ext>
                  </a:extLst>
                </a:gridCol>
              </a:tblGrid>
              <a:tr h="430118">
                <a:tc>
                  <a:txBody>
                    <a:bodyPr/>
                    <a:lstStyle/>
                    <a:p>
                      <a:endParaRPr lang="en-US" sz="4400" dirty="0"/>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smtClean="0"/>
                        <a:t>Not trust government protection</a:t>
                      </a:r>
                      <a:r>
                        <a:rPr lang="en-US" sz="1400" dirty="0" smtClean="0">
                          <a:effectLst/>
                        </a:rPr>
                        <a:t/>
                      </a:r>
                      <a:br>
                        <a:rPr lang="en-US" sz="1400" dirty="0" smtClean="0">
                          <a:effectLst/>
                        </a:rPr>
                      </a:br>
                      <a:r>
                        <a:rPr lang="en-US" sz="1400" dirty="0" smtClean="0">
                          <a:effectLst/>
                        </a:rPr>
                        <a:t>(n=1741)</a:t>
                      </a:r>
                    </a:p>
                    <a:p>
                      <a:pPr algn="ctr"/>
                      <a:r>
                        <a:rPr lang="en-US" sz="1400" dirty="0" smtClean="0">
                          <a:effectLst/>
                        </a:rPr>
                        <a:t>n (%)</a:t>
                      </a:r>
                      <a:endParaRPr lang="en-US" sz="1400" dirty="0">
                        <a:effectLst/>
                      </a:endParaRPr>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Trust government protection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dirty="0">
                          <a:effectLst/>
                        </a:rPr>
                        <a:t>n=288</a:t>
                      </a:r>
                      <a:r>
                        <a:rPr lang="en-US" sz="1400" dirty="0" smtClean="0">
                          <a:effectLst/>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effectLst/>
                        </a:rPr>
                        <a:t>n </a:t>
                      </a:r>
                      <a:r>
                        <a:rPr lang="en-US" sz="1400" dirty="0" smtClean="0">
                          <a:effectLst/>
                        </a:rPr>
                        <a:t>(%)</a:t>
                      </a:r>
                      <a:endParaRPr lang="en-US" sz="1400" dirty="0">
                        <a:effectLst/>
                      </a:endParaRPr>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56356">
                <a:tc>
                  <a:txBody>
                    <a:bodyPr/>
                    <a:lstStyle/>
                    <a:p>
                      <a:pPr algn="l"/>
                      <a:r>
                        <a:rPr lang="en-US" sz="1400" b="1" dirty="0" smtClean="0">
                          <a:effectLst/>
                        </a:rPr>
                        <a:t>Education</a:t>
                      </a:r>
                      <a:endParaRPr lang="en-US" sz="1400" b="1"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algn="ctr"/>
                      <a:endParaRPr lang="en-US" sz="1400"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tc>
                  <a:txBody>
                    <a:bodyPr/>
                    <a:lstStyle/>
                    <a:p>
                      <a:pPr algn="ctr"/>
                      <a:endParaRPr lang="en-US" sz="1400" dirty="0">
                        <a:effectLst/>
                      </a:endParaRPr>
                    </a:p>
                  </a:txBody>
                  <a:tcPr marL="45720" marR="45720" anchor="ctr">
                    <a:lnL>
                      <a:noFill/>
                    </a:lnL>
                    <a:lnR>
                      <a:noFill/>
                    </a:lnR>
                    <a:lnT w="12700" cap="flat" cmpd="sng" algn="ctr">
                      <a:solidFill>
                        <a:srgbClr val="000000"/>
                      </a:solidFill>
                      <a:prstDash val="solid"/>
                      <a:round/>
                      <a:headEnd type="none" w="med" len="med"/>
                      <a:tailEnd type="none" w="med" len="med"/>
                    </a:lnT>
                    <a:lnB>
                      <a:noFill/>
                    </a:lnB>
                    <a:solidFill>
                      <a:schemeClr val="bg2"/>
                    </a:solidFill>
                  </a:tcPr>
                </a:tc>
                <a:extLst>
                  <a:ext uri="{0D108BD9-81ED-4DB2-BD59-A6C34878D82A}">
                    <a16:rowId xmlns:a16="http://schemas.microsoft.com/office/drawing/2014/main" xmlns="" val="10001"/>
                  </a:ext>
                </a:extLst>
              </a:tr>
              <a:tr h="351086">
                <a:tc>
                  <a:txBody>
                    <a:bodyPr/>
                    <a:lstStyle/>
                    <a:p>
                      <a:pPr algn="l"/>
                      <a:r>
                        <a:rPr lang="en-US" sz="1400" dirty="0" smtClean="0">
                          <a:effectLst/>
                        </a:rPr>
                        <a:t>High school diploma/GED</a:t>
                      </a:r>
                      <a:endParaRPr lang="en-US" sz="1400" dirty="0">
                        <a:effectLst/>
                      </a:endParaRPr>
                    </a:p>
                  </a:txBody>
                  <a:tcPr marL="45720" marR="45720" anchor="ctr">
                    <a:lnL>
                      <a:noFill/>
                    </a:lnL>
                    <a:lnR>
                      <a:noFill/>
                    </a:lnR>
                    <a:lnT>
                      <a:noFill/>
                    </a:lnT>
                    <a:lnB>
                      <a:noFill/>
                    </a:lnB>
                  </a:tcPr>
                </a:tc>
                <a:tc>
                  <a:txBody>
                    <a:bodyPr/>
                    <a:lstStyle/>
                    <a:p>
                      <a:pPr algn="ctr"/>
                      <a:r>
                        <a:rPr lang="en-US" sz="1400" b="1" dirty="0">
                          <a:effectLst/>
                        </a:rPr>
                        <a:t>546 (31.4%)</a:t>
                      </a:r>
                    </a:p>
                  </a:txBody>
                  <a:tcPr marL="45720" marR="45720" anchor="ctr">
                    <a:lnL>
                      <a:noFill/>
                    </a:lnL>
                    <a:lnR>
                      <a:noFill/>
                    </a:lnR>
                    <a:lnT>
                      <a:noFill/>
                    </a:lnT>
                    <a:lnB>
                      <a:noFill/>
                    </a:lnB>
                  </a:tcPr>
                </a:tc>
                <a:tc>
                  <a:txBody>
                    <a:bodyPr/>
                    <a:lstStyle/>
                    <a:p>
                      <a:pPr algn="ctr"/>
                      <a:r>
                        <a:rPr lang="en-US" sz="1400" b="1" dirty="0">
                          <a:effectLst/>
                        </a:rPr>
                        <a:t>103 (35.8%)</a:t>
                      </a:r>
                    </a:p>
                  </a:txBody>
                  <a:tcPr marL="45720" marR="45720" anchor="ctr">
                    <a:lnL>
                      <a:noFill/>
                    </a:lnL>
                    <a:lnR>
                      <a:noFill/>
                    </a:lnR>
                    <a:lnT>
                      <a:noFill/>
                    </a:lnT>
                    <a:lnB>
                      <a:noFill/>
                    </a:lnB>
                  </a:tcPr>
                </a:tc>
                <a:extLst>
                  <a:ext uri="{0D108BD9-81ED-4DB2-BD59-A6C34878D82A}">
                    <a16:rowId xmlns:a16="http://schemas.microsoft.com/office/drawing/2014/main" xmlns="" val="10002"/>
                  </a:ext>
                </a:extLst>
              </a:tr>
              <a:tr h="351086">
                <a:tc>
                  <a:txBody>
                    <a:bodyPr/>
                    <a:lstStyle/>
                    <a:p>
                      <a:pPr algn="l"/>
                      <a:r>
                        <a:rPr lang="en-US" sz="1400" dirty="0" smtClean="0">
                          <a:effectLst/>
                        </a:rPr>
                        <a:t>Junior college degree</a:t>
                      </a:r>
                      <a:endParaRPr lang="en-US" sz="1400" dirty="0">
                        <a:effectLst/>
                      </a:endParaRPr>
                    </a:p>
                  </a:txBody>
                  <a:tcPr marL="45720" marR="45720" anchor="ctr">
                    <a:lnL>
                      <a:noFill/>
                    </a:lnL>
                    <a:lnR>
                      <a:noFill/>
                    </a:lnR>
                    <a:lnT>
                      <a:noFill/>
                    </a:lnT>
                    <a:lnB>
                      <a:noFill/>
                    </a:lnB>
                  </a:tcPr>
                </a:tc>
                <a:tc>
                  <a:txBody>
                    <a:bodyPr/>
                    <a:lstStyle/>
                    <a:p>
                      <a:pPr algn="ctr"/>
                      <a:r>
                        <a:rPr lang="en-US" sz="1400" dirty="0">
                          <a:effectLst/>
                        </a:rPr>
                        <a:t>160 (9.2%)</a:t>
                      </a:r>
                    </a:p>
                  </a:txBody>
                  <a:tcPr marL="45720" marR="45720" anchor="ctr">
                    <a:lnL>
                      <a:noFill/>
                    </a:lnL>
                    <a:lnR>
                      <a:noFill/>
                    </a:lnR>
                    <a:lnT>
                      <a:noFill/>
                    </a:lnT>
                    <a:lnB>
                      <a:noFill/>
                    </a:lnB>
                  </a:tcPr>
                </a:tc>
                <a:tc>
                  <a:txBody>
                    <a:bodyPr/>
                    <a:lstStyle/>
                    <a:p>
                      <a:pPr algn="ctr"/>
                      <a:r>
                        <a:rPr lang="en-US" sz="1400">
                          <a:effectLst/>
                        </a:rPr>
                        <a:t>30 (10.4%)</a:t>
                      </a:r>
                    </a:p>
                  </a:txBody>
                  <a:tcPr marL="45720" marR="45720" anchor="ctr">
                    <a:lnL>
                      <a:noFill/>
                    </a:lnL>
                    <a:lnR>
                      <a:noFill/>
                    </a:lnR>
                    <a:lnT>
                      <a:noFill/>
                    </a:lnT>
                    <a:lnB>
                      <a:noFill/>
                    </a:lnB>
                  </a:tcPr>
                </a:tc>
                <a:extLst>
                  <a:ext uri="{0D108BD9-81ED-4DB2-BD59-A6C34878D82A}">
                    <a16:rowId xmlns:a16="http://schemas.microsoft.com/office/drawing/2014/main" xmlns="" val="10003"/>
                  </a:ext>
                </a:extLst>
              </a:tr>
              <a:tr h="351086">
                <a:tc>
                  <a:txBody>
                    <a:bodyPr/>
                    <a:lstStyle/>
                    <a:p>
                      <a:pPr algn="l"/>
                      <a:r>
                        <a:rPr lang="en-US" sz="1400" dirty="0" smtClean="0">
                          <a:effectLst/>
                        </a:rPr>
                        <a:t>Bachelors degree</a:t>
                      </a:r>
                      <a:endParaRPr lang="en-US" sz="1400" dirty="0">
                        <a:effectLst/>
                      </a:endParaRPr>
                    </a:p>
                  </a:txBody>
                  <a:tcPr marL="45720" marR="45720" anchor="ctr">
                    <a:lnL>
                      <a:noFill/>
                    </a:lnL>
                    <a:lnR>
                      <a:noFill/>
                    </a:lnR>
                    <a:lnT>
                      <a:noFill/>
                    </a:lnT>
                    <a:lnB>
                      <a:noFill/>
                    </a:lnB>
                  </a:tcPr>
                </a:tc>
                <a:tc>
                  <a:txBody>
                    <a:bodyPr/>
                    <a:lstStyle/>
                    <a:p>
                      <a:pPr algn="ctr"/>
                      <a:r>
                        <a:rPr lang="en-US" sz="1400" dirty="0">
                          <a:effectLst/>
                        </a:rPr>
                        <a:t>403 (23.1%)</a:t>
                      </a:r>
                    </a:p>
                  </a:txBody>
                  <a:tcPr marL="45720" marR="45720" anchor="ctr">
                    <a:lnL>
                      <a:noFill/>
                    </a:lnL>
                    <a:lnR>
                      <a:noFill/>
                    </a:lnR>
                    <a:lnT>
                      <a:noFill/>
                    </a:lnT>
                    <a:lnB>
                      <a:noFill/>
                    </a:lnB>
                  </a:tcPr>
                </a:tc>
                <a:tc>
                  <a:txBody>
                    <a:bodyPr/>
                    <a:lstStyle/>
                    <a:p>
                      <a:pPr algn="ctr"/>
                      <a:r>
                        <a:rPr lang="en-US" sz="1400" dirty="0">
                          <a:effectLst/>
                        </a:rPr>
                        <a:t>53 (18.4%)</a:t>
                      </a:r>
                    </a:p>
                  </a:txBody>
                  <a:tcPr marL="45720" marR="45720" anchor="ctr">
                    <a:lnL>
                      <a:noFill/>
                    </a:lnL>
                    <a:lnR>
                      <a:noFill/>
                    </a:lnR>
                    <a:lnT>
                      <a:noFill/>
                    </a:lnT>
                    <a:lnB>
                      <a:noFill/>
                    </a:lnB>
                  </a:tcPr>
                </a:tc>
                <a:extLst>
                  <a:ext uri="{0D108BD9-81ED-4DB2-BD59-A6C34878D82A}">
                    <a16:rowId xmlns:a16="http://schemas.microsoft.com/office/drawing/2014/main" xmlns="" val="10004"/>
                  </a:ext>
                </a:extLst>
              </a:tr>
              <a:tr h="351086">
                <a:tc>
                  <a:txBody>
                    <a:bodyPr/>
                    <a:lstStyle/>
                    <a:p>
                      <a:pPr algn="l"/>
                      <a:r>
                        <a:rPr lang="en-US" sz="1400" dirty="0" smtClean="0">
                          <a:effectLst/>
                        </a:rPr>
                        <a:t>Post-graduate degree</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330 (19%)</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27 (9.3%)</a:t>
                      </a:r>
                      <a:endParaRPr lang="en-US" sz="1400" dirty="0">
                        <a:effectLst/>
                      </a:endParaRPr>
                    </a:p>
                  </a:txBody>
                  <a:tcPr marL="45720" marR="45720" anchor="ctr">
                    <a:lnL>
                      <a:noFill/>
                    </a:lnL>
                    <a:lnR>
                      <a:noFill/>
                    </a:lnR>
                    <a:lnT>
                      <a:noFill/>
                    </a:lnT>
                    <a:lnB>
                      <a:noFill/>
                    </a:lnB>
                  </a:tcPr>
                </a:tc>
                <a:extLst>
                  <a:ext uri="{0D108BD9-81ED-4DB2-BD59-A6C34878D82A}">
                    <a16:rowId xmlns:a16="http://schemas.microsoft.com/office/drawing/2014/main" xmlns="" val="100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None/Other</a:t>
                      </a:r>
                    </a:p>
                  </a:txBody>
                  <a:tcPr marL="45720" marR="45720" anchor="ctr">
                    <a:lnL>
                      <a:noFill/>
                    </a:lnL>
                    <a:lnR>
                      <a:noFill/>
                    </a:lnR>
                    <a:lnT>
                      <a:noFill/>
                    </a:lnT>
                    <a:lnB>
                      <a:noFill/>
                    </a:lnB>
                  </a:tcPr>
                </a:tc>
                <a:tc>
                  <a:txBody>
                    <a:bodyPr/>
                    <a:lstStyle/>
                    <a:p>
                      <a:pPr algn="ctr"/>
                      <a:r>
                        <a:rPr lang="en-US" sz="1400" dirty="0" smtClean="0">
                          <a:effectLst/>
                        </a:rPr>
                        <a:t>305 (17.4%)</a:t>
                      </a:r>
                      <a:endParaRPr lang="en-US" sz="1400" dirty="0">
                        <a:effectLst/>
                      </a:endParaRPr>
                    </a:p>
                  </a:txBody>
                  <a:tcPr marL="45720" marR="45720" anchor="ctr">
                    <a:lnL>
                      <a:noFill/>
                    </a:lnL>
                    <a:lnR>
                      <a:noFill/>
                    </a:lnR>
                    <a:lnT>
                      <a:noFill/>
                    </a:lnT>
                    <a:lnB>
                      <a:noFill/>
                    </a:lnB>
                  </a:tcPr>
                </a:tc>
                <a:tc>
                  <a:txBody>
                    <a:bodyPr/>
                    <a:lstStyle/>
                    <a:p>
                      <a:pPr algn="ctr"/>
                      <a:r>
                        <a:rPr lang="en-US" sz="1400" dirty="0" smtClean="0">
                          <a:effectLst/>
                        </a:rPr>
                        <a:t>75 (26.1%)</a:t>
                      </a:r>
                      <a:endParaRPr lang="en-US" sz="1400" dirty="0">
                        <a:effectLst/>
                      </a:endParaRPr>
                    </a:p>
                  </a:txBody>
                  <a:tcPr marL="45720" marR="45720" anchor="ctr">
                    <a:lnL>
                      <a:noFill/>
                    </a:lnL>
                    <a:lnR>
                      <a:noFill/>
                    </a:lnR>
                    <a:lnT>
                      <a:noFill/>
                    </a:lnT>
                    <a:lnB>
                      <a:noFill/>
                    </a:lnB>
                  </a:tcPr>
                </a:tc>
                <a:extLst>
                  <a:ext uri="{0D108BD9-81ED-4DB2-BD59-A6C34878D82A}">
                    <a16:rowId xmlns:a16="http://schemas.microsoft.com/office/drawing/2014/main" xmlns="" val="10006"/>
                  </a:ext>
                </a:extLst>
              </a:tr>
              <a:tr h="171102">
                <a:tc>
                  <a:txBody>
                    <a:bodyPr/>
                    <a:lstStyle/>
                    <a:p>
                      <a:r>
                        <a:rPr lang="en-US" sz="1400" b="1" dirty="0" smtClean="0"/>
                        <a:t>Belief of information received</a:t>
                      </a:r>
                      <a:endParaRPr lang="en-US" sz="1400" b="1" dirty="0"/>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extLst>
                  <a:ext uri="{0D108BD9-81ED-4DB2-BD59-A6C34878D82A}">
                    <a16:rowId xmlns:a16="http://schemas.microsoft.com/office/drawing/2014/main" xmlns="" val="10007"/>
                  </a:ext>
                </a:extLst>
              </a:tr>
              <a:tr h="300610">
                <a:tc>
                  <a:txBody>
                    <a:bodyPr/>
                    <a:lstStyle/>
                    <a:p>
                      <a:pPr algn="l"/>
                      <a:r>
                        <a:rPr lang="en-US" sz="1400" dirty="0" smtClean="0">
                          <a:effectLst/>
                        </a:rPr>
                        <a:t>1</a:t>
                      </a:r>
                      <a:r>
                        <a:rPr lang="en-US" sz="1400" baseline="0" dirty="0" smtClean="0">
                          <a:effectLst/>
                        </a:rPr>
                        <a:t> - </a:t>
                      </a:r>
                      <a:r>
                        <a:rPr lang="en-US" sz="1400" dirty="0" smtClean="0">
                          <a:effectLst/>
                        </a:rPr>
                        <a:t>Did </a:t>
                      </a:r>
                      <a:r>
                        <a:rPr lang="en-US" sz="1400" dirty="0">
                          <a:effectLst/>
                        </a:rPr>
                        <a:t>not believe any of it</a:t>
                      </a:r>
                    </a:p>
                  </a:txBody>
                  <a:tcPr marL="34263" marR="34263" marT="17131" marB="17131" anchor="ctr">
                    <a:lnL>
                      <a:noFill/>
                    </a:lnL>
                    <a:lnR>
                      <a:noFill/>
                    </a:lnR>
                    <a:lnT>
                      <a:noFill/>
                    </a:lnT>
                    <a:lnB>
                      <a:noFill/>
                    </a:lnB>
                  </a:tcPr>
                </a:tc>
                <a:tc>
                  <a:txBody>
                    <a:bodyPr/>
                    <a:lstStyle/>
                    <a:p>
                      <a:pPr algn="ctr"/>
                      <a:r>
                        <a:rPr lang="en-US" sz="1400">
                          <a:effectLst/>
                        </a:rPr>
                        <a:t>102 (5.9%)</a:t>
                      </a:r>
                    </a:p>
                  </a:txBody>
                  <a:tcPr marL="34263" marR="34263" marT="17131" marB="17131" anchor="ctr">
                    <a:lnL>
                      <a:noFill/>
                    </a:lnL>
                    <a:lnR>
                      <a:noFill/>
                    </a:lnR>
                    <a:lnT>
                      <a:noFill/>
                    </a:lnT>
                    <a:lnB>
                      <a:noFill/>
                    </a:lnB>
                  </a:tcPr>
                </a:tc>
                <a:tc>
                  <a:txBody>
                    <a:bodyPr/>
                    <a:lstStyle/>
                    <a:p>
                      <a:pPr algn="ctr"/>
                      <a:r>
                        <a:rPr lang="en-US" sz="1400">
                          <a:effectLst/>
                        </a:rPr>
                        <a:t>6 (2.1%)</a:t>
                      </a:r>
                    </a:p>
                  </a:txBody>
                  <a:tcPr marL="34263" marR="34263" marT="17131" marB="17131" anchor="ctr">
                    <a:lnL>
                      <a:noFill/>
                    </a:lnL>
                    <a:lnR>
                      <a:noFill/>
                    </a:lnR>
                    <a:lnT>
                      <a:noFill/>
                    </a:lnT>
                    <a:lnB>
                      <a:noFill/>
                    </a:lnB>
                  </a:tcPr>
                </a:tc>
                <a:extLst>
                  <a:ext uri="{0D108BD9-81ED-4DB2-BD59-A6C34878D82A}">
                    <a16:rowId xmlns:a16="http://schemas.microsoft.com/office/drawing/2014/main" xmlns="" val="10008"/>
                  </a:ext>
                </a:extLst>
              </a:tr>
              <a:tr h="171102">
                <a:tc>
                  <a:txBody>
                    <a:bodyPr/>
                    <a:lstStyle/>
                    <a:p>
                      <a:pPr algn="l"/>
                      <a:r>
                        <a:rPr lang="en-US" sz="1400" dirty="0" smtClean="0">
                          <a:effectLst/>
                        </a:rPr>
                        <a:t>2</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dirty="0">
                          <a:effectLst/>
                        </a:rPr>
                        <a:t>294 (16.9%)</a:t>
                      </a:r>
                    </a:p>
                  </a:txBody>
                  <a:tcPr marL="34263" marR="34263" marT="17131" marB="17131" anchor="ctr">
                    <a:lnL>
                      <a:noFill/>
                    </a:lnL>
                    <a:lnR>
                      <a:noFill/>
                    </a:lnR>
                    <a:lnT>
                      <a:noFill/>
                    </a:lnT>
                    <a:lnB>
                      <a:noFill/>
                    </a:lnB>
                  </a:tcPr>
                </a:tc>
                <a:tc>
                  <a:txBody>
                    <a:bodyPr/>
                    <a:lstStyle/>
                    <a:p>
                      <a:pPr algn="ctr"/>
                      <a:r>
                        <a:rPr lang="en-US" sz="1400">
                          <a:effectLst/>
                        </a:rPr>
                        <a:t>16 (5.6%)</a:t>
                      </a:r>
                    </a:p>
                  </a:txBody>
                  <a:tcPr marL="34263" marR="34263" marT="17131" marB="17131" anchor="ctr">
                    <a:lnL>
                      <a:noFill/>
                    </a:lnL>
                    <a:lnR>
                      <a:noFill/>
                    </a:lnR>
                    <a:lnT>
                      <a:noFill/>
                    </a:lnT>
                    <a:lnB>
                      <a:noFill/>
                    </a:lnB>
                  </a:tcPr>
                </a:tc>
                <a:extLst>
                  <a:ext uri="{0D108BD9-81ED-4DB2-BD59-A6C34878D82A}">
                    <a16:rowId xmlns:a16="http://schemas.microsoft.com/office/drawing/2014/main" xmlns="" val="10009"/>
                  </a:ext>
                </a:extLst>
              </a:tr>
              <a:tr h="171102">
                <a:tc>
                  <a:txBody>
                    <a:bodyPr/>
                    <a:lstStyle/>
                    <a:p>
                      <a:pPr algn="l"/>
                      <a:r>
                        <a:rPr lang="en-US" sz="1400" dirty="0" smtClean="0">
                          <a:effectLst/>
                        </a:rPr>
                        <a:t>3</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b="1" dirty="0">
                          <a:effectLst/>
                        </a:rPr>
                        <a:t>738 (42.4%)</a:t>
                      </a:r>
                    </a:p>
                  </a:txBody>
                  <a:tcPr marL="34263" marR="34263" marT="17131" marB="17131" anchor="ctr">
                    <a:lnL>
                      <a:noFill/>
                    </a:lnL>
                    <a:lnR>
                      <a:noFill/>
                    </a:lnR>
                    <a:lnT>
                      <a:noFill/>
                    </a:lnT>
                    <a:lnB>
                      <a:noFill/>
                    </a:lnB>
                  </a:tcPr>
                </a:tc>
                <a:tc>
                  <a:txBody>
                    <a:bodyPr/>
                    <a:lstStyle/>
                    <a:p>
                      <a:pPr algn="ctr"/>
                      <a:r>
                        <a:rPr lang="en-US" sz="1400">
                          <a:effectLst/>
                        </a:rPr>
                        <a:t>74 (25.7%)</a:t>
                      </a:r>
                    </a:p>
                  </a:txBody>
                  <a:tcPr marL="34263" marR="34263" marT="17131" marB="17131" anchor="ctr">
                    <a:lnL>
                      <a:noFill/>
                    </a:lnL>
                    <a:lnR>
                      <a:noFill/>
                    </a:lnR>
                    <a:lnT>
                      <a:noFill/>
                    </a:lnT>
                    <a:lnB>
                      <a:noFill/>
                    </a:lnB>
                  </a:tcPr>
                </a:tc>
                <a:extLst>
                  <a:ext uri="{0D108BD9-81ED-4DB2-BD59-A6C34878D82A}">
                    <a16:rowId xmlns:a16="http://schemas.microsoft.com/office/drawing/2014/main" xmlns="" val="10010"/>
                  </a:ext>
                </a:extLst>
              </a:tr>
              <a:tr h="171102">
                <a:tc>
                  <a:txBody>
                    <a:bodyPr/>
                    <a:lstStyle/>
                    <a:p>
                      <a:pPr algn="l"/>
                      <a:r>
                        <a:rPr lang="en-US" sz="1400" dirty="0" smtClean="0">
                          <a:effectLst/>
                        </a:rPr>
                        <a:t>4</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395 (22.7%)</a:t>
                      </a:r>
                    </a:p>
                  </a:txBody>
                  <a:tcPr marL="34263" marR="34263" marT="17131" marB="17131" anchor="ctr">
                    <a:lnL>
                      <a:noFill/>
                    </a:lnL>
                    <a:lnR>
                      <a:noFill/>
                    </a:lnR>
                    <a:lnT>
                      <a:noFill/>
                    </a:lnT>
                    <a:lnB>
                      <a:noFill/>
                    </a:lnB>
                  </a:tcPr>
                </a:tc>
                <a:tc>
                  <a:txBody>
                    <a:bodyPr/>
                    <a:lstStyle/>
                    <a:p>
                      <a:pPr algn="ctr"/>
                      <a:r>
                        <a:rPr lang="en-US" sz="1400" b="1" dirty="0">
                          <a:effectLst/>
                        </a:rPr>
                        <a:t>102 (35.4%)</a:t>
                      </a:r>
                    </a:p>
                  </a:txBody>
                  <a:tcPr marL="34263" marR="34263" marT="17131" marB="17131" anchor="ctr">
                    <a:lnL>
                      <a:noFill/>
                    </a:lnL>
                    <a:lnR>
                      <a:noFill/>
                    </a:lnR>
                    <a:lnT>
                      <a:noFill/>
                    </a:lnT>
                    <a:lnB>
                      <a:noFill/>
                    </a:lnB>
                  </a:tcPr>
                </a:tc>
                <a:extLst>
                  <a:ext uri="{0D108BD9-81ED-4DB2-BD59-A6C34878D82A}">
                    <a16:rowId xmlns:a16="http://schemas.microsoft.com/office/drawing/2014/main" xmlns="" val="10011"/>
                  </a:ext>
                </a:extLst>
              </a:tr>
              <a:tr h="171102">
                <a:tc>
                  <a:txBody>
                    <a:bodyPr/>
                    <a:lstStyle/>
                    <a:p>
                      <a:pPr algn="l"/>
                      <a:r>
                        <a:rPr lang="en-US" sz="1400" dirty="0" smtClean="0">
                          <a:effectLst/>
                        </a:rPr>
                        <a:t>5 - </a:t>
                      </a:r>
                      <a:r>
                        <a:rPr lang="en-US" sz="1400" dirty="0">
                          <a:effectLst/>
                        </a:rPr>
                        <a:t>Believed all of it</a:t>
                      </a:r>
                    </a:p>
                  </a:txBody>
                  <a:tcPr marL="34263" marR="34263" marT="17131" marB="17131" anchor="ctr">
                    <a:lnL>
                      <a:noFill/>
                    </a:lnL>
                    <a:lnR>
                      <a:noFill/>
                    </a:lnR>
                    <a:lnT>
                      <a:noFill/>
                    </a:lnT>
                    <a:lnB>
                      <a:noFill/>
                    </a:lnB>
                  </a:tcPr>
                </a:tc>
                <a:tc>
                  <a:txBody>
                    <a:bodyPr/>
                    <a:lstStyle/>
                    <a:p>
                      <a:pPr algn="ctr"/>
                      <a:r>
                        <a:rPr lang="en-US" sz="1400">
                          <a:effectLst/>
                        </a:rPr>
                        <a:t>212 (12.2%)</a:t>
                      </a:r>
                    </a:p>
                  </a:txBody>
                  <a:tcPr marL="34263" marR="34263" marT="17131" marB="17131" anchor="ctr">
                    <a:lnL>
                      <a:noFill/>
                    </a:lnL>
                    <a:lnR>
                      <a:noFill/>
                    </a:lnR>
                    <a:lnT>
                      <a:noFill/>
                    </a:lnT>
                    <a:lnB>
                      <a:noFill/>
                    </a:lnB>
                  </a:tcPr>
                </a:tc>
                <a:tc>
                  <a:txBody>
                    <a:bodyPr/>
                    <a:lstStyle/>
                    <a:p>
                      <a:pPr algn="ctr"/>
                      <a:r>
                        <a:rPr lang="en-US" sz="1400" dirty="0">
                          <a:effectLst/>
                        </a:rPr>
                        <a:t>90 (</a:t>
                      </a:r>
                      <a:r>
                        <a:rPr lang="en-US" sz="1400" b="0" dirty="0">
                          <a:effectLst/>
                        </a:rPr>
                        <a:t>31.2%</a:t>
                      </a:r>
                      <a:r>
                        <a:rPr lang="en-US" sz="1400" dirty="0">
                          <a:effectLst/>
                        </a:rPr>
                        <a:t>)</a:t>
                      </a:r>
                    </a:p>
                  </a:txBody>
                  <a:tcPr marL="34263" marR="34263" marT="17131" marB="17131" anchor="ctr">
                    <a:lnL>
                      <a:noFill/>
                    </a:lnL>
                    <a:lnR>
                      <a:noFill/>
                    </a:lnR>
                    <a:lnT>
                      <a:noFill/>
                    </a:lnT>
                    <a:lnB>
                      <a:noFill/>
                    </a:lnB>
                  </a:tcPr>
                </a:tc>
                <a:extLst>
                  <a:ext uri="{0D108BD9-81ED-4DB2-BD59-A6C34878D82A}">
                    <a16:rowId xmlns:a16="http://schemas.microsoft.com/office/drawing/2014/main" xmlns="" val="10012"/>
                  </a:ext>
                </a:extLst>
              </a:tr>
              <a:tr h="171102">
                <a:tc>
                  <a:txBody>
                    <a:bodyPr/>
                    <a:lstStyle/>
                    <a:p>
                      <a:r>
                        <a:rPr lang="en-US" sz="1400" b="1" dirty="0" smtClean="0"/>
                        <a:t>Perceived risk of terrorism</a:t>
                      </a:r>
                      <a:endParaRPr lang="en-US" sz="1400" b="1" dirty="0"/>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tc>
                  <a:txBody>
                    <a:bodyPr/>
                    <a:lstStyle/>
                    <a:p>
                      <a:pPr algn="ctr"/>
                      <a:endParaRPr lang="en-US" sz="1400" dirty="0">
                        <a:effectLst/>
                      </a:endParaRPr>
                    </a:p>
                  </a:txBody>
                  <a:tcPr marL="34263" marR="34263" marT="17131" marB="17131" anchor="ctr">
                    <a:lnL>
                      <a:noFill/>
                    </a:lnL>
                    <a:lnR>
                      <a:noFill/>
                    </a:lnR>
                    <a:lnT>
                      <a:noFill/>
                    </a:lnT>
                    <a:lnB>
                      <a:noFill/>
                    </a:lnB>
                    <a:solidFill>
                      <a:schemeClr val="bg2"/>
                    </a:solidFill>
                  </a:tcPr>
                </a:tc>
                <a:extLst>
                  <a:ext uri="{0D108BD9-81ED-4DB2-BD59-A6C34878D82A}">
                    <a16:rowId xmlns:a16="http://schemas.microsoft.com/office/drawing/2014/main" xmlns="" val="10013"/>
                  </a:ext>
                </a:extLst>
              </a:tr>
              <a:tr h="171102">
                <a:tc>
                  <a:txBody>
                    <a:bodyPr/>
                    <a:lstStyle/>
                    <a:p>
                      <a:pPr algn="l"/>
                      <a:r>
                        <a:rPr lang="en-US" sz="1400" dirty="0" smtClean="0">
                          <a:effectLst/>
                        </a:rPr>
                        <a:t>1</a:t>
                      </a:r>
                      <a:r>
                        <a:rPr lang="en-US" sz="1400" baseline="0" dirty="0" smtClean="0">
                          <a:effectLst/>
                        </a:rPr>
                        <a:t> - </a:t>
                      </a:r>
                      <a:r>
                        <a:rPr lang="en-US" sz="1400" dirty="0" smtClean="0">
                          <a:effectLst/>
                        </a:rPr>
                        <a:t>Not </a:t>
                      </a:r>
                      <a:r>
                        <a:rPr lang="en-US" sz="1400" dirty="0">
                          <a:effectLst/>
                        </a:rPr>
                        <a:t>at all likely</a:t>
                      </a:r>
                    </a:p>
                  </a:txBody>
                  <a:tcPr marL="34263" marR="34263" marT="17131" marB="17131" anchor="ctr">
                    <a:lnL>
                      <a:noFill/>
                    </a:lnL>
                    <a:lnR>
                      <a:noFill/>
                    </a:lnR>
                    <a:lnT>
                      <a:noFill/>
                    </a:lnT>
                    <a:lnB>
                      <a:noFill/>
                    </a:lnB>
                  </a:tcPr>
                </a:tc>
                <a:tc>
                  <a:txBody>
                    <a:bodyPr/>
                    <a:lstStyle/>
                    <a:p>
                      <a:pPr algn="ctr"/>
                      <a:r>
                        <a:rPr lang="en-US" sz="1400" b="1" dirty="0">
                          <a:effectLst/>
                        </a:rPr>
                        <a:t>521 (29.9%)</a:t>
                      </a:r>
                    </a:p>
                  </a:txBody>
                  <a:tcPr marL="34263" marR="34263" marT="17131" marB="17131" anchor="ctr">
                    <a:lnL>
                      <a:noFill/>
                    </a:lnL>
                    <a:lnR>
                      <a:noFill/>
                    </a:lnR>
                    <a:lnT>
                      <a:noFill/>
                    </a:lnT>
                    <a:lnB>
                      <a:noFill/>
                    </a:lnB>
                  </a:tcPr>
                </a:tc>
                <a:tc>
                  <a:txBody>
                    <a:bodyPr/>
                    <a:lstStyle/>
                    <a:p>
                      <a:pPr algn="ctr"/>
                      <a:r>
                        <a:rPr lang="en-US" sz="1400" b="1" dirty="0">
                          <a:effectLst/>
                        </a:rPr>
                        <a:t>97 (33.7%)</a:t>
                      </a:r>
                    </a:p>
                  </a:txBody>
                  <a:tcPr marL="34263" marR="34263" marT="17131" marB="17131" anchor="ctr">
                    <a:lnL>
                      <a:noFill/>
                    </a:lnL>
                    <a:lnR>
                      <a:noFill/>
                    </a:lnR>
                    <a:lnT>
                      <a:noFill/>
                    </a:lnT>
                    <a:lnB>
                      <a:noFill/>
                    </a:lnB>
                  </a:tcPr>
                </a:tc>
                <a:extLst>
                  <a:ext uri="{0D108BD9-81ED-4DB2-BD59-A6C34878D82A}">
                    <a16:rowId xmlns:a16="http://schemas.microsoft.com/office/drawing/2014/main" xmlns="" val="10014"/>
                  </a:ext>
                </a:extLst>
              </a:tr>
              <a:tr h="171102">
                <a:tc>
                  <a:txBody>
                    <a:bodyPr/>
                    <a:lstStyle/>
                    <a:p>
                      <a:pPr algn="l"/>
                      <a:r>
                        <a:rPr lang="en-US" sz="1400" dirty="0" smtClean="0">
                          <a:effectLst/>
                        </a:rPr>
                        <a:t>2</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416 (23.9%)</a:t>
                      </a:r>
                    </a:p>
                  </a:txBody>
                  <a:tcPr marL="34263" marR="34263" marT="17131" marB="17131" anchor="ctr">
                    <a:lnL>
                      <a:noFill/>
                    </a:lnL>
                    <a:lnR>
                      <a:noFill/>
                    </a:lnR>
                    <a:lnT>
                      <a:noFill/>
                    </a:lnT>
                    <a:lnB>
                      <a:noFill/>
                    </a:lnB>
                  </a:tcPr>
                </a:tc>
                <a:tc>
                  <a:txBody>
                    <a:bodyPr/>
                    <a:lstStyle/>
                    <a:p>
                      <a:pPr algn="ctr"/>
                      <a:r>
                        <a:rPr lang="en-US" sz="1400">
                          <a:effectLst/>
                        </a:rPr>
                        <a:t>52 (18.1%)</a:t>
                      </a:r>
                    </a:p>
                  </a:txBody>
                  <a:tcPr marL="34263" marR="34263" marT="17131" marB="17131" anchor="ctr">
                    <a:lnL>
                      <a:noFill/>
                    </a:lnL>
                    <a:lnR>
                      <a:noFill/>
                    </a:lnR>
                    <a:lnT>
                      <a:noFill/>
                    </a:lnT>
                    <a:lnB>
                      <a:noFill/>
                    </a:lnB>
                  </a:tcPr>
                </a:tc>
                <a:extLst>
                  <a:ext uri="{0D108BD9-81ED-4DB2-BD59-A6C34878D82A}">
                    <a16:rowId xmlns:a16="http://schemas.microsoft.com/office/drawing/2014/main" xmlns="" val="10015"/>
                  </a:ext>
                </a:extLst>
              </a:tr>
              <a:tr h="171102">
                <a:tc>
                  <a:txBody>
                    <a:bodyPr/>
                    <a:lstStyle/>
                    <a:p>
                      <a:pPr algn="l"/>
                      <a:r>
                        <a:rPr lang="en-US" sz="1400" dirty="0" smtClean="0">
                          <a:effectLst/>
                        </a:rPr>
                        <a:t>3</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370 (21.3%)</a:t>
                      </a:r>
                    </a:p>
                  </a:txBody>
                  <a:tcPr marL="34263" marR="34263" marT="17131" marB="17131" anchor="ctr">
                    <a:lnL>
                      <a:noFill/>
                    </a:lnL>
                    <a:lnR>
                      <a:noFill/>
                    </a:lnR>
                    <a:lnT>
                      <a:noFill/>
                    </a:lnT>
                    <a:lnB>
                      <a:noFill/>
                    </a:lnB>
                  </a:tcPr>
                </a:tc>
                <a:tc>
                  <a:txBody>
                    <a:bodyPr/>
                    <a:lstStyle/>
                    <a:p>
                      <a:pPr algn="ctr"/>
                      <a:r>
                        <a:rPr lang="en-US" sz="1400">
                          <a:effectLst/>
                        </a:rPr>
                        <a:t>71 (24.7%)</a:t>
                      </a:r>
                    </a:p>
                  </a:txBody>
                  <a:tcPr marL="34263" marR="34263" marT="17131" marB="17131" anchor="ctr">
                    <a:lnL>
                      <a:noFill/>
                    </a:lnL>
                    <a:lnR>
                      <a:noFill/>
                    </a:lnR>
                    <a:lnT>
                      <a:noFill/>
                    </a:lnT>
                    <a:lnB>
                      <a:noFill/>
                    </a:lnB>
                  </a:tcPr>
                </a:tc>
                <a:extLst>
                  <a:ext uri="{0D108BD9-81ED-4DB2-BD59-A6C34878D82A}">
                    <a16:rowId xmlns:a16="http://schemas.microsoft.com/office/drawing/2014/main" xmlns="" val="10016"/>
                  </a:ext>
                </a:extLst>
              </a:tr>
              <a:tr h="171102">
                <a:tc>
                  <a:txBody>
                    <a:bodyPr/>
                    <a:lstStyle/>
                    <a:p>
                      <a:pPr algn="l"/>
                      <a:r>
                        <a:rPr lang="en-US" sz="1400" dirty="0" smtClean="0">
                          <a:effectLst/>
                        </a:rPr>
                        <a:t>4</a:t>
                      </a:r>
                      <a:endParaRPr lang="en-US" sz="1400" dirty="0">
                        <a:effectLst/>
                      </a:endParaRPr>
                    </a:p>
                  </a:txBody>
                  <a:tcPr marL="34263" marR="34263" marT="17131" marB="17131" anchor="ctr">
                    <a:lnL>
                      <a:noFill/>
                    </a:lnL>
                    <a:lnR>
                      <a:noFill/>
                    </a:lnR>
                    <a:lnT>
                      <a:noFill/>
                    </a:lnT>
                    <a:lnB>
                      <a:noFill/>
                    </a:lnB>
                  </a:tcPr>
                </a:tc>
                <a:tc>
                  <a:txBody>
                    <a:bodyPr/>
                    <a:lstStyle/>
                    <a:p>
                      <a:pPr algn="ctr"/>
                      <a:r>
                        <a:rPr lang="en-US" sz="1400">
                          <a:effectLst/>
                        </a:rPr>
                        <a:t>182 (10.5%)</a:t>
                      </a:r>
                    </a:p>
                  </a:txBody>
                  <a:tcPr marL="34263" marR="34263" marT="17131" marB="17131" anchor="ctr">
                    <a:lnL>
                      <a:noFill/>
                    </a:lnL>
                    <a:lnR>
                      <a:noFill/>
                    </a:lnR>
                    <a:lnT>
                      <a:noFill/>
                    </a:lnT>
                    <a:lnB>
                      <a:noFill/>
                    </a:lnB>
                  </a:tcPr>
                </a:tc>
                <a:tc>
                  <a:txBody>
                    <a:bodyPr/>
                    <a:lstStyle/>
                    <a:p>
                      <a:pPr algn="ctr"/>
                      <a:r>
                        <a:rPr lang="en-US" sz="1400">
                          <a:effectLst/>
                        </a:rPr>
                        <a:t>30 (10.4%)</a:t>
                      </a:r>
                    </a:p>
                  </a:txBody>
                  <a:tcPr marL="34263" marR="34263" marT="17131" marB="17131" anchor="ctr">
                    <a:lnL>
                      <a:noFill/>
                    </a:lnL>
                    <a:lnR>
                      <a:noFill/>
                    </a:lnR>
                    <a:lnT>
                      <a:noFill/>
                    </a:lnT>
                    <a:lnB>
                      <a:noFill/>
                    </a:lnB>
                  </a:tcPr>
                </a:tc>
                <a:extLst>
                  <a:ext uri="{0D108BD9-81ED-4DB2-BD59-A6C34878D82A}">
                    <a16:rowId xmlns:a16="http://schemas.microsoft.com/office/drawing/2014/main" xmlns="" val="10017"/>
                  </a:ext>
                </a:extLst>
              </a:tr>
              <a:tr h="171102">
                <a:tc>
                  <a:txBody>
                    <a:bodyPr/>
                    <a:lstStyle/>
                    <a:p>
                      <a:pPr algn="l"/>
                      <a:r>
                        <a:rPr lang="en-US" sz="1400" dirty="0" smtClean="0">
                          <a:effectLst/>
                        </a:rPr>
                        <a:t>5 - </a:t>
                      </a:r>
                      <a:r>
                        <a:rPr lang="en-US" sz="1400" dirty="0">
                          <a:effectLst/>
                        </a:rPr>
                        <a:t>Definitely will occur</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c>
                  <a:txBody>
                    <a:bodyPr/>
                    <a:lstStyle/>
                    <a:p>
                      <a:pPr algn="ctr"/>
                      <a:r>
                        <a:rPr lang="en-US" sz="1400">
                          <a:effectLst/>
                        </a:rPr>
                        <a:t>252 (14.5%)</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c>
                  <a:txBody>
                    <a:bodyPr/>
                    <a:lstStyle/>
                    <a:p>
                      <a:pPr algn="ctr"/>
                      <a:r>
                        <a:rPr lang="en-US" sz="1400" dirty="0">
                          <a:effectLst/>
                        </a:rPr>
                        <a:t>38 (13.2%)</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bl>
          </a:graphicData>
        </a:graphic>
      </p:graphicFrame>
    </p:spTree>
    <p:extLst>
      <p:ext uri="{BB962C8B-B14F-4D97-AF65-F5344CB8AC3E}">
        <p14:creationId xmlns:p14="http://schemas.microsoft.com/office/powerpoint/2010/main" val="4131286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nvPr>
        </p:nvGraphicFramePr>
        <p:xfrm>
          <a:off x="605481" y="154458"/>
          <a:ext cx="11219935" cy="53319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nvPr>
        </p:nvGraphicFramePr>
        <p:xfrm>
          <a:off x="2829039" y="5622326"/>
          <a:ext cx="6616301" cy="902843"/>
        </p:xfrm>
        <a:graphic>
          <a:graphicData uri="http://schemas.openxmlformats.org/drawingml/2006/table">
            <a:tbl>
              <a:tblPr firstRow="1" firstCol="1" bandRow="1">
                <a:tableStyleId>{0E3FDE45-AF77-4B5C-9715-49D594BDF05E}</a:tableStyleId>
              </a:tblPr>
              <a:tblGrid>
                <a:gridCol w="2254365">
                  <a:extLst>
                    <a:ext uri="{9D8B030D-6E8A-4147-A177-3AD203B41FA5}">
                      <a16:colId xmlns:a16="http://schemas.microsoft.com/office/drawing/2014/main" xmlns="" val="20000"/>
                    </a:ext>
                  </a:extLst>
                </a:gridCol>
                <a:gridCol w="2180968">
                  <a:extLst>
                    <a:ext uri="{9D8B030D-6E8A-4147-A177-3AD203B41FA5}">
                      <a16:colId xmlns:a16="http://schemas.microsoft.com/office/drawing/2014/main" xmlns="" val="20001"/>
                    </a:ext>
                  </a:extLst>
                </a:gridCol>
                <a:gridCol w="2180968">
                  <a:extLst>
                    <a:ext uri="{9D8B030D-6E8A-4147-A177-3AD203B41FA5}">
                      <a16:colId xmlns:a16="http://schemas.microsoft.com/office/drawing/2014/main" xmlns="" val="20002"/>
                    </a:ext>
                  </a:extLst>
                </a:gridCol>
              </a:tblGrid>
              <a:tr h="0">
                <a:tc>
                  <a:txBody>
                    <a:bodyPr/>
                    <a:lstStyle/>
                    <a:p>
                      <a:pPr marL="0" marR="0">
                        <a:lnSpc>
                          <a:spcPct val="107000"/>
                        </a:lnSpc>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1</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2</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81000">
                <a:tc>
                  <a:txBody>
                    <a:bodyPr/>
                    <a:lstStyle/>
                    <a:p>
                      <a:pPr marL="0" marR="0">
                        <a:lnSpc>
                          <a:spcPct val="107000"/>
                        </a:lnSpc>
                        <a:spcBef>
                          <a:spcPts val="0"/>
                        </a:spcBef>
                        <a:spcAft>
                          <a:spcPts val="0"/>
                        </a:spcAft>
                      </a:pPr>
                      <a:r>
                        <a:rPr lang="en-US" sz="1600" dirty="0" smtClean="0">
                          <a:effectLst/>
                        </a:rPr>
                        <a:t>All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aseline="0" dirty="0" smtClean="0">
                          <a:effectLst/>
                        </a:rPr>
                        <a:t>25.29 (14.38-44.46)</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23.15 (12.97-41.33)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71282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nvPr>
        </p:nvGraphicFramePr>
        <p:xfrm>
          <a:off x="869091" y="154458"/>
          <a:ext cx="10251989" cy="47141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nvPr>
        </p:nvGraphicFramePr>
        <p:xfrm>
          <a:off x="2829038" y="4860326"/>
          <a:ext cx="6616301" cy="1664843"/>
        </p:xfrm>
        <a:graphic>
          <a:graphicData uri="http://schemas.openxmlformats.org/drawingml/2006/table">
            <a:tbl>
              <a:tblPr firstRow="1" firstCol="1" bandRow="1">
                <a:tableStyleId>{0E3FDE45-AF77-4B5C-9715-49D594BDF05E}</a:tableStyleId>
              </a:tblPr>
              <a:tblGrid>
                <a:gridCol w="2483251">
                  <a:extLst>
                    <a:ext uri="{9D8B030D-6E8A-4147-A177-3AD203B41FA5}">
                      <a16:colId xmlns:a16="http://schemas.microsoft.com/office/drawing/2014/main" xmlns="" val="20000"/>
                    </a:ext>
                  </a:extLst>
                </a:gridCol>
                <a:gridCol w="2066525">
                  <a:extLst>
                    <a:ext uri="{9D8B030D-6E8A-4147-A177-3AD203B41FA5}">
                      <a16:colId xmlns:a16="http://schemas.microsoft.com/office/drawing/2014/main" xmlns="" val="20001"/>
                    </a:ext>
                  </a:extLst>
                </a:gridCol>
                <a:gridCol w="2066525">
                  <a:extLst>
                    <a:ext uri="{9D8B030D-6E8A-4147-A177-3AD203B41FA5}">
                      <a16:colId xmlns:a16="http://schemas.microsoft.com/office/drawing/2014/main" xmlns="" val="20002"/>
                    </a:ext>
                  </a:extLst>
                </a:gridCol>
              </a:tblGrid>
              <a:tr h="0">
                <a:tc>
                  <a:txBody>
                    <a:bodyPr/>
                    <a:lstStyle/>
                    <a:p>
                      <a:pPr marL="0" marR="0">
                        <a:lnSpc>
                          <a:spcPct val="107000"/>
                        </a:lnSpc>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1</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rPr>
                        <a:t>Model 2</a:t>
                      </a:r>
                    </a:p>
                    <a:p>
                      <a:pPr marL="0" marR="0" algn="ctr">
                        <a:lnSpc>
                          <a:spcPct val="107000"/>
                        </a:lnSpc>
                        <a:spcBef>
                          <a:spcPts val="0"/>
                        </a:spcBef>
                        <a:spcAft>
                          <a:spcPts val="0"/>
                        </a:spcAft>
                      </a:pPr>
                      <a:r>
                        <a:rPr lang="en-US" sz="1600" dirty="0">
                          <a:effectLst/>
                        </a:rPr>
                        <a:t>OR (95% CI)</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81000">
                <a:tc>
                  <a:txBody>
                    <a:bodyPr/>
                    <a:lstStyle/>
                    <a:p>
                      <a:pPr marL="0" marR="0">
                        <a:lnSpc>
                          <a:spcPct val="107000"/>
                        </a:lnSpc>
                        <a:spcBef>
                          <a:spcPts val="0"/>
                        </a:spcBef>
                        <a:spcAft>
                          <a:spcPts val="0"/>
                        </a:spcAft>
                      </a:pPr>
                      <a:r>
                        <a:rPr lang="en-US" sz="1600" dirty="0" smtClean="0">
                          <a:effectLst/>
                        </a:rPr>
                        <a:t>Local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6.05</a:t>
                      </a:r>
                      <a:r>
                        <a:rPr lang="en-US" sz="1600" baseline="0" dirty="0" smtClean="0">
                          <a:effectLst/>
                        </a:rPr>
                        <a:t> (4.14-8.83)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5.77 (3.88-8.57)</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81000">
                <a:tc>
                  <a:txBody>
                    <a:bodyPr/>
                    <a:lstStyle/>
                    <a:p>
                      <a:pPr marL="0" marR="0">
                        <a:lnSpc>
                          <a:spcPct val="107000"/>
                        </a:lnSpc>
                        <a:spcBef>
                          <a:spcPts val="0"/>
                        </a:spcBef>
                        <a:spcAft>
                          <a:spcPts val="0"/>
                        </a:spcAft>
                      </a:pPr>
                      <a:r>
                        <a:rPr lang="en-US" sz="1600" dirty="0" smtClean="0">
                          <a:effectLst/>
                        </a:rPr>
                        <a:t>State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5.66</a:t>
                      </a:r>
                      <a:r>
                        <a:rPr lang="en-US" sz="1600" baseline="0" dirty="0" smtClean="0">
                          <a:effectLst/>
                        </a:rPr>
                        <a:t> (4.21-7.59)</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5.60(4.09-7.67)</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81000">
                <a:tc>
                  <a:txBody>
                    <a:bodyPr/>
                    <a:lstStyle/>
                    <a:p>
                      <a:pPr marL="0" marR="0">
                        <a:lnSpc>
                          <a:spcPct val="107000"/>
                        </a:lnSpc>
                        <a:spcBef>
                          <a:spcPts val="0"/>
                        </a:spcBef>
                        <a:spcAft>
                          <a:spcPts val="0"/>
                        </a:spcAft>
                      </a:pPr>
                      <a:r>
                        <a:rPr lang="en-US" sz="1600" dirty="0" smtClean="0">
                          <a:effectLst/>
                        </a:rPr>
                        <a:t>Federal government</a:t>
                      </a:r>
                      <a:r>
                        <a:rPr lang="en-US" sz="1600" baseline="0" dirty="0" smtClean="0">
                          <a:effectLst/>
                        </a:rPr>
                        <a:t> trust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smtClean="0">
                          <a:effectLst/>
                        </a:rPr>
                        <a:t>5.33(4.30-6.61)</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07000"/>
                        </a:lnSpc>
                        <a:spcBef>
                          <a:spcPts val="300"/>
                        </a:spcBef>
                        <a:spcAft>
                          <a:spcPts val="300"/>
                        </a:spcAft>
                      </a:pPr>
                      <a:r>
                        <a:rPr lang="en-US" sz="1600" dirty="0" smtClean="0">
                          <a:effectLst/>
                        </a:rPr>
                        <a:t>4.56(3.62-5.73)</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148059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Autofit/>
          </a:bodyPr>
          <a:lstStyle/>
          <a:p>
            <a:pPr lvl="1">
              <a:buFont typeface="Wingdings" panose="05000000000000000000" pitchFamily="2" charset="2"/>
              <a:buChar char="Ø"/>
            </a:pPr>
            <a:r>
              <a:rPr lang="en-US" sz="2400" dirty="0" smtClean="0"/>
              <a:t>Conclusion</a:t>
            </a:r>
          </a:p>
          <a:p>
            <a:pPr lvl="2">
              <a:buFont typeface="Wingdings" panose="05000000000000000000" pitchFamily="2" charset="2"/>
              <a:buChar char="Ø"/>
            </a:pPr>
            <a:r>
              <a:rPr lang="en-US" sz="1800" dirty="0"/>
              <a:t>The magnitude of association between trust in honesty of information and belief in protection was higher as social distance  decreased. The findings suggest that local government should be considered as a key communication avenue for effective emergency response to a terrorist attack</a:t>
            </a:r>
            <a:r>
              <a:rPr lang="en-US" sz="1800" dirty="0" smtClean="0"/>
              <a:t>.</a:t>
            </a:r>
            <a:endParaRPr lang="en-US" sz="1800" dirty="0" smtClean="0"/>
          </a:p>
          <a:p>
            <a:pPr lvl="1">
              <a:buFont typeface="Wingdings" panose="05000000000000000000" pitchFamily="2" charset="2"/>
              <a:buChar char="Ø"/>
            </a:pPr>
            <a:r>
              <a:rPr lang="en-US" sz="2400" dirty="0" smtClean="0"/>
              <a:t>Strengths/Limitations</a:t>
            </a:r>
          </a:p>
          <a:p>
            <a:pPr lvl="1">
              <a:buFont typeface="Wingdings" panose="05000000000000000000" pitchFamily="2" charset="2"/>
              <a:buChar char="Ø"/>
            </a:pPr>
            <a:endParaRPr lang="en-US" sz="2400" dirty="0"/>
          </a:p>
          <a:p>
            <a:pPr lvl="1">
              <a:buFont typeface="Wingdings" panose="05000000000000000000" pitchFamily="2" charset="2"/>
              <a:buChar char="Ø"/>
            </a:pPr>
            <a:endParaRPr lang="en-US" sz="2400" dirty="0" smtClean="0"/>
          </a:p>
          <a:p>
            <a:pPr lvl="1">
              <a:buFont typeface="Wingdings" panose="05000000000000000000" pitchFamily="2" charset="2"/>
              <a:buChar char="Ø"/>
            </a:pPr>
            <a:endParaRPr lang="en-US" sz="2400" dirty="0" smtClean="0"/>
          </a:p>
          <a:p>
            <a:pPr lvl="2">
              <a:buFont typeface="Wingdings" panose="05000000000000000000" pitchFamily="2" charset="2"/>
              <a:buChar char="Ø"/>
            </a:pPr>
            <a:endParaRPr lang="en-US" sz="2400" dirty="0" smtClean="0"/>
          </a:p>
          <a:p>
            <a:pPr lvl="1">
              <a:buFont typeface="Wingdings" panose="05000000000000000000" pitchFamily="2" charset="2"/>
              <a:buChar char="Ø"/>
            </a:pPr>
            <a:r>
              <a:rPr lang="en-US" sz="2400" dirty="0" smtClean="0"/>
              <a:t>Further Direction</a:t>
            </a:r>
          </a:p>
          <a:p>
            <a:pPr lvl="2">
              <a:buFont typeface="Wingdings" panose="05000000000000000000" pitchFamily="2" charset="2"/>
              <a:buChar char="Ø"/>
            </a:pPr>
            <a:r>
              <a:rPr lang="en-US" sz="1800" dirty="0" smtClean="0"/>
              <a:t>Further research on whether the influence of protection differ for local, state, and federal government levels </a:t>
            </a:r>
          </a:p>
          <a:p>
            <a:pPr lvl="1">
              <a:buFont typeface="Wingdings" panose="05000000000000000000" pitchFamily="2" charset="2"/>
              <a:buChar char="Ø"/>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887144892"/>
              </p:ext>
            </p:extLst>
          </p:nvPr>
        </p:nvGraphicFramePr>
        <p:xfrm>
          <a:off x="1967949" y="3671994"/>
          <a:ext cx="9680712" cy="1737360"/>
        </p:xfrm>
        <a:graphic>
          <a:graphicData uri="http://schemas.openxmlformats.org/drawingml/2006/table">
            <a:tbl>
              <a:tblPr firstRow="1" bandRow="1">
                <a:tableStyleId>{2D5ABB26-0587-4C30-8999-92F81FD0307C}</a:tableStyleId>
              </a:tblPr>
              <a:tblGrid>
                <a:gridCol w="4006514"/>
                <a:gridCol w="5674198"/>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smtClean="0">
                          <a:solidFill>
                            <a:schemeClr val="tx1">
                              <a:lumMod val="75000"/>
                              <a:lumOff val="25000"/>
                            </a:schemeClr>
                          </a:solidFill>
                        </a:rPr>
                        <a:t>Examine relation at multiple government levels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smtClean="0">
                          <a:solidFill>
                            <a:schemeClr val="tx1">
                              <a:lumMod val="75000"/>
                              <a:lumOff val="25000"/>
                            </a:schemeClr>
                          </a:solidFill>
                        </a:rPr>
                        <a:t>Uses nationally representative sample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smtClean="0">
                          <a:solidFill>
                            <a:schemeClr val="tx1">
                              <a:lumMod val="75000"/>
                              <a:lumOff val="25000"/>
                            </a:schemeClr>
                          </a:solidFill>
                        </a:rPr>
                        <a:t>Adjusted</a:t>
                      </a:r>
                      <a:r>
                        <a:rPr lang="en-US" sz="1800" baseline="0" dirty="0" smtClean="0">
                          <a:solidFill>
                            <a:schemeClr val="tx1">
                              <a:lumMod val="75000"/>
                              <a:lumOff val="25000"/>
                            </a:schemeClr>
                          </a:solidFill>
                        </a:rPr>
                        <a:t> for other important emergency preparedness constructs</a:t>
                      </a:r>
                      <a:endParaRPr lang="en-US" sz="1800" dirty="0" smtClean="0">
                        <a:solidFill>
                          <a:schemeClr val="tx1">
                            <a:lumMod val="75000"/>
                            <a:lumOff val="25000"/>
                          </a:schemeClr>
                        </a:solidFill>
                      </a:endParaRPr>
                    </a:p>
                    <a:p>
                      <a:pPr marL="0" indent="0">
                        <a:buFont typeface="Arial" panose="020B0604020202020204" pitchFamily="34" charset="0"/>
                        <a:buNone/>
                      </a:pPr>
                      <a:endParaRPr lang="en-US" dirty="0">
                        <a:solidFill>
                          <a:schemeClr val="tx1">
                            <a:lumMod val="75000"/>
                            <a:lumOff val="25000"/>
                          </a:schemeClr>
                        </a:solidFill>
                      </a:endParaRPr>
                    </a:p>
                  </a:txBody>
                  <a:tcPr/>
                </a:tc>
                <a:tc>
                  <a:txBody>
                    <a:bodyPr/>
                    <a:lstStyle/>
                    <a:p>
                      <a:pPr lvl="2">
                        <a:buFont typeface="Wingdings" panose="05000000000000000000" pitchFamily="2" charset="2"/>
                        <a:buChar char="Ø"/>
                      </a:pPr>
                      <a:r>
                        <a:rPr lang="en-US" sz="1800" dirty="0" smtClean="0">
                          <a:solidFill>
                            <a:schemeClr val="tx1">
                              <a:lumMod val="75000"/>
                              <a:lumOff val="25000"/>
                            </a:schemeClr>
                          </a:solidFill>
                        </a:rPr>
                        <a:t> Categorization amongst local, state, and federal officials are not measured the same</a:t>
                      </a:r>
                    </a:p>
                    <a:p>
                      <a:pPr lvl="2">
                        <a:buFont typeface="Wingdings" panose="05000000000000000000" pitchFamily="2" charset="2"/>
                        <a:buChar char="Ø"/>
                      </a:pPr>
                      <a:r>
                        <a:rPr lang="en-US" sz="1800" dirty="0" smtClean="0">
                          <a:solidFill>
                            <a:schemeClr val="tx1">
                              <a:lumMod val="75000"/>
                              <a:lumOff val="25000"/>
                            </a:schemeClr>
                          </a:solidFill>
                        </a:rPr>
                        <a:t> Not all levels of government have the same official roles</a:t>
                      </a:r>
                    </a:p>
                    <a:p>
                      <a:pPr lvl="2">
                        <a:buFont typeface="Wingdings" panose="05000000000000000000" pitchFamily="2" charset="2"/>
                        <a:buChar char="Ø"/>
                      </a:pPr>
                      <a:r>
                        <a:rPr lang="en-US" sz="1800" dirty="0" smtClean="0">
                          <a:solidFill>
                            <a:schemeClr val="tx1">
                              <a:lumMod val="75000"/>
                              <a:lumOff val="25000"/>
                            </a:schemeClr>
                          </a:solidFill>
                        </a:rPr>
                        <a:t> Loss of variation due to collapsing categories</a:t>
                      </a:r>
                    </a:p>
                    <a:p>
                      <a:pPr lvl="2">
                        <a:buFont typeface="Wingdings" panose="05000000000000000000" pitchFamily="2" charset="2"/>
                        <a:buChar char="Ø"/>
                      </a:pPr>
                      <a:r>
                        <a:rPr lang="en-US" sz="1800" dirty="0" smtClean="0">
                          <a:solidFill>
                            <a:schemeClr val="tx1">
                              <a:lumMod val="75000"/>
                              <a:lumOff val="25000"/>
                            </a:schemeClr>
                          </a:solidFill>
                        </a:rPr>
                        <a:t> Selection bias due to missing information</a:t>
                      </a:r>
                      <a:endParaRPr lang="en-US" dirty="0">
                        <a:solidFill>
                          <a:schemeClr val="tx1">
                            <a:lumMod val="75000"/>
                            <a:lumOff val="25000"/>
                          </a:schemeClr>
                        </a:solidFill>
                      </a:endParaRPr>
                    </a:p>
                  </a:txBody>
                  <a:tcPr/>
                </a:tc>
              </a:tr>
            </a:tbl>
          </a:graphicData>
        </a:graphic>
      </p:graphicFrame>
    </p:spTree>
    <p:extLst>
      <p:ext uri="{BB962C8B-B14F-4D97-AF65-F5344CB8AC3E}">
        <p14:creationId xmlns:p14="http://schemas.microsoft.com/office/powerpoint/2010/main" val="4231811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000" dirty="0" smtClean="0"/>
              <a:t>The catastrophic event of </a:t>
            </a:r>
            <a:r>
              <a:rPr lang="en-US" sz="2000" b="1" dirty="0" smtClean="0">
                <a:solidFill>
                  <a:srgbClr val="FF0000"/>
                </a:solidFill>
              </a:rPr>
              <a:t>September 11, 2001 </a:t>
            </a:r>
            <a:r>
              <a:rPr lang="en-US" sz="2000" dirty="0" smtClean="0"/>
              <a:t>created unease tension for many US citizens</a:t>
            </a:r>
          </a:p>
          <a:p>
            <a:pPr lvl="1">
              <a:buFont typeface="Wingdings" panose="05000000000000000000" pitchFamily="2" charset="2"/>
              <a:buChar char="Ø"/>
            </a:pPr>
            <a:r>
              <a:rPr lang="en-US" sz="2000" dirty="0"/>
              <a:t>The act of terrorism was seen as a threat to national security, trust, and safety for all</a:t>
            </a:r>
          </a:p>
          <a:p>
            <a:pPr lvl="1">
              <a:buFont typeface="Wingdings" panose="05000000000000000000" pitchFamily="2" charset="2"/>
              <a:buChar char="Ø"/>
            </a:pPr>
            <a:r>
              <a:rPr lang="en-US" sz="2000" dirty="0"/>
              <a:t> With the repetitive act of terrorism US citizens placed trust in the government to protect against future life threating </a:t>
            </a:r>
            <a:r>
              <a:rPr lang="en-US" sz="2000" dirty="0" smtClean="0"/>
              <a:t>events</a:t>
            </a:r>
            <a:endParaRPr lang="en-US" sz="2000" dirty="0"/>
          </a:p>
          <a:p>
            <a:pPr>
              <a:buFont typeface="Wingdings" panose="05000000000000000000" pitchFamily="2" charset="2"/>
              <a:buChar char="Ø"/>
            </a:pPr>
            <a:r>
              <a:rPr lang="en-US" sz="2000" dirty="0"/>
              <a:t>Fear of terrorism is a positive predictor of trust in the government for protection, driven by a need to seek support and security under significant threat of harm (Sinclair &amp; LoCicero, 2010</a:t>
            </a:r>
            <a:r>
              <a:rPr lang="en-US" sz="2000" dirty="0" smtClean="0"/>
              <a:t>).</a:t>
            </a:r>
          </a:p>
          <a:p>
            <a:pPr>
              <a:buFont typeface="Wingdings" panose="05000000000000000000" pitchFamily="2" charset="2"/>
              <a:buChar char="Ø"/>
            </a:pPr>
            <a:r>
              <a:rPr lang="en-US" sz="2000" dirty="0"/>
              <a:t>People tend to </a:t>
            </a:r>
            <a:r>
              <a:rPr lang="en-US" sz="2000" dirty="0" smtClean="0"/>
              <a:t>trust </a:t>
            </a:r>
            <a:r>
              <a:rPr lang="en-US" sz="2000" dirty="0"/>
              <a:t>health and fire departments, including the </a:t>
            </a:r>
            <a:r>
              <a:rPr lang="en-US" sz="2000" dirty="0" smtClean="0"/>
              <a:t>CDC compared </a:t>
            </a:r>
            <a:r>
              <a:rPr lang="en-US" sz="2000" dirty="0"/>
              <a:t>to other local, state, and federal government </a:t>
            </a:r>
            <a:r>
              <a:rPr lang="en-US" sz="2000" dirty="0" smtClean="0"/>
              <a:t>agencies </a:t>
            </a:r>
            <a:r>
              <a:rPr lang="en-US" sz="2000" dirty="0"/>
              <a:t>(Kano et al, 2008)</a:t>
            </a:r>
            <a:r>
              <a:rPr lang="en-US" sz="2000" dirty="0" smtClean="0"/>
              <a:t> </a:t>
            </a:r>
          </a:p>
          <a:p>
            <a:pPr>
              <a:buFont typeface="Wingdings" panose="05000000000000000000" pitchFamily="2" charset="2"/>
              <a:buChar char="Ø"/>
            </a:pPr>
            <a:r>
              <a:rPr lang="en-US" sz="2000" dirty="0"/>
              <a:t>Little work has been done to examine the association between how well people think the government can protect them from terrorism and whether they believe they are at risk or if they believe the information provided to them about terrorism by those agencies is honest. </a:t>
            </a:r>
            <a:endParaRPr lang="en-US" sz="2000" dirty="0" smtClean="0"/>
          </a:p>
          <a:p>
            <a:pPr marL="0" indent="0">
              <a:buNone/>
            </a:pPr>
            <a:endParaRPr lang="en-US" sz="2600" dirty="0" smtClean="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smtClean="0"/>
          </a:p>
          <a:p>
            <a:pPr>
              <a:buFont typeface="Wingdings" panose="05000000000000000000" pitchFamily="2" charset="2"/>
              <a:buChar char="Ø"/>
            </a:pPr>
            <a:endParaRPr lang="en-US" sz="2000" dirty="0" smtClean="0"/>
          </a:p>
          <a:p>
            <a:pPr marL="457200" lvl="1" indent="0">
              <a:buNone/>
            </a:pPr>
            <a:endParaRPr lang="en-US" sz="1600" dirty="0" smtClean="0"/>
          </a:p>
          <a:p>
            <a:pPr lvl="1">
              <a:buFont typeface="Wingdings" panose="05000000000000000000" pitchFamily="2" charset="2"/>
              <a:buChar char="Ø"/>
            </a:pPr>
            <a:endParaRPr lang="en-US" sz="1600" dirty="0"/>
          </a:p>
          <a:p>
            <a:endParaRPr lang="en-US"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695684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514350" indent="-514350">
              <a:buAutoNum type="arabicPeriod"/>
            </a:pPr>
            <a:r>
              <a:rPr lang="en-US" dirty="0"/>
              <a:t>D</a:t>
            </a:r>
            <a:r>
              <a:rPr lang="en-US" dirty="0" smtClean="0"/>
              <a:t>oes US citizens think that the information the local, state, and federal government provide about terrorism is honest? </a:t>
            </a:r>
          </a:p>
          <a:p>
            <a:pPr marL="0" indent="0">
              <a:buNone/>
            </a:pPr>
            <a:endParaRPr lang="en-US" dirty="0" smtClean="0"/>
          </a:p>
          <a:p>
            <a:pPr lvl="1">
              <a:buFont typeface="Wingdings" panose="05000000000000000000" pitchFamily="2" charset="2"/>
              <a:buChar char="Ø"/>
            </a:pPr>
            <a:r>
              <a:rPr lang="en-US" dirty="0" smtClean="0"/>
              <a:t>Is there a association with whether they believe the government can protect them from future terrorist attacks? </a:t>
            </a:r>
          </a:p>
          <a:p>
            <a:pPr marL="457200" lvl="1" indent="0">
              <a:buNone/>
            </a:pPr>
            <a:endParaRPr lang="en-US" dirty="0" smtClean="0"/>
          </a:p>
          <a:p>
            <a:pPr lvl="1">
              <a:buFont typeface="Wingdings" panose="05000000000000000000" pitchFamily="2" charset="2"/>
              <a:buChar char="Ø"/>
            </a:pPr>
            <a:r>
              <a:rPr lang="en-US" dirty="0"/>
              <a:t>Does it differ </a:t>
            </a:r>
            <a:r>
              <a:rPr lang="en-US" dirty="0" smtClean="0"/>
              <a:t>at local</a:t>
            </a:r>
            <a:r>
              <a:rPr lang="en-US" dirty="0"/>
              <a:t>, state and federal levels</a:t>
            </a:r>
            <a:r>
              <a:rPr lang="en-US" dirty="0" smtClean="0"/>
              <a:t>?</a:t>
            </a:r>
          </a:p>
          <a:p>
            <a:pPr lvl="1">
              <a:buFont typeface="Wingdings" panose="05000000000000000000" pitchFamily="2" charset="2"/>
              <a:buChar char="Ø"/>
            </a:pPr>
            <a:endParaRPr lang="en-US" dirty="0"/>
          </a:p>
          <a:p>
            <a:pPr marL="457200" lvl="1" indent="0">
              <a:buNone/>
            </a:pPr>
            <a:endParaRPr lang="en-US" dirty="0"/>
          </a:p>
        </p:txBody>
      </p:sp>
    </p:spTree>
    <p:extLst>
      <p:ext uri="{BB962C8B-B14F-4D97-AF65-F5344CB8AC3E}">
        <p14:creationId xmlns:p14="http://schemas.microsoft.com/office/powerpoint/2010/main" val="3355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
            </a:r>
            <a:r>
              <a:rPr lang="en-US" b="1" dirty="0" smtClean="0"/>
              <a:t>Layman’s </a:t>
            </a:r>
            <a:r>
              <a:rPr lang="en-US" b="1" dirty="0" smtClean="0"/>
              <a:t>Terms</a:t>
            </a:r>
            <a:r>
              <a:rPr lang="en-US" b="1" dirty="0" smtClean="0"/>
              <a:t>!</a:t>
            </a:r>
            <a:endParaRPr lang="en-US" b="1" dirty="0"/>
          </a:p>
        </p:txBody>
      </p:sp>
      <p:sp>
        <p:nvSpPr>
          <p:cNvPr id="3" name="Content Placeholder 2"/>
          <p:cNvSpPr>
            <a:spLocks noGrp="1"/>
          </p:cNvSpPr>
          <p:nvPr>
            <p:ph idx="1"/>
          </p:nvPr>
        </p:nvSpPr>
        <p:spPr>
          <a:xfrm>
            <a:off x="612569" y="2550020"/>
            <a:ext cx="10515600" cy="2295113"/>
          </a:xfrm>
        </p:spPr>
        <p:txBody>
          <a:bodyPr/>
          <a:lstStyle/>
          <a:p>
            <a:r>
              <a:rPr lang="en-US" sz="4400" dirty="0" smtClean="0"/>
              <a:t>If you think the government is honest about terrorism then do you BELIEVE they can protect you from future terrorist attacks?</a:t>
            </a:r>
            <a:endParaRPr lang="en-US" sz="4400" dirty="0"/>
          </a:p>
        </p:txBody>
      </p:sp>
    </p:spTree>
    <p:extLst>
      <p:ext uri="{BB962C8B-B14F-4D97-AF65-F5344CB8AC3E}">
        <p14:creationId xmlns:p14="http://schemas.microsoft.com/office/powerpoint/2010/main" val="303694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059" y="3392170"/>
            <a:ext cx="11014941" cy="1083005"/>
          </a:xfrm>
        </p:spPr>
        <p:txBody>
          <a:bodyPr>
            <a:normAutofit fontScale="90000"/>
          </a:bodyPr>
          <a:lstStyle/>
          <a:p>
            <a:r>
              <a:rPr lang="en-US" dirty="0" smtClean="0"/>
              <a:t>!Methods!</a:t>
            </a:r>
            <a:endParaRPr lang="en-US" dirty="0"/>
          </a:p>
        </p:txBody>
      </p:sp>
    </p:spTree>
    <p:extLst>
      <p:ext uri="{BB962C8B-B14F-4D97-AF65-F5344CB8AC3E}">
        <p14:creationId xmlns:p14="http://schemas.microsoft.com/office/powerpoint/2010/main" val="3220966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 Dataset!</a:t>
            </a:r>
            <a:endParaRPr lang="en-US" sz="3200" dirty="0"/>
          </a:p>
        </p:txBody>
      </p:sp>
      <p:sp>
        <p:nvSpPr>
          <p:cNvPr id="3" name="Subtitle 2"/>
          <p:cNvSpPr>
            <a:spLocks noGrp="1"/>
          </p:cNvSpPr>
          <p:nvPr>
            <p:ph idx="1"/>
          </p:nvPr>
        </p:nvSpPr>
        <p:spPr/>
        <p:txBody>
          <a:bodyPr>
            <a:normAutofit/>
          </a:bodyPr>
          <a:lstStyle/>
          <a:p>
            <a:r>
              <a:rPr lang="en-US" sz="2400" dirty="0" smtClean="0"/>
              <a:t>National Survey of Disaster Experiences and Preparedness (NSDEP, N = 2,029)</a:t>
            </a:r>
          </a:p>
          <a:p>
            <a:pPr lvl="1"/>
            <a:r>
              <a:rPr lang="en-US" sz="2000" dirty="0" smtClean="0"/>
              <a:t>National household telephone survey prepared by the National Consortium for the Study of Terrorism and Responses to Terrorism (START)</a:t>
            </a:r>
          </a:p>
          <a:p>
            <a:pPr lvl="1"/>
            <a:r>
              <a:rPr lang="en-US" sz="2000" dirty="0" smtClean="0"/>
              <a:t>Interview administered in English or Spanish with gift incentives offered</a:t>
            </a:r>
          </a:p>
          <a:p>
            <a:pPr lvl="1"/>
            <a:r>
              <a:rPr lang="en-US" sz="2000" dirty="0" smtClean="0"/>
              <a:t>Data collected in 2007-2008</a:t>
            </a:r>
          </a:p>
          <a:p>
            <a:pPr lvl="2"/>
            <a:r>
              <a:rPr lang="en-US" sz="1800" dirty="0" smtClean="0"/>
              <a:t>Adult participants aged 18 and older</a:t>
            </a:r>
          </a:p>
          <a:p>
            <a:pPr lvl="1"/>
            <a:endParaRPr lang="en-US" dirty="0" smtClean="0"/>
          </a:p>
        </p:txBody>
      </p:sp>
      <p:pic>
        <p:nvPicPr>
          <p:cNvPr id="1030" name="Picture 6" descr="Image result for National Consortium for the Study of Terrorism and  Responses to Terrorism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146" y="4589429"/>
            <a:ext cx="3988707" cy="11538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us department of homeland 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1360" y="4015243"/>
            <a:ext cx="2324860" cy="2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907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 Data Analysis!</a:t>
            </a:r>
            <a:endParaRPr lang="en-US" sz="3200" dirty="0"/>
          </a:p>
        </p:txBody>
      </p:sp>
      <p:sp>
        <p:nvSpPr>
          <p:cNvPr id="3" name="Subtitle 2"/>
          <p:cNvSpPr>
            <a:spLocks noGrp="1"/>
          </p:cNvSpPr>
          <p:nvPr>
            <p:ph idx="1"/>
          </p:nvPr>
        </p:nvSpPr>
        <p:spPr/>
        <p:txBody>
          <a:bodyPr>
            <a:normAutofit/>
          </a:bodyPr>
          <a:lstStyle/>
          <a:p>
            <a:r>
              <a:rPr lang="en-US" sz="2400" dirty="0" smtClean="0"/>
              <a:t>Logistic regression: Estimate </a:t>
            </a:r>
            <a:r>
              <a:rPr lang="en-US" sz="2400" dirty="0"/>
              <a:t>the odds of believing the government could protect from future terrorism based on trust in the government to be honest about </a:t>
            </a:r>
            <a:r>
              <a:rPr lang="en-US" sz="2400" dirty="0" smtClean="0"/>
              <a:t>terrorism. </a:t>
            </a:r>
            <a:r>
              <a:rPr lang="en-US" sz="2400" dirty="0"/>
              <a:t>The association was also assessed across local, state, and federal levels of government.</a:t>
            </a:r>
            <a:endParaRPr lang="en-US" sz="2400" dirty="0" smtClean="0"/>
          </a:p>
          <a:p>
            <a:pPr lvl="1"/>
            <a:r>
              <a:rPr lang="en-US" sz="2000" b="1" dirty="0" smtClean="0"/>
              <a:t>Model 1 </a:t>
            </a:r>
            <a:r>
              <a:rPr lang="en-US" sz="2000" dirty="0" smtClean="0"/>
              <a:t>- Unadjusted model of bivariate association between </a:t>
            </a:r>
            <a:r>
              <a:rPr lang="en-US" sz="2000" dirty="0"/>
              <a:t>believing the government could protect from future terrorism based on trust in the government to be honest about terrorism </a:t>
            </a:r>
            <a:endParaRPr lang="en-US" sz="2000" dirty="0" smtClean="0"/>
          </a:p>
          <a:p>
            <a:pPr lvl="1"/>
            <a:r>
              <a:rPr lang="en-US" sz="2000" b="1" dirty="0" smtClean="0"/>
              <a:t>Model 2 </a:t>
            </a:r>
            <a:r>
              <a:rPr lang="en-US" sz="2000" dirty="0" smtClean="0"/>
              <a:t>– Covariate adjusted model (Age, Education, Belief of information received, Perceived risk of terrorism)</a:t>
            </a:r>
          </a:p>
        </p:txBody>
      </p:sp>
    </p:spTree>
    <p:extLst>
      <p:ext uri="{BB962C8B-B14F-4D97-AF65-F5344CB8AC3E}">
        <p14:creationId xmlns:p14="http://schemas.microsoft.com/office/powerpoint/2010/main" val="491692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58850" y="5327007"/>
            <a:ext cx="11233150" cy="1196975"/>
          </a:xfrm>
        </p:spPr>
        <p:txBody>
          <a:bodyPr>
            <a:normAutofit/>
          </a:bodyPr>
          <a:lstStyle/>
          <a:p>
            <a:pPr marL="0" indent="0">
              <a:buNone/>
            </a:pPr>
            <a:r>
              <a:rPr lang="en-US" dirty="0" smtClean="0"/>
              <a:t>Proposed adjusted </a:t>
            </a:r>
            <a:r>
              <a:rPr lang="en-US" dirty="0" smtClean="0"/>
              <a:t>model: </a:t>
            </a:r>
            <a:br>
              <a:rPr lang="en-US" dirty="0" smtClean="0"/>
            </a:br>
            <a:r>
              <a:rPr lang="en-US" dirty="0" smtClean="0"/>
              <a:t>Trust </a:t>
            </a:r>
            <a:r>
              <a:rPr lang="en-US" dirty="0" smtClean="0"/>
              <a:t>that government </a:t>
            </a:r>
            <a:r>
              <a:rPr lang="en-US" dirty="0" smtClean="0"/>
              <a:t>can </a:t>
            </a:r>
            <a:r>
              <a:rPr lang="en-US" dirty="0" smtClean="0"/>
              <a:t>protect from terrorism = Trust that government is honest with public + Age + Education + Belief of information received + Perceived risk of terrorism</a:t>
            </a:r>
            <a:endParaRPr lang="en-US" dirty="0"/>
          </a:p>
        </p:txBody>
      </p:sp>
      <p:pic>
        <p:nvPicPr>
          <p:cNvPr id="4" name="Picture 3"/>
          <p:cNvPicPr>
            <a:picLocks noChangeAspect="1"/>
          </p:cNvPicPr>
          <p:nvPr/>
        </p:nvPicPr>
        <p:blipFill rotWithShape="1">
          <a:blip r:embed="rId2"/>
          <a:srcRect l="15803" t="14921" r="16518" b="11587"/>
          <a:stretch/>
        </p:blipFill>
        <p:spPr>
          <a:xfrm>
            <a:off x="1754070" y="189175"/>
            <a:ext cx="8251373" cy="5040087"/>
          </a:xfrm>
          <a:prstGeom prst="rect">
            <a:avLst/>
          </a:prstGeom>
        </p:spPr>
      </p:pic>
    </p:spTree>
    <p:extLst>
      <p:ext uri="{BB962C8B-B14F-4D97-AF65-F5344CB8AC3E}">
        <p14:creationId xmlns:p14="http://schemas.microsoft.com/office/powerpoint/2010/main" val="3123125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7472" y="3083697"/>
            <a:ext cx="237845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Trust that government can protect from terrorism </a:t>
            </a:r>
          </a:p>
        </p:txBody>
      </p:sp>
      <p:sp>
        <p:nvSpPr>
          <p:cNvPr id="5" name="Rectangle 4"/>
          <p:cNvSpPr/>
          <p:nvPr/>
        </p:nvSpPr>
        <p:spPr>
          <a:xfrm>
            <a:off x="438889" y="3083697"/>
            <a:ext cx="2378453"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Trust that government is honest with </a:t>
            </a:r>
            <a:r>
              <a:rPr lang="en-US" dirty="0" smtClean="0"/>
              <a:t>public about terrorism</a:t>
            </a:r>
            <a:endParaRPr lang="en-US" dirty="0"/>
          </a:p>
        </p:txBody>
      </p:sp>
      <p:sp>
        <p:nvSpPr>
          <p:cNvPr id="7" name="Rectangle 6"/>
          <p:cNvSpPr/>
          <p:nvPr/>
        </p:nvSpPr>
        <p:spPr>
          <a:xfrm>
            <a:off x="4399005" y="1437035"/>
            <a:ext cx="3447536" cy="9014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Local</a:t>
            </a:r>
            <a:endParaRPr lang="en-US" dirty="0"/>
          </a:p>
        </p:txBody>
      </p:sp>
      <p:sp>
        <p:nvSpPr>
          <p:cNvPr id="8" name="Rectangle 7"/>
          <p:cNvSpPr/>
          <p:nvPr/>
        </p:nvSpPr>
        <p:spPr>
          <a:xfrm>
            <a:off x="4399005" y="3081386"/>
            <a:ext cx="3447536" cy="92564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State</a:t>
            </a:r>
            <a:endParaRPr lang="en-US" dirty="0"/>
          </a:p>
        </p:txBody>
      </p:sp>
      <p:sp>
        <p:nvSpPr>
          <p:cNvPr id="9" name="Rectangle 8"/>
          <p:cNvSpPr/>
          <p:nvPr/>
        </p:nvSpPr>
        <p:spPr>
          <a:xfrm>
            <a:off x="4399005" y="4555275"/>
            <a:ext cx="3447536" cy="92744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Federal</a:t>
            </a:r>
            <a:endParaRPr lang="en-US" dirty="0"/>
          </a:p>
        </p:txBody>
      </p:sp>
      <p:cxnSp>
        <p:nvCxnSpPr>
          <p:cNvPr id="11" name="Straight Connector 10"/>
          <p:cNvCxnSpPr>
            <a:endCxn id="7" idx="1"/>
          </p:cNvCxnSpPr>
          <p:nvPr/>
        </p:nvCxnSpPr>
        <p:spPr>
          <a:xfrm flipV="1">
            <a:off x="2817342" y="1887755"/>
            <a:ext cx="1581663" cy="1217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8" idx="1"/>
          </p:cNvCxnSpPr>
          <p:nvPr/>
        </p:nvCxnSpPr>
        <p:spPr>
          <a:xfrm flipV="1">
            <a:off x="2817342" y="3544207"/>
            <a:ext cx="1581663" cy="11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1"/>
          </p:cNvCxnSpPr>
          <p:nvPr/>
        </p:nvCxnSpPr>
        <p:spPr>
          <a:xfrm>
            <a:off x="2817342" y="4007027"/>
            <a:ext cx="1581663" cy="10119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a:off x="7846541" y="1887755"/>
            <a:ext cx="1340931" cy="12174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4" idx="1"/>
          </p:cNvCxnSpPr>
          <p:nvPr/>
        </p:nvCxnSpPr>
        <p:spPr>
          <a:xfrm>
            <a:off x="7846541" y="3544207"/>
            <a:ext cx="1340931" cy="1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p:cNvCxnSpPr>
          <p:nvPr/>
        </p:nvCxnSpPr>
        <p:spPr>
          <a:xfrm flipV="1">
            <a:off x="7846541" y="3994670"/>
            <a:ext cx="1340931" cy="10243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itle 1"/>
          <p:cNvSpPr txBox="1">
            <a:spLocks/>
          </p:cNvSpPr>
          <p:nvPr/>
        </p:nvSpPr>
        <p:spPr>
          <a:xfrm>
            <a:off x="838200" y="365125"/>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!Methods – Data Analysis!</a:t>
            </a:r>
            <a:endParaRPr lang="en-US" sz="3200" dirty="0"/>
          </a:p>
        </p:txBody>
      </p:sp>
      <p:sp>
        <p:nvSpPr>
          <p:cNvPr id="62" name="Rectangle 61"/>
          <p:cNvSpPr/>
          <p:nvPr/>
        </p:nvSpPr>
        <p:spPr>
          <a:xfrm>
            <a:off x="2409567" y="5974622"/>
            <a:ext cx="7426411" cy="369332"/>
          </a:xfrm>
          <a:prstGeom prst="rect">
            <a:avLst/>
          </a:prstGeom>
        </p:spPr>
        <p:txBody>
          <a:bodyPr wrap="square">
            <a:spAutoFit/>
          </a:bodyPr>
          <a:lstStyle/>
          <a:p>
            <a:r>
              <a:rPr lang="en-US" dirty="0" smtClean="0"/>
              <a:t>Age + Education + Belief </a:t>
            </a:r>
            <a:r>
              <a:rPr lang="en-US" dirty="0"/>
              <a:t>of information </a:t>
            </a:r>
            <a:r>
              <a:rPr lang="en-US" dirty="0" smtClean="0"/>
              <a:t>received + Perceived </a:t>
            </a:r>
            <a:r>
              <a:rPr lang="en-US" dirty="0"/>
              <a:t>risk of terrorism</a:t>
            </a:r>
          </a:p>
        </p:txBody>
      </p:sp>
      <p:sp>
        <p:nvSpPr>
          <p:cNvPr id="63" name="Rectangle 62"/>
          <p:cNvSpPr/>
          <p:nvPr/>
        </p:nvSpPr>
        <p:spPr>
          <a:xfrm>
            <a:off x="4090086" y="1099755"/>
            <a:ext cx="4028303" cy="4707924"/>
          </a:xfrm>
          <a:prstGeom prst="rect">
            <a:avLst/>
          </a:prstGeom>
          <a:noFill/>
          <a:ln w="571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20909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1" id="{58F53EFC-9D86-4E4E-9E24-9EAA355B016A}" vid="{BD32147A-0985-4690-BE30-2A28CACCC0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1573</TotalTime>
  <Words>1287</Words>
  <Application>Microsoft Office PowerPoint</Application>
  <PresentationFormat>Widescreen</PresentationFormat>
  <Paragraphs>165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SimSun</vt:lpstr>
      <vt:lpstr>Arial</vt:lpstr>
      <vt:lpstr>Calibri</vt:lpstr>
      <vt:lpstr>Calibri Light</vt:lpstr>
      <vt:lpstr>Times New Roman</vt:lpstr>
      <vt:lpstr>Trebuchet MS</vt:lpstr>
      <vt:lpstr>Wingdings</vt:lpstr>
      <vt:lpstr>Theme1</vt:lpstr>
      <vt:lpstr>What are you afraid of? </vt:lpstr>
      <vt:lpstr>!Background!</vt:lpstr>
      <vt:lpstr>!Research Question!</vt:lpstr>
      <vt:lpstr>!Layman’s Terms!</vt:lpstr>
      <vt:lpstr>!Methods!</vt:lpstr>
      <vt:lpstr>!Methods – Dataset!</vt:lpstr>
      <vt:lpstr>!Methods – Data Analysis!</vt:lpstr>
      <vt:lpstr>PowerPoint Presentation</vt:lpstr>
      <vt:lpstr>PowerPoint Presentation</vt:lpstr>
      <vt:lpstr>!Methods – Variables!</vt:lpstr>
      <vt:lpstr>!Methods – Variables!</vt:lpstr>
      <vt:lpstr>!Results!</vt:lpstr>
      <vt:lpstr>!Results!</vt:lpstr>
      <vt:lpstr>PowerPoint Presentation</vt:lpstr>
      <vt:lpstr>PowerPoint Presentation</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K-A</dc:creator>
  <cp:lastModifiedBy>Stephanie K-A</cp:lastModifiedBy>
  <cp:revision>34</cp:revision>
  <dcterms:created xsi:type="dcterms:W3CDTF">2019-04-17T21:37:15Z</dcterms:created>
  <dcterms:modified xsi:type="dcterms:W3CDTF">2019-04-24T18:10:13Z</dcterms:modified>
</cp:coreProperties>
</file>