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73" r:id="rId4"/>
    <p:sldId id="274" r:id="rId5"/>
    <p:sldId id="258" r:id="rId6"/>
    <p:sldId id="275" r:id="rId7"/>
    <p:sldId id="276" r:id="rId8"/>
    <p:sldId id="277" r:id="rId9"/>
    <p:sldId id="278" r:id="rId10"/>
    <p:sldId id="279" r:id="rId11"/>
    <p:sldId id="280" r:id="rId12"/>
    <p:sldId id="281" r:id="rId13"/>
    <p:sldId id="282" r:id="rId14"/>
    <p:sldId id="283" r:id="rId15"/>
    <p:sldId id="284"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244" autoAdjust="0"/>
  </p:normalViewPr>
  <p:slideViewPr>
    <p:cSldViewPr snapToGrid="0">
      <p:cViewPr varScale="1">
        <p:scale>
          <a:sx n="81" d="100"/>
          <a:sy n="81" d="100"/>
        </p:scale>
        <p:origin x="12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a:t>Figure 1. Odds of trusting all government can protect against terrorism for those who believe the government is honest with the public about terrorism than those who do not</a:t>
            </a:r>
          </a:p>
        </c:rich>
      </c:tx>
      <c:layout/>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Sheet1!$A$17</c:f>
              <c:strCache>
                <c:ptCount val="1"/>
                <c:pt idx="0">
                  <c:v>Model 1 (Unadjusted)</c:v>
                </c:pt>
              </c:strCache>
            </c:strRef>
          </c:tx>
          <c:spPr>
            <a:solidFill>
              <a:schemeClr val="accent2"/>
            </a:solidFill>
            <a:ln>
              <a:noFill/>
            </a:ln>
            <a:effectLst/>
          </c:spPr>
          <c:invertIfNegative val="0"/>
          <c:errBars>
            <c:errBarType val="both"/>
            <c:errValType val="cust"/>
            <c:noEndCap val="0"/>
            <c:plus>
              <c:numRef>
                <c:f>Sheet1!$F$22</c:f>
                <c:numCache>
                  <c:formatCode>General</c:formatCode>
                  <c:ptCount val="1"/>
                  <c:pt idx="0">
                    <c:v>19.17136241</c:v>
                  </c:pt>
                </c:numCache>
              </c:numRef>
            </c:plus>
            <c:minus>
              <c:numRef>
                <c:f>Sheet1!$E$22</c:f>
                <c:numCache>
                  <c:formatCode>General</c:formatCode>
                  <c:ptCount val="1"/>
                  <c:pt idx="0">
                    <c:v>10.904570030999999</c:v>
                  </c:pt>
                </c:numCache>
              </c:numRef>
            </c:minus>
            <c:spPr>
              <a:noFill/>
              <a:ln w="9525" cap="flat" cmpd="sng" algn="ctr">
                <a:solidFill>
                  <a:schemeClr val="tx1">
                    <a:lumMod val="65000"/>
                    <a:lumOff val="35000"/>
                  </a:schemeClr>
                </a:solidFill>
                <a:round/>
              </a:ln>
              <a:effectLst/>
            </c:spPr>
          </c:errBars>
          <c:cat>
            <c:strRef>
              <c:f>Sheet1!$A$14</c:f>
              <c:strCache>
                <c:ptCount val="1"/>
                <c:pt idx="0">
                  <c:v>All government</c:v>
                </c:pt>
              </c:strCache>
            </c:strRef>
          </c:cat>
          <c:val>
            <c:numRef>
              <c:f>Sheet1!$B$22</c:f>
              <c:numCache>
                <c:formatCode>0.00</c:formatCode>
                <c:ptCount val="1"/>
                <c:pt idx="0">
                  <c:v>25.28858279</c:v>
                </c:pt>
              </c:numCache>
            </c:numRef>
          </c:val>
          <c:extLst>
            <c:ext xmlns:c16="http://schemas.microsoft.com/office/drawing/2014/chart" uri="{C3380CC4-5D6E-409C-BE32-E72D297353CC}">
              <c16:uniqueId val="{00000000-ABC4-4BF9-985B-BDE84D898B0F}"/>
            </c:ext>
          </c:extLst>
        </c:ser>
        <c:ser>
          <c:idx val="1"/>
          <c:order val="1"/>
          <c:tx>
            <c:strRef>
              <c:f>Sheet1!$A$9</c:f>
              <c:strCache>
                <c:ptCount val="1"/>
                <c:pt idx="0">
                  <c:v>Model 2 (Covariate adjusted)</c:v>
                </c:pt>
              </c:strCache>
            </c:strRef>
          </c:tx>
          <c:spPr>
            <a:solidFill>
              <a:schemeClr val="accent4"/>
            </a:solidFill>
            <a:ln>
              <a:noFill/>
            </a:ln>
            <a:effectLst/>
          </c:spPr>
          <c:invertIfNegative val="0"/>
          <c:errBars>
            <c:errBarType val="both"/>
            <c:errValType val="cust"/>
            <c:noEndCap val="0"/>
            <c:plus>
              <c:numRef>
                <c:f>Sheet1!$F$14</c:f>
                <c:numCache>
                  <c:formatCode>General</c:formatCode>
                  <c:ptCount val="1"/>
                  <c:pt idx="0">
                    <c:v>18.175431460000002</c:v>
                  </c:pt>
                </c:numCache>
              </c:numRef>
            </c:plus>
            <c:minus>
              <c:numRef>
                <c:f>Sheet1!$E$14</c:f>
                <c:numCache>
                  <c:formatCode>General</c:formatCode>
                  <c:ptCount val="1"/>
                  <c:pt idx="0">
                    <c:v>10.182270469999999</c:v>
                  </c:pt>
                </c:numCache>
              </c:numRef>
            </c:minus>
            <c:spPr>
              <a:noFill/>
              <a:ln w="9525" cap="flat" cmpd="sng" algn="ctr">
                <a:solidFill>
                  <a:schemeClr val="tx1">
                    <a:lumMod val="65000"/>
                    <a:lumOff val="35000"/>
                  </a:schemeClr>
                </a:solidFill>
                <a:round/>
              </a:ln>
              <a:effectLst/>
            </c:spPr>
          </c:errBars>
          <c:cat>
            <c:strRef>
              <c:f>Sheet1!$A$14</c:f>
              <c:strCache>
                <c:ptCount val="1"/>
                <c:pt idx="0">
                  <c:v>All government</c:v>
                </c:pt>
              </c:strCache>
            </c:strRef>
          </c:cat>
          <c:val>
            <c:numRef>
              <c:f>Sheet1!$B$14</c:f>
              <c:numCache>
                <c:formatCode>0.00</c:formatCode>
                <c:ptCount val="1"/>
                <c:pt idx="0">
                  <c:v>23.153187939999999</c:v>
                </c:pt>
              </c:numCache>
            </c:numRef>
          </c:val>
          <c:extLst>
            <c:ext xmlns:c16="http://schemas.microsoft.com/office/drawing/2014/chart" uri="{C3380CC4-5D6E-409C-BE32-E72D297353CC}">
              <c16:uniqueId val="{00000001-ABC4-4BF9-985B-BDE84D898B0F}"/>
            </c:ext>
          </c:extLst>
        </c:ser>
        <c:dLbls>
          <c:showLegendKey val="0"/>
          <c:showVal val="0"/>
          <c:showCatName val="0"/>
          <c:showSerName val="0"/>
          <c:showPercent val="0"/>
          <c:showBubbleSize val="0"/>
        </c:dLbls>
        <c:gapWidth val="219"/>
        <c:overlap val="-27"/>
        <c:axId val="504157776"/>
        <c:axId val="504151896"/>
      </c:barChart>
      <c:catAx>
        <c:axId val="504157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04151896"/>
        <c:crosses val="autoZero"/>
        <c:auto val="1"/>
        <c:lblAlgn val="ctr"/>
        <c:lblOffset val="100"/>
        <c:noMultiLvlLbl val="0"/>
      </c:catAx>
      <c:valAx>
        <c:axId val="50415189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Odds ratio</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041577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dirty="0"/>
              <a:t>Figure </a:t>
            </a:r>
            <a:r>
              <a:rPr lang="en-US" dirty="0" smtClean="0"/>
              <a:t>2. </a:t>
            </a:r>
            <a:r>
              <a:rPr lang="en-US" sz="1800" b="0" i="0" baseline="0" dirty="0" smtClean="0">
                <a:effectLst/>
              </a:rPr>
              <a:t>Odds of trusting local, state, and federal government can protect against terrorism for those who believe the government is honest with the public about terrorism than those who do not</a:t>
            </a:r>
            <a:endParaRPr lang="en-US" dirty="0">
              <a:effectLst/>
            </a:endParaRPr>
          </a:p>
        </c:rich>
      </c:tx>
      <c:layout/>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Sheet1!$A$17</c:f>
              <c:strCache>
                <c:ptCount val="1"/>
                <c:pt idx="0">
                  <c:v>Model 1 (Unadjusted)</c:v>
                </c:pt>
              </c:strCache>
            </c:strRef>
          </c:tx>
          <c:spPr>
            <a:solidFill>
              <a:schemeClr val="accent4"/>
            </a:solidFill>
            <a:ln>
              <a:noFill/>
            </a:ln>
            <a:effectLst/>
          </c:spPr>
          <c:invertIfNegative val="0"/>
          <c:errBars>
            <c:errBarType val="both"/>
            <c:errValType val="cust"/>
            <c:noEndCap val="0"/>
            <c:plus>
              <c:numRef>
                <c:f>Sheet1!$F$19:$F$22</c:f>
                <c:numCache>
                  <c:formatCode>General</c:formatCode>
                  <c:ptCount val="4"/>
                  <c:pt idx="0">
                    <c:v>2.7842057100000002</c:v>
                  </c:pt>
                  <c:pt idx="1">
                    <c:v>1.9391429200000001</c:v>
                  </c:pt>
                  <c:pt idx="2">
                    <c:v>1.2812245999999998</c:v>
                  </c:pt>
                  <c:pt idx="3">
                    <c:v>19.17136241</c:v>
                  </c:pt>
                </c:numCache>
              </c:numRef>
            </c:plus>
            <c:minus>
              <c:numRef>
                <c:f>Sheet1!$E$19:$E$22</c:f>
                <c:numCache>
                  <c:formatCode>General</c:formatCode>
                  <c:ptCount val="4"/>
                  <c:pt idx="0">
                    <c:v>1.9064796199999998</c:v>
                  </c:pt>
                  <c:pt idx="1">
                    <c:v>1.44402206</c:v>
                  </c:pt>
                  <c:pt idx="2">
                    <c:v>1.0330385</c:v>
                  </c:pt>
                  <c:pt idx="3">
                    <c:v>10.904570030999999</c:v>
                  </c:pt>
                </c:numCache>
              </c:numRef>
            </c:minus>
            <c:spPr>
              <a:noFill/>
              <a:ln w="9525" cap="flat" cmpd="sng" algn="ctr">
                <a:solidFill>
                  <a:schemeClr val="tx1">
                    <a:lumMod val="65000"/>
                    <a:lumOff val="35000"/>
                  </a:schemeClr>
                </a:solidFill>
                <a:round/>
              </a:ln>
              <a:effectLst/>
            </c:spPr>
          </c:errBars>
          <c:cat>
            <c:strRef>
              <c:f>Sheet1!$A$11:$A$13</c:f>
              <c:strCache>
                <c:ptCount val="3"/>
                <c:pt idx="0">
                  <c:v>Local government</c:v>
                </c:pt>
                <c:pt idx="1">
                  <c:v>State government</c:v>
                </c:pt>
                <c:pt idx="2">
                  <c:v>Federal government</c:v>
                </c:pt>
              </c:strCache>
            </c:strRef>
          </c:cat>
          <c:val>
            <c:numRef>
              <c:f>Sheet1!$B$19:$B$21</c:f>
              <c:numCache>
                <c:formatCode>0.00</c:formatCode>
                <c:ptCount val="3"/>
                <c:pt idx="0">
                  <c:v>6.0474809199999999</c:v>
                </c:pt>
                <c:pt idx="1">
                  <c:v>5.6555185400000001</c:v>
                </c:pt>
                <c:pt idx="2">
                  <c:v>5.3329114000000004</c:v>
                </c:pt>
              </c:numCache>
            </c:numRef>
          </c:val>
          <c:extLst>
            <c:ext xmlns:c16="http://schemas.microsoft.com/office/drawing/2014/chart" uri="{C3380CC4-5D6E-409C-BE32-E72D297353CC}">
              <c16:uniqueId val="{00000000-6E43-40C1-B333-6B7A9C6D555A}"/>
            </c:ext>
          </c:extLst>
        </c:ser>
        <c:ser>
          <c:idx val="0"/>
          <c:order val="1"/>
          <c:tx>
            <c:strRef>
              <c:f>Sheet1!$A$9</c:f>
              <c:strCache>
                <c:ptCount val="1"/>
                <c:pt idx="0">
                  <c:v>Model 2 (Covariate adjusted)</c:v>
                </c:pt>
              </c:strCache>
            </c:strRef>
          </c:tx>
          <c:spPr>
            <a:solidFill>
              <a:schemeClr val="accent2"/>
            </a:solidFill>
            <a:ln>
              <a:noFill/>
            </a:ln>
            <a:effectLst/>
          </c:spPr>
          <c:invertIfNegative val="0"/>
          <c:errBars>
            <c:errBarType val="both"/>
            <c:errValType val="cust"/>
            <c:noEndCap val="0"/>
            <c:plus>
              <c:numRef>
                <c:f>Sheet1!$F$11:$F$14</c:f>
                <c:numCache>
                  <c:formatCode>General</c:formatCode>
                  <c:ptCount val="4"/>
                  <c:pt idx="0">
                    <c:v>2.8006347300000005</c:v>
                  </c:pt>
                  <c:pt idx="1">
                    <c:v>2.0693622000000005</c:v>
                  </c:pt>
                  <c:pt idx="2">
                    <c:v>1.1715301</c:v>
                  </c:pt>
                  <c:pt idx="3">
                    <c:v>18.175431460000002</c:v>
                  </c:pt>
                </c:numCache>
              </c:numRef>
            </c:plus>
            <c:minus>
              <c:numRef>
                <c:f>Sheet1!$E$11:$E$14</c:f>
                <c:numCache>
                  <c:formatCode>General</c:formatCode>
                  <c:ptCount val="4"/>
                  <c:pt idx="0">
                    <c:v>1.8851888599999995</c:v>
                  </c:pt>
                  <c:pt idx="1">
                    <c:v>1.5107420999999999</c:v>
                  </c:pt>
                  <c:pt idx="2">
                    <c:v>0.93187160000000047</c:v>
                  </c:pt>
                  <c:pt idx="3">
                    <c:v>10.182270469999999</c:v>
                  </c:pt>
                </c:numCache>
              </c:numRef>
            </c:minus>
            <c:spPr>
              <a:noFill/>
              <a:ln w="9525" cap="flat" cmpd="sng" algn="ctr">
                <a:solidFill>
                  <a:schemeClr val="tx1">
                    <a:lumMod val="65000"/>
                    <a:lumOff val="35000"/>
                  </a:schemeClr>
                </a:solidFill>
                <a:round/>
              </a:ln>
              <a:effectLst/>
            </c:spPr>
          </c:errBars>
          <c:cat>
            <c:strRef>
              <c:f>Sheet1!$A$11:$A$13</c:f>
              <c:strCache>
                <c:ptCount val="3"/>
                <c:pt idx="0">
                  <c:v>Local government</c:v>
                </c:pt>
                <c:pt idx="1">
                  <c:v>State government</c:v>
                </c:pt>
                <c:pt idx="2">
                  <c:v>Federal government</c:v>
                </c:pt>
              </c:strCache>
            </c:strRef>
          </c:cat>
          <c:val>
            <c:numRef>
              <c:f>Sheet1!$B$11:$B$13</c:f>
              <c:numCache>
                <c:formatCode>0.00</c:formatCode>
                <c:ptCount val="3"/>
                <c:pt idx="0">
                  <c:v>5.7673812699999996</c:v>
                </c:pt>
                <c:pt idx="1">
                  <c:v>5.5964207999999998</c:v>
                </c:pt>
                <c:pt idx="2">
                  <c:v>4.5552976000000003</c:v>
                </c:pt>
              </c:numCache>
            </c:numRef>
          </c:val>
          <c:extLst>
            <c:ext xmlns:c16="http://schemas.microsoft.com/office/drawing/2014/chart" uri="{C3380CC4-5D6E-409C-BE32-E72D297353CC}">
              <c16:uniqueId val="{00000001-6E43-40C1-B333-6B7A9C6D555A}"/>
            </c:ext>
          </c:extLst>
        </c:ser>
        <c:dLbls>
          <c:showLegendKey val="0"/>
          <c:showVal val="0"/>
          <c:showCatName val="0"/>
          <c:showSerName val="0"/>
          <c:showPercent val="0"/>
          <c:showBubbleSize val="0"/>
        </c:dLbls>
        <c:gapWidth val="219"/>
        <c:overlap val="-27"/>
        <c:axId val="495819816"/>
        <c:axId val="495822952"/>
      </c:barChart>
      <c:catAx>
        <c:axId val="495819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5822952"/>
        <c:crosses val="autoZero"/>
        <c:auto val="1"/>
        <c:lblAlgn val="ctr"/>
        <c:lblOffset val="100"/>
        <c:noMultiLvlLbl val="0"/>
      </c:catAx>
      <c:valAx>
        <c:axId val="495822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Odds ratio</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58198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4A5C0-8DAA-433F-B401-C4218944FFFA}" type="datetimeFigureOut">
              <a:rPr lang="en-US" smtClean="0"/>
              <a:t>4/23/2019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0F88C-0C91-48B6-A583-38B85C06078E}" type="slidenum">
              <a:rPr lang="en-US" smtClean="0"/>
              <a:t>‹#›</a:t>
            </a:fld>
            <a:endParaRPr lang="en-US"/>
          </a:p>
        </p:txBody>
      </p:sp>
    </p:spTree>
    <p:extLst>
      <p:ext uri="{BB962C8B-B14F-4D97-AF65-F5344CB8AC3E}">
        <p14:creationId xmlns:p14="http://schemas.microsoft.com/office/powerpoint/2010/main" val="4263121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Trebuchet MS" panose="020B0603020202020204" pitchFamily="34" charset="0"/>
              </a:rPr>
              <a:t>Perceived honesty of information sources is negatively associated with the social distance of the recipient from the source, where social distance is determined by whether agencies and officials are local, state or federal.</a:t>
            </a:r>
          </a:p>
          <a:p>
            <a:endParaRPr lang="en-US" dirty="0"/>
          </a:p>
        </p:txBody>
      </p:sp>
      <p:sp>
        <p:nvSpPr>
          <p:cNvPr id="4" name="Slide Number Placeholder 3"/>
          <p:cNvSpPr>
            <a:spLocks noGrp="1"/>
          </p:cNvSpPr>
          <p:nvPr>
            <p:ph type="sldNum" sz="quarter" idx="10"/>
          </p:nvPr>
        </p:nvSpPr>
        <p:spPr/>
        <p:txBody>
          <a:bodyPr/>
          <a:lstStyle/>
          <a:p>
            <a:fld id="{E430F88C-0C91-48B6-A583-38B85C06078E}" type="slidenum">
              <a:rPr lang="en-US" smtClean="0"/>
              <a:t>10</a:t>
            </a:fld>
            <a:endParaRPr lang="en-US"/>
          </a:p>
        </p:txBody>
      </p:sp>
    </p:spTree>
    <p:extLst>
      <p:ext uri="{BB962C8B-B14F-4D97-AF65-F5344CB8AC3E}">
        <p14:creationId xmlns:p14="http://schemas.microsoft.com/office/powerpoint/2010/main" val="404563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B629E2-F62A-44D5-B3F8-B590F085B231}"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189855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629E2-F62A-44D5-B3F8-B590F085B231}"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22546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629E2-F62A-44D5-B3F8-B590F085B231}"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55695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629E2-F62A-44D5-B3F8-B590F085B231}"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73241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B629E2-F62A-44D5-B3F8-B590F085B231}"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52422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B629E2-F62A-44D5-B3F8-B590F085B231}"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55087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B629E2-F62A-44D5-B3F8-B590F085B231}" type="datetimeFigureOut">
              <a:rPr lang="en-US" smtClean="0"/>
              <a:t>4/23/2019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35014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B629E2-F62A-44D5-B3F8-B590F085B231}" type="datetimeFigureOut">
              <a:rPr lang="en-US" smtClean="0"/>
              <a:t>4/23/2019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3623974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B629E2-F62A-44D5-B3F8-B590F085B231}" type="datetimeFigureOut">
              <a:rPr lang="en-US" smtClean="0"/>
              <a:t>4/23/2019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297582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629E2-F62A-44D5-B3F8-B590F085B231}"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58924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629E2-F62A-44D5-B3F8-B590F085B231}"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219467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629E2-F62A-44D5-B3F8-B590F085B231}" type="datetimeFigureOut">
              <a:rPr lang="en-US" smtClean="0"/>
              <a:t>4/23/2019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DDA1A-84DD-4193-A3ED-9F6A9490CB06}" type="slidenum">
              <a:rPr lang="en-US" smtClean="0"/>
              <a:t>‹#›</a:t>
            </a:fld>
            <a:endParaRPr lang="en-US"/>
          </a:p>
        </p:txBody>
      </p:sp>
    </p:spTree>
    <p:extLst>
      <p:ext uri="{BB962C8B-B14F-4D97-AF65-F5344CB8AC3E}">
        <p14:creationId xmlns:p14="http://schemas.microsoft.com/office/powerpoint/2010/main" val="1584937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What are you afraid of? </a:t>
            </a:r>
          </a:p>
        </p:txBody>
      </p:sp>
      <p:sp>
        <p:nvSpPr>
          <p:cNvPr id="3" name="Subtitle 2"/>
          <p:cNvSpPr>
            <a:spLocks noGrp="1"/>
          </p:cNvSpPr>
          <p:nvPr>
            <p:ph type="subTitle" idx="1"/>
          </p:nvPr>
        </p:nvSpPr>
        <p:spPr/>
        <p:txBody>
          <a:bodyPr/>
          <a:lstStyle/>
          <a:p>
            <a:r>
              <a:rPr lang="en-US" dirty="0"/>
              <a:t>Examining belief in government agencies to protect against terrorism and trust in the honesty of the information they provide</a:t>
            </a:r>
          </a:p>
          <a:p>
            <a:endParaRPr lang="en-US" dirty="0"/>
          </a:p>
        </p:txBody>
      </p:sp>
      <p:sp>
        <p:nvSpPr>
          <p:cNvPr id="4" name="Subtitle 2"/>
          <p:cNvSpPr txBox="1">
            <a:spLocks/>
          </p:cNvSpPr>
          <p:nvPr/>
        </p:nvSpPr>
        <p:spPr>
          <a:xfrm>
            <a:off x="1665514" y="442991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Lat’Anna Davis and Stephanie Kern-Allely</a:t>
            </a:r>
            <a:endParaRPr lang="en-US" dirty="0"/>
          </a:p>
        </p:txBody>
      </p:sp>
    </p:spTree>
    <p:extLst>
      <p:ext uri="{BB962C8B-B14F-4D97-AF65-F5344CB8AC3E}">
        <p14:creationId xmlns:p14="http://schemas.microsoft.com/office/powerpoint/2010/main" val="1894985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!Methods </a:t>
            </a:r>
            <a:r>
              <a:rPr lang="en-US" sz="3200" dirty="0" smtClean="0"/>
              <a:t>– </a:t>
            </a:r>
            <a:r>
              <a:rPr lang="en-US" sz="3200" dirty="0" smtClean="0"/>
              <a:t>Variables!</a:t>
            </a:r>
            <a:endParaRPr lang="en-US" sz="3200" dirty="0"/>
          </a:p>
        </p:txBody>
      </p:sp>
      <p:sp>
        <p:nvSpPr>
          <p:cNvPr id="3" name="Subtitle 2"/>
          <p:cNvSpPr>
            <a:spLocks noGrp="1"/>
          </p:cNvSpPr>
          <p:nvPr>
            <p:ph idx="1"/>
          </p:nvPr>
        </p:nvSpPr>
        <p:spPr/>
        <p:txBody>
          <a:bodyPr>
            <a:normAutofit lnSpcReduction="10000"/>
          </a:bodyPr>
          <a:lstStyle/>
          <a:p>
            <a:r>
              <a:rPr lang="en-US" sz="2400" b="1" dirty="0" smtClean="0"/>
              <a:t>Trust </a:t>
            </a:r>
            <a:r>
              <a:rPr lang="en-US" sz="2400" b="1" dirty="0"/>
              <a:t>that government can protect from </a:t>
            </a:r>
            <a:r>
              <a:rPr lang="en-US" sz="2400" b="1" dirty="0" smtClean="0"/>
              <a:t>terrorism </a:t>
            </a:r>
            <a:r>
              <a:rPr lang="en-US" sz="2400" dirty="0" smtClean="0"/>
              <a:t>– Perceived effectiveness</a:t>
            </a:r>
          </a:p>
          <a:p>
            <a:pPr lvl="1"/>
            <a:r>
              <a:rPr lang="en-US" sz="2000" dirty="0" smtClean="0"/>
              <a:t>“How </a:t>
            </a:r>
            <a:r>
              <a:rPr lang="en-US" sz="2000" dirty="0"/>
              <a:t>sure are you </a:t>
            </a:r>
            <a:r>
              <a:rPr lang="en-US" sz="2000" dirty="0" smtClean="0"/>
              <a:t>that &lt; </a:t>
            </a:r>
            <a:r>
              <a:rPr lang="en-US" sz="2000" dirty="0"/>
              <a:t>... &gt; </a:t>
            </a:r>
            <a:r>
              <a:rPr lang="en-US" sz="2000" dirty="0" smtClean="0"/>
              <a:t>could </a:t>
            </a:r>
            <a:r>
              <a:rPr lang="en-US" sz="2000" dirty="0"/>
              <a:t>effectively protect </a:t>
            </a:r>
            <a:r>
              <a:rPr lang="en-US" sz="2000" dirty="0" smtClean="0"/>
              <a:t>you </a:t>
            </a:r>
            <a:r>
              <a:rPr lang="en-US" sz="2000" dirty="0"/>
              <a:t>from a future terrorist attack? Would you say </a:t>
            </a:r>
            <a:r>
              <a:rPr lang="en-US" sz="2000" dirty="0" smtClean="0"/>
              <a:t>‘1</a:t>
            </a:r>
            <a:r>
              <a:rPr lang="en-US" sz="2000" dirty="0"/>
              <a:t>, not at all sure</a:t>
            </a:r>
            <a:r>
              <a:rPr lang="en-US" sz="2000" dirty="0" smtClean="0"/>
              <a:t>,’ ‘5</a:t>
            </a:r>
            <a:r>
              <a:rPr lang="en-US" sz="2000" dirty="0"/>
              <a:t>, extremely sure</a:t>
            </a:r>
            <a:r>
              <a:rPr lang="en-US" sz="2000" dirty="0" smtClean="0"/>
              <a:t>,’ </a:t>
            </a:r>
            <a:r>
              <a:rPr lang="en-US" sz="2000" dirty="0"/>
              <a:t>or you may use any number in between</a:t>
            </a:r>
            <a:r>
              <a:rPr lang="en-US" sz="2000" dirty="0" smtClean="0"/>
              <a:t>?”</a:t>
            </a:r>
          </a:p>
          <a:p>
            <a:pPr lvl="1"/>
            <a:r>
              <a:rPr lang="en-US" sz="2000" dirty="0" smtClean="0"/>
              <a:t>Levels of government: Local government, State government, Federal government</a:t>
            </a:r>
          </a:p>
          <a:p>
            <a:r>
              <a:rPr lang="en-US" sz="2400" b="1" dirty="0" smtClean="0"/>
              <a:t>Trust </a:t>
            </a:r>
            <a:r>
              <a:rPr lang="en-US" sz="2400" b="1" dirty="0"/>
              <a:t>that government is honest with </a:t>
            </a:r>
            <a:r>
              <a:rPr lang="en-US" sz="2400" b="1" dirty="0" smtClean="0"/>
              <a:t>public </a:t>
            </a:r>
            <a:r>
              <a:rPr lang="en-US" sz="2400" dirty="0" smtClean="0"/>
              <a:t>– </a:t>
            </a:r>
            <a:r>
              <a:rPr lang="en-US" sz="2400" dirty="0"/>
              <a:t>P</a:t>
            </a:r>
            <a:r>
              <a:rPr lang="en-US" sz="2400" dirty="0" smtClean="0"/>
              <a:t>erceived honesty </a:t>
            </a:r>
            <a:r>
              <a:rPr lang="en-US" sz="2400" dirty="0"/>
              <a:t>of information about terrorism received </a:t>
            </a:r>
            <a:r>
              <a:rPr lang="en-US" sz="2400" dirty="0" smtClean="0"/>
              <a:t>by </a:t>
            </a:r>
            <a:r>
              <a:rPr lang="en-US" sz="2400" dirty="0"/>
              <a:t>social </a:t>
            </a:r>
            <a:r>
              <a:rPr lang="en-US" sz="2400" dirty="0" smtClean="0"/>
              <a:t>distance, indicated </a:t>
            </a:r>
            <a:r>
              <a:rPr lang="en-US" sz="2400" dirty="0"/>
              <a:t>by level of </a:t>
            </a:r>
            <a:r>
              <a:rPr lang="en-US" sz="2400" dirty="0" smtClean="0"/>
              <a:t>government</a:t>
            </a:r>
          </a:p>
          <a:p>
            <a:pPr lvl="1"/>
            <a:r>
              <a:rPr lang="en-US" sz="2000" dirty="0" smtClean="0"/>
              <a:t>“In </a:t>
            </a:r>
            <a:r>
              <a:rPr lang="en-US" sz="2000" dirty="0"/>
              <a:t>your opinion, how honest with the public would you say the </a:t>
            </a:r>
            <a:r>
              <a:rPr lang="en-US" sz="2000" dirty="0" smtClean="0"/>
              <a:t>&lt; ... &gt; is </a:t>
            </a:r>
            <a:r>
              <a:rPr lang="en-US" sz="2000" dirty="0"/>
              <a:t>about terrorism?   Would you say </a:t>
            </a:r>
            <a:r>
              <a:rPr lang="en-US" sz="2000" dirty="0" smtClean="0"/>
              <a:t>‘1, </a:t>
            </a:r>
            <a:r>
              <a:rPr lang="en-US" sz="2000" dirty="0"/>
              <a:t>never honest</a:t>
            </a:r>
            <a:r>
              <a:rPr lang="en-US" sz="2000" dirty="0" smtClean="0"/>
              <a:t>,’ ‘5, </a:t>
            </a:r>
            <a:r>
              <a:rPr lang="en-US" sz="2000" dirty="0"/>
              <a:t>always honest</a:t>
            </a:r>
            <a:r>
              <a:rPr lang="en-US" sz="2000" dirty="0" smtClean="0"/>
              <a:t>,’ </a:t>
            </a:r>
            <a:r>
              <a:rPr lang="en-US" sz="2000" dirty="0"/>
              <a:t>or you may use any number in between</a:t>
            </a:r>
            <a:r>
              <a:rPr lang="en-US" sz="2000" dirty="0" smtClean="0"/>
              <a:t>?”</a:t>
            </a:r>
          </a:p>
          <a:p>
            <a:pPr lvl="1"/>
            <a:r>
              <a:rPr lang="en-US" sz="2000" dirty="0" smtClean="0"/>
              <a:t>Levels of government: </a:t>
            </a:r>
          </a:p>
          <a:p>
            <a:pPr lvl="2"/>
            <a:r>
              <a:rPr lang="en-US" sz="1600" dirty="0"/>
              <a:t>Local: Mayor, Local Fire Department, Local Police Department, County/City Health Department</a:t>
            </a:r>
          </a:p>
          <a:p>
            <a:pPr lvl="2"/>
            <a:r>
              <a:rPr lang="en-US" sz="1600" dirty="0" smtClean="0"/>
              <a:t>State</a:t>
            </a:r>
            <a:r>
              <a:rPr lang="en-US" sz="1600" dirty="0"/>
              <a:t>: </a:t>
            </a:r>
            <a:r>
              <a:rPr lang="en-US" sz="1600" dirty="0" smtClean="0"/>
              <a:t>Governor, State </a:t>
            </a:r>
            <a:r>
              <a:rPr lang="en-US" sz="1600" dirty="0"/>
              <a:t>Office of Emergency Services, State Health </a:t>
            </a:r>
            <a:r>
              <a:rPr lang="en-US" sz="1600" dirty="0" smtClean="0"/>
              <a:t>Department</a:t>
            </a:r>
          </a:p>
          <a:p>
            <a:pPr lvl="2"/>
            <a:r>
              <a:rPr lang="en-US" sz="1600" dirty="0" smtClean="0"/>
              <a:t>Federal</a:t>
            </a:r>
            <a:r>
              <a:rPr lang="en-US" sz="1600" dirty="0"/>
              <a:t>: President of the United States, Department of Homeland Security, Centers for Disease Control, Federal Emergency Management </a:t>
            </a:r>
            <a:r>
              <a:rPr lang="en-US" sz="1600" dirty="0" smtClean="0"/>
              <a:t>Agency</a:t>
            </a:r>
          </a:p>
        </p:txBody>
      </p:sp>
    </p:spTree>
    <p:extLst>
      <p:ext uri="{BB962C8B-B14F-4D97-AF65-F5344CB8AC3E}">
        <p14:creationId xmlns:p14="http://schemas.microsoft.com/office/powerpoint/2010/main" val="3539292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sz="3200" dirty="0" smtClean="0"/>
              <a:t>!Methods </a:t>
            </a:r>
            <a:r>
              <a:rPr lang="en-US" sz="3200" dirty="0" smtClean="0"/>
              <a:t>– </a:t>
            </a:r>
            <a:r>
              <a:rPr lang="en-US" sz="3200" dirty="0" smtClean="0"/>
              <a:t>Variables!</a:t>
            </a:r>
            <a:endParaRPr lang="en-US" sz="3200" dirty="0"/>
          </a:p>
        </p:txBody>
      </p:sp>
      <p:sp>
        <p:nvSpPr>
          <p:cNvPr id="3" name="Content Placeholder 2"/>
          <p:cNvSpPr>
            <a:spLocks noGrp="1"/>
          </p:cNvSpPr>
          <p:nvPr>
            <p:ph idx="1"/>
          </p:nvPr>
        </p:nvSpPr>
        <p:spPr/>
        <p:txBody>
          <a:bodyPr/>
          <a:lstStyle/>
          <a:p>
            <a:r>
              <a:rPr lang="en-US" sz="2400" b="1" dirty="0"/>
              <a:t>Belief of information received</a:t>
            </a:r>
          </a:p>
          <a:p>
            <a:pPr lvl="1"/>
            <a:r>
              <a:rPr lang="en-US" sz="2000" dirty="0"/>
              <a:t>“How much of the information that you heard about protecting yourself from terrorism since September 11th, 2001, did you believe?  Would you say </a:t>
            </a:r>
            <a:r>
              <a:rPr lang="en-US" sz="2000" dirty="0" smtClean="0"/>
              <a:t>‘1</a:t>
            </a:r>
            <a:r>
              <a:rPr lang="en-US" sz="2000" dirty="0"/>
              <a:t>, did not believe any of it</a:t>
            </a:r>
            <a:r>
              <a:rPr lang="en-US" sz="2000" dirty="0" smtClean="0"/>
              <a:t>,’ ‘5</a:t>
            </a:r>
            <a:r>
              <a:rPr lang="en-US" sz="2000" dirty="0"/>
              <a:t>, believed all of it</a:t>
            </a:r>
            <a:r>
              <a:rPr lang="en-US" sz="2000" dirty="0" smtClean="0"/>
              <a:t>,’ </a:t>
            </a:r>
            <a:r>
              <a:rPr lang="en-US" sz="2000" dirty="0"/>
              <a:t>or you may use any number in between?”</a:t>
            </a:r>
          </a:p>
          <a:p>
            <a:r>
              <a:rPr lang="en-US" sz="2400" b="1" dirty="0"/>
              <a:t>Perceived risk of terrorism</a:t>
            </a:r>
          </a:p>
          <a:p>
            <a:pPr lvl="1"/>
            <a:r>
              <a:rPr lang="en-US" sz="2000" dirty="0"/>
              <a:t>“How likely is it that a terrorism event like an explosion, biological, chemical, or radiological agents being released in your community will occur in your lifetime?  Would you say </a:t>
            </a:r>
            <a:r>
              <a:rPr lang="en-US" sz="2000" dirty="0" smtClean="0"/>
              <a:t>‘1, </a:t>
            </a:r>
            <a:r>
              <a:rPr lang="en-US" sz="2000" dirty="0"/>
              <a:t>not at all </a:t>
            </a:r>
            <a:r>
              <a:rPr lang="en-US" sz="2000" dirty="0" smtClean="0"/>
              <a:t>likely,’ ‘5, </a:t>
            </a:r>
            <a:r>
              <a:rPr lang="en-US" sz="2000" dirty="0"/>
              <a:t>definitely will </a:t>
            </a:r>
            <a:r>
              <a:rPr lang="en-US" sz="2000" dirty="0" smtClean="0"/>
              <a:t>occur,’ </a:t>
            </a:r>
            <a:r>
              <a:rPr lang="en-US" sz="2000" dirty="0"/>
              <a:t>or any number in between</a:t>
            </a:r>
            <a:r>
              <a:rPr lang="en-US" sz="2000" dirty="0" smtClean="0"/>
              <a:t>?”</a:t>
            </a:r>
            <a:endParaRPr lang="en-US" sz="2000" dirty="0"/>
          </a:p>
        </p:txBody>
      </p:sp>
    </p:spTree>
    <p:extLst>
      <p:ext uri="{BB962C8B-B14F-4D97-AF65-F5344CB8AC3E}">
        <p14:creationId xmlns:p14="http://schemas.microsoft.com/office/powerpoint/2010/main" val="2334300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1887887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!Results!</a:t>
            </a:r>
            <a:endParaRPr lang="en-US" sz="3200" dirty="0"/>
          </a:p>
        </p:txBody>
      </p:sp>
      <p:sp>
        <p:nvSpPr>
          <p:cNvPr id="3" name="Content Placeholder 2"/>
          <p:cNvSpPr>
            <a:spLocks noGrp="1"/>
          </p:cNvSpPr>
          <p:nvPr>
            <p:ph idx="1"/>
          </p:nvPr>
        </p:nvSpPr>
        <p:spPr>
          <a:xfrm>
            <a:off x="838201" y="1825625"/>
            <a:ext cx="3536092" cy="4351338"/>
          </a:xfrm>
        </p:spPr>
        <p:txBody>
          <a:bodyPr>
            <a:normAutofit/>
          </a:bodyPr>
          <a:lstStyle/>
          <a:p>
            <a:pPr marL="0" indent="0">
              <a:buNone/>
            </a:pPr>
            <a:r>
              <a:rPr lang="en-US" sz="2000" dirty="0">
                <a:latin typeface="Calibri" panose="020F0502020204030204" pitchFamily="34" charset="0"/>
                <a:ea typeface="SimSun" panose="02010600030101010101" pitchFamily="2" charset="-122"/>
                <a:cs typeface="Times New Roman" panose="02020603050405020304" pitchFamily="18" charset="0"/>
              </a:rPr>
              <a:t>Table 1. Characteristics of </a:t>
            </a:r>
            <a:r>
              <a:rPr lang="en-US" sz="2000" dirty="0" smtClean="0">
                <a:latin typeface="Calibri" panose="020F0502020204030204" pitchFamily="34" charset="0"/>
                <a:ea typeface="SimSun" panose="02010600030101010101" pitchFamily="2" charset="-122"/>
                <a:cs typeface="Times New Roman" panose="02020603050405020304" pitchFamily="18" charset="0"/>
              </a:rPr>
              <a:t>participants </a:t>
            </a:r>
            <a:r>
              <a:rPr lang="en-US" sz="2000" dirty="0" smtClean="0"/>
              <a:t>who do or do not trust </a:t>
            </a:r>
            <a:r>
              <a:rPr lang="en-US" sz="2000" dirty="0"/>
              <a:t>that government can protect from terrorism </a:t>
            </a:r>
            <a:endParaRPr lang="en-US" sz="2000" dirty="0" smtClean="0"/>
          </a:p>
          <a:p>
            <a:endParaRPr lang="en-US" sz="2000" b="1" dirty="0"/>
          </a:p>
          <a:p>
            <a:pPr marL="0" indent="0" algn="ctr" fontAlgn="ctr">
              <a:buNone/>
            </a:pPr>
            <a:r>
              <a:rPr lang="en-US" sz="2000" dirty="0"/>
              <a:t>Age </a:t>
            </a:r>
            <a:endParaRPr lang="en-US" sz="2000" dirty="0" smtClean="0"/>
          </a:p>
          <a:p>
            <a:pPr marL="0" indent="0" algn="ctr" fontAlgn="ctr">
              <a:buNone/>
            </a:pPr>
            <a:r>
              <a:rPr lang="en-US" sz="1600" dirty="0" smtClean="0"/>
              <a:t>(Median [Range])</a:t>
            </a:r>
          </a:p>
          <a:p>
            <a:pPr fontAlgn="ctr"/>
            <a:r>
              <a:rPr lang="en-US" sz="2000" dirty="0" smtClean="0"/>
              <a:t>Not trust government protection: 50 [18-98]</a:t>
            </a:r>
          </a:p>
          <a:p>
            <a:pPr fontAlgn="ctr"/>
            <a:r>
              <a:rPr lang="en-US" sz="2000" dirty="0" smtClean="0"/>
              <a:t>Trust government protection: 46 [18-88]</a:t>
            </a:r>
          </a:p>
          <a:p>
            <a:endParaRPr lang="en-US" sz="2000" dirty="0"/>
          </a:p>
        </p:txBody>
      </p:sp>
      <p:graphicFrame>
        <p:nvGraphicFramePr>
          <p:cNvPr id="6" name="Table 5"/>
          <p:cNvGraphicFramePr>
            <a:graphicFrameLocks noGrp="1"/>
          </p:cNvGraphicFramePr>
          <p:nvPr>
            <p:extLst/>
          </p:nvPr>
        </p:nvGraphicFramePr>
        <p:xfrm>
          <a:off x="4843851" y="489827"/>
          <a:ext cx="6981567" cy="5926098"/>
        </p:xfrm>
        <a:graphic>
          <a:graphicData uri="http://schemas.openxmlformats.org/drawingml/2006/table">
            <a:tbl>
              <a:tblPr/>
              <a:tblGrid>
                <a:gridCol w="2879122">
                  <a:extLst>
                    <a:ext uri="{9D8B030D-6E8A-4147-A177-3AD203B41FA5}">
                      <a16:colId xmlns:a16="http://schemas.microsoft.com/office/drawing/2014/main" val="20000"/>
                    </a:ext>
                  </a:extLst>
                </a:gridCol>
                <a:gridCol w="1989438">
                  <a:extLst>
                    <a:ext uri="{9D8B030D-6E8A-4147-A177-3AD203B41FA5}">
                      <a16:colId xmlns:a16="http://schemas.microsoft.com/office/drawing/2014/main" val="20001"/>
                    </a:ext>
                  </a:extLst>
                </a:gridCol>
                <a:gridCol w="2113007">
                  <a:extLst>
                    <a:ext uri="{9D8B030D-6E8A-4147-A177-3AD203B41FA5}">
                      <a16:colId xmlns:a16="http://schemas.microsoft.com/office/drawing/2014/main" val="20002"/>
                    </a:ext>
                  </a:extLst>
                </a:gridCol>
              </a:tblGrid>
              <a:tr h="430118">
                <a:tc>
                  <a:txBody>
                    <a:bodyPr/>
                    <a:lstStyle/>
                    <a:p>
                      <a:endParaRPr lang="en-US" sz="4400" dirty="0"/>
                    </a:p>
                  </a:txBody>
                  <a:tcPr marL="34263" marR="34263" marT="17131" marB="17131"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Not trust government protection</a:t>
                      </a:r>
                      <a:r>
                        <a:rPr lang="en-US" sz="1400" dirty="0" smtClean="0">
                          <a:effectLst/>
                        </a:rPr>
                        <a:t/>
                      </a:r>
                      <a:br>
                        <a:rPr lang="en-US" sz="1400" dirty="0" smtClean="0">
                          <a:effectLst/>
                        </a:rPr>
                      </a:br>
                      <a:r>
                        <a:rPr lang="en-US" sz="1400" dirty="0" smtClean="0">
                          <a:effectLst/>
                        </a:rPr>
                        <a:t>(n=1741)</a:t>
                      </a:r>
                    </a:p>
                    <a:p>
                      <a:pPr algn="ctr"/>
                      <a:r>
                        <a:rPr lang="en-US" sz="1400" dirty="0" smtClean="0">
                          <a:effectLst/>
                        </a:rPr>
                        <a:t>n (%)</a:t>
                      </a:r>
                      <a:endParaRPr lang="en-US" sz="1400" dirty="0">
                        <a:effectLst/>
                      </a:endParaRPr>
                    </a:p>
                  </a:txBody>
                  <a:tcPr marL="34263" marR="34263" marT="17131" marB="17131"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rPr>
                        <a:t>Trust government protection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rPr>
                        <a:t>(</a:t>
                      </a:r>
                      <a:r>
                        <a:rPr lang="en-US" sz="1400" dirty="0">
                          <a:effectLst/>
                        </a:rPr>
                        <a:t>n=288</a:t>
                      </a:r>
                      <a:r>
                        <a:rPr lang="en-US" sz="1400" dirty="0" smtClean="0">
                          <a:effectLst/>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effectLst/>
                        </a:rPr>
                        <a:t>n </a:t>
                      </a:r>
                      <a:r>
                        <a:rPr lang="en-US" sz="1400" dirty="0" smtClean="0">
                          <a:effectLst/>
                        </a:rPr>
                        <a:t>(%)</a:t>
                      </a:r>
                      <a:endParaRPr lang="en-US" sz="1400" dirty="0">
                        <a:effectLst/>
                      </a:endParaRPr>
                    </a:p>
                  </a:txBody>
                  <a:tcPr marL="34263" marR="34263" marT="17131" marB="17131"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6356">
                <a:tc>
                  <a:txBody>
                    <a:bodyPr/>
                    <a:lstStyle/>
                    <a:p>
                      <a:pPr algn="l"/>
                      <a:r>
                        <a:rPr lang="en-US" sz="1400" b="1" dirty="0" smtClean="0">
                          <a:effectLst/>
                        </a:rPr>
                        <a:t>Education</a:t>
                      </a:r>
                      <a:endParaRPr lang="en-US" sz="1400" b="1" dirty="0">
                        <a:effectLst/>
                      </a:endParaRPr>
                    </a:p>
                  </a:txBody>
                  <a:tcPr marL="45720" marR="45720" anchor="ctr">
                    <a:lnL>
                      <a:noFill/>
                    </a:lnL>
                    <a:lnR>
                      <a:noFill/>
                    </a:lnR>
                    <a:lnT w="12700" cap="flat" cmpd="sng" algn="ctr">
                      <a:solidFill>
                        <a:srgbClr val="000000"/>
                      </a:solidFill>
                      <a:prstDash val="solid"/>
                      <a:round/>
                      <a:headEnd type="none" w="med" len="med"/>
                      <a:tailEnd type="none" w="med" len="med"/>
                    </a:lnT>
                    <a:lnB>
                      <a:noFill/>
                    </a:lnB>
                    <a:solidFill>
                      <a:schemeClr val="bg2"/>
                    </a:solidFill>
                  </a:tcPr>
                </a:tc>
                <a:tc>
                  <a:txBody>
                    <a:bodyPr/>
                    <a:lstStyle/>
                    <a:p>
                      <a:pPr algn="ctr"/>
                      <a:endParaRPr lang="en-US" sz="1400" dirty="0">
                        <a:effectLst/>
                      </a:endParaRPr>
                    </a:p>
                  </a:txBody>
                  <a:tcPr marL="45720" marR="45720" anchor="ctr">
                    <a:lnL>
                      <a:noFill/>
                    </a:lnL>
                    <a:lnR>
                      <a:noFill/>
                    </a:lnR>
                    <a:lnT w="12700" cap="flat" cmpd="sng" algn="ctr">
                      <a:solidFill>
                        <a:srgbClr val="000000"/>
                      </a:solidFill>
                      <a:prstDash val="solid"/>
                      <a:round/>
                      <a:headEnd type="none" w="med" len="med"/>
                      <a:tailEnd type="none" w="med" len="med"/>
                    </a:lnT>
                    <a:lnB>
                      <a:noFill/>
                    </a:lnB>
                    <a:solidFill>
                      <a:schemeClr val="bg2"/>
                    </a:solidFill>
                  </a:tcPr>
                </a:tc>
                <a:tc>
                  <a:txBody>
                    <a:bodyPr/>
                    <a:lstStyle/>
                    <a:p>
                      <a:pPr algn="ctr"/>
                      <a:endParaRPr lang="en-US" sz="1400" dirty="0">
                        <a:effectLst/>
                      </a:endParaRPr>
                    </a:p>
                  </a:txBody>
                  <a:tcPr marL="45720" marR="45720" anchor="ctr">
                    <a:lnL>
                      <a:noFill/>
                    </a:lnL>
                    <a:lnR>
                      <a:noFill/>
                    </a:lnR>
                    <a:lnT w="12700" cap="flat" cmpd="sng" algn="ctr">
                      <a:solidFill>
                        <a:srgbClr val="000000"/>
                      </a:solidFill>
                      <a:prstDash val="solid"/>
                      <a:round/>
                      <a:headEnd type="none" w="med" len="med"/>
                      <a:tailEnd type="none" w="med" len="med"/>
                    </a:lnT>
                    <a:lnB>
                      <a:noFill/>
                    </a:lnB>
                    <a:solidFill>
                      <a:schemeClr val="bg2"/>
                    </a:solidFill>
                  </a:tcPr>
                </a:tc>
                <a:extLst>
                  <a:ext uri="{0D108BD9-81ED-4DB2-BD59-A6C34878D82A}">
                    <a16:rowId xmlns:a16="http://schemas.microsoft.com/office/drawing/2014/main" val="10001"/>
                  </a:ext>
                </a:extLst>
              </a:tr>
              <a:tr h="351086">
                <a:tc>
                  <a:txBody>
                    <a:bodyPr/>
                    <a:lstStyle/>
                    <a:p>
                      <a:pPr algn="l"/>
                      <a:r>
                        <a:rPr lang="en-US" sz="1400" dirty="0" smtClean="0">
                          <a:effectLst/>
                        </a:rPr>
                        <a:t>High school diploma/GED</a:t>
                      </a:r>
                      <a:endParaRPr lang="en-US" sz="1400" dirty="0">
                        <a:effectLst/>
                      </a:endParaRPr>
                    </a:p>
                  </a:txBody>
                  <a:tcPr marL="45720" marR="45720" anchor="ctr">
                    <a:lnL>
                      <a:noFill/>
                    </a:lnL>
                    <a:lnR>
                      <a:noFill/>
                    </a:lnR>
                    <a:lnT>
                      <a:noFill/>
                    </a:lnT>
                    <a:lnB>
                      <a:noFill/>
                    </a:lnB>
                  </a:tcPr>
                </a:tc>
                <a:tc>
                  <a:txBody>
                    <a:bodyPr/>
                    <a:lstStyle/>
                    <a:p>
                      <a:pPr algn="ctr"/>
                      <a:r>
                        <a:rPr lang="en-US" sz="1400" b="1" dirty="0">
                          <a:effectLst/>
                        </a:rPr>
                        <a:t>546 (31.4%)</a:t>
                      </a:r>
                    </a:p>
                  </a:txBody>
                  <a:tcPr marL="45720" marR="45720" anchor="ctr">
                    <a:lnL>
                      <a:noFill/>
                    </a:lnL>
                    <a:lnR>
                      <a:noFill/>
                    </a:lnR>
                    <a:lnT>
                      <a:noFill/>
                    </a:lnT>
                    <a:lnB>
                      <a:noFill/>
                    </a:lnB>
                  </a:tcPr>
                </a:tc>
                <a:tc>
                  <a:txBody>
                    <a:bodyPr/>
                    <a:lstStyle/>
                    <a:p>
                      <a:pPr algn="ctr"/>
                      <a:r>
                        <a:rPr lang="en-US" sz="1400" b="1" dirty="0">
                          <a:effectLst/>
                        </a:rPr>
                        <a:t>103 (35.8%)</a:t>
                      </a:r>
                    </a:p>
                  </a:txBody>
                  <a:tcPr marL="45720" marR="45720" anchor="ctr">
                    <a:lnL>
                      <a:noFill/>
                    </a:lnL>
                    <a:lnR>
                      <a:noFill/>
                    </a:lnR>
                    <a:lnT>
                      <a:noFill/>
                    </a:lnT>
                    <a:lnB>
                      <a:noFill/>
                    </a:lnB>
                  </a:tcPr>
                </a:tc>
                <a:extLst>
                  <a:ext uri="{0D108BD9-81ED-4DB2-BD59-A6C34878D82A}">
                    <a16:rowId xmlns:a16="http://schemas.microsoft.com/office/drawing/2014/main" val="10002"/>
                  </a:ext>
                </a:extLst>
              </a:tr>
              <a:tr h="351086">
                <a:tc>
                  <a:txBody>
                    <a:bodyPr/>
                    <a:lstStyle/>
                    <a:p>
                      <a:pPr algn="l"/>
                      <a:r>
                        <a:rPr lang="en-US" sz="1400" dirty="0" smtClean="0">
                          <a:effectLst/>
                        </a:rPr>
                        <a:t>Junior college degree</a:t>
                      </a:r>
                      <a:endParaRPr lang="en-US" sz="1400" dirty="0">
                        <a:effectLst/>
                      </a:endParaRPr>
                    </a:p>
                  </a:txBody>
                  <a:tcPr marL="45720" marR="45720" anchor="ctr">
                    <a:lnL>
                      <a:noFill/>
                    </a:lnL>
                    <a:lnR>
                      <a:noFill/>
                    </a:lnR>
                    <a:lnT>
                      <a:noFill/>
                    </a:lnT>
                    <a:lnB>
                      <a:noFill/>
                    </a:lnB>
                  </a:tcPr>
                </a:tc>
                <a:tc>
                  <a:txBody>
                    <a:bodyPr/>
                    <a:lstStyle/>
                    <a:p>
                      <a:pPr algn="ctr"/>
                      <a:r>
                        <a:rPr lang="en-US" sz="1400" dirty="0">
                          <a:effectLst/>
                        </a:rPr>
                        <a:t>160 (9.2%)</a:t>
                      </a:r>
                    </a:p>
                  </a:txBody>
                  <a:tcPr marL="45720" marR="45720" anchor="ctr">
                    <a:lnL>
                      <a:noFill/>
                    </a:lnL>
                    <a:lnR>
                      <a:noFill/>
                    </a:lnR>
                    <a:lnT>
                      <a:noFill/>
                    </a:lnT>
                    <a:lnB>
                      <a:noFill/>
                    </a:lnB>
                  </a:tcPr>
                </a:tc>
                <a:tc>
                  <a:txBody>
                    <a:bodyPr/>
                    <a:lstStyle/>
                    <a:p>
                      <a:pPr algn="ctr"/>
                      <a:r>
                        <a:rPr lang="en-US" sz="1400">
                          <a:effectLst/>
                        </a:rPr>
                        <a:t>30 (10.4%)</a:t>
                      </a:r>
                    </a:p>
                  </a:txBody>
                  <a:tcPr marL="45720" marR="45720" anchor="ctr">
                    <a:lnL>
                      <a:noFill/>
                    </a:lnL>
                    <a:lnR>
                      <a:noFill/>
                    </a:lnR>
                    <a:lnT>
                      <a:noFill/>
                    </a:lnT>
                    <a:lnB>
                      <a:noFill/>
                    </a:lnB>
                  </a:tcPr>
                </a:tc>
                <a:extLst>
                  <a:ext uri="{0D108BD9-81ED-4DB2-BD59-A6C34878D82A}">
                    <a16:rowId xmlns:a16="http://schemas.microsoft.com/office/drawing/2014/main" val="10003"/>
                  </a:ext>
                </a:extLst>
              </a:tr>
              <a:tr h="351086">
                <a:tc>
                  <a:txBody>
                    <a:bodyPr/>
                    <a:lstStyle/>
                    <a:p>
                      <a:pPr algn="l"/>
                      <a:r>
                        <a:rPr lang="en-US" sz="1400" dirty="0" smtClean="0">
                          <a:effectLst/>
                        </a:rPr>
                        <a:t>Bachelors degree</a:t>
                      </a:r>
                      <a:endParaRPr lang="en-US" sz="1400" dirty="0">
                        <a:effectLst/>
                      </a:endParaRPr>
                    </a:p>
                  </a:txBody>
                  <a:tcPr marL="45720" marR="45720" anchor="ctr">
                    <a:lnL>
                      <a:noFill/>
                    </a:lnL>
                    <a:lnR>
                      <a:noFill/>
                    </a:lnR>
                    <a:lnT>
                      <a:noFill/>
                    </a:lnT>
                    <a:lnB>
                      <a:noFill/>
                    </a:lnB>
                  </a:tcPr>
                </a:tc>
                <a:tc>
                  <a:txBody>
                    <a:bodyPr/>
                    <a:lstStyle/>
                    <a:p>
                      <a:pPr algn="ctr"/>
                      <a:r>
                        <a:rPr lang="en-US" sz="1400" dirty="0">
                          <a:effectLst/>
                        </a:rPr>
                        <a:t>403 (23.1%)</a:t>
                      </a:r>
                    </a:p>
                  </a:txBody>
                  <a:tcPr marL="45720" marR="45720" anchor="ctr">
                    <a:lnL>
                      <a:noFill/>
                    </a:lnL>
                    <a:lnR>
                      <a:noFill/>
                    </a:lnR>
                    <a:lnT>
                      <a:noFill/>
                    </a:lnT>
                    <a:lnB>
                      <a:noFill/>
                    </a:lnB>
                  </a:tcPr>
                </a:tc>
                <a:tc>
                  <a:txBody>
                    <a:bodyPr/>
                    <a:lstStyle/>
                    <a:p>
                      <a:pPr algn="ctr"/>
                      <a:r>
                        <a:rPr lang="en-US" sz="1400" dirty="0">
                          <a:effectLst/>
                        </a:rPr>
                        <a:t>53 (18.4%)</a:t>
                      </a:r>
                    </a:p>
                  </a:txBody>
                  <a:tcPr marL="45720" marR="45720" anchor="ctr">
                    <a:lnL>
                      <a:noFill/>
                    </a:lnL>
                    <a:lnR>
                      <a:noFill/>
                    </a:lnR>
                    <a:lnT>
                      <a:noFill/>
                    </a:lnT>
                    <a:lnB>
                      <a:noFill/>
                    </a:lnB>
                  </a:tcPr>
                </a:tc>
                <a:extLst>
                  <a:ext uri="{0D108BD9-81ED-4DB2-BD59-A6C34878D82A}">
                    <a16:rowId xmlns:a16="http://schemas.microsoft.com/office/drawing/2014/main" val="10004"/>
                  </a:ext>
                </a:extLst>
              </a:tr>
              <a:tr h="351086">
                <a:tc>
                  <a:txBody>
                    <a:bodyPr/>
                    <a:lstStyle/>
                    <a:p>
                      <a:pPr algn="l"/>
                      <a:r>
                        <a:rPr lang="en-US" sz="1400" dirty="0" smtClean="0">
                          <a:effectLst/>
                        </a:rPr>
                        <a:t>Post-graduate degree</a:t>
                      </a:r>
                      <a:endParaRPr lang="en-US" sz="1400" dirty="0">
                        <a:effectLst/>
                      </a:endParaRPr>
                    </a:p>
                  </a:txBody>
                  <a:tcPr marL="45720" marR="45720" anchor="ctr">
                    <a:lnL>
                      <a:noFill/>
                    </a:lnL>
                    <a:lnR>
                      <a:noFill/>
                    </a:lnR>
                    <a:lnT>
                      <a:noFill/>
                    </a:lnT>
                    <a:lnB>
                      <a:noFill/>
                    </a:lnB>
                  </a:tcPr>
                </a:tc>
                <a:tc>
                  <a:txBody>
                    <a:bodyPr/>
                    <a:lstStyle/>
                    <a:p>
                      <a:pPr algn="ctr"/>
                      <a:r>
                        <a:rPr lang="en-US" sz="1400" dirty="0" smtClean="0">
                          <a:effectLst/>
                        </a:rPr>
                        <a:t>330 (19%)</a:t>
                      </a:r>
                      <a:endParaRPr lang="en-US" sz="1400" dirty="0">
                        <a:effectLst/>
                      </a:endParaRPr>
                    </a:p>
                  </a:txBody>
                  <a:tcPr marL="45720" marR="45720" anchor="ctr">
                    <a:lnL>
                      <a:noFill/>
                    </a:lnL>
                    <a:lnR>
                      <a:noFill/>
                    </a:lnR>
                    <a:lnT>
                      <a:noFill/>
                    </a:lnT>
                    <a:lnB>
                      <a:noFill/>
                    </a:lnB>
                  </a:tcPr>
                </a:tc>
                <a:tc>
                  <a:txBody>
                    <a:bodyPr/>
                    <a:lstStyle/>
                    <a:p>
                      <a:pPr algn="ctr"/>
                      <a:r>
                        <a:rPr lang="en-US" sz="1400" dirty="0" smtClean="0">
                          <a:effectLst/>
                        </a:rPr>
                        <a:t>27 (9.3%)</a:t>
                      </a:r>
                      <a:endParaRPr lang="en-US" sz="1400" dirty="0">
                        <a:effectLst/>
                      </a:endParaRPr>
                    </a:p>
                  </a:txBody>
                  <a:tcPr marL="45720" marR="45720" anchor="ctr">
                    <a:lnL>
                      <a:noFill/>
                    </a:lnL>
                    <a:lnR>
                      <a:noFill/>
                    </a:lnR>
                    <a:lnT>
                      <a:noFill/>
                    </a:lnT>
                    <a:lnB>
                      <a:noFill/>
                    </a:lnB>
                  </a:tcPr>
                </a:tc>
                <a:extLst>
                  <a:ext uri="{0D108BD9-81ED-4DB2-BD59-A6C34878D82A}">
                    <a16:rowId xmlns:a16="http://schemas.microsoft.com/office/drawing/2014/main" val="1000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None/Other</a:t>
                      </a:r>
                    </a:p>
                  </a:txBody>
                  <a:tcPr marL="45720" marR="45720" anchor="ctr">
                    <a:lnL>
                      <a:noFill/>
                    </a:lnL>
                    <a:lnR>
                      <a:noFill/>
                    </a:lnR>
                    <a:lnT>
                      <a:noFill/>
                    </a:lnT>
                    <a:lnB>
                      <a:noFill/>
                    </a:lnB>
                  </a:tcPr>
                </a:tc>
                <a:tc>
                  <a:txBody>
                    <a:bodyPr/>
                    <a:lstStyle/>
                    <a:p>
                      <a:pPr algn="ctr"/>
                      <a:r>
                        <a:rPr lang="en-US" sz="1400" dirty="0" smtClean="0">
                          <a:effectLst/>
                        </a:rPr>
                        <a:t>305 (17.4%)</a:t>
                      </a:r>
                      <a:endParaRPr lang="en-US" sz="1400" dirty="0">
                        <a:effectLst/>
                      </a:endParaRPr>
                    </a:p>
                  </a:txBody>
                  <a:tcPr marL="45720" marR="45720" anchor="ctr">
                    <a:lnL>
                      <a:noFill/>
                    </a:lnL>
                    <a:lnR>
                      <a:noFill/>
                    </a:lnR>
                    <a:lnT>
                      <a:noFill/>
                    </a:lnT>
                    <a:lnB>
                      <a:noFill/>
                    </a:lnB>
                  </a:tcPr>
                </a:tc>
                <a:tc>
                  <a:txBody>
                    <a:bodyPr/>
                    <a:lstStyle/>
                    <a:p>
                      <a:pPr algn="ctr"/>
                      <a:r>
                        <a:rPr lang="en-US" sz="1400" dirty="0" smtClean="0">
                          <a:effectLst/>
                        </a:rPr>
                        <a:t>75 (26.1%)</a:t>
                      </a:r>
                      <a:endParaRPr lang="en-US" sz="1400" dirty="0">
                        <a:effectLst/>
                      </a:endParaRPr>
                    </a:p>
                  </a:txBody>
                  <a:tcPr marL="45720" marR="45720" anchor="ctr">
                    <a:lnL>
                      <a:noFill/>
                    </a:lnL>
                    <a:lnR>
                      <a:noFill/>
                    </a:lnR>
                    <a:lnT>
                      <a:noFill/>
                    </a:lnT>
                    <a:lnB>
                      <a:noFill/>
                    </a:lnB>
                  </a:tcPr>
                </a:tc>
                <a:extLst>
                  <a:ext uri="{0D108BD9-81ED-4DB2-BD59-A6C34878D82A}">
                    <a16:rowId xmlns:a16="http://schemas.microsoft.com/office/drawing/2014/main" val="10006"/>
                  </a:ext>
                </a:extLst>
              </a:tr>
              <a:tr h="171102">
                <a:tc>
                  <a:txBody>
                    <a:bodyPr/>
                    <a:lstStyle/>
                    <a:p>
                      <a:r>
                        <a:rPr lang="en-US" sz="1400" b="1" dirty="0" smtClean="0"/>
                        <a:t>Belief of information received</a:t>
                      </a:r>
                      <a:endParaRPr lang="en-US" sz="1400" b="1" dirty="0"/>
                    </a:p>
                  </a:txBody>
                  <a:tcPr marL="34263" marR="34263" marT="17131" marB="17131" anchor="ctr">
                    <a:lnL>
                      <a:noFill/>
                    </a:lnL>
                    <a:lnR>
                      <a:noFill/>
                    </a:lnR>
                    <a:lnT>
                      <a:noFill/>
                    </a:lnT>
                    <a:lnB>
                      <a:noFill/>
                    </a:lnB>
                    <a:solidFill>
                      <a:schemeClr val="bg2"/>
                    </a:solidFill>
                  </a:tcPr>
                </a:tc>
                <a:tc>
                  <a:txBody>
                    <a:bodyPr/>
                    <a:lstStyle/>
                    <a:p>
                      <a:pPr algn="ctr"/>
                      <a:endParaRPr lang="en-US" sz="1400" dirty="0">
                        <a:effectLst/>
                      </a:endParaRPr>
                    </a:p>
                  </a:txBody>
                  <a:tcPr marL="34263" marR="34263" marT="17131" marB="17131" anchor="ctr">
                    <a:lnL>
                      <a:noFill/>
                    </a:lnL>
                    <a:lnR>
                      <a:noFill/>
                    </a:lnR>
                    <a:lnT>
                      <a:noFill/>
                    </a:lnT>
                    <a:lnB>
                      <a:noFill/>
                    </a:lnB>
                    <a:solidFill>
                      <a:schemeClr val="bg2"/>
                    </a:solidFill>
                  </a:tcPr>
                </a:tc>
                <a:tc>
                  <a:txBody>
                    <a:bodyPr/>
                    <a:lstStyle/>
                    <a:p>
                      <a:pPr algn="ctr"/>
                      <a:endParaRPr lang="en-US" sz="1400" dirty="0">
                        <a:effectLst/>
                      </a:endParaRPr>
                    </a:p>
                  </a:txBody>
                  <a:tcPr marL="34263" marR="34263" marT="17131" marB="17131" anchor="ctr">
                    <a:lnL>
                      <a:noFill/>
                    </a:lnL>
                    <a:lnR>
                      <a:noFill/>
                    </a:lnR>
                    <a:lnT>
                      <a:noFill/>
                    </a:lnT>
                    <a:lnB>
                      <a:noFill/>
                    </a:lnB>
                    <a:solidFill>
                      <a:schemeClr val="bg2"/>
                    </a:solidFill>
                  </a:tcPr>
                </a:tc>
                <a:extLst>
                  <a:ext uri="{0D108BD9-81ED-4DB2-BD59-A6C34878D82A}">
                    <a16:rowId xmlns:a16="http://schemas.microsoft.com/office/drawing/2014/main" val="10007"/>
                  </a:ext>
                </a:extLst>
              </a:tr>
              <a:tr h="300610">
                <a:tc>
                  <a:txBody>
                    <a:bodyPr/>
                    <a:lstStyle/>
                    <a:p>
                      <a:pPr algn="l"/>
                      <a:r>
                        <a:rPr lang="en-US" sz="1400" dirty="0" smtClean="0">
                          <a:effectLst/>
                        </a:rPr>
                        <a:t>1</a:t>
                      </a:r>
                      <a:r>
                        <a:rPr lang="en-US" sz="1400" baseline="0" dirty="0" smtClean="0">
                          <a:effectLst/>
                        </a:rPr>
                        <a:t> - </a:t>
                      </a:r>
                      <a:r>
                        <a:rPr lang="en-US" sz="1400" dirty="0" smtClean="0">
                          <a:effectLst/>
                        </a:rPr>
                        <a:t>Did </a:t>
                      </a:r>
                      <a:r>
                        <a:rPr lang="en-US" sz="1400" dirty="0">
                          <a:effectLst/>
                        </a:rPr>
                        <a:t>not believe any of it</a:t>
                      </a:r>
                    </a:p>
                  </a:txBody>
                  <a:tcPr marL="34263" marR="34263" marT="17131" marB="17131" anchor="ctr">
                    <a:lnL>
                      <a:noFill/>
                    </a:lnL>
                    <a:lnR>
                      <a:noFill/>
                    </a:lnR>
                    <a:lnT>
                      <a:noFill/>
                    </a:lnT>
                    <a:lnB>
                      <a:noFill/>
                    </a:lnB>
                  </a:tcPr>
                </a:tc>
                <a:tc>
                  <a:txBody>
                    <a:bodyPr/>
                    <a:lstStyle/>
                    <a:p>
                      <a:pPr algn="ctr"/>
                      <a:r>
                        <a:rPr lang="en-US" sz="1400">
                          <a:effectLst/>
                        </a:rPr>
                        <a:t>102 (5.9%)</a:t>
                      </a:r>
                    </a:p>
                  </a:txBody>
                  <a:tcPr marL="34263" marR="34263" marT="17131" marB="17131" anchor="ctr">
                    <a:lnL>
                      <a:noFill/>
                    </a:lnL>
                    <a:lnR>
                      <a:noFill/>
                    </a:lnR>
                    <a:lnT>
                      <a:noFill/>
                    </a:lnT>
                    <a:lnB>
                      <a:noFill/>
                    </a:lnB>
                  </a:tcPr>
                </a:tc>
                <a:tc>
                  <a:txBody>
                    <a:bodyPr/>
                    <a:lstStyle/>
                    <a:p>
                      <a:pPr algn="ctr"/>
                      <a:r>
                        <a:rPr lang="en-US" sz="1400">
                          <a:effectLst/>
                        </a:rPr>
                        <a:t>6 (2.1%)</a:t>
                      </a:r>
                    </a:p>
                  </a:txBody>
                  <a:tcPr marL="34263" marR="34263" marT="17131" marB="17131" anchor="ctr">
                    <a:lnL>
                      <a:noFill/>
                    </a:lnL>
                    <a:lnR>
                      <a:noFill/>
                    </a:lnR>
                    <a:lnT>
                      <a:noFill/>
                    </a:lnT>
                    <a:lnB>
                      <a:noFill/>
                    </a:lnB>
                  </a:tcPr>
                </a:tc>
                <a:extLst>
                  <a:ext uri="{0D108BD9-81ED-4DB2-BD59-A6C34878D82A}">
                    <a16:rowId xmlns:a16="http://schemas.microsoft.com/office/drawing/2014/main" val="10008"/>
                  </a:ext>
                </a:extLst>
              </a:tr>
              <a:tr h="171102">
                <a:tc>
                  <a:txBody>
                    <a:bodyPr/>
                    <a:lstStyle/>
                    <a:p>
                      <a:pPr algn="l"/>
                      <a:r>
                        <a:rPr lang="en-US" sz="1400" dirty="0" smtClean="0">
                          <a:effectLst/>
                        </a:rPr>
                        <a:t>2</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dirty="0">
                          <a:effectLst/>
                        </a:rPr>
                        <a:t>294 (16.9%)</a:t>
                      </a:r>
                    </a:p>
                  </a:txBody>
                  <a:tcPr marL="34263" marR="34263" marT="17131" marB="17131" anchor="ctr">
                    <a:lnL>
                      <a:noFill/>
                    </a:lnL>
                    <a:lnR>
                      <a:noFill/>
                    </a:lnR>
                    <a:lnT>
                      <a:noFill/>
                    </a:lnT>
                    <a:lnB>
                      <a:noFill/>
                    </a:lnB>
                  </a:tcPr>
                </a:tc>
                <a:tc>
                  <a:txBody>
                    <a:bodyPr/>
                    <a:lstStyle/>
                    <a:p>
                      <a:pPr algn="ctr"/>
                      <a:r>
                        <a:rPr lang="en-US" sz="1400">
                          <a:effectLst/>
                        </a:rPr>
                        <a:t>16 (5.6%)</a:t>
                      </a:r>
                    </a:p>
                  </a:txBody>
                  <a:tcPr marL="34263" marR="34263" marT="17131" marB="17131" anchor="ctr">
                    <a:lnL>
                      <a:noFill/>
                    </a:lnL>
                    <a:lnR>
                      <a:noFill/>
                    </a:lnR>
                    <a:lnT>
                      <a:noFill/>
                    </a:lnT>
                    <a:lnB>
                      <a:noFill/>
                    </a:lnB>
                  </a:tcPr>
                </a:tc>
                <a:extLst>
                  <a:ext uri="{0D108BD9-81ED-4DB2-BD59-A6C34878D82A}">
                    <a16:rowId xmlns:a16="http://schemas.microsoft.com/office/drawing/2014/main" val="10009"/>
                  </a:ext>
                </a:extLst>
              </a:tr>
              <a:tr h="171102">
                <a:tc>
                  <a:txBody>
                    <a:bodyPr/>
                    <a:lstStyle/>
                    <a:p>
                      <a:pPr algn="l"/>
                      <a:r>
                        <a:rPr lang="en-US" sz="1400" dirty="0" smtClean="0">
                          <a:effectLst/>
                        </a:rPr>
                        <a:t>3</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b="1" dirty="0">
                          <a:effectLst/>
                        </a:rPr>
                        <a:t>738 (42.4%)</a:t>
                      </a:r>
                    </a:p>
                  </a:txBody>
                  <a:tcPr marL="34263" marR="34263" marT="17131" marB="17131" anchor="ctr">
                    <a:lnL>
                      <a:noFill/>
                    </a:lnL>
                    <a:lnR>
                      <a:noFill/>
                    </a:lnR>
                    <a:lnT>
                      <a:noFill/>
                    </a:lnT>
                    <a:lnB>
                      <a:noFill/>
                    </a:lnB>
                  </a:tcPr>
                </a:tc>
                <a:tc>
                  <a:txBody>
                    <a:bodyPr/>
                    <a:lstStyle/>
                    <a:p>
                      <a:pPr algn="ctr"/>
                      <a:r>
                        <a:rPr lang="en-US" sz="1400">
                          <a:effectLst/>
                        </a:rPr>
                        <a:t>74 (25.7%)</a:t>
                      </a:r>
                    </a:p>
                  </a:txBody>
                  <a:tcPr marL="34263" marR="34263" marT="17131" marB="17131" anchor="ctr">
                    <a:lnL>
                      <a:noFill/>
                    </a:lnL>
                    <a:lnR>
                      <a:noFill/>
                    </a:lnR>
                    <a:lnT>
                      <a:noFill/>
                    </a:lnT>
                    <a:lnB>
                      <a:noFill/>
                    </a:lnB>
                  </a:tcPr>
                </a:tc>
                <a:extLst>
                  <a:ext uri="{0D108BD9-81ED-4DB2-BD59-A6C34878D82A}">
                    <a16:rowId xmlns:a16="http://schemas.microsoft.com/office/drawing/2014/main" val="10010"/>
                  </a:ext>
                </a:extLst>
              </a:tr>
              <a:tr h="171102">
                <a:tc>
                  <a:txBody>
                    <a:bodyPr/>
                    <a:lstStyle/>
                    <a:p>
                      <a:pPr algn="l"/>
                      <a:r>
                        <a:rPr lang="en-US" sz="1400" dirty="0" smtClean="0">
                          <a:effectLst/>
                        </a:rPr>
                        <a:t>4</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a:effectLst/>
                        </a:rPr>
                        <a:t>395 (22.7%)</a:t>
                      </a:r>
                    </a:p>
                  </a:txBody>
                  <a:tcPr marL="34263" marR="34263" marT="17131" marB="17131" anchor="ctr">
                    <a:lnL>
                      <a:noFill/>
                    </a:lnL>
                    <a:lnR>
                      <a:noFill/>
                    </a:lnR>
                    <a:lnT>
                      <a:noFill/>
                    </a:lnT>
                    <a:lnB>
                      <a:noFill/>
                    </a:lnB>
                  </a:tcPr>
                </a:tc>
                <a:tc>
                  <a:txBody>
                    <a:bodyPr/>
                    <a:lstStyle/>
                    <a:p>
                      <a:pPr algn="ctr"/>
                      <a:r>
                        <a:rPr lang="en-US" sz="1400" b="1" dirty="0">
                          <a:effectLst/>
                        </a:rPr>
                        <a:t>102 (35.4%)</a:t>
                      </a:r>
                    </a:p>
                  </a:txBody>
                  <a:tcPr marL="34263" marR="34263" marT="17131" marB="17131" anchor="ctr">
                    <a:lnL>
                      <a:noFill/>
                    </a:lnL>
                    <a:lnR>
                      <a:noFill/>
                    </a:lnR>
                    <a:lnT>
                      <a:noFill/>
                    </a:lnT>
                    <a:lnB>
                      <a:noFill/>
                    </a:lnB>
                  </a:tcPr>
                </a:tc>
                <a:extLst>
                  <a:ext uri="{0D108BD9-81ED-4DB2-BD59-A6C34878D82A}">
                    <a16:rowId xmlns:a16="http://schemas.microsoft.com/office/drawing/2014/main" val="10011"/>
                  </a:ext>
                </a:extLst>
              </a:tr>
              <a:tr h="171102">
                <a:tc>
                  <a:txBody>
                    <a:bodyPr/>
                    <a:lstStyle/>
                    <a:p>
                      <a:pPr algn="l"/>
                      <a:r>
                        <a:rPr lang="en-US" sz="1400" dirty="0" smtClean="0">
                          <a:effectLst/>
                        </a:rPr>
                        <a:t>5 - </a:t>
                      </a:r>
                      <a:r>
                        <a:rPr lang="en-US" sz="1400" dirty="0">
                          <a:effectLst/>
                        </a:rPr>
                        <a:t>Believed all of it</a:t>
                      </a:r>
                    </a:p>
                  </a:txBody>
                  <a:tcPr marL="34263" marR="34263" marT="17131" marB="17131" anchor="ctr">
                    <a:lnL>
                      <a:noFill/>
                    </a:lnL>
                    <a:lnR>
                      <a:noFill/>
                    </a:lnR>
                    <a:lnT>
                      <a:noFill/>
                    </a:lnT>
                    <a:lnB>
                      <a:noFill/>
                    </a:lnB>
                  </a:tcPr>
                </a:tc>
                <a:tc>
                  <a:txBody>
                    <a:bodyPr/>
                    <a:lstStyle/>
                    <a:p>
                      <a:pPr algn="ctr"/>
                      <a:r>
                        <a:rPr lang="en-US" sz="1400">
                          <a:effectLst/>
                        </a:rPr>
                        <a:t>212 (12.2%)</a:t>
                      </a:r>
                    </a:p>
                  </a:txBody>
                  <a:tcPr marL="34263" marR="34263" marT="17131" marB="17131" anchor="ctr">
                    <a:lnL>
                      <a:noFill/>
                    </a:lnL>
                    <a:lnR>
                      <a:noFill/>
                    </a:lnR>
                    <a:lnT>
                      <a:noFill/>
                    </a:lnT>
                    <a:lnB>
                      <a:noFill/>
                    </a:lnB>
                  </a:tcPr>
                </a:tc>
                <a:tc>
                  <a:txBody>
                    <a:bodyPr/>
                    <a:lstStyle/>
                    <a:p>
                      <a:pPr algn="ctr"/>
                      <a:r>
                        <a:rPr lang="en-US" sz="1400" dirty="0">
                          <a:effectLst/>
                        </a:rPr>
                        <a:t>90 (</a:t>
                      </a:r>
                      <a:r>
                        <a:rPr lang="en-US" sz="1400" b="0" dirty="0">
                          <a:effectLst/>
                        </a:rPr>
                        <a:t>31.2%</a:t>
                      </a:r>
                      <a:r>
                        <a:rPr lang="en-US" sz="1400" dirty="0">
                          <a:effectLst/>
                        </a:rPr>
                        <a:t>)</a:t>
                      </a:r>
                    </a:p>
                  </a:txBody>
                  <a:tcPr marL="34263" marR="34263" marT="17131" marB="17131" anchor="ctr">
                    <a:lnL>
                      <a:noFill/>
                    </a:lnL>
                    <a:lnR>
                      <a:noFill/>
                    </a:lnR>
                    <a:lnT>
                      <a:noFill/>
                    </a:lnT>
                    <a:lnB>
                      <a:noFill/>
                    </a:lnB>
                  </a:tcPr>
                </a:tc>
                <a:extLst>
                  <a:ext uri="{0D108BD9-81ED-4DB2-BD59-A6C34878D82A}">
                    <a16:rowId xmlns:a16="http://schemas.microsoft.com/office/drawing/2014/main" val="10012"/>
                  </a:ext>
                </a:extLst>
              </a:tr>
              <a:tr h="171102">
                <a:tc>
                  <a:txBody>
                    <a:bodyPr/>
                    <a:lstStyle/>
                    <a:p>
                      <a:r>
                        <a:rPr lang="en-US" sz="1400" b="1" dirty="0" smtClean="0"/>
                        <a:t>Perceived risk of terrorism</a:t>
                      </a:r>
                      <a:endParaRPr lang="en-US" sz="1400" b="1" dirty="0"/>
                    </a:p>
                  </a:txBody>
                  <a:tcPr marL="34263" marR="34263" marT="17131" marB="17131" anchor="ctr">
                    <a:lnL>
                      <a:noFill/>
                    </a:lnL>
                    <a:lnR>
                      <a:noFill/>
                    </a:lnR>
                    <a:lnT>
                      <a:noFill/>
                    </a:lnT>
                    <a:lnB>
                      <a:noFill/>
                    </a:lnB>
                    <a:solidFill>
                      <a:schemeClr val="bg2"/>
                    </a:solidFill>
                  </a:tcPr>
                </a:tc>
                <a:tc>
                  <a:txBody>
                    <a:bodyPr/>
                    <a:lstStyle/>
                    <a:p>
                      <a:pPr algn="ctr"/>
                      <a:endParaRPr lang="en-US" sz="1400" dirty="0">
                        <a:effectLst/>
                      </a:endParaRPr>
                    </a:p>
                  </a:txBody>
                  <a:tcPr marL="34263" marR="34263" marT="17131" marB="17131" anchor="ctr">
                    <a:lnL>
                      <a:noFill/>
                    </a:lnL>
                    <a:lnR>
                      <a:noFill/>
                    </a:lnR>
                    <a:lnT>
                      <a:noFill/>
                    </a:lnT>
                    <a:lnB>
                      <a:noFill/>
                    </a:lnB>
                    <a:solidFill>
                      <a:schemeClr val="bg2"/>
                    </a:solidFill>
                  </a:tcPr>
                </a:tc>
                <a:tc>
                  <a:txBody>
                    <a:bodyPr/>
                    <a:lstStyle/>
                    <a:p>
                      <a:pPr algn="ctr"/>
                      <a:endParaRPr lang="en-US" sz="1400" dirty="0">
                        <a:effectLst/>
                      </a:endParaRPr>
                    </a:p>
                  </a:txBody>
                  <a:tcPr marL="34263" marR="34263" marT="17131" marB="17131" anchor="ctr">
                    <a:lnL>
                      <a:noFill/>
                    </a:lnL>
                    <a:lnR>
                      <a:noFill/>
                    </a:lnR>
                    <a:lnT>
                      <a:noFill/>
                    </a:lnT>
                    <a:lnB>
                      <a:noFill/>
                    </a:lnB>
                    <a:solidFill>
                      <a:schemeClr val="bg2"/>
                    </a:solidFill>
                  </a:tcPr>
                </a:tc>
                <a:extLst>
                  <a:ext uri="{0D108BD9-81ED-4DB2-BD59-A6C34878D82A}">
                    <a16:rowId xmlns:a16="http://schemas.microsoft.com/office/drawing/2014/main" val="10013"/>
                  </a:ext>
                </a:extLst>
              </a:tr>
              <a:tr h="171102">
                <a:tc>
                  <a:txBody>
                    <a:bodyPr/>
                    <a:lstStyle/>
                    <a:p>
                      <a:pPr algn="l"/>
                      <a:r>
                        <a:rPr lang="en-US" sz="1400" dirty="0" smtClean="0">
                          <a:effectLst/>
                        </a:rPr>
                        <a:t>1</a:t>
                      </a:r>
                      <a:r>
                        <a:rPr lang="en-US" sz="1400" baseline="0" dirty="0" smtClean="0">
                          <a:effectLst/>
                        </a:rPr>
                        <a:t> - </a:t>
                      </a:r>
                      <a:r>
                        <a:rPr lang="en-US" sz="1400" dirty="0" smtClean="0">
                          <a:effectLst/>
                        </a:rPr>
                        <a:t>Not </a:t>
                      </a:r>
                      <a:r>
                        <a:rPr lang="en-US" sz="1400" dirty="0">
                          <a:effectLst/>
                        </a:rPr>
                        <a:t>at all likely</a:t>
                      </a:r>
                    </a:p>
                  </a:txBody>
                  <a:tcPr marL="34263" marR="34263" marT="17131" marB="17131" anchor="ctr">
                    <a:lnL>
                      <a:noFill/>
                    </a:lnL>
                    <a:lnR>
                      <a:noFill/>
                    </a:lnR>
                    <a:lnT>
                      <a:noFill/>
                    </a:lnT>
                    <a:lnB>
                      <a:noFill/>
                    </a:lnB>
                  </a:tcPr>
                </a:tc>
                <a:tc>
                  <a:txBody>
                    <a:bodyPr/>
                    <a:lstStyle/>
                    <a:p>
                      <a:pPr algn="ctr"/>
                      <a:r>
                        <a:rPr lang="en-US" sz="1400" b="1" dirty="0">
                          <a:effectLst/>
                        </a:rPr>
                        <a:t>521 (29.9%)</a:t>
                      </a:r>
                    </a:p>
                  </a:txBody>
                  <a:tcPr marL="34263" marR="34263" marT="17131" marB="17131" anchor="ctr">
                    <a:lnL>
                      <a:noFill/>
                    </a:lnL>
                    <a:lnR>
                      <a:noFill/>
                    </a:lnR>
                    <a:lnT>
                      <a:noFill/>
                    </a:lnT>
                    <a:lnB>
                      <a:noFill/>
                    </a:lnB>
                  </a:tcPr>
                </a:tc>
                <a:tc>
                  <a:txBody>
                    <a:bodyPr/>
                    <a:lstStyle/>
                    <a:p>
                      <a:pPr algn="ctr"/>
                      <a:r>
                        <a:rPr lang="en-US" sz="1400" b="1" dirty="0">
                          <a:effectLst/>
                        </a:rPr>
                        <a:t>97 (33.7%)</a:t>
                      </a:r>
                    </a:p>
                  </a:txBody>
                  <a:tcPr marL="34263" marR="34263" marT="17131" marB="17131" anchor="ctr">
                    <a:lnL>
                      <a:noFill/>
                    </a:lnL>
                    <a:lnR>
                      <a:noFill/>
                    </a:lnR>
                    <a:lnT>
                      <a:noFill/>
                    </a:lnT>
                    <a:lnB>
                      <a:noFill/>
                    </a:lnB>
                  </a:tcPr>
                </a:tc>
                <a:extLst>
                  <a:ext uri="{0D108BD9-81ED-4DB2-BD59-A6C34878D82A}">
                    <a16:rowId xmlns:a16="http://schemas.microsoft.com/office/drawing/2014/main" val="10014"/>
                  </a:ext>
                </a:extLst>
              </a:tr>
              <a:tr h="171102">
                <a:tc>
                  <a:txBody>
                    <a:bodyPr/>
                    <a:lstStyle/>
                    <a:p>
                      <a:pPr algn="l"/>
                      <a:r>
                        <a:rPr lang="en-US" sz="1400" dirty="0" smtClean="0">
                          <a:effectLst/>
                        </a:rPr>
                        <a:t>2</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a:effectLst/>
                        </a:rPr>
                        <a:t>416 (23.9%)</a:t>
                      </a:r>
                    </a:p>
                  </a:txBody>
                  <a:tcPr marL="34263" marR="34263" marT="17131" marB="17131" anchor="ctr">
                    <a:lnL>
                      <a:noFill/>
                    </a:lnL>
                    <a:lnR>
                      <a:noFill/>
                    </a:lnR>
                    <a:lnT>
                      <a:noFill/>
                    </a:lnT>
                    <a:lnB>
                      <a:noFill/>
                    </a:lnB>
                  </a:tcPr>
                </a:tc>
                <a:tc>
                  <a:txBody>
                    <a:bodyPr/>
                    <a:lstStyle/>
                    <a:p>
                      <a:pPr algn="ctr"/>
                      <a:r>
                        <a:rPr lang="en-US" sz="1400">
                          <a:effectLst/>
                        </a:rPr>
                        <a:t>52 (18.1%)</a:t>
                      </a:r>
                    </a:p>
                  </a:txBody>
                  <a:tcPr marL="34263" marR="34263" marT="17131" marB="17131" anchor="ctr">
                    <a:lnL>
                      <a:noFill/>
                    </a:lnL>
                    <a:lnR>
                      <a:noFill/>
                    </a:lnR>
                    <a:lnT>
                      <a:noFill/>
                    </a:lnT>
                    <a:lnB>
                      <a:noFill/>
                    </a:lnB>
                  </a:tcPr>
                </a:tc>
                <a:extLst>
                  <a:ext uri="{0D108BD9-81ED-4DB2-BD59-A6C34878D82A}">
                    <a16:rowId xmlns:a16="http://schemas.microsoft.com/office/drawing/2014/main" val="10015"/>
                  </a:ext>
                </a:extLst>
              </a:tr>
              <a:tr h="171102">
                <a:tc>
                  <a:txBody>
                    <a:bodyPr/>
                    <a:lstStyle/>
                    <a:p>
                      <a:pPr algn="l"/>
                      <a:r>
                        <a:rPr lang="en-US" sz="1400" dirty="0" smtClean="0">
                          <a:effectLst/>
                        </a:rPr>
                        <a:t>3</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a:effectLst/>
                        </a:rPr>
                        <a:t>370 (21.3%)</a:t>
                      </a:r>
                    </a:p>
                  </a:txBody>
                  <a:tcPr marL="34263" marR="34263" marT="17131" marB="17131" anchor="ctr">
                    <a:lnL>
                      <a:noFill/>
                    </a:lnL>
                    <a:lnR>
                      <a:noFill/>
                    </a:lnR>
                    <a:lnT>
                      <a:noFill/>
                    </a:lnT>
                    <a:lnB>
                      <a:noFill/>
                    </a:lnB>
                  </a:tcPr>
                </a:tc>
                <a:tc>
                  <a:txBody>
                    <a:bodyPr/>
                    <a:lstStyle/>
                    <a:p>
                      <a:pPr algn="ctr"/>
                      <a:r>
                        <a:rPr lang="en-US" sz="1400">
                          <a:effectLst/>
                        </a:rPr>
                        <a:t>71 (24.7%)</a:t>
                      </a:r>
                    </a:p>
                  </a:txBody>
                  <a:tcPr marL="34263" marR="34263" marT="17131" marB="17131" anchor="ctr">
                    <a:lnL>
                      <a:noFill/>
                    </a:lnL>
                    <a:lnR>
                      <a:noFill/>
                    </a:lnR>
                    <a:lnT>
                      <a:noFill/>
                    </a:lnT>
                    <a:lnB>
                      <a:noFill/>
                    </a:lnB>
                  </a:tcPr>
                </a:tc>
                <a:extLst>
                  <a:ext uri="{0D108BD9-81ED-4DB2-BD59-A6C34878D82A}">
                    <a16:rowId xmlns:a16="http://schemas.microsoft.com/office/drawing/2014/main" val="10016"/>
                  </a:ext>
                </a:extLst>
              </a:tr>
              <a:tr h="171102">
                <a:tc>
                  <a:txBody>
                    <a:bodyPr/>
                    <a:lstStyle/>
                    <a:p>
                      <a:pPr algn="l"/>
                      <a:r>
                        <a:rPr lang="en-US" sz="1400" dirty="0" smtClean="0">
                          <a:effectLst/>
                        </a:rPr>
                        <a:t>4</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a:effectLst/>
                        </a:rPr>
                        <a:t>182 (10.5%)</a:t>
                      </a:r>
                    </a:p>
                  </a:txBody>
                  <a:tcPr marL="34263" marR="34263" marT="17131" marB="17131" anchor="ctr">
                    <a:lnL>
                      <a:noFill/>
                    </a:lnL>
                    <a:lnR>
                      <a:noFill/>
                    </a:lnR>
                    <a:lnT>
                      <a:noFill/>
                    </a:lnT>
                    <a:lnB>
                      <a:noFill/>
                    </a:lnB>
                  </a:tcPr>
                </a:tc>
                <a:tc>
                  <a:txBody>
                    <a:bodyPr/>
                    <a:lstStyle/>
                    <a:p>
                      <a:pPr algn="ctr"/>
                      <a:r>
                        <a:rPr lang="en-US" sz="1400">
                          <a:effectLst/>
                        </a:rPr>
                        <a:t>30 (10.4%)</a:t>
                      </a:r>
                    </a:p>
                  </a:txBody>
                  <a:tcPr marL="34263" marR="34263" marT="17131" marB="17131" anchor="ctr">
                    <a:lnL>
                      <a:noFill/>
                    </a:lnL>
                    <a:lnR>
                      <a:noFill/>
                    </a:lnR>
                    <a:lnT>
                      <a:noFill/>
                    </a:lnT>
                    <a:lnB>
                      <a:noFill/>
                    </a:lnB>
                  </a:tcPr>
                </a:tc>
                <a:extLst>
                  <a:ext uri="{0D108BD9-81ED-4DB2-BD59-A6C34878D82A}">
                    <a16:rowId xmlns:a16="http://schemas.microsoft.com/office/drawing/2014/main" val="10017"/>
                  </a:ext>
                </a:extLst>
              </a:tr>
              <a:tr h="171102">
                <a:tc>
                  <a:txBody>
                    <a:bodyPr/>
                    <a:lstStyle/>
                    <a:p>
                      <a:pPr algn="l"/>
                      <a:r>
                        <a:rPr lang="en-US" sz="1400" dirty="0" smtClean="0">
                          <a:effectLst/>
                        </a:rPr>
                        <a:t>5 - </a:t>
                      </a:r>
                      <a:r>
                        <a:rPr lang="en-US" sz="1400" dirty="0">
                          <a:effectLst/>
                        </a:rPr>
                        <a:t>Definitely will occur</a:t>
                      </a:r>
                    </a:p>
                  </a:txBody>
                  <a:tcPr marL="34263" marR="34263" marT="17131" marB="17131" anchor="ctr">
                    <a:lnL>
                      <a:noFill/>
                    </a:lnL>
                    <a:lnR>
                      <a:noFill/>
                    </a:lnR>
                    <a:lnT>
                      <a:noFill/>
                    </a:lnT>
                    <a:lnB w="25400" cap="flat" cmpd="sng" algn="ctr">
                      <a:solidFill>
                        <a:srgbClr val="000000"/>
                      </a:solidFill>
                      <a:prstDash val="solid"/>
                      <a:round/>
                      <a:headEnd type="none" w="med" len="med"/>
                      <a:tailEnd type="none" w="med" len="med"/>
                    </a:lnB>
                  </a:tcPr>
                </a:tc>
                <a:tc>
                  <a:txBody>
                    <a:bodyPr/>
                    <a:lstStyle/>
                    <a:p>
                      <a:pPr algn="ctr"/>
                      <a:r>
                        <a:rPr lang="en-US" sz="1400">
                          <a:effectLst/>
                        </a:rPr>
                        <a:t>252 (14.5%)</a:t>
                      </a:r>
                    </a:p>
                  </a:txBody>
                  <a:tcPr marL="34263" marR="34263" marT="17131" marB="17131" anchor="ctr">
                    <a:lnL>
                      <a:noFill/>
                    </a:lnL>
                    <a:lnR>
                      <a:noFill/>
                    </a:lnR>
                    <a:lnT>
                      <a:noFill/>
                    </a:lnT>
                    <a:lnB w="25400" cap="flat" cmpd="sng" algn="ctr">
                      <a:solidFill>
                        <a:srgbClr val="000000"/>
                      </a:solidFill>
                      <a:prstDash val="solid"/>
                      <a:round/>
                      <a:headEnd type="none" w="med" len="med"/>
                      <a:tailEnd type="none" w="med" len="med"/>
                    </a:lnB>
                  </a:tcPr>
                </a:tc>
                <a:tc>
                  <a:txBody>
                    <a:bodyPr/>
                    <a:lstStyle/>
                    <a:p>
                      <a:pPr algn="ctr"/>
                      <a:r>
                        <a:rPr lang="en-US" sz="1400" dirty="0">
                          <a:effectLst/>
                        </a:rPr>
                        <a:t>38 (13.2%)</a:t>
                      </a:r>
                    </a:p>
                  </a:txBody>
                  <a:tcPr marL="34263" marR="34263" marT="17131" marB="17131" anchor="ctr">
                    <a:lnL>
                      <a:noFill/>
                    </a:lnL>
                    <a:lnR>
                      <a:noFill/>
                    </a:lnR>
                    <a:lnT>
                      <a:noFill/>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4131286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nvPr>
        </p:nvGraphicFramePr>
        <p:xfrm>
          <a:off x="605481" y="154458"/>
          <a:ext cx="11219935" cy="53319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nvPr>
        </p:nvGraphicFramePr>
        <p:xfrm>
          <a:off x="2829039" y="5622326"/>
          <a:ext cx="6616301" cy="902843"/>
        </p:xfrm>
        <a:graphic>
          <a:graphicData uri="http://schemas.openxmlformats.org/drawingml/2006/table">
            <a:tbl>
              <a:tblPr firstRow="1" firstCol="1" bandRow="1">
                <a:tableStyleId>{0E3FDE45-AF77-4B5C-9715-49D594BDF05E}</a:tableStyleId>
              </a:tblPr>
              <a:tblGrid>
                <a:gridCol w="2254365">
                  <a:extLst>
                    <a:ext uri="{9D8B030D-6E8A-4147-A177-3AD203B41FA5}">
                      <a16:colId xmlns:a16="http://schemas.microsoft.com/office/drawing/2014/main" val="20000"/>
                    </a:ext>
                  </a:extLst>
                </a:gridCol>
                <a:gridCol w="2180968">
                  <a:extLst>
                    <a:ext uri="{9D8B030D-6E8A-4147-A177-3AD203B41FA5}">
                      <a16:colId xmlns:a16="http://schemas.microsoft.com/office/drawing/2014/main" val="20001"/>
                    </a:ext>
                  </a:extLst>
                </a:gridCol>
                <a:gridCol w="2180968">
                  <a:extLst>
                    <a:ext uri="{9D8B030D-6E8A-4147-A177-3AD203B41FA5}">
                      <a16:colId xmlns:a16="http://schemas.microsoft.com/office/drawing/2014/main" val="20002"/>
                    </a:ext>
                  </a:extLst>
                </a:gridCol>
              </a:tblGrid>
              <a:tr h="0">
                <a:tc>
                  <a:txBody>
                    <a:bodyPr/>
                    <a:lstStyle/>
                    <a:p>
                      <a:pPr marL="0" marR="0">
                        <a:lnSpc>
                          <a:spcPct val="107000"/>
                        </a:lnSpc>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Model 1</a:t>
                      </a:r>
                    </a:p>
                    <a:p>
                      <a:pPr marL="0" marR="0" algn="ctr">
                        <a:lnSpc>
                          <a:spcPct val="107000"/>
                        </a:lnSpc>
                        <a:spcBef>
                          <a:spcPts val="0"/>
                        </a:spcBef>
                        <a:spcAft>
                          <a:spcPts val="0"/>
                        </a:spcAft>
                      </a:pPr>
                      <a:r>
                        <a:rPr lang="en-US" sz="1600" dirty="0">
                          <a:effectLst/>
                        </a:rPr>
                        <a:t>OR (95% CI)</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Model 2</a:t>
                      </a:r>
                    </a:p>
                    <a:p>
                      <a:pPr marL="0" marR="0" algn="ctr">
                        <a:lnSpc>
                          <a:spcPct val="107000"/>
                        </a:lnSpc>
                        <a:spcBef>
                          <a:spcPts val="0"/>
                        </a:spcBef>
                        <a:spcAft>
                          <a:spcPts val="0"/>
                        </a:spcAft>
                      </a:pPr>
                      <a:r>
                        <a:rPr lang="en-US" sz="1600" dirty="0">
                          <a:effectLst/>
                        </a:rPr>
                        <a:t>OR (95% CI)</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1000">
                <a:tc>
                  <a:txBody>
                    <a:bodyPr/>
                    <a:lstStyle/>
                    <a:p>
                      <a:pPr marL="0" marR="0">
                        <a:lnSpc>
                          <a:spcPct val="107000"/>
                        </a:lnSpc>
                        <a:spcBef>
                          <a:spcPts val="0"/>
                        </a:spcBef>
                        <a:spcAft>
                          <a:spcPts val="0"/>
                        </a:spcAft>
                      </a:pPr>
                      <a:r>
                        <a:rPr lang="en-US" sz="1600" dirty="0" smtClean="0">
                          <a:effectLst/>
                        </a:rPr>
                        <a:t>All government</a:t>
                      </a:r>
                      <a:r>
                        <a:rPr lang="en-US" sz="1600" baseline="0" dirty="0" smtClean="0">
                          <a:effectLst/>
                        </a:rPr>
                        <a:t> trust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aseline="0" dirty="0" smtClean="0">
                          <a:effectLst/>
                        </a:rPr>
                        <a:t>25.29 (14.38-44.46)</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r>
                        <a:rPr lang="en-US" sz="1600" dirty="0" smtClean="0">
                          <a:effectLst/>
                        </a:rPr>
                        <a:t>23.15 (12.97-41.33)</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71282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nvPr>
        </p:nvGraphicFramePr>
        <p:xfrm>
          <a:off x="869091" y="154458"/>
          <a:ext cx="10251989" cy="47141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extLst/>
          </p:nvPr>
        </p:nvGraphicFramePr>
        <p:xfrm>
          <a:off x="2829038" y="4860326"/>
          <a:ext cx="6616301" cy="1664843"/>
        </p:xfrm>
        <a:graphic>
          <a:graphicData uri="http://schemas.openxmlformats.org/drawingml/2006/table">
            <a:tbl>
              <a:tblPr firstRow="1" firstCol="1" bandRow="1">
                <a:tableStyleId>{0E3FDE45-AF77-4B5C-9715-49D594BDF05E}</a:tableStyleId>
              </a:tblPr>
              <a:tblGrid>
                <a:gridCol w="2483251">
                  <a:extLst>
                    <a:ext uri="{9D8B030D-6E8A-4147-A177-3AD203B41FA5}">
                      <a16:colId xmlns:a16="http://schemas.microsoft.com/office/drawing/2014/main" val="20000"/>
                    </a:ext>
                  </a:extLst>
                </a:gridCol>
                <a:gridCol w="2066525">
                  <a:extLst>
                    <a:ext uri="{9D8B030D-6E8A-4147-A177-3AD203B41FA5}">
                      <a16:colId xmlns:a16="http://schemas.microsoft.com/office/drawing/2014/main" val="20001"/>
                    </a:ext>
                  </a:extLst>
                </a:gridCol>
                <a:gridCol w="2066525">
                  <a:extLst>
                    <a:ext uri="{9D8B030D-6E8A-4147-A177-3AD203B41FA5}">
                      <a16:colId xmlns:a16="http://schemas.microsoft.com/office/drawing/2014/main" val="20002"/>
                    </a:ext>
                  </a:extLst>
                </a:gridCol>
              </a:tblGrid>
              <a:tr h="0">
                <a:tc>
                  <a:txBody>
                    <a:bodyPr/>
                    <a:lstStyle/>
                    <a:p>
                      <a:pPr marL="0" marR="0">
                        <a:lnSpc>
                          <a:spcPct val="107000"/>
                        </a:lnSpc>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Model 1</a:t>
                      </a:r>
                    </a:p>
                    <a:p>
                      <a:pPr marL="0" marR="0" algn="ctr">
                        <a:lnSpc>
                          <a:spcPct val="107000"/>
                        </a:lnSpc>
                        <a:spcBef>
                          <a:spcPts val="0"/>
                        </a:spcBef>
                        <a:spcAft>
                          <a:spcPts val="0"/>
                        </a:spcAft>
                      </a:pPr>
                      <a:r>
                        <a:rPr lang="en-US" sz="1600" dirty="0">
                          <a:effectLst/>
                        </a:rPr>
                        <a:t>OR (95% CI)</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Model 2</a:t>
                      </a:r>
                    </a:p>
                    <a:p>
                      <a:pPr marL="0" marR="0" algn="ctr">
                        <a:lnSpc>
                          <a:spcPct val="107000"/>
                        </a:lnSpc>
                        <a:spcBef>
                          <a:spcPts val="0"/>
                        </a:spcBef>
                        <a:spcAft>
                          <a:spcPts val="0"/>
                        </a:spcAft>
                      </a:pPr>
                      <a:r>
                        <a:rPr lang="en-US" sz="1600" dirty="0">
                          <a:effectLst/>
                        </a:rPr>
                        <a:t>OR (95% CI)</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1000">
                <a:tc>
                  <a:txBody>
                    <a:bodyPr/>
                    <a:lstStyle/>
                    <a:p>
                      <a:pPr marL="0" marR="0">
                        <a:lnSpc>
                          <a:spcPct val="107000"/>
                        </a:lnSpc>
                        <a:spcBef>
                          <a:spcPts val="0"/>
                        </a:spcBef>
                        <a:spcAft>
                          <a:spcPts val="0"/>
                        </a:spcAft>
                      </a:pPr>
                      <a:r>
                        <a:rPr lang="en-US" sz="1600" dirty="0" smtClean="0">
                          <a:effectLst/>
                        </a:rPr>
                        <a:t>Local government</a:t>
                      </a:r>
                      <a:r>
                        <a:rPr lang="en-US" sz="1600" baseline="0" dirty="0" smtClean="0">
                          <a:effectLst/>
                        </a:rPr>
                        <a:t> trust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6.05</a:t>
                      </a:r>
                      <a:r>
                        <a:rPr lang="en-US" sz="1600" baseline="0" dirty="0" smtClean="0">
                          <a:effectLst/>
                        </a:rPr>
                        <a:t> (4.14-8.83)</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r>
                        <a:rPr lang="en-US" sz="1600" dirty="0" smtClean="0">
                          <a:effectLst/>
                        </a:rPr>
                        <a:t>5.77 (3.88-8.57)</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1000">
                <a:tc>
                  <a:txBody>
                    <a:bodyPr/>
                    <a:lstStyle/>
                    <a:p>
                      <a:pPr marL="0" marR="0">
                        <a:lnSpc>
                          <a:spcPct val="107000"/>
                        </a:lnSpc>
                        <a:spcBef>
                          <a:spcPts val="0"/>
                        </a:spcBef>
                        <a:spcAft>
                          <a:spcPts val="0"/>
                        </a:spcAft>
                      </a:pPr>
                      <a:r>
                        <a:rPr lang="en-US" sz="1600" dirty="0" smtClean="0">
                          <a:effectLst/>
                        </a:rPr>
                        <a:t>State government</a:t>
                      </a:r>
                      <a:r>
                        <a:rPr lang="en-US" sz="1600" baseline="0" dirty="0" smtClean="0">
                          <a:effectLst/>
                        </a:rPr>
                        <a:t> trust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5.66</a:t>
                      </a:r>
                      <a:r>
                        <a:rPr lang="en-US" sz="1600" baseline="0" dirty="0" smtClean="0">
                          <a:effectLst/>
                        </a:rPr>
                        <a:t> (4.21-7.59)</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r>
                        <a:rPr lang="en-US" sz="1600" dirty="0" smtClean="0">
                          <a:effectLst/>
                        </a:rPr>
                        <a:t>5.60(4.09-7.67)</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1000">
                <a:tc>
                  <a:txBody>
                    <a:bodyPr/>
                    <a:lstStyle/>
                    <a:p>
                      <a:pPr marL="0" marR="0">
                        <a:lnSpc>
                          <a:spcPct val="107000"/>
                        </a:lnSpc>
                        <a:spcBef>
                          <a:spcPts val="0"/>
                        </a:spcBef>
                        <a:spcAft>
                          <a:spcPts val="0"/>
                        </a:spcAft>
                      </a:pPr>
                      <a:r>
                        <a:rPr lang="en-US" sz="1600" dirty="0" smtClean="0">
                          <a:effectLst/>
                        </a:rPr>
                        <a:t>Federal government</a:t>
                      </a:r>
                      <a:r>
                        <a:rPr lang="en-US" sz="1600" baseline="0" dirty="0" smtClean="0">
                          <a:effectLst/>
                        </a:rPr>
                        <a:t> trust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5.33(4.30-6.61)</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r>
                        <a:rPr lang="en-US" sz="1600" dirty="0" smtClean="0">
                          <a:effectLst/>
                        </a:rPr>
                        <a:t>4.56(3.62-5.73)</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48059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dirty="0" smtClean="0"/>
              <a:t>Conclusion</a:t>
            </a:r>
          </a:p>
          <a:p>
            <a:pPr lvl="2">
              <a:buFont typeface="Wingdings" panose="05000000000000000000" pitchFamily="2" charset="2"/>
              <a:buChar char="Ø"/>
            </a:pPr>
            <a:r>
              <a:rPr lang="en-US" dirty="0"/>
              <a:t>The magnitude of association between trust in honesty of information and belief in protection was higher as social distance  decreased. The findings suggest that local government should be considered as a key communication avenue for effective emergency response to a terrorist attack</a:t>
            </a:r>
            <a:r>
              <a:rPr lang="en-US" dirty="0" smtClean="0"/>
              <a:t>.</a:t>
            </a:r>
            <a:endParaRPr lang="en-US" dirty="0" smtClean="0"/>
          </a:p>
          <a:p>
            <a:pPr lvl="1">
              <a:buFont typeface="Wingdings" panose="05000000000000000000" pitchFamily="2" charset="2"/>
              <a:buChar char="Ø"/>
            </a:pPr>
            <a:r>
              <a:rPr lang="en-US" dirty="0" smtClean="0"/>
              <a:t>Limitations</a:t>
            </a:r>
          </a:p>
          <a:p>
            <a:pPr lvl="2">
              <a:buFont typeface="Wingdings" panose="05000000000000000000" pitchFamily="2" charset="2"/>
              <a:buChar char="Ø"/>
            </a:pPr>
            <a:r>
              <a:rPr lang="en-US" dirty="0" smtClean="0"/>
              <a:t>Categorization amongst local, state, and federal officials are not measured the same</a:t>
            </a:r>
          </a:p>
          <a:p>
            <a:pPr lvl="3">
              <a:buFont typeface="Wingdings" panose="05000000000000000000" pitchFamily="2" charset="2"/>
              <a:buChar char="Ø"/>
            </a:pPr>
            <a:r>
              <a:rPr lang="en-US" dirty="0" smtClean="0"/>
              <a:t>Not all levels of government have the same official roles</a:t>
            </a:r>
          </a:p>
          <a:p>
            <a:pPr marL="457200" lvl="1" indent="0">
              <a:buNone/>
            </a:pPr>
            <a:endParaRPr lang="en-US" dirty="0" smtClean="0"/>
          </a:p>
          <a:p>
            <a:pPr lvl="1">
              <a:buFont typeface="Wingdings" panose="05000000000000000000" pitchFamily="2" charset="2"/>
              <a:buChar char="Ø"/>
            </a:pPr>
            <a:r>
              <a:rPr lang="en-US" dirty="0" smtClean="0"/>
              <a:t>Further </a:t>
            </a:r>
            <a:r>
              <a:rPr lang="en-US" dirty="0" smtClean="0"/>
              <a:t>D</a:t>
            </a:r>
            <a:r>
              <a:rPr lang="en-US" dirty="0" smtClean="0"/>
              <a:t>irection</a:t>
            </a:r>
          </a:p>
          <a:p>
            <a:pPr lvl="2">
              <a:buFont typeface="Wingdings" panose="05000000000000000000" pitchFamily="2" charset="2"/>
              <a:buChar char="Ø"/>
            </a:pPr>
            <a:r>
              <a:rPr lang="en-US" dirty="0" smtClean="0"/>
              <a:t>Further research on whether the influence of protection differ for local, state, and </a:t>
            </a:r>
            <a:r>
              <a:rPr lang="en-US" smtClean="0"/>
              <a:t>federal government levels </a:t>
            </a:r>
            <a:endParaRPr lang="en-US" dirty="0" smtClean="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4231811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t>The catastrophic event of </a:t>
            </a:r>
            <a:r>
              <a:rPr lang="en-US" sz="2000" b="1" dirty="0" smtClean="0">
                <a:solidFill>
                  <a:srgbClr val="FF0000"/>
                </a:solidFill>
              </a:rPr>
              <a:t>September 11, 2001 </a:t>
            </a:r>
            <a:r>
              <a:rPr lang="en-US" sz="2000" dirty="0" smtClean="0"/>
              <a:t>created unease tension for many US citizens</a:t>
            </a:r>
          </a:p>
          <a:p>
            <a:pPr lvl="1">
              <a:buFont typeface="Wingdings" panose="05000000000000000000" pitchFamily="2" charset="2"/>
              <a:buChar char="Ø"/>
            </a:pPr>
            <a:r>
              <a:rPr lang="en-US" sz="2000" dirty="0"/>
              <a:t>The act of terrorism was seen as a threat to national security, trust, and safety for all</a:t>
            </a:r>
          </a:p>
          <a:p>
            <a:pPr lvl="1">
              <a:buFont typeface="Wingdings" panose="05000000000000000000" pitchFamily="2" charset="2"/>
              <a:buChar char="Ø"/>
            </a:pPr>
            <a:r>
              <a:rPr lang="en-US" sz="2000" dirty="0"/>
              <a:t> With the repetitive act of terrorism US citizens placed trust in the government to protect against future life threating </a:t>
            </a:r>
            <a:r>
              <a:rPr lang="en-US" sz="2000" dirty="0" smtClean="0"/>
              <a:t>events</a:t>
            </a:r>
            <a:endParaRPr lang="en-US" sz="2000" dirty="0"/>
          </a:p>
          <a:p>
            <a:pPr>
              <a:buFont typeface="Wingdings" panose="05000000000000000000" pitchFamily="2" charset="2"/>
              <a:buChar char="Ø"/>
            </a:pPr>
            <a:r>
              <a:rPr lang="en-US" sz="2000" dirty="0"/>
              <a:t>Fear of terrorism is a positive predictor of trust in the government for protection, driven by a need to seek support and security under significant threat of harm (Sinclair &amp; LoCicero, 2010</a:t>
            </a:r>
            <a:r>
              <a:rPr lang="en-US" sz="2000" dirty="0" smtClean="0"/>
              <a:t>).</a:t>
            </a:r>
          </a:p>
          <a:p>
            <a:pPr>
              <a:buFont typeface="Wingdings" panose="05000000000000000000" pitchFamily="2" charset="2"/>
              <a:buChar char="Ø"/>
            </a:pPr>
            <a:r>
              <a:rPr lang="en-US" sz="2000" dirty="0"/>
              <a:t>People tend to </a:t>
            </a:r>
            <a:r>
              <a:rPr lang="en-US" sz="2000" dirty="0" smtClean="0"/>
              <a:t>trust </a:t>
            </a:r>
            <a:r>
              <a:rPr lang="en-US" sz="2000" dirty="0"/>
              <a:t>health and fire departments, including the </a:t>
            </a:r>
            <a:r>
              <a:rPr lang="en-US" sz="2000" dirty="0" smtClean="0"/>
              <a:t>CDC compared </a:t>
            </a:r>
            <a:r>
              <a:rPr lang="en-US" sz="2000" dirty="0"/>
              <a:t>to other local, state, and federal government </a:t>
            </a:r>
            <a:r>
              <a:rPr lang="en-US" sz="2000" dirty="0" smtClean="0"/>
              <a:t>agencies </a:t>
            </a:r>
            <a:r>
              <a:rPr lang="en-US" sz="2000" dirty="0"/>
              <a:t>(Kano et al, 2008)</a:t>
            </a:r>
            <a:r>
              <a:rPr lang="en-US" sz="2000" dirty="0" smtClean="0"/>
              <a:t> </a:t>
            </a:r>
          </a:p>
          <a:p>
            <a:pPr>
              <a:buFont typeface="Wingdings" panose="05000000000000000000" pitchFamily="2" charset="2"/>
              <a:buChar char="Ø"/>
            </a:pPr>
            <a:r>
              <a:rPr lang="en-US" sz="2000" dirty="0"/>
              <a:t>Little work has been done to examine the association between how well people think the government can protect them from terrorism and whether they believe they are at risk or if they believe the information provided to them about terrorism by those agencies is honest. </a:t>
            </a:r>
            <a:endParaRPr lang="en-US" sz="2000" dirty="0" smtClean="0"/>
          </a:p>
          <a:p>
            <a:pPr marL="0" indent="0">
              <a:buNone/>
            </a:pPr>
            <a:endParaRPr lang="en-US" sz="2600" dirty="0" smtClean="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smtClean="0"/>
          </a:p>
          <a:p>
            <a:pPr>
              <a:buFont typeface="Wingdings" panose="05000000000000000000" pitchFamily="2" charset="2"/>
              <a:buChar char="Ø"/>
            </a:pPr>
            <a:endParaRPr lang="en-US" sz="2000" dirty="0" smtClean="0"/>
          </a:p>
          <a:p>
            <a:pPr marL="457200" lvl="1" indent="0">
              <a:buNone/>
            </a:pPr>
            <a:endParaRPr lang="en-US" sz="1600" dirty="0" smtClean="0"/>
          </a:p>
          <a:p>
            <a:pPr lvl="1">
              <a:buFont typeface="Wingdings" panose="05000000000000000000" pitchFamily="2" charset="2"/>
              <a:buChar char="Ø"/>
            </a:pPr>
            <a:endParaRPr lang="en-US" sz="1600" dirty="0"/>
          </a:p>
          <a:p>
            <a:endParaRPr lang="en-US" dirty="0" smtClean="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695684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514350" indent="-514350">
              <a:buAutoNum type="arabicPeriod"/>
            </a:pPr>
            <a:r>
              <a:rPr lang="en-US" dirty="0"/>
              <a:t>D</a:t>
            </a:r>
            <a:r>
              <a:rPr lang="en-US" dirty="0" smtClean="0"/>
              <a:t>oes US citizens think that the information the local, state, and federal government provide about terrorism is honest? </a:t>
            </a:r>
          </a:p>
          <a:p>
            <a:pPr marL="0" indent="0">
              <a:buNone/>
            </a:pPr>
            <a:endParaRPr lang="en-US" dirty="0" smtClean="0"/>
          </a:p>
          <a:p>
            <a:pPr lvl="1">
              <a:buFont typeface="Wingdings" panose="05000000000000000000" pitchFamily="2" charset="2"/>
              <a:buChar char="Ø"/>
            </a:pPr>
            <a:r>
              <a:rPr lang="en-US" dirty="0" smtClean="0"/>
              <a:t>Is there a association with whether they believe the government can protect them from future terrorist attacks? </a:t>
            </a:r>
          </a:p>
          <a:p>
            <a:pPr marL="457200" lvl="1" indent="0">
              <a:buNone/>
            </a:pPr>
            <a:endParaRPr lang="en-US" dirty="0" smtClean="0"/>
          </a:p>
          <a:p>
            <a:pPr lvl="1">
              <a:buFont typeface="Wingdings" panose="05000000000000000000" pitchFamily="2" charset="2"/>
              <a:buChar char="Ø"/>
            </a:pPr>
            <a:r>
              <a:rPr lang="en-US" dirty="0"/>
              <a:t>Does it differ from local, state and federal levels</a:t>
            </a:r>
            <a:r>
              <a:rPr lang="en-US" dirty="0" smtClean="0"/>
              <a:t>?</a:t>
            </a:r>
          </a:p>
          <a:p>
            <a:pPr lvl="1">
              <a:buFont typeface="Wingdings" panose="05000000000000000000" pitchFamily="2" charset="2"/>
              <a:buChar char="Ø"/>
            </a:pPr>
            <a:endParaRPr lang="en-US" dirty="0"/>
          </a:p>
          <a:p>
            <a:pPr marL="457200" lvl="1" indent="0">
              <a:buNone/>
            </a:pPr>
            <a:endParaRPr lang="en-US" dirty="0"/>
          </a:p>
        </p:txBody>
      </p:sp>
    </p:spTree>
    <p:extLst>
      <p:ext uri="{BB962C8B-B14F-4D97-AF65-F5344CB8AC3E}">
        <p14:creationId xmlns:p14="http://schemas.microsoft.com/office/powerpoint/2010/main" val="3355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!Laymen Terms</a:t>
            </a:r>
            <a:r>
              <a:rPr lang="en-US" b="1" dirty="0"/>
              <a:t>!</a:t>
            </a:r>
            <a:br>
              <a:rPr lang="en-US" b="1" dirty="0"/>
            </a:br>
            <a:endParaRPr lang="en-US" b="1" dirty="0"/>
          </a:p>
        </p:txBody>
      </p:sp>
      <p:sp>
        <p:nvSpPr>
          <p:cNvPr id="3" name="Content Placeholder 2"/>
          <p:cNvSpPr>
            <a:spLocks noGrp="1"/>
          </p:cNvSpPr>
          <p:nvPr>
            <p:ph idx="1"/>
          </p:nvPr>
        </p:nvSpPr>
        <p:spPr>
          <a:xfrm>
            <a:off x="612569" y="2550020"/>
            <a:ext cx="10515600" cy="2295113"/>
          </a:xfrm>
        </p:spPr>
        <p:txBody>
          <a:bodyPr/>
          <a:lstStyle/>
          <a:p>
            <a:r>
              <a:rPr lang="en-US" sz="4400" dirty="0" smtClean="0"/>
              <a:t>If you think the government is honest about terrorism then do you BELIEVE they can protect you from future terrorist attacks?</a:t>
            </a:r>
            <a:endParaRPr lang="en-US" sz="4400" dirty="0"/>
          </a:p>
        </p:txBody>
      </p:sp>
    </p:spTree>
    <p:extLst>
      <p:ext uri="{BB962C8B-B14F-4D97-AF65-F5344CB8AC3E}">
        <p14:creationId xmlns:p14="http://schemas.microsoft.com/office/powerpoint/2010/main" val="303694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1" y="4108862"/>
            <a:ext cx="11014941" cy="1083005"/>
          </a:xfrm>
        </p:spPr>
        <p:txBody>
          <a:bodyPr/>
          <a:lstStyle/>
          <a:p>
            <a:r>
              <a:rPr lang="en-US" dirty="0" smtClean="0"/>
              <a:t>!Methods!</a:t>
            </a:r>
            <a:endParaRPr lang="en-US" dirty="0"/>
          </a:p>
        </p:txBody>
      </p:sp>
    </p:spTree>
    <p:extLst>
      <p:ext uri="{BB962C8B-B14F-4D97-AF65-F5344CB8AC3E}">
        <p14:creationId xmlns:p14="http://schemas.microsoft.com/office/powerpoint/2010/main" val="3220966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!Methods </a:t>
            </a:r>
            <a:r>
              <a:rPr lang="en-US" sz="3200" dirty="0" smtClean="0"/>
              <a:t>– </a:t>
            </a:r>
            <a:r>
              <a:rPr lang="en-US" sz="3200" dirty="0" smtClean="0"/>
              <a:t>Dataset!</a:t>
            </a:r>
            <a:endParaRPr lang="en-US" sz="3200" dirty="0"/>
          </a:p>
        </p:txBody>
      </p:sp>
      <p:sp>
        <p:nvSpPr>
          <p:cNvPr id="3" name="Subtitle 2"/>
          <p:cNvSpPr>
            <a:spLocks noGrp="1"/>
          </p:cNvSpPr>
          <p:nvPr>
            <p:ph idx="1"/>
          </p:nvPr>
        </p:nvSpPr>
        <p:spPr/>
        <p:txBody>
          <a:bodyPr>
            <a:normAutofit/>
          </a:bodyPr>
          <a:lstStyle/>
          <a:p>
            <a:r>
              <a:rPr lang="en-US" sz="2400" dirty="0" smtClean="0"/>
              <a:t>National Survey of Disaster Experiences and Preparedness (NSDEP, N = 2,029)</a:t>
            </a:r>
          </a:p>
          <a:p>
            <a:pPr lvl="1"/>
            <a:r>
              <a:rPr lang="en-US" sz="2000" dirty="0" smtClean="0"/>
              <a:t>National household telephone survey prepared by the National Consortium for the Study of Terrorism and Responses to Terrorism (START)</a:t>
            </a:r>
          </a:p>
          <a:p>
            <a:pPr lvl="1"/>
            <a:r>
              <a:rPr lang="en-US" sz="2000" dirty="0" smtClean="0"/>
              <a:t>Interview administered in English or Spanish with gift incentives offered</a:t>
            </a:r>
          </a:p>
          <a:p>
            <a:pPr lvl="1"/>
            <a:r>
              <a:rPr lang="en-US" sz="2000" dirty="0" smtClean="0"/>
              <a:t>Data collected in 2007-2008</a:t>
            </a:r>
          </a:p>
          <a:p>
            <a:pPr lvl="2"/>
            <a:r>
              <a:rPr lang="en-US" sz="1800" dirty="0" smtClean="0"/>
              <a:t>Adult participants aged 18 and older</a:t>
            </a:r>
          </a:p>
          <a:p>
            <a:pPr lvl="1"/>
            <a:endParaRPr lang="en-US" dirty="0" smtClean="0"/>
          </a:p>
        </p:txBody>
      </p:sp>
      <p:pic>
        <p:nvPicPr>
          <p:cNvPr id="1030" name="Picture 6" descr="Image result for National Consortium for the Study of Terrorism and  Responses to Terrorism (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146" y="4589429"/>
            <a:ext cx="3988707" cy="11538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us department of homeland secu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1360" y="4015243"/>
            <a:ext cx="2324860" cy="2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907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Autofit/>
          </a:bodyPr>
          <a:lstStyle/>
          <a:p>
            <a:r>
              <a:rPr lang="en-US" sz="3200" dirty="0" smtClean="0"/>
              <a:t>!Methods </a:t>
            </a:r>
            <a:r>
              <a:rPr lang="en-US" sz="3200" dirty="0" smtClean="0"/>
              <a:t>– Data </a:t>
            </a:r>
            <a:r>
              <a:rPr lang="en-US" sz="3200" dirty="0" smtClean="0"/>
              <a:t>Analysis!</a:t>
            </a:r>
            <a:endParaRPr lang="en-US" sz="3200" dirty="0"/>
          </a:p>
        </p:txBody>
      </p:sp>
      <p:sp>
        <p:nvSpPr>
          <p:cNvPr id="3" name="Subtitle 2"/>
          <p:cNvSpPr>
            <a:spLocks noGrp="1"/>
          </p:cNvSpPr>
          <p:nvPr>
            <p:ph idx="1"/>
          </p:nvPr>
        </p:nvSpPr>
        <p:spPr/>
        <p:txBody>
          <a:bodyPr>
            <a:normAutofit/>
          </a:bodyPr>
          <a:lstStyle/>
          <a:p>
            <a:r>
              <a:rPr lang="en-US" sz="2400" dirty="0" smtClean="0"/>
              <a:t>Logistic regression: Estimate </a:t>
            </a:r>
            <a:r>
              <a:rPr lang="en-US" sz="2400" dirty="0"/>
              <a:t>the odds of believing the government could protect from future terrorism based on trust in the government to be honest about </a:t>
            </a:r>
            <a:r>
              <a:rPr lang="en-US" sz="2400" dirty="0" smtClean="0"/>
              <a:t>terrorism. </a:t>
            </a:r>
            <a:r>
              <a:rPr lang="en-US" sz="2400" dirty="0"/>
              <a:t>The association was also assessed across local, state, and federal levels of government.</a:t>
            </a:r>
            <a:endParaRPr lang="en-US" sz="2400" dirty="0" smtClean="0"/>
          </a:p>
          <a:p>
            <a:pPr lvl="1"/>
            <a:r>
              <a:rPr lang="en-US" sz="2000" b="1" dirty="0" smtClean="0"/>
              <a:t>Model 1 </a:t>
            </a:r>
            <a:r>
              <a:rPr lang="en-US" sz="2000" dirty="0" smtClean="0"/>
              <a:t>- Unadjusted model of bivariate association between </a:t>
            </a:r>
            <a:r>
              <a:rPr lang="en-US" sz="2000" dirty="0"/>
              <a:t>believing the government could protect from future terrorism based on trust in the government to be honest about terrorism </a:t>
            </a:r>
            <a:endParaRPr lang="en-US" sz="2000" dirty="0" smtClean="0"/>
          </a:p>
          <a:p>
            <a:pPr lvl="1"/>
            <a:r>
              <a:rPr lang="en-US" sz="2000" b="1" dirty="0" smtClean="0"/>
              <a:t>Model 2 </a:t>
            </a:r>
            <a:r>
              <a:rPr lang="en-US" sz="2000" dirty="0" smtClean="0"/>
              <a:t>– Covariate adjusted model (Age, Education, Belief of information received, Perceived risk of terrorism)</a:t>
            </a:r>
          </a:p>
        </p:txBody>
      </p:sp>
    </p:spTree>
    <p:extLst>
      <p:ext uri="{BB962C8B-B14F-4D97-AF65-F5344CB8AC3E}">
        <p14:creationId xmlns:p14="http://schemas.microsoft.com/office/powerpoint/2010/main" val="491692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171" y="5475513"/>
            <a:ext cx="11234058" cy="1197429"/>
          </a:xfrm>
        </p:spPr>
        <p:txBody>
          <a:bodyPr>
            <a:normAutofit fontScale="85000" lnSpcReduction="10000"/>
          </a:bodyPr>
          <a:lstStyle/>
          <a:p>
            <a:pPr marL="0" indent="0">
              <a:buNone/>
            </a:pPr>
            <a:r>
              <a:rPr lang="en-US" dirty="0" smtClean="0"/>
              <a:t>Proposed adjusted model: </a:t>
            </a:r>
          </a:p>
          <a:p>
            <a:pPr marL="0" indent="0">
              <a:buNone/>
            </a:pPr>
            <a:r>
              <a:rPr lang="en-US" dirty="0" smtClean="0"/>
              <a:t>Trust that government can protect from terrorism = Trust that government is honest with public + Age + Education + Belief of information received + Perceived risk of terrorism</a:t>
            </a:r>
            <a:endParaRPr lang="en-US" dirty="0"/>
          </a:p>
        </p:txBody>
      </p:sp>
      <p:pic>
        <p:nvPicPr>
          <p:cNvPr id="4" name="Picture 3"/>
          <p:cNvPicPr>
            <a:picLocks noChangeAspect="1"/>
          </p:cNvPicPr>
          <p:nvPr/>
        </p:nvPicPr>
        <p:blipFill rotWithShape="1">
          <a:blip r:embed="rId2"/>
          <a:srcRect l="15803" t="14921" r="16518" b="11587"/>
          <a:stretch/>
        </p:blipFill>
        <p:spPr>
          <a:xfrm>
            <a:off x="1741713" y="337456"/>
            <a:ext cx="8251373" cy="5040087"/>
          </a:xfrm>
          <a:prstGeom prst="rect">
            <a:avLst/>
          </a:prstGeom>
        </p:spPr>
      </p:pic>
    </p:spTree>
    <p:extLst>
      <p:ext uri="{BB962C8B-B14F-4D97-AF65-F5344CB8AC3E}">
        <p14:creationId xmlns:p14="http://schemas.microsoft.com/office/powerpoint/2010/main" val="3123125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87472" y="3083697"/>
            <a:ext cx="237845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a:t>Trust that government can protect from terrorism </a:t>
            </a:r>
          </a:p>
        </p:txBody>
      </p:sp>
      <p:sp>
        <p:nvSpPr>
          <p:cNvPr id="5" name="Rectangle 4"/>
          <p:cNvSpPr/>
          <p:nvPr/>
        </p:nvSpPr>
        <p:spPr>
          <a:xfrm>
            <a:off x="438889" y="3083697"/>
            <a:ext cx="2378453"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a:t>Trust that government is honest with </a:t>
            </a:r>
            <a:r>
              <a:rPr lang="en-US" dirty="0" smtClean="0"/>
              <a:t>public about terrorism</a:t>
            </a:r>
            <a:endParaRPr lang="en-US" dirty="0"/>
          </a:p>
        </p:txBody>
      </p:sp>
      <p:sp>
        <p:nvSpPr>
          <p:cNvPr id="7" name="Rectangle 6"/>
          <p:cNvSpPr/>
          <p:nvPr/>
        </p:nvSpPr>
        <p:spPr>
          <a:xfrm>
            <a:off x="4399005" y="1437035"/>
            <a:ext cx="3447536" cy="90144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Local</a:t>
            </a:r>
            <a:endParaRPr lang="en-US" dirty="0"/>
          </a:p>
        </p:txBody>
      </p:sp>
      <p:sp>
        <p:nvSpPr>
          <p:cNvPr id="8" name="Rectangle 7"/>
          <p:cNvSpPr/>
          <p:nvPr/>
        </p:nvSpPr>
        <p:spPr>
          <a:xfrm>
            <a:off x="4399005" y="3081386"/>
            <a:ext cx="3447536" cy="92564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State</a:t>
            </a:r>
            <a:endParaRPr lang="en-US" dirty="0"/>
          </a:p>
        </p:txBody>
      </p:sp>
      <p:sp>
        <p:nvSpPr>
          <p:cNvPr id="9" name="Rectangle 8"/>
          <p:cNvSpPr/>
          <p:nvPr/>
        </p:nvSpPr>
        <p:spPr>
          <a:xfrm>
            <a:off x="4399005" y="4555275"/>
            <a:ext cx="3447536" cy="92744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Federal</a:t>
            </a:r>
            <a:endParaRPr lang="en-US" dirty="0"/>
          </a:p>
        </p:txBody>
      </p:sp>
      <p:cxnSp>
        <p:nvCxnSpPr>
          <p:cNvPr id="11" name="Straight Connector 10"/>
          <p:cNvCxnSpPr>
            <a:endCxn id="7" idx="1"/>
          </p:cNvCxnSpPr>
          <p:nvPr/>
        </p:nvCxnSpPr>
        <p:spPr>
          <a:xfrm flipV="1">
            <a:off x="2817342" y="1887755"/>
            <a:ext cx="1581663" cy="1217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8" idx="1"/>
          </p:cNvCxnSpPr>
          <p:nvPr/>
        </p:nvCxnSpPr>
        <p:spPr>
          <a:xfrm flipV="1">
            <a:off x="2817342" y="3544207"/>
            <a:ext cx="1581663" cy="11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1"/>
          </p:cNvCxnSpPr>
          <p:nvPr/>
        </p:nvCxnSpPr>
        <p:spPr>
          <a:xfrm>
            <a:off x="2817342" y="4007027"/>
            <a:ext cx="1581663" cy="10119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p:cNvCxnSpPr>
          <p:nvPr/>
        </p:nvCxnSpPr>
        <p:spPr>
          <a:xfrm>
            <a:off x="7846541" y="1887755"/>
            <a:ext cx="1340931" cy="12174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4" idx="1"/>
          </p:cNvCxnSpPr>
          <p:nvPr/>
        </p:nvCxnSpPr>
        <p:spPr>
          <a:xfrm>
            <a:off x="7846541" y="3544207"/>
            <a:ext cx="1340931" cy="1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p:cNvCxnSpPr>
          <p:nvPr/>
        </p:nvCxnSpPr>
        <p:spPr>
          <a:xfrm flipV="1">
            <a:off x="7846541" y="3994670"/>
            <a:ext cx="1340931" cy="10243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itle 1"/>
          <p:cNvSpPr txBox="1">
            <a:spLocks/>
          </p:cNvSpPr>
          <p:nvPr/>
        </p:nvSpPr>
        <p:spPr>
          <a:xfrm>
            <a:off x="838200" y="365125"/>
            <a:ext cx="10515600" cy="132556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!Methods </a:t>
            </a:r>
            <a:r>
              <a:rPr lang="en-US" sz="3200" dirty="0" smtClean="0"/>
              <a:t>– Data </a:t>
            </a:r>
            <a:r>
              <a:rPr lang="en-US" sz="3200" dirty="0" smtClean="0"/>
              <a:t>Analysis!</a:t>
            </a:r>
            <a:endParaRPr lang="en-US" sz="3200" dirty="0"/>
          </a:p>
        </p:txBody>
      </p:sp>
      <p:sp>
        <p:nvSpPr>
          <p:cNvPr id="62" name="Rectangle 61"/>
          <p:cNvSpPr/>
          <p:nvPr/>
        </p:nvSpPr>
        <p:spPr>
          <a:xfrm>
            <a:off x="2409567" y="5974622"/>
            <a:ext cx="7426411" cy="369332"/>
          </a:xfrm>
          <a:prstGeom prst="rect">
            <a:avLst/>
          </a:prstGeom>
        </p:spPr>
        <p:txBody>
          <a:bodyPr wrap="square">
            <a:spAutoFit/>
          </a:bodyPr>
          <a:lstStyle/>
          <a:p>
            <a:r>
              <a:rPr lang="en-US" dirty="0" smtClean="0"/>
              <a:t>Age + Education + Belief </a:t>
            </a:r>
            <a:r>
              <a:rPr lang="en-US" dirty="0"/>
              <a:t>of information </a:t>
            </a:r>
            <a:r>
              <a:rPr lang="en-US" dirty="0" smtClean="0"/>
              <a:t>received + Perceived </a:t>
            </a:r>
            <a:r>
              <a:rPr lang="en-US" dirty="0"/>
              <a:t>risk of terrorism</a:t>
            </a:r>
          </a:p>
        </p:txBody>
      </p:sp>
      <p:sp>
        <p:nvSpPr>
          <p:cNvPr id="63" name="Rectangle 62"/>
          <p:cNvSpPr/>
          <p:nvPr/>
        </p:nvSpPr>
        <p:spPr>
          <a:xfrm>
            <a:off x="4090086" y="1099755"/>
            <a:ext cx="4028303" cy="4707924"/>
          </a:xfrm>
          <a:prstGeom prst="rect">
            <a:avLst/>
          </a:prstGeom>
          <a:noFill/>
          <a:ln w="5715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20909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1564</TotalTime>
  <Words>1258</Words>
  <Application>Microsoft Office PowerPoint</Application>
  <PresentationFormat>Widescreen</PresentationFormat>
  <Paragraphs>158</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SimSun</vt:lpstr>
      <vt:lpstr>Arial</vt:lpstr>
      <vt:lpstr>Calibri</vt:lpstr>
      <vt:lpstr>Calibri Light</vt:lpstr>
      <vt:lpstr>Times New Roman</vt:lpstr>
      <vt:lpstr>Trebuchet MS</vt:lpstr>
      <vt:lpstr>Wingdings</vt:lpstr>
      <vt:lpstr>Office Theme</vt:lpstr>
      <vt:lpstr>What are you afraid of? </vt:lpstr>
      <vt:lpstr>!Background!</vt:lpstr>
      <vt:lpstr>!Research Question!</vt:lpstr>
      <vt:lpstr>!Laymen Terms! </vt:lpstr>
      <vt:lpstr>!Methods!</vt:lpstr>
      <vt:lpstr>!Methods – Dataset!</vt:lpstr>
      <vt:lpstr>!Methods – Data Analysis!</vt:lpstr>
      <vt:lpstr>PowerPoint Presentation</vt:lpstr>
      <vt:lpstr>PowerPoint Presentation</vt:lpstr>
      <vt:lpstr>!Methods – Variables!</vt:lpstr>
      <vt:lpstr>!Methods – Variables!</vt:lpstr>
      <vt:lpstr>!Results!</vt:lpstr>
      <vt:lpstr>!Results!</vt:lpstr>
      <vt:lpstr>PowerPoint Presentation</vt:lpstr>
      <vt:lpstr>PowerPoint Presentation</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K-A</dc:creator>
  <cp:lastModifiedBy>Latanna Davis</cp:lastModifiedBy>
  <cp:revision>32</cp:revision>
  <dcterms:created xsi:type="dcterms:W3CDTF">2019-04-17T21:37:15Z</dcterms:created>
  <dcterms:modified xsi:type="dcterms:W3CDTF">2019-04-23T19:39:58Z</dcterms:modified>
</cp:coreProperties>
</file>