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3" r:id="rId5"/>
    <p:sldId id="267" r:id="rId6"/>
    <p:sldId id="268" r:id="rId7"/>
    <p:sldId id="270" r:id="rId8"/>
    <p:sldId id="264" r:id="rId9"/>
    <p:sldId id="269" r:id="rId10"/>
    <p:sldId id="259" r:id="rId11"/>
    <p:sldId id="262" r:id="rId12"/>
    <p:sldId id="271"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8244" autoAdjust="0"/>
  </p:normalViewPr>
  <p:slideViewPr>
    <p:cSldViewPr snapToGrid="0">
      <p:cViewPr varScale="1">
        <p:scale>
          <a:sx n="78" d="100"/>
          <a:sy n="78" d="100"/>
        </p:scale>
        <p:origin x="9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4A5C0-8DAA-433F-B401-C4218944FFFA}" type="datetimeFigureOut">
              <a:rPr lang="en-US" smtClean="0"/>
              <a:t>4/23/2019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30F88C-0C91-48B6-A583-38B85C06078E}" type="slidenum">
              <a:rPr lang="en-US" smtClean="0"/>
              <a:t>‹#›</a:t>
            </a:fld>
            <a:endParaRPr lang="en-US"/>
          </a:p>
        </p:txBody>
      </p:sp>
    </p:spTree>
    <p:extLst>
      <p:ext uri="{BB962C8B-B14F-4D97-AF65-F5344CB8AC3E}">
        <p14:creationId xmlns:p14="http://schemas.microsoft.com/office/powerpoint/2010/main" val="4263121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latin typeface="Trebuchet MS" panose="020B0603020202020204" pitchFamily="34" charset="0"/>
              </a:rPr>
              <a:t>Perceived honesty of information sources is negatively associated with the social distance of the recipient from the source, where social distance is determined by whether agencies and officials are local, state or federal.</a:t>
            </a:r>
          </a:p>
          <a:p>
            <a:endParaRPr lang="en-US" dirty="0"/>
          </a:p>
        </p:txBody>
      </p:sp>
      <p:sp>
        <p:nvSpPr>
          <p:cNvPr id="4" name="Slide Number Placeholder 3"/>
          <p:cNvSpPr>
            <a:spLocks noGrp="1"/>
          </p:cNvSpPr>
          <p:nvPr>
            <p:ph type="sldNum" sz="quarter" idx="10"/>
          </p:nvPr>
        </p:nvSpPr>
        <p:spPr/>
        <p:txBody>
          <a:bodyPr/>
          <a:lstStyle/>
          <a:p>
            <a:fld id="{E430F88C-0C91-48B6-A583-38B85C06078E}" type="slidenum">
              <a:rPr lang="en-US" smtClean="0"/>
              <a:t>8</a:t>
            </a:fld>
            <a:endParaRPr lang="en-US"/>
          </a:p>
        </p:txBody>
      </p:sp>
    </p:spTree>
    <p:extLst>
      <p:ext uri="{BB962C8B-B14F-4D97-AF65-F5344CB8AC3E}">
        <p14:creationId xmlns:p14="http://schemas.microsoft.com/office/powerpoint/2010/main" val="3259241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B629E2-F62A-44D5-B3F8-B590F085B231}"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1898558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B629E2-F62A-44D5-B3F8-B590F085B231}"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225463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B629E2-F62A-44D5-B3F8-B590F085B231}"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556956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B629E2-F62A-44D5-B3F8-B590F085B231}"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732415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B629E2-F62A-44D5-B3F8-B590F085B231}" type="datetimeFigureOut">
              <a:rPr lang="en-US" smtClean="0"/>
              <a:t>4/22/2019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524221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B629E2-F62A-44D5-B3F8-B590F085B231}"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55087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B629E2-F62A-44D5-B3F8-B590F085B231}" type="datetimeFigureOut">
              <a:rPr lang="en-US" smtClean="0"/>
              <a:t>4/22/2019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350149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B629E2-F62A-44D5-B3F8-B590F085B231}" type="datetimeFigureOut">
              <a:rPr lang="en-US" smtClean="0"/>
              <a:t>4/22/2019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3623974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B629E2-F62A-44D5-B3F8-B590F085B231}" type="datetimeFigureOut">
              <a:rPr lang="en-US" smtClean="0"/>
              <a:t>4/22/2019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2975823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B629E2-F62A-44D5-B3F8-B590F085B231}"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58924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B629E2-F62A-44D5-B3F8-B590F085B231}" type="datetimeFigureOut">
              <a:rPr lang="en-US" smtClean="0"/>
              <a:t>4/22/2019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DDA1A-84DD-4193-A3ED-9F6A9490CB06}" type="slidenum">
              <a:rPr lang="en-US" smtClean="0"/>
              <a:t>‹#›</a:t>
            </a:fld>
            <a:endParaRPr lang="en-US"/>
          </a:p>
        </p:txBody>
      </p:sp>
    </p:spTree>
    <p:extLst>
      <p:ext uri="{BB962C8B-B14F-4D97-AF65-F5344CB8AC3E}">
        <p14:creationId xmlns:p14="http://schemas.microsoft.com/office/powerpoint/2010/main" val="2194679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629E2-F62A-44D5-B3F8-B590F085B231}" type="datetimeFigureOut">
              <a:rPr lang="en-US" smtClean="0"/>
              <a:t>4/22/2019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DDA1A-84DD-4193-A3ED-9F6A9490CB06}" type="slidenum">
              <a:rPr lang="en-US" smtClean="0"/>
              <a:t>‹#›</a:t>
            </a:fld>
            <a:endParaRPr lang="en-US"/>
          </a:p>
        </p:txBody>
      </p:sp>
    </p:spTree>
    <p:extLst>
      <p:ext uri="{BB962C8B-B14F-4D97-AF65-F5344CB8AC3E}">
        <p14:creationId xmlns:p14="http://schemas.microsoft.com/office/powerpoint/2010/main" val="1584937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What are you afraid of? </a:t>
            </a:r>
            <a:endParaRPr lang="en-US" dirty="0"/>
          </a:p>
        </p:txBody>
      </p:sp>
      <p:sp>
        <p:nvSpPr>
          <p:cNvPr id="3" name="Subtitle 2"/>
          <p:cNvSpPr>
            <a:spLocks noGrp="1"/>
          </p:cNvSpPr>
          <p:nvPr>
            <p:ph type="subTitle" idx="1"/>
          </p:nvPr>
        </p:nvSpPr>
        <p:spPr/>
        <p:txBody>
          <a:bodyPr/>
          <a:lstStyle/>
          <a:p>
            <a:r>
              <a:rPr lang="en-US" dirty="0"/>
              <a:t>Examining belief in government agencies to protect against terrorism and trust in the honesty of the information they provide</a:t>
            </a:r>
          </a:p>
          <a:p>
            <a:endParaRPr lang="en-US" dirty="0"/>
          </a:p>
        </p:txBody>
      </p:sp>
      <p:sp>
        <p:nvSpPr>
          <p:cNvPr id="4" name="Subtitle 2"/>
          <p:cNvSpPr txBox="1">
            <a:spLocks/>
          </p:cNvSpPr>
          <p:nvPr/>
        </p:nvSpPr>
        <p:spPr>
          <a:xfrm>
            <a:off x="1665514" y="442991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smtClean="0"/>
              <a:t>Lat’Anna</a:t>
            </a:r>
            <a:r>
              <a:rPr lang="en-US" dirty="0" smtClean="0"/>
              <a:t> Davis and Stephanie Kern-Allely</a:t>
            </a:r>
            <a:endParaRPr lang="en-US" dirty="0"/>
          </a:p>
        </p:txBody>
      </p:sp>
    </p:spTree>
    <p:extLst>
      <p:ext uri="{BB962C8B-B14F-4D97-AF65-F5344CB8AC3E}">
        <p14:creationId xmlns:p14="http://schemas.microsoft.com/office/powerpoint/2010/main" val="1894985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2198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b="1" dirty="0"/>
              <a:t>Results. </a:t>
            </a:r>
            <a:r>
              <a:rPr lang="en-US" dirty="0"/>
              <a:t>After adjusting for covariates, the odds</a:t>
            </a:r>
            <a:r>
              <a:rPr lang="en-US" b="1" dirty="0"/>
              <a:t> </a:t>
            </a:r>
            <a:r>
              <a:rPr lang="en-US" dirty="0"/>
              <a:t>of believing any level of government could protect against future terrorism were 23.2 times higher among those who trust the government to be honest about terrorism than those who do not. The association was strongest at the local government level (OR=5.78, 95% CI [3.89-8.59]) compared to state (OR=5.58, 95% CI [4.07-7.63]) and federal (OR=4.56, 95% CI [3.62-5.73]). </a:t>
            </a:r>
          </a:p>
          <a:p>
            <a:endParaRPr lang="en-US" dirty="0"/>
          </a:p>
        </p:txBody>
      </p:sp>
    </p:spTree>
    <p:extLst>
      <p:ext uri="{BB962C8B-B14F-4D97-AF65-F5344CB8AC3E}">
        <p14:creationId xmlns:p14="http://schemas.microsoft.com/office/powerpoint/2010/main" val="2043562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Demographics</a:t>
            </a:r>
            <a:endParaRPr lang="en-US" dirty="0"/>
          </a:p>
        </p:txBody>
      </p:sp>
      <p:sp>
        <p:nvSpPr>
          <p:cNvPr id="3" name="Content Placeholder 2"/>
          <p:cNvSpPr>
            <a:spLocks noGrp="1"/>
          </p:cNvSpPr>
          <p:nvPr>
            <p:ph idx="1"/>
          </p:nvPr>
        </p:nvSpPr>
        <p:spPr>
          <a:xfrm>
            <a:off x="838201" y="1825625"/>
            <a:ext cx="3536092" cy="4351338"/>
          </a:xfrm>
        </p:spPr>
        <p:txBody>
          <a:bodyPr>
            <a:normAutofit/>
          </a:bodyPr>
          <a:lstStyle/>
          <a:p>
            <a:r>
              <a:rPr lang="en-US" sz="2000" b="1" dirty="0">
                <a:latin typeface="Calibri" panose="020F0502020204030204" pitchFamily="34" charset="0"/>
                <a:ea typeface="SimSun" panose="02010600030101010101" pitchFamily="2" charset="-122"/>
                <a:cs typeface="Times New Roman" panose="02020603050405020304" pitchFamily="18" charset="0"/>
              </a:rPr>
              <a:t>Table 1. Characteristics of </a:t>
            </a:r>
            <a:r>
              <a:rPr lang="en-US" sz="2000" b="1" dirty="0" smtClean="0">
                <a:latin typeface="Calibri" panose="020F0502020204030204" pitchFamily="34" charset="0"/>
                <a:ea typeface="SimSun" panose="02010600030101010101" pitchFamily="2" charset="-122"/>
                <a:cs typeface="Times New Roman" panose="02020603050405020304" pitchFamily="18" charset="0"/>
              </a:rPr>
              <a:t>participants </a:t>
            </a:r>
            <a:r>
              <a:rPr lang="en-US" sz="2000" b="1" dirty="0" smtClean="0"/>
              <a:t>who do or do not trust </a:t>
            </a:r>
            <a:r>
              <a:rPr lang="en-US" sz="2000" b="1" dirty="0"/>
              <a:t>that government can protect from terrorism </a:t>
            </a: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182566436"/>
              </p:ext>
            </p:extLst>
          </p:nvPr>
        </p:nvGraphicFramePr>
        <p:xfrm>
          <a:off x="6351372" y="601038"/>
          <a:ext cx="5847837" cy="6070324"/>
        </p:xfrm>
        <a:graphic>
          <a:graphicData uri="http://schemas.openxmlformats.org/drawingml/2006/table">
            <a:tbl>
              <a:tblPr/>
              <a:tblGrid>
                <a:gridCol w="1949279"/>
                <a:gridCol w="1949279"/>
                <a:gridCol w="1949279"/>
              </a:tblGrid>
              <a:tr h="430118">
                <a:tc>
                  <a:txBody>
                    <a:bodyPr/>
                    <a:lstStyle/>
                    <a:p>
                      <a:endParaRPr lang="en-US" sz="3600" dirty="0"/>
                    </a:p>
                  </a:txBody>
                  <a:tcPr marL="34263" marR="34263" marT="17131" marB="17131" anchor="ctr">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smtClean="0">
                          <a:effectLst/>
                        </a:rPr>
                        <a:t>Does not trust in government protection from terrorism</a:t>
                      </a:r>
                      <a:r>
                        <a:rPr lang="en-US" sz="1100" dirty="0">
                          <a:effectLst/>
                        </a:rPr>
                        <a:t/>
                      </a:r>
                      <a:br>
                        <a:rPr lang="en-US" sz="1100" dirty="0">
                          <a:effectLst/>
                        </a:rPr>
                      </a:br>
                      <a:r>
                        <a:rPr lang="en-US" sz="1100" dirty="0">
                          <a:effectLst/>
                        </a:rPr>
                        <a:t>(</a:t>
                      </a:r>
                      <a:r>
                        <a:rPr lang="en-US" sz="1100" dirty="0" smtClean="0">
                          <a:effectLst/>
                        </a:rPr>
                        <a:t>n=1741)</a:t>
                      </a:r>
                    </a:p>
                    <a:p>
                      <a:pPr algn="ctr"/>
                      <a:r>
                        <a:rPr lang="en-US" sz="1100" dirty="0" smtClean="0">
                          <a:effectLst/>
                        </a:rPr>
                        <a:t>n (%)</a:t>
                      </a:r>
                      <a:endParaRPr lang="en-US" sz="1100" dirty="0">
                        <a:effectLst/>
                      </a:endParaRPr>
                    </a:p>
                  </a:txBody>
                  <a:tcPr marL="34263" marR="34263" marT="17131" marB="17131" anchor="ctr">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effectLst/>
                        </a:rPr>
                        <a:t>Does trust in government protection from terrorism</a:t>
                      </a:r>
                      <a:r>
                        <a:rPr lang="en-US" sz="1100" dirty="0">
                          <a:effectLst/>
                        </a:rPr>
                        <a:t/>
                      </a:r>
                      <a:br>
                        <a:rPr lang="en-US" sz="1100" dirty="0">
                          <a:effectLst/>
                        </a:rPr>
                      </a:br>
                      <a:r>
                        <a:rPr lang="en-US" sz="1100" dirty="0">
                          <a:effectLst/>
                        </a:rPr>
                        <a:t>(n=288</a:t>
                      </a:r>
                      <a:r>
                        <a:rPr lang="en-US" sz="1100" dirty="0" smtClean="0">
                          <a:effectLst/>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smtClean="0">
                          <a:effectLst/>
                        </a:rPr>
                        <a:t>N</a:t>
                      </a:r>
                      <a:r>
                        <a:rPr lang="en-US" sz="1100" baseline="0" dirty="0" smtClean="0">
                          <a:effectLst/>
                        </a:rPr>
                        <a:t> </a:t>
                      </a:r>
                      <a:r>
                        <a:rPr lang="en-US" sz="1100" dirty="0" smtClean="0">
                          <a:effectLst/>
                        </a:rPr>
                        <a:t>(%)</a:t>
                      </a:r>
                      <a:endParaRPr lang="en-US" sz="1100" dirty="0">
                        <a:effectLst/>
                      </a:endParaRPr>
                    </a:p>
                  </a:txBody>
                  <a:tcPr marL="34263" marR="34263" marT="17131" marB="17131" anchor="ctr">
                    <a:lnL>
                      <a:noFill/>
                    </a:lnL>
                    <a:lnR>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1102">
                <a:tc>
                  <a:txBody>
                    <a:bodyPr/>
                    <a:lstStyle/>
                    <a:p>
                      <a:pPr algn="l"/>
                      <a:r>
                        <a:rPr lang="en-US" sz="1100" b="1" dirty="0" smtClean="0">
                          <a:effectLst/>
                        </a:rPr>
                        <a:t>Education</a:t>
                      </a:r>
                      <a:endParaRPr lang="en-US" sz="1100" b="1" dirty="0">
                        <a:effectLst/>
                      </a:endParaRPr>
                    </a:p>
                  </a:txBody>
                  <a:tcPr marL="34263" marR="34263" marT="17131" marB="17131"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endParaRPr lang="en-US" sz="1100">
                        <a:effectLst/>
                      </a:endParaRPr>
                    </a:p>
                  </a:txBody>
                  <a:tcPr marL="34263" marR="34263" marT="17131" marB="17131"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endParaRPr lang="en-US" sz="1100">
                        <a:effectLst/>
                      </a:endParaRPr>
                    </a:p>
                  </a:txBody>
                  <a:tcPr marL="34263" marR="34263" marT="17131" marB="17131" anchor="ctr">
                    <a:lnL>
                      <a:noFill/>
                    </a:lnL>
                    <a:lnR>
                      <a:noFill/>
                    </a:lnR>
                    <a:lnT w="12700" cap="flat" cmpd="sng" algn="ctr">
                      <a:solidFill>
                        <a:srgbClr val="000000"/>
                      </a:solidFill>
                      <a:prstDash val="solid"/>
                      <a:round/>
                      <a:headEnd type="none" w="med" len="med"/>
                      <a:tailEnd type="none" w="med" len="med"/>
                    </a:lnT>
                    <a:lnB>
                      <a:noFill/>
                    </a:lnB>
                  </a:tcPr>
                </a:tc>
              </a:tr>
              <a:tr h="430118">
                <a:tc>
                  <a:txBody>
                    <a:bodyPr/>
                    <a:lstStyle/>
                    <a:p>
                      <a:pPr algn="l"/>
                      <a:r>
                        <a:rPr lang="en-US" sz="1100" dirty="0" smtClean="0">
                          <a:effectLst/>
                        </a:rPr>
                        <a:t>HIGH </a:t>
                      </a:r>
                      <a:r>
                        <a:rPr lang="en-US" sz="1100" dirty="0">
                          <a:effectLst/>
                        </a:rPr>
                        <a:t>SCHOOL DIPLOMA/GED (OR EQUIVALENT)</a:t>
                      </a:r>
                    </a:p>
                  </a:txBody>
                  <a:tcPr marL="34263" marR="34263" marT="17131" marB="17131" anchor="ctr">
                    <a:lnL>
                      <a:noFill/>
                    </a:lnL>
                    <a:lnR>
                      <a:noFill/>
                    </a:lnR>
                    <a:lnT>
                      <a:noFill/>
                    </a:lnT>
                    <a:lnB>
                      <a:noFill/>
                    </a:lnB>
                  </a:tcPr>
                </a:tc>
                <a:tc>
                  <a:txBody>
                    <a:bodyPr/>
                    <a:lstStyle/>
                    <a:p>
                      <a:pPr algn="ctr"/>
                      <a:r>
                        <a:rPr lang="en-US" sz="1100">
                          <a:effectLst/>
                        </a:rPr>
                        <a:t>546 (31.4%)</a:t>
                      </a:r>
                    </a:p>
                  </a:txBody>
                  <a:tcPr marL="34263" marR="34263" marT="17131" marB="17131" anchor="ctr">
                    <a:lnL>
                      <a:noFill/>
                    </a:lnL>
                    <a:lnR>
                      <a:noFill/>
                    </a:lnR>
                    <a:lnT>
                      <a:noFill/>
                    </a:lnT>
                    <a:lnB>
                      <a:noFill/>
                    </a:lnB>
                  </a:tcPr>
                </a:tc>
                <a:tc>
                  <a:txBody>
                    <a:bodyPr/>
                    <a:lstStyle/>
                    <a:p>
                      <a:pPr algn="ctr"/>
                      <a:r>
                        <a:rPr lang="en-US" sz="1100">
                          <a:effectLst/>
                        </a:rPr>
                        <a:t>103 (35.8%)</a:t>
                      </a:r>
                    </a:p>
                  </a:txBody>
                  <a:tcPr marL="34263" marR="34263" marT="17131" marB="17131" anchor="ctr">
                    <a:lnL>
                      <a:noFill/>
                    </a:lnL>
                    <a:lnR>
                      <a:noFill/>
                    </a:lnR>
                    <a:lnT>
                      <a:noFill/>
                    </a:lnT>
                    <a:lnB>
                      <a:noFill/>
                    </a:lnB>
                  </a:tcPr>
                </a:tc>
              </a:tr>
              <a:tr h="300610">
                <a:tc>
                  <a:txBody>
                    <a:bodyPr/>
                    <a:lstStyle/>
                    <a:p>
                      <a:pPr algn="l"/>
                      <a:r>
                        <a:rPr lang="en-US" sz="1100" dirty="0" smtClean="0">
                          <a:effectLst/>
                        </a:rPr>
                        <a:t>JUNIOR </a:t>
                      </a:r>
                      <a:r>
                        <a:rPr lang="en-US" sz="1100" dirty="0">
                          <a:effectLst/>
                        </a:rPr>
                        <a:t>COLLEGE DEGREE (A.A.)</a:t>
                      </a:r>
                    </a:p>
                  </a:txBody>
                  <a:tcPr marL="34263" marR="34263" marT="17131" marB="17131" anchor="ctr">
                    <a:lnL>
                      <a:noFill/>
                    </a:lnL>
                    <a:lnR>
                      <a:noFill/>
                    </a:lnR>
                    <a:lnT>
                      <a:noFill/>
                    </a:lnT>
                    <a:lnB>
                      <a:noFill/>
                    </a:lnB>
                  </a:tcPr>
                </a:tc>
                <a:tc>
                  <a:txBody>
                    <a:bodyPr/>
                    <a:lstStyle/>
                    <a:p>
                      <a:pPr algn="ctr"/>
                      <a:r>
                        <a:rPr lang="en-US" sz="1100">
                          <a:effectLst/>
                        </a:rPr>
                        <a:t>160 (9.2%)</a:t>
                      </a:r>
                    </a:p>
                  </a:txBody>
                  <a:tcPr marL="34263" marR="34263" marT="17131" marB="17131" anchor="ctr">
                    <a:lnL>
                      <a:noFill/>
                    </a:lnL>
                    <a:lnR>
                      <a:noFill/>
                    </a:lnR>
                    <a:lnT>
                      <a:noFill/>
                    </a:lnT>
                    <a:lnB>
                      <a:noFill/>
                    </a:lnB>
                  </a:tcPr>
                </a:tc>
                <a:tc>
                  <a:txBody>
                    <a:bodyPr/>
                    <a:lstStyle/>
                    <a:p>
                      <a:pPr algn="ctr"/>
                      <a:r>
                        <a:rPr lang="en-US" sz="1100">
                          <a:effectLst/>
                        </a:rPr>
                        <a:t>30 (10.4%)</a:t>
                      </a:r>
                    </a:p>
                  </a:txBody>
                  <a:tcPr marL="34263" marR="34263" marT="17131" marB="17131" anchor="ctr">
                    <a:lnL>
                      <a:noFill/>
                    </a:lnL>
                    <a:lnR>
                      <a:noFill/>
                    </a:lnR>
                    <a:lnT>
                      <a:noFill/>
                    </a:lnT>
                    <a:lnB>
                      <a:noFill/>
                    </a:lnB>
                  </a:tcPr>
                </a:tc>
              </a:tr>
              <a:tr h="300610">
                <a:tc>
                  <a:txBody>
                    <a:bodyPr/>
                    <a:lstStyle/>
                    <a:p>
                      <a:pPr algn="l"/>
                      <a:r>
                        <a:rPr lang="en-US" sz="1100" dirty="0" smtClean="0">
                          <a:effectLst/>
                        </a:rPr>
                        <a:t>BACHELORS </a:t>
                      </a:r>
                      <a:r>
                        <a:rPr lang="en-US" sz="1100" dirty="0">
                          <a:effectLst/>
                        </a:rPr>
                        <a:t>DEGREE (B.A.,B.S.)</a:t>
                      </a:r>
                    </a:p>
                  </a:txBody>
                  <a:tcPr marL="34263" marR="34263" marT="17131" marB="17131" anchor="ctr">
                    <a:lnL>
                      <a:noFill/>
                    </a:lnL>
                    <a:lnR>
                      <a:noFill/>
                    </a:lnR>
                    <a:lnT>
                      <a:noFill/>
                    </a:lnT>
                    <a:lnB>
                      <a:noFill/>
                    </a:lnB>
                  </a:tcPr>
                </a:tc>
                <a:tc>
                  <a:txBody>
                    <a:bodyPr/>
                    <a:lstStyle/>
                    <a:p>
                      <a:pPr algn="ctr"/>
                      <a:r>
                        <a:rPr lang="en-US" sz="1100">
                          <a:effectLst/>
                        </a:rPr>
                        <a:t>403 (23.1%)</a:t>
                      </a:r>
                    </a:p>
                  </a:txBody>
                  <a:tcPr marL="34263" marR="34263" marT="17131" marB="17131" anchor="ctr">
                    <a:lnL>
                      <a:noFill/>
                    </a:lnL>
                    <a:lnR>
                      <a:noFill/>
                    </a:lnR>
                    <a:lnT>
                      <a:noFill/>
                    </a:lnT>
                    <a:lnB>
                      <a:noFill/>
                    </a:lnB>
                  </a:tcPr>
                </a:tc>
                <a:tc>
                  <a:txBody>
                    <a:bodyPr/>
                    <a:lstStyle/>
                    <a:p>
                      <a:pPr algn="ctr"/>
                      <a:r>
                        <a:rPr lang="en-US" sz="1100" dirty="0">
                          <a:effectLst/>
                        </a:rPr>
                        <a:t>53 (18.4%)</a:t>
                      </a:r>
                    </a:p>
                  </a:txBody>
                  <a:tcPr marL="34263" marR="34263" marT="17131" marB="17131" anchor="ctr">
                    <a:lnL>
                      <a:noFill/>
                    </a:lnL>
                    <a:lnR>
                      <a:noFill/>
                    </a:lnR>
                    <a:lnT>
                      <a:noFill/>
                    </a:lnT>
                    <a:lnB>
                      <a:noFill/>
                    </a:lnB>
                  </a:tcPr>
                </a:tc>
              </a:tr>
              <a:tr h="300610">
                <a:tc>
                  <a:txBody>
                    <a:bodyPr/>
                    <a:lstStyle/>
                    <a:p>
                      <a:pPr algn="l"/>
                      <a:r>
                        <a:rPr lang="en-US" sz="1100" dirty="0" smtClean="0">
                          <a:effectLst/>
                        </a:rPr>
                        <a:t>MASTERS </a:t>
                      </a:r>
                      <a:r>
                        <a:rPr lang="en-US" sz="1100" dirty="0">
                          <a:effectLst/>
                        </a:rPr>
                        <a:t>DEGREE (M.A., M.S.)</a:t>
                      </a:r>
                    </a:p>
                  </a:txBody>
                  <a:tcPr marL="34263" marR="34263" marT="17131" marB="17131" anchor="ctr">
                    <a:lnL>
                      <a:noFill/>
                    </a:lnL>
                    <a:lnR>
                      <a:noFill/>
                    </a:lnR>
                    <a:lnT>
                      <a:noFill/>
                    </a:lnT>
                    <a:lnB>
                      <a:noFill/>
                    </a:lnB>
                  </a:tcPr>
                </a:tc>
                <a:tc>
                  <a:txBody>
                    <a:bodyPr/>
                    <a:lstStyle/>
                    <a:p>
                      <a:pPr algn="ctr"/>
                      <a:r>
                        <a:rPr lang="en-US" sz="1100">
                          <a:effectLst/>
                        </a:rPr>
                        <a:t>247 (14.2%)</a:t>
                      </a:r>
                    </a:p>
                  </a:txBody>
                  <a:tcPr marL="34263" marR="34263" marT="17131" marB="17131" anchor="ctr">
                    <a:lnL>
                      <a:noFill/>
                    </a:lnL>
                    <a:lnR>
                      <a:noFill/>
                    </a:lnR>
                    <a:lnT>
                      <a:noFill/>
                    </a:lnT>
                    <a:lnB>
                      <a:noFill/>
                    </a:lnB>
                  </a:tcPr>
                </a:tc>
                <a:tc>
                  <a:txBody>
                    <a:bodyPr/>
                    <a:lstStyle/>
                    <a:p>
                      <a:pPr algn="ctr"/>
                      <a:r>
                        <a:rPr lang="en-US" sz="1100">
                          <a:effectLst/>
                        </a:rPr>
                        <a:t>24 (8.3%)</a:t>
                      </a:r>
                    </a:p>
                  </a:txBody>
                  <a:tcPr marL="34263" marR="34263" marT="17131" marB="17131" anchor="ctr">
                    <a:lnL>
                      <a:noFill/>
                    </a:lnL>
                    <a:lnR>
                      <a:noFill/>
                    </a:lnR>
                    <a:lnT>
                      <a:noFill/>
                    </a:lnT>
                    <a:lnB>
                      <a:noFill/>
                    </a:lnB>
                  </a:tcPr>
                </a:tc>
              </a:tr>
              <a:tr h="171102">
                <a:tc>
                  <a:txBody>
                    <a:bodyPr/>
                    <a:lstStyle/>
                    <a:p>
                      <a:pPr algn="l"/>
                      <a:r>
                        <a:rPr lang="en-US" sz="1100" dirty="0" smtClean="0">
                          <a:effectLst/>
                        </a:rPr>
                        <a:t>DOCTORATE </a:t>
                      </a:r>
                      <a:r>
                        <a:rPr lang="en-US" sz="1100" dirty="0">
                          <a:effectLst/>
                        </a:rPr>
                        <a:t>(PH.D.)</a:t>
                      </a:r>
                    </a:p>
                  </a:txBody>
                  <a:tcPr marL="34263" marR="34263" marT="17131" marB="17131" anchor="ctr">
                    <a:lnL>
                      <a:noFill/>
                    </a:lnL>
                    <a:lnR>
                      <a:noFill/>
                    </a:lnR>
                    <a:lnT>
                      <a:noFill/>
                    </a:lnT>
                    <a:lnB>
                      <a:noFill/>
                    </a:lnB>
                  </a:tcPr>
                </a:tc>
                <a:tc>
                  <a:txBody>
                    <a:bodyPr/>
                    <a:lstStyle/>
                    <a:p>
                      <a:pPr algn="ctr"/>
                      <a:r>
                        <a:rPr lang="en-US" sz="1100">
                          <a:effectLst/>
                        </a:rPr>
                        <a:t>45 (2.6%)</a:t>
                      </a:r>
                    </a:p>
                  </a:txBody>
                  <a:tcPr marL="34263" marR="34263" marT="17131" marB="17131" anchor="ctr">
                    <a:lnL>
                      <a:noFill/>
                    </a:lnL>
                    <a:lnR>
                      <a:noFill/>
                    </a:lnR>
                    <a:lnT>
                      <a:noFill/>
                    </a:lnT>
                    <a:lnB>
                      <a:noFill/>
                    </a:lnB>
                  </a:tcPr>
                </a:tc>
                <a:tc>
                  <a:txBody>
                    <a:bodyPr/>
                    <a:lstStyle/>
                    <a:p>
                      <a:pPr algn="ctr"/>
                      <a:r>
                        <a:rPr lang="en-US" sz="1100">
                          <a:effectLst/>
                        </a:rPr>
                        <a:t>1 (0.3%)</a:t>
                      </a:r>
                    </a:p>
                  </a:txBody>
                  <a:tcPr marL="34263" marR="34263" marT="17131" marB="17131" anchor="ctr">
                    <a:lnL>
                      <a:noFill/>
                    </a:lnL>
                    <a:lnR>
                      <a:noFill/>
                    </a:lnR>
                    <a:lnT>
                      <a:noFill/>
                    </a:lnT>
                    <a:lnB>
                      <a:noFill/>
                    </a:lnB>
                  </a:tcPr>
                </a:tc>
              </a:tr>
              <a:tr h="300610">
                <a:tc>
                  <a:txBody>
                    <a:bodyPr/>
                    <a:lstStyle/>
                    <a:p>
                      <a:pPr algn="l"/>
                      <a:r>
                        <a:rPr lang="fr-FR" sz="1100" dirty="0" smtClean="0">
                          <a:effectLst/>
                        </a:rPr>
                        <a:t>PROFESSIONAL </a:t>
                      </a:r>
                      <a:r>
                        <a:rPr lang="fr-FR" sz="1100" dirty="0">
                          <a:effectLst/>
                        </a:rPr>
                        <a:t>(M.D., J.D., ETC.)</a:t>
                      </a:r>
                    </a:p>
                  </a:txBody>
                  <a:tcPr marL="34263" marR="34263" marT="17131" marB="17131" anchor="ctr">
                    <a:lnL>
                      <a:noFill/>
                    </a:lnL>
                    <a:lnR>
                      <a:noFill/>
                    </a:lnR>
                    <a:lnT>
                      <a:noFill/>
                    </a:lnT>
                    <a:lnB>
                      <a:noFill/>
                    </a:lnB>
                  </a:tcPr>
                </a:tc>
                <a:tc>
                  <a:txBody>
                    <a:bodyPr/>
                    <a:lstStyle/>
                    <a:p>
                      <a:pPr algn="ctr"/>
                      <a:r>
                        <a:rPr lang="en-US" sz="1100">
                          <a:effectLst/>
                        </a:rPr>
                        <a:t>38 (2.2%)</a:t>
                      </a:r>
                    </a:p>
                  </a:txBody>
                  <a:tcPr marL="34263" marR="34263" marT="17131" marB="17131" anchor="ctr">
                    <a:lnL>
                      <a:noFill/>
                    </a:lnL>
                    <a:lnR>
                      <a:noFill/>
                    </a:lnR>
                    <a:lnT>
                      <a:noFill/>
                    </a:lnT>
                    <a:lnB>
                      <a:noFill/>
                    </a:lnB>
                  </a:tcPr>
                </a:tc>
                <a:tc>
                  <a:txBody>
                    <a:bodyPr/>
                    <a:lstStyle/>
                    <a:p>
                      <a:pPr algn="ctr"/>
                      <a:r>
                        <a:rPr lang="en-US" sz="1100">
                          <a:effectLst/>
                        </a:rPr>
                        <a:t>2 (0.7%)</a:t>
                      </a:r>
                    </a:p>
                  </a:txBody>
                  <a:tcPr marL="34263" marR="34263" marT="17131" marB="17131" anchor="ctr">
                    <a:lnL>
                      <a:noFill/>
                    </a:lnL>
                    <a:lnR>
                      <a:noFill/>
                    </a:lnR>
                    <a:lnT>
                      <a:noFill/>
                    </a:lnT>
                    <a:lnB>
                      <a:noFill/>
                    </a:lnB>
                  </a:tcPr>
                </a:tc>
              </a:tr>
              <a:tr h="171102">
                <a:tc>
                  <a:txBody>
                    <a:bodyPr/>
                    <a:lstStyle/>
                    <a:p>
                      <a:pPr algn="l"/>
                      <a:r>
                        <a:rPr lang="en-US" sz="1100" dirty="0" smtClean="0">
                          <a:effectLst/>
                        </a:rPr>
                        <a:t>NONE</a:t>
                      </a:r>
                      <a:endParaRPr lang="en-US" sz="1100" dirty="0">
                        <a:effectLst/>
                      </a:endParaRPr>
                    </a:p>
                  </a:txBody>
                  <a:tcPr marL="34263" marR="34263" marT="17131" marB="17131" anchor="ctr">
                    <a:lnL>
                      <a:noFill/>
                    </a:lnL>
                    <a:lnR>
                      <a:noFill/>
                    </a:lnR>
                    <a:lnT>
                      <a:noFill/>
                    </a:lnT>
                    <a:lnB>
                      <a:noFill/>
                    </a:lnB>
                  </a:tcPr>
                </a:tc>
                <a:tc>
                  <a:txBody>
                    <a:bodyPr/>
                    <a:lstStyle/>
                    <a:p>
                      <a:pPr algn="ctr"/>
                      <a:r>
                        <a:rPr lang="en-US" sz="1100">
                          <a:effectLst/>
                        </a:rPr>
                        <a:t>156 (9.0%)</a:t>
                      </a:r>
                    </a:p>
                  </a:txBody>
                  <a:tcPr marL="34263" marR="34263" marT="17131" marB="17131" anchor="ctr">
                    <a:lnL>
                      <a:noFill/>
                    </a:lnL>
                    <a:lnR>
                      <a:noFill/>
                    </a:lnR>
                    <a:lnT>
                      <a:noFill/>
                    </a:lnT>
                    <a:lnB>
                      <a:noFill/>
                    </a:lnB>
                  </a:tcPr>
                </a:tc>
                <a:tc>
                  <a:txBody>
                    <a:bodyPr/>
                    <a:lstStyle/>
                    <a:p>
                      <a:pPr algn="ctr"/>
                      <a:r>
                        <a:rPr lang="en-US" sz="1100">
                          <a:effectLst/>
                        </a:rPr>
                        <a:t>46 (16.0%)</a:t>
                      </a:r>
                    </a:p>
                  </a:txBody>
                  <a:tcPr marL="34263" marR="34263" marT="17131" marB="17131" anchor="ctr">
                    <a:lnL>
                      <a:noFill/>
                    </a:lnL>
                    <a:lnR>
                      <a:noFill/>
                    </a:lnR>
                    <a:lnT>
                      <a:noFill/>
                    </a:lnT>
                    <a:lnB>
                      <a:noFill/>
                    </a:lnB>
                  </a:tcPr>
                </a:tc>
              </a:tr>
              <a:tr h="171102">
                <a:tc>
                  <a:txBody>
                    <a:bodyPr/>
                    <a:lstStyle/>
                    <a:p>
                      <a:pPr algn="l"/>
                      <a:r>
                        <a:rPr lang="en-US" sz="1100" dirty="0" smtClean="0">
                          <a:effectLst/>
                        </a:rPr>
                        <a:t>OTHER</a:t>
                      </a:r>
                      <a:endParaRPr lang="en-US" sz="1100" dirty="0">
                        <a:effectLst/>
                      </a:endParaRPr>
                    </a:p>
                  </a:txBody>
                  <a:tcPr marL="34263" marR="34263" marT="17131" marB="17131" anchor="ctr">
                    <a:lnL>
                      <a:noFill/>
                    </a:lnL>
                    <a:lnR>
                      <a:noFill/>
                    </a:lnR>
                    <a:lnT>
                      <a:noFill/>
                    </a:lnT>
                    <a:lnB>
                      <a:noFill/>
                    </a:lnB>
                  </a:tcPr>
                </a:tc>
                <a:tc>
                  <a:txBody>
                    <a:bodyPr/>
                    <a:lstStyle/>
                    <a:p>
                      <a:pPr algn="ctr"/>
                      <a:r>
                        <a:rPr lang="en-US" sz="1100">
                          <a:effectLst/>
                        </a:rPr>
                        <a:t>146 (8.4%)</a:t>
                      </a:r>
                    </a:p>
                  </a:txBody>
                  <a:tcPr marL="34263" marR="34263" marT="17131" marB="17131" anchor="ctr">
                    <a:lnL>
                      <a:noFill/>
                    </a:lnL>
                    <a:lnR>
                      <a:noFill/>
                    </a:lnR>
                    <a:lnT>
                      <a:noFill/>
                    </a:lnT>
                    <a:lnB>
                      <a:noFill/>
                    </a:lnB>
                  </a:tcPr>
                </a:tc>
                <a:tc>
                  <a:txBody>
                    <a:bodyPr/>
                    <a:lstStyle/>
                    <a:p>
                      <a:pPr algn="ctr"/>
                      <a:r>
                        <a:rPr lang="en-US" sz="1100">
                          <a:effectLst/>
                        </a:rPr>
                        <a:t>29 (10.1%)</a:t>
                      </a:r>
                    </a:p>
                  </a:txBody>
                  <a:tcPr marL="34263" marR="34263" marT="17131" marB="17131" anchor="ctr">
                    <a:lnL>
                      <a:noFill/>
                    </a:lnL>
                    <a:lnR>
                      <a:noFill/>
                    </a:lnR>
                    <a:lnT>
                      <a:noFill/>
                    </a:lnT>
                    <a:lnB>
                      <a:noFill/>
                    </a:lnB>
                  </a:tcPr>
                </a:tc>
              </a:tr>
              <a:tr h="171102">
                <a:tc>
                  <a:txBody>
                    <a:bodyPr/>
                    <a:lstStyle/>
                    <a:p>
                      <a:pPr algn="l"/>
                      <a:endParaRPr lang="en-US" sz="1100" b="1" dirty="0">
                        <a:effectLst/>
                      </a:endParaRPr>
                    </a:p>
                  </a:txBody>
                  <a:tcPr marL="34263" marR="34263" marT="17131" marB="17131" anchor="ctr">
                    <a:lnL>
                      <a:noFill/>
                    </a:lnL>
                    <a:lnR>
                      <a:noFill/>
                    </a:lnR>
                    <a:lnT>
                      <a:noFill/>
                    </a:lnT>
                    <a:lnB>
                      <a:noFill/>
                    </a:lnB>
                  </a:tcPr>
                </a:tc>
                <a:tc>
                  <a:txBody>
                    <a:bodyPr/>
                    <a:lstStyle/>
                    <a:p>
                      <a:pPr algn="ctr"/>
                      <a:endParaRPr lang="en-US" sz="1100">
                        <a:effectLst/>
                      </a:endParaRPr>
                    </a:p>
                  </a:txBody>
                  <a:tcPr marL="34263" marR="34263" marT="17131" marB="17131" anchor="ctr">
                    <a:lnL>
                      <a:noFill/>
                    </a:lnL>
                    <a:lnR>
                      <a:noFill/>
                    </a:lnR>
                    <a:lnT>
                      <a:noFill/>
                    </a:lnT>
                    <a:lnB>
                      <a:noFill/>
                    </a:lnB>
                  </a:tcPr>
                </a:tc>
                <a:tc>
                  <a:txBody>
                    <a:bodyPr/>
                    <a:lstStyle/>
                    <a:p>
                      <a:pPr algn="ctr"/>
                      <a:endParaRPr lang="en-US" sz="1100">
                        <a:effectLst/>
                      </a:endParaRPr>
                    </a:p>
                  </a:txBody>
                  <a:tcPr marL="34263" marR="34263" marT="17131" marB="17131" anchor="ctr">
                    <a:lnL>
                      <a:noFill/>
                    </a:lnL>
                    <a:lnR>
                      <a:noFill/>
                    </a:lnR>
                    <a:lnT>
                      <a:noFill/>
                    </a:lnT>
                    <a:lnB>
                      <a:noFill/>
                    </a:lnB>
                  </a:tcPr>
                </a:tc>
              </a:tr>
              <a:tr h="171102">
                <a:tc>
                  <a:txBody>
                    <a:bodyPr/>
                    <a:lstStyle/>
                    <a:p>
                      <a:pPr algn="l"/>
                      <a:r>
                        <a:rPr lang="en-US" sz="1100" b="1" dirty="0" smtClean="0">
                          <a:effectLst/>
                        </a:rPr>
                        <a:t>Age </a:t>
                      </a:r>
                      <a:r>
                        <a:rPr lang="en-US" sz="1100" dirty="0" smtClean="0">
                          <a:effectLst/>
                        </a:rPr>
                        <a:t>Median </a:t>
                      </a:r>
                      <a:r>
                        <a:rPr lang="en-US" sz="1100" dirty="0">
                          <a:effectLst/>
                        </a:rPr>
                        <a:t>[Min, Max]</a:t>
                      </a:r>
                    </a:p>
                  </a:txBody>
                  <a:tcPr marL="34263" marR="34263" marT="17131" marB="17131" anchor="ctr">
                    <a:lnL>
                      <a:noFill/>
                    </a:lnL>
                    <a:lnR>
                      <a:noFill/>
                    </a:lnR>
                    <a:lnT>
                      <a:noFill/>
                    </a:lnT>
                    <a:lnB>
                      <a:noFill/>
                    </a:lnB>
                  </a:tcPr>
                </a:tc>
                <a:tc>
                  <a:txBody>
                    <a:bodyPr/>
                    <a:lstStyle/>
                    <a:p>
                      <a:pPr algn="ctr"/>
                      <a:r>
                        <a:rPr lang="en-US" sz="1100" dirty="0">
                          <a:effectLst/>
                        </a:rPr>
                        <a:t>50.0 [18.0, 98.0]</a:t>
                      </a:r>
                    </a:p>
                  </a:txBody>
                  <a:tcPr marL="34263" marR="34263" marT="17131" marB="17131" anchor="ctr">
                    <a:lnL>
                      <a:noFill/>
                    </a:lnL>
                    <a:lnR>
                      <a:noFill/>
                    </a:lnR>
                    <a:lnT>
                      <a:noFill/>
                    </a:lnT>
                    <a:lnB>
                      <a:noFill/>
                    </a:lnB>
                  </a:tcPr>
                </a:tc>
                <a:tc>
                  <a:txBody>
                    <a:bodyPr/>
                    <a:lstStyle/>
                    <a:p>
                      <a:pPr algn="ctr"/>
                      <a:r>
                        <a:rPr lang="en-US" sz="1100" dirty="0">
                          <a:effectLst/>
                        </a:rPr>
                        <a:t>46.0 [18.0, 88.0]</a:t>
                      </a:r>
                    </a:p>
                  </a:txBody>
                  <a:tcPr marL="34263" marR="34263" marT="17131" marB="17131" anchor="ctr">
                    <a:lnL>
                      <a:noFill/>
                    </a:lnL>
                    <a:lnR>
                      <a:noFill/>
                    </a:lnR>
                    <a:lnT>
                      <a:noFill/>
                    </a:lnT>
                    <a:lnB>
                      <a:noFill/>
                    </a:lnB>
                  </a:tcPr>
                </a:tc>
              </a:tr>
              <a:tr h="171102">
                <a:tc>
                  <a:txBody>
                    <a:bodyPr/>
                    <a:lstStyle/>
                    <a:p>
                      <a:r>
                        <a:rPr lang="en-US" sz="1100" b="1" dirty="0" smtClean="0"/>
                        <a:t>Belief of information received</a:t>
                      </a:r>
                      <a:endParaRPr lang="en-US" sz="1100" b="1" dirty="0"/>
                    </a:p>
                  </a:txBody>
                  <a:tcPr marL="34263" marR="34263" marT="17131" marB="17131" anchor="ctr">
                    <a:lnL>
                      <a:noFill/>
                    </a:lnL>
                    <a:lnR>
                      <a:noFill/>
                    </a:lnR>
                    <a:lnT>
                      <a:noFill/>
                    </a:lnT>
                    <a:lnB>
                      <a:noFill/>
                    </a:lnB>
                  </a:tcPr>
                </a:tc>
                <a:tc>
                  <a:txBody>
                    <a:bodyPr/>
                    <a:lstStyle/>
                    <a:p>
                      <a:pPr algn="ctr"/>
                      <a:endParaRPr lang="en-US" sz="1100">
                        <a:effectLst/>
                      </a:endParaRPr>
                    </a:p>
                  </a:txBody>
                  <a:tcPr marL="34263" marR="34263" marT="17131" marB="17131" anchor="ctr">
                    <a:lnL>
                      <a:noFill/>
                    </a:lnL>
                    <a:lnR>
                      <a:noFill/>
                    </a:lnR>
                    <a:lnT>
                      <a:noFill/>
                    </a:lnT>
                    <a:lnB>
                      <a:noFill/>
                    </a:lnB>
                  </a:tcPr>
                </a:tc>
                <a:tc>
                  <a:txBody>
                    <a:bodyPr/>
                    <a:lstStyle/>
                    <a:p>
                      <a:pPr algn="ctr"/>
                      <a:endParaRPr lang="en-US" sz="1100">
                        <a:effectLst/>
                      </a:endParaRPr>
                    </a:p>
                  </a:txBody>
                  <a:tcPr marL="34263" marR="34263" marT="17131" marB="17131" anchor="ctr">
                    <a:lnL>
                      <a:noFill/>
                    </a:lnL>
                    <a:lnR>
                      <a:noFill/>
                    </a:lnR>
                    <a:lnT>
                      <a:noFill/>
                    </a:lnT>
                    <a:lnB>
                      <a:noFill/>
                    </a:lnB>
                  </a:tcPr>
                </a:tc>
              </a:tr>
              <a:tr h="300610">
                <a:tc>
                  <a:txBody>
                    <a:bodyPr/>
                    <a:lstStyle/>
                    <a:p>
                      <a:pPr algn="l"/>
                      <a:r>
                        <a:rPr lang="en-US" sz="1100" dirty="0" smtClean="0">
                          <a:effectLst/>
                        </a:rPr>
                        <a:t>1</a:t>
                      </a:r>
                      <a:r>
                        <a:rPr lang="en-US" sz="1100" baseline="0" dirty="0" smtClean="0">
                          <a:effectLst/>
                        </a:rPr>
                        <a:t> - </a:t>
                      </a:r>
                      <a:r>
                        <a:rPr lang="en-US" sz="1100" dirty="0" smtClean="0">
                          <a:effectLst/>
                        </a:rPr>
                        <a:t>Did </a:t>
                      </a:r>
                      <a:r>
                        <a:rPr lang="en-US" sz="1100" dirty="0">
                          <a:effectLst/>
                        </a:rPr>
                        <a:t>not believe any of it</a:t>
                      </a:r>
                    </a:p>
                  </a:txBody>
                  <a:tcPr marL="34263" marR="34263" marT="17131" marB="17131" anchor="ctr">
                    <a:lnL>
                      <a:noFill/>
                    </a:lnL>
                    <a:lnR>
                      <a:noFill/>
                    </a:lnR>
                    <a:lnT>
                      <a:noFill/>
                    </a:lnT>
                    <a:lnB>
                      <a:noFill/>
                    </a:lnB>
                  </a:tcPr>
                </a:tc>
                <a:tc>
                  <a:txBody>
                    <a:bodyPr/>
                    <a:lstStyle/>
                    <a:p>
                      <a:pPr algn="ctr"/>
                      <a:r>
                        <a:rPr lang="en-US" sz="1100">
                          <a:effectLst/>
                        </a:rPr>
                        <a:t>102 (5.9%)</a:t>
                      </a:r>
                    </a:p>
                  </a:txBody>
                  <a:tcPr marL="34263" marR="34263" marT="17131" marB="17131" anchor="ctr">
                    <a:lnL>
                      <a:noFill/>
                    </a:lnL>
                    <a:lnR>
                      <a:noFill/>
                    </a:lnR>
                    <a:lnT>
                      <a:noFill/>
                    </a:lnT>
                    <a:lnB>
                      <a:noFill/>
                    </a:lnB>
                  </a:tcPr>
                </a:tc>
                <a:tc>
                  <a:txBody>
                    <a:bodyPr/>
                    <a:lstStyle/>
                    <a:p>
                      <a:pPr algn="ctr"/>
                      <a:r>
                        <a:rPr lang="en-US" sz="1100">
                          <a:effectLst/>
                        </a:rPr>
                        <a:t>6 (2.1%)</a:t>
                      </a:r>
                    </a:p>
                  </a:txBody>
                  <a:tcPr marL="34263" marR="34263" marT="17131" marB="17131" anchor="ctr">
                    <a:lnL>
                      <a:noFill/>
                    </a:lnL>
                    <a:lnR>
                      <a:noFill/>
                    </a:lnR>
                    <a:lnT>
                      <a:noFill/>
                    </a:lnT>
                    <a:lnB>
                      <a:noFill/>
                    </a:lnB>
                  </a:tcPr>
                </a:tc>
              </a:tr>
              <a:tr h="171102">
                <a:tc>
                  <a:txBody>
                    <a:bodyPr/>
                    <a:lstStyle/>
                    <a:p>
                      <a:pPr algn="l"/>
                      <a:r>
                        <a:rPr lang="en-US" sz="1100" dirty="0" smtClean="0">
                          <a:effectLst/>
                        </a:rPr>
                        <a:t>2</a:t>
                      </a:r>
                      <a:endParaRPr lang="en-US" sz="1100" dirty="0">
                        <a:effectLst/>
                      </a:endParaRPr>
                    </a:p>
                  </a:txBody>
                  <a:tcPr marL="34263" marR="34263" marT="17131" marB="17131" anchor="ctr">
                    <a:lnL>
                      <a:noFill/>
                    </a:lnL>
                    <a:lnR>
                      <a:noFill/>
                    </a:lnR>
                    <a:lnT>
                      <a:noFill/>
                    </a:lnT>
                    <a:lnB>
                      <a:noFill/>
                    </a:lnB>
                  </a:tcPr>
                </a:tc>
                <a:tc>
                  <a:txBody>
                    <a:bodyPr/>
                    <a:lstStyle/>
                    <a:p>
                      <a:pPr algn="ctr"/>
                      <a:r>
                        <a:rPr lang="en-US" sz="1100">
                          <a:effectLst/>
                        </a:rPr>
                        <a:t>294 (16.9%)</a:t>
                      </a:r>
                    </a:p>
                  </a:txBody>
                  <a:tcPr marL="34263" marR="34263" marT="17131" marB="17131" anchor="ctr">
                    <a:lnL>
                      <a:noFill/>
                    </a:lnL>
                    <a:lnR>
                      <a:noFill/>
                    </a:lnR>
                    <a:lnT>
                      <a:noFill/>
                    </a:lnT>
                    <a:lnB>
                      <a:noFill/>
                    </a:lnB>
                  </a:tcPr>
                </a:tc>
                <a:tc>
                  <a:txBody>
                    <a:bodyPr/>
                    <a:lstStyle/>
                    <a:p>
                      <a:pPr algn="ctr"/>
                      <a:r>
                        <a:rPr lang="en-US" sz="1100">
                          <a:effectLst/>
                        </a:rPr>
                        <a:t>16 (5.6%)</a:t>
                      </a:r>
                    </a:p>
                  </a:txBody>
                  <a:tcPr marL="34263" marR="34263" marT="17131" marB="17131" anchor="ctr">
                    <a:lnL>
                      <a:noFill/>
                    </a:lnL>
                    <a:lnR>
                      <a:noFill/>
                    </a:lnR>
                    <a:lnT>
                      <a:noFill/>
                    </a:lnT>
                    <a:lnB>
                      <a:noFill/>
                    </a:lnB>
                  </a:tcPr>
                </a:tc>
              </a:tr>
              <a:tr h="171102">
                <a:tc>
                  <a:txBody>
                    <a:bodyPr/>
                    <a:lstStyle/>
                    <a:p>
                      <a:pPr algn="l"/>
                      <a:r>
                        <a:rPr lang="en-US" sz="1100" dirty="0" smtClean="0">
                          <a:effectLst/>
                        </a:rPr>
                        <a:t>3</a:t>
                      </a:r>
                      <a:endParaRPr lang="en-US" sz="1100" dirty="0">
                        <a:effectLst/>
                      </a:endParaRPr>
                    </a:p>
                  </a:txBody>
                  <a:tcPr marL="34263" marR="34263" marT="17131" marB="17131" anchor="ctr">
                    <a:lnL>
                      <a:noFill/>
                    </a:lnL>
                    <a:lnR>
                      <a:noFill/>
                    </a:lnR>
                    <a:lnT>
                      <a:noFill/>
                    </a:lnT>
                    <a:lnB>
                      <a:noFill/>
                    </a:lnB>
                  </a:tcPr>
                </a:tc>
                <a:tc>
                  <a:txBody>
                    <a:bodyPr/>
                    <a:lstStyle/>
                    <a:p>
                      <a:pPr algn="ctr"/>
                      <a:r>
                        <a:rPr lang="en-US" sz="1100">
                          <a:effectLst/>
                        </a:rPr>
                        <a:t>738 (42.4%)</a:t>
                      </a:r>
                    </a:p>
                  </a:txBody>
                  <a:tcPr marL="34263" marR="34263" marT="17131" marB="17131" anchor="ctr">
                    <a:lnL>
                      <a:noFill/>
                    </a:lnL>
                    <a:lnR>
                      <a:noFill/>
                    </a:lnR>
                    <a:lnT>
                      <a:noFill/>
                    </a:lnT>
                    <a:lnB>
                      <a:noFill/>
                    </a:lnB>
                  </a:tcPr>
                </a:tc>
                <a:tc>
                  <a:txBody>
                    <a:bodyPr/>
                    <a:lstStyle/>
                    <a:p>
                      <a:pPr algn="ctr"/>
                      <a:r>
                        <a:rPr lang="en-US" sz="1100">
                          <a:effectLst/>
                        </a:rPr>
                        <a:t>74 (25.7%)</a:t>
                      </a:r>
                    </a:p>
                  </a:txBody>
                  <a:tcPr marL="34263" marR="34263" marT="17131" marB="17131" anchor="ctr">
                    <a:lnL>
                      <a:noFill/>
                    </a:lnL>
                    <a:lnR>
                      <a:noFill/>
                    </a:lnR>
                    <a:lnT>
                      <a:noFill/>
                    </a:lnT>
                    <a:lnB>
                      <a:noFill/>
                    </a:lnB>
                  </a:tcPr>
                </a:tc>
              </a:tr>
              <a:tr h="171102">
                <a:tc>
                  <a:txBody>
                    <a:bodyPr/>
                    <a:lstStyle/>
                    <a:p>
                      <a:pPr algn="l"/>
                      <a:r>
                        <a:rPr lang="en-US" sz="1100" dirty="0" smtClean="0">
                          <a:effectLst/>
                        </a:rPr>
                        <a:t>4</a:t>
                      </a:r>
                      <a:endParaRPr lang="en-US" sz="1100" dirty="0">
                        <a:effectLst/>
                      </a:endParaRPr>
                    </a:p>
                  </a:txBody>
                  <a:tcPr marL="34263" marR="34263" marT="17131" marB="17131" anchor="ctr">
                    <a:lnL>
                      <a:noFill/>
                    </a:lnL>
                    <a:lnR>
                      <a:noFill/>
                    </a:lnR>
                    <a:lnT>
                      <a:noFill/>
                    </a:lnT>
                    <a:lnB>
                      <a:noFill/>
                    </a:lnB>
                  </a:tcPr>
                </a:tc>
                <a:tc>
                  <a:txBody>
                    <a:bodyPr/>
                    <a:lstStyle/>
                    <a:p>
                      <a:pPr algn="ctr"/>
                      <a:r>
                        <a:rPr lang="en-US" sz="1100">
                          <a:effectLst/>
                        </a:rPr>
                        <a:t>395 (22.7%)</a:t>
                      </a:r>
                    </a:p>
                  </a:txBody>
                  <a:tcPr marL="34263" marR="34263" marT="17131" marB="17131" anchor="ctr">
                    <a:lnL>
                      <a:noFill/>
                    </a:lnL>
                    <a:lnR>
                      <a:noFill/>
                    </a:lnR>
                    <a:lnT>
                      <a:noFill/>
                    </a:lnT>
                    <a:lnB>
                      <a:noFill/>
                    </a:lnB>
                  </a:tcPr>
                </a:tc>
                <a:tc>
                  <a:txBody>
                    <a:bodyPr/>
                    <a:lstStyle/>
                    <a:p>
                      <a:pPr algn="ctr"/>
                      <a:r>
                        <a:rPr lang="en-US" sz="1100">
                          <a:effectLst/>
                        </a:rPr>
                        <a:t>102 (35.4%)</a:t>
                      </a:r>
                    </a:p>
                  </a:txBody>
                  <a:tcPr marL="34263" marR="34263" marT="17131" marB="17131" anchor="ctr">
                    <a:lnL>
                      <a:noFill/>
                    </a:lnL>
                    <a:lnR>
                      <a:noFill/>
                    </a:lnR>
                    <a:lnT>
                      <a:noFill/>
                    </a:lnT>
                    <a:lnB>
                      <a:noFill/>
                    </a:lnB>
                  </a:tcPr>
                </a:tc>
              </a:tr>
              <a:tr h="171102">
                <a:tc>
                  <a:txBody>
                    <a:bodyPr/>
                    <a:lstStyle/>
                    <a:p>
                      <a:pPr algn="l"/>
                      <a:r>
                        <a:rPr lang="en-US" sz="1100" dirty="0" smtClean="0">
                          <a:effectLst/>
                        </a:rPr>
                        <a:t>5 - </a:t>
                      </a:r>
                      <a:r>
                        <a:rPr lang="en-US" sz="1100" dirty="0">
                          <a:effectLst/>
                        </a:rPr>
                        <a:t>Believed all of it</a:t>
                      </a:r>
                    </a:p>
                  </a:txBody>
                  <a:tcPr marL="34263" marR="34263" marT="17131" marB="17131" anchor="ctr">
                    <a:lnL>
                      <a:noFill/>
                    </a:lnL>
                    <a:lnR>
                      <a:noFill/>
                    </a:lnR>
                    <a:lnT>
                      <a:noFill/>
                    </a:lnT>
                    <a:lnB>
                      <a:noFill/>
                    </a:lnB>
                  </a:tcPr>
                </a:tc>
                <a:tc>
                  <a:txBody>
                    <a:bodyPr/>
                    <a:lstStyle/>
                    <a:p>
                      <a:pPr algn="ctr"/>
                      <a:r>
                        <a:rPr lang="en-US" sz="1100">
                          <a:effectLst/>
                        </a:rPr>
                        <a:t>212 (12.2%)</a:t>
                      </a:r>
                    </a:p>
                  </a:txBody>
                  <a:tcPr marL="34263" marR="34263" marT="17131" marB="17131" anchor="ctr">
                    <a:lnL>
                      <a:noFill/>
                    </a:lnL>
                    <a:lnR>
                      <a:noFill/>
                    </a:lnR>
                    <a:lnT>
                      <a:noFill/>
                    </a:lnT>
                    <a:lnB>
                      <a:noFill/>
                    </a:lnB>
                  </a:tcPr>
                </a:tc>
                <a:tc>
                  <a:txBody>
                    <a:bodyPr/>
                    <a:lstStyle/>
                    <a:p>
                      <a:pPr algn="ctr"/>
                      <a:r>
                        <a:rPr lang="en-US" sz="1100">
                          <a:effectLst/>
                        </a:rPr>
                        <a:t>90 (31.2%)</a:t>
                      </a:r>
                    </a:p>
                  </a:txBody>
                  <a:tcPr marL="34263" marR="34263" marT="17131" marB="17131" anchor="ctr">
                    <a:lnL>
                      <a:noFill/>
                    </a:lnL>
                    <a:lnR>
                      <a:noFill/>
                    </a:lnR>
                    <a:lnT>
                      <a:noFill/>
                    </a:lnT>
                    <a:lnB>
                      <a:noFill/>
                    </a:lnB>
                  </a:tcPr>
                </a:tc>
              </a:tr>
              <a:tr h="171102">
                <a:tc>
                  <a:txBody>
                    <a:bodyPr/>
                    <a:lstStyle/>
                    <a:p>
                      <a:r>
                        <a:rPr lang="en-US" sz="1100" b="1" dirty="0" smtClean="0"/>
                        <a:t>Perceived risk of terrorism</a:t>
                      </a:r>
                      <a:endParaRPr lang="en-US" sz="1100" b="1" dirty="0"/>
                    </a:p>
                  </a:txBody>
                  <a:tcPr marL="34263" marR="34263" marT="17131" marB="17131" anchor="ctr">
                    <a:lnL>
                      <a:noFill/>
                    </a:lnL>
                    <a:lnR>
                      <a:noFill/>
                    </a:lnR>
                    <a:lnT>
                      <a:noFill/>
                    </a:lnT>
                    <a:lnB>
                      <a:noFill/>
                    </a:lnB>
                  </a:tcPr>
                </a:tc>
                <a:tc>
                  <a:txBody>
                    <a:bodyPr/>
                    <a:lstStyle/>
                    <a:p>
                      <a:pPr algn="ctr"/>
                      <a:endParaRPr lang="en-US" sz="1100">
                        <a:effectLst/>
                      </a:endParaRPr>
                    </a:p>
                  </a:txBody>
                  <a:tcPr marL="34263" marR="34263" marT="17131" marB="17131" anchor="ctr">
                    <a:lnL>
                      <a:noFill/>
                    </a:lnL>
                    <a:lnR>
                      <a:noFill/>
                    </a:lnR>
                    <a:lnT>
                      <a:noFill/>
                    </a:lnT>
                    <a:lnB>
                      <a:noFill/>
                    </a:lnB>
                  </a:tcPr>
                </a:tc>
                <a:tc>
                  <a:txBody>
                    <a:bodyPr/>
                    <a:lstStyle/>
                    <a:p>
                      <a:pPr algn="ctr"/>
                      <a:endParaRPr lang="en-US" sz="1100">
                        <a:effectLst/>
                      </a:endParaRPr>
                    </a:p>
                  </a:txBody>
                  <a:tcPr marL="34263" marR="34263" marT="17131" marB="17131" anchor="ctr">
                    <a:lnL>
                      <a:noFill/>
                    </a:lnL>
                    <a:lnR>
                      <a:noFill/>
                    </a:lnR>
                    <a:lnT>
                      <a:noFill/>
                    </a:lnT>
                    <a:lnB>
                      <a:noFill/>
                    </a:lnB>
                  </a:tcPr>
                </a:tc>
              </a:tr>
              <a:tr h="171102">
                <a:tc>
                  <a:txBody>
                    <a:bodyPr/>
                    <a:lstStyle/>
                    <a:p>
                      <a:pPr algn="l"/>
                      <a:r>
                        <a:rPr lang="en-US" sz="1100" dirty="0" smtClean="0">
                          <a:effectLst/>
                        </a:rPr>
                        <a:t>1</a:t>
                      </a:r>
                      <a:r>
                        <a:rPr lang="en-US" sz="1100" baseline="0" dirty="0" smtClean="0">
                          <a:effectLst/>
                        </a:rPr>
                        <a:t> - </a:t>
                      </a:r>
                      <a:r>
                        <a:rPr lang="en-US" sz="1100" dirty="0" smtClean="0">
                          <a:effectLst/>
                        </a:rPr>
                        <a:t>Not </a:t>
                      </a:r>
                      <a:r>
                        <a:rPr lang="en-US" sz="1100" dirty="0">
                          <a:effectLst/>
                        </a:rPr>
                        <a:t>at all likely</a:t>
                      </a:r>
                    </a:p>
                  </a:txBody>
                  <a:tcPr marL="34263" marR="34263" marT="17131" marB="17131" anchor="ctr">
                    <a:lnL>
                      <a:noFill/>
                    </a:lnL>
                    <a:lnR>
                      <a:noFill/>
                    </a:lnR>
                    <a:lnT>
                      <a:noFill/>
                    </a:lnT>
                    <a:lnB>
                      <a:noFill/>
                    </a:lnB>
                  </a:tcPr>
                </a:tc>
                <a:tc>
                  <a:txBody>
                    <a:bodyPr/>
                    <a:lstStyle/>
                    <a:p>
                      <a:pPr algn="ctr"/>
                      <a:r>
                        <a:rPr lang="en-US" sz="1100">
                          <a:effectLst/>
                        </a:rPr>
                        <a:t>521 (29.9%)</a:t>
                      </a:r>
                    </a:p>
                  </a:txBody>
                  <a:tcPr marL="34263" marR="34263" marT="17131" marB="17131" anchor="ctr">
                    <a:lnL>
                      <a:noFill/>
                    </a:lnL>
                    <a:lnR>
                      <a:noFill/>
                    </a:lnR>
                    <a:lnT>
                      <a:noFill/>
                    </a:lnT>
                    <a:lnB>
                      <a:noFill/>
                    </a:lnB>
                  </a:tcPr>
                </a:tc>
                <a:tc>
                  <a:txBody>
                    <a:bodyPr/>
                    <a:lstStyle/>
                    <a:p>
                      <a:pPr algn="ctr"/>
                      <a:r>
                        <a:rPr lang="en-US" sz="1100">
                          <a:effectLst/>
                        </a:rPr>
                        <a:t>97 (33.7%)</a:t>
                      </a:r>
                    </a:p>
                  </a:txBody>
                  <a:tcPr marL="34263" marR="34263" marT="17131" marB="17131" anchor="ctr">
                    <a:lnL>
                      <a:noFill/>
                    </a:lnL>
                    <a:lnR>
                      <a:noFill/>
                    </a:lnR>
                    <a:lnT>
                      <a:noFill/>
                    </a:lnT>
                    <a:lnB>
                      <a:noFill/>
                    </a:lnB>
                  </a:tcPr>
                </a:tc>
              </a:tr>
              <a:tr h="171102">
                <a:tc>
                  <a:txBody>
                    <a:bodyPr/>
                    <a:lstStyle/>
                    <a:p>
                      <a:pPr algn="l"/>
                      <a:r>
                        <a:rPr lang="en-US" sz="1100" dirty="0" smtClean="0">
                          <a:effectLst/>
                        </a:rPr>
                        <a:t>2</a:t>
                      </a:r>
                      <a:endParaRPr lang="en-US" sz="1100" dirty="0">
                        <a:effectLst/>
                      </a:endParaRPr>
                    </a:p>
                  </a:txBody>
                  <a:tcPr marL="34263" marR="34263" marT="17131" marB="17131" anchor="ctr">
                    <a:lnL>
                      <a:noFill/>
                    </a:lnL>
                    <a:lnR>
                      <a:noFill/>
                    </a:lnR>
                    <a:lnT>
                      <a:noFill/>
                    </a:lnT>
                    <a:lnB>
                      <a:noFill/>
                    </a:lnB>
                  </a:tcPr>
                </a:tc>
                <a:tc>
                  <a:txBody>
                    <a:bodyPr/>
                    <a:lstStyle/>
                    <a:p>
                      <a:pPr algn="ctr"/>
                      <a:r>
                        <a:rPr lang="en-US" sz="1100">
                          <a:effectLst/>
                        </a:rPr>
                        <a:t>416 (23.9%)</a:t>
                      </a:r>
                    </a:p>
                  </a:txBody>
                  <a:tcPr marL="34263" marR="34263" marT="17131" marB="17131" anchor="ctr">
                    <a:lnL>
                      <a:noFill/>
                    </a:lnL>
                    <a:lnR>
                      <a:noFill/>
                    </a:lnR>
                    <a:lnT>
                      <a:noFill/>
                    </a:lnT>
                    <a:lnB>
                      <a:noFill/>
                    </a:lnB>
                  </a:tcPr>
                </a:tc>
                <a:tc>
                  <a:txBody>
                    <a:bodyPr/>
                    <a:lstStyle/>
                    <a:p>
                      <a:pPr algn="ctr"/>
                      <a:r>
                        <a:rPr lang="en-US" sz="1100">
                          <a:effectLst/>
                        </a:rPr>
                        <a:t>52 (18.1%)</a:t>
                      </a:r>
                    </a:p>
                  </a:txBody>
                  <a:tcPr marL="34263" marR="34263" marT="17131" marB="17131" anchor="ctr">
                    <a:lnL>
                      <a:noFill/>
                    </a:lnL>
                    <a:lnR>
                      <a:noFill/>
                    </a:lnR>
                    <a:lnT>
                      <a:noFill/>
                    </a:lnT>
                    <a:lnB>
                      <a:noFill/>
                    </a:lnB>
                  </a:tcPr>
                </a:tc>
              </a:tr>
              <a:tr h="171102">
                <a:tc>
                  <a:txBody>
                    <a:bodyPr/>
                    <a:lstStyle/>
                    <a:p>
                      <a:pPr algn="l"/>
                      <a:r>
                        <a:rPr lang="en-US" sz="1100" dirty="0" smtClean="0">
                          <a:effectLst/>
                        </a:rPr>
                        <a:t>3</a:t>
                      </a:r>
                      <a:endParaRPr lang="en-US" sz="1100" dirty="0">
                        <a:effectLst/>
                      </a:endParaRPr>
                    </a:p>
                  </a:txBody>
                  <a:tcPr marL="34263" marR="34263" marT="17131" marB="17131" anchor="ctr">
                    <a:lnL>
                      <a:noFill/>
                    </a:lnL>
                    <a:lnR>
                      <a:noFill/>
                    </a:lnR>
                    <a:lnT>
                      <a:noFill/>
                    </a:lnT>
                    <a:lnB>
                      <a:noFill/>
                    </a:lnB>
                  </a:tcPr>
                </a:tc>
                <a:tc>
                  <a:txBody>
                    <a:bodyPr/>
                    <a:lstStyle/>
                    <a:p>
                      <a:pPr algn="ctr"/>
                      <a:r>
                        <a:rPr lang="en-US" sz="1100">
                          <a:effectLst/>
                        </a:rPr>
                        <a:t>370 (21.3%)</a:t>
                      </a:r>
                    </a:p>
                  </a:txBody>
                  <a:tcPr marL="34263" marR="34263" marT="17131" marB="17131" anchor="ctr">
                    <a:lnL>
                      <a:noFill/>
                    </a:lnL>
                    <a:lnR>
                      <a:noFill/>
                    </a:lnR>
                    <a:lnT>
                      <a:noFill/>
                    </a:lnT>
                    <a:lnB>
                      <a:noFill/>
                    </a:lnB>
                  </a:tcPr>
                </a:tc>
                <a:tc>
                  <a:txBody>
                    <a:bodyPr/>
                    <a:lstStyle/>
                    <a:p>
                      <a:pPr algn="ctr"/>
                      <a:r>
                        <a:rPr lang="en-US" sz="1100">
                          <a:effectLst/>
                        </a:rPr>
                        <a:t>71 (24.7%)</a:t>
                      </a:r>
                    </a:p>
                  </a:txBody>
                  <a:tcPr marL="34263" marR="34263" marT="17131" marB="17131" anchor="ctr">
                    <a:lnL>
                      <a:noFill/>
                    </a:lnL>
                    <a:lnR>
                      <a:noFill/>
                    </a:lnR>
                    <a:lnT>
                      <a:noFill/>
                    </a:lnT>
                    <a:lnB>
                      <a:noFill/>
                    </a:lnB>
                  </a:tcPr>
                </a:tc>
              </a:tr>
              <a:tr h="171102">
                <a:tc>
                  <a:txBody>
                    <a:bodyPr/>
                    <a:lstStyle/>
                    <a:p>
                      <a:pPr algn="l"/>
                      <a:r>
                        <a:rPr lang="en-US" sz="1100" dirty="0" smtClean="0">
                          <a:effectLst/>
                        </a:rPr>
                        <a:t>4</a:t>
                      </a:r>
                      <a:endParaRPr lang="en-US" sz="1100" dirty="0">
                        <a:effectLst/>
                      </a:endParaRPr>
                    </a:p>
                  </a:txBody>
                  <a:tcPr marL="34263" marR="34263" marT="17131" marB="17131" anchor="ctr">
                    <a:lnL>
                      <a:noFill/>
                    </a:lnL>
                    <a:lnR>
                      <a:noFill/>
                    </a:lnR>
                    <a:lnT>
                      <a:noFill/>
                    </a:lnT>
                    <a:lnB>
                      <a:noFill/>
                    </a:lnB>
                  </a:tcPr>
                </a:tc>
                <a:tc>
                  <a:txBody>
                    <a:bodyPr/>
                    <a:lstStyle/>
                    <a:p>
                      <a:pPr algn="ctr"/>
                      <a:r>
                        <a:rPr lang="en-US" sz="1100">
                          <a:effectLst/>
                        </a:rPr>
                        <a:t>182 (10.5%)</a:t>
                      </a:r>
                    </a:p>
                  </a:txBody>
                  <a:tcPr marL="34263" marR="34263" marT="17131" marB="17131" anchor="ctr">
                    <a:lnL>
                      <a:noFill/>
                    </a:lnL>
                    <a:lnR>
                      <a:noFill/>
                    </a:lnR>
                    <a:lnT>
                      <a:noFill/>
                    </a:lnT>
                    <a:lnB>
                      <a:noFill/>
                    </a:lnB>
                  </a:tcPr>
                </a:tc>
                <a:tc>
                  <a:txBody>
                    <a:bodyPr/>
                    <a:lstStyle/>
                    <a:p>
                      <a:pPr algn="ctr"/>
                      <a:r>
                        <a:rPr lang="en-US" sz="1100">
                          <a:effectLst/>
                        </a:rPr>
                        <a:t>30 (10.4%)</a:t>
                      </a:r>
                    </a:p>
                  </a:txBody>
                  <a:tcPr marL="34263" marR="34263" marT="17131" marB="17131" anchor="ctr">
                    <a:lnL>
                      <a:noFill/>
                    </a:lnL>
                    <a:lnR>
                      <a:noFill/>
                    </a:lnR>
                    <a:lnT>
                      <a:noFill/>
                    </a:lnT>
                    <a:lnB>
                      <a:noFill/>
                    </a:lnB>
                  </a:tcPr>
                </a:tc>
              </a:tr>
              <a:tr h="171102">
                <a:tc>
                  <a:txBody>
                    <a:bodyPr/>
                    <a:lstStyle/>
                    <a:p>
                      <a:pPr algn="l"/>
                      <a:r>
                        <a:rPr lang="en-US" sz="1100" dirty="0" smtClean="0">
                          <a:effectLst/>
                        </a:rPr>
                        <a:t>5 - </a:t>
                      </a:r>
                      <a:r>
                        <a:rPr lang="en-US" sz="1100" dirty="0">
                          <a:effectLst/>
                        </a:rPr>
                        <a:t>Definitely will occur</a:t>
                      </a:r>
                    </a:p>
                  </a:txBody>
                  <a:tcPr marL="34263" marR="34263" marT="17131" marB="17131" anchor="ctr">
                    <a:lnL>
                      <a:noFill/>
                    </a:lnL>
                    <a:lnR>
                      <a:noFill/>
                    </a:lnR>
                    <a:lnT>
                      <a:noFill/>
                    </a:lnT>
                    <a:lnB w="25400" cap="flat" cmpd="sng" algn="ctr">
                      <a:solidFill>
                        <a:srgbClr val="000000"/>
                      </a:solidFill>
                      <a:prstDash val="solid"/>
                      <a:round/>
                      <a:headEnd type="none" w="med" len="med"/>
                      <a:tailEnd type="none" w="med" len="med"/>
                    </a:lnB>
                  </a:tcPr>
                </a:tc>
                <a:tc>
                  <a:txBody>
                    <a:bodyPr/>
                    <a:lstStyle/>
                    <a:p>
                      <a:pPr algn="ctr"/>
                      <a:r>
                        <a:rPr lang="en-US" sz="1100">
                          <a:effectLst/>
                        </a:rPr>
                        <a:t>252 (14.5%)</a:t>
                      </a:r>
                    </a:p>
                  </a:txBody>
                  <a:tcPr marL="34263" marR="34263" marT="17131" marB="17131" anchor="ctr">
                    <a:lnL>
                      <a:noFill/>
                    </a:lnL>
                    <a:lnR>
                      <a:noFill/>
                    </a:lnR>
                    <a:lnT>
                      <a:noFill/>
                    </a:lnT>
                    <a:lnB w="25400" cap="flat" cmpd="sng" algn="ctr">
                      <a:solidFill>
                        <a:srgbClr val="000000"/>
                      </a:solidFill>
                      <a:prstDash val="solid"/>
                      <a:round/>
                      <a:headEnd type="none" w="med" len="med"/>
                      <a:tailEnd type="none" w="med" len="med"/>
                    </a:lnB>
                  </a:tcPr>
                </a:tc>
                <a:tc>
                  <a:txBody>
                    <a:bodyPr/>
                    <a:lstStyle/>
                    <a:p>
                      <a:pPr algn="ctr"/>
                      <a:r>
                        <a:rPr lang="en-US" sz="1100" dirty="0">
                          <a:effectLst/>
                        </a:rPr>
                        <a:t>38 (13.2%)</a:t>
                      </a:r>
                    </a:p>
                  </a:txBody>
                  <a:tcPr marL="34263" marR="34263" marT="17131" marB="17131" anchor="ctr">
                    <a:lnL>
                      <a:noFill/>
                    </a:lnL>
                    <a:lnR>
                      <a:noFill/>
                    </a:lnR>
                    <a:lnT>
                      <a:noFill/>
                    </a:lnT>
                    <a:lnB w="254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22291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err="1" smtClean="0"/>
              <a:t>Lati</a:t>
            </a:r>
            <a:endParaRPr lang="en-US" dirty="0"/>
          </a:p>
        </p:txBody>
      </p:sp>
    </p:spTree>
    <p:extLst>
      <p:ext uri="{BB962C8B-B14F-4D97-AF65-F5344CB8AC3E}">
        <p14:creationId xmlns:p14="http://schemas.microsoft.com/office/powerpoint/2010/main" val="1564372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err="1" smtClean="0"/>
              <a:t>Lati</a:t>
            </a:r>
            <a:endParaRPr lang="en-US" dirty="0"/>
          </a:p>
        </p:txBody>
      </p:sp>
    </p:spTree>
    <p:extLst>
      <p:ext uri="{BB962C8B-B14F-4D97-AF65-F5344CB8AC3E}">
        <p14:creationId xmlns:p14="http://schemas.microsoft.com/office/powerpoint/2010/main" val="1695684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0966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Methods – Dataset</a:t>
            </a:r>
            <a:endParaRPr lang="en-US" sz="3200" dirty="0"/>
          </a:p>
        </p:txBody>
      </p:sp>
      <p:sp>
        <p:nvSpPr>
          <p:cNvPr id="3" name="Subtitle 2"/>
          <p:cNvSpPr>
            <a:spLocks noGrp="1"/>
          </p:cNvSpPr>
          <p:nvPr>
            <p:ph idx="1"/>
          </p:nvPr>
        </p:nvSpPr>
        <p:spPr/>
        <p:txBody>
          <a:bodyPr>
            <a:normAutofit/>
          </a:bodyPr>
          <a:lstStyle/>
          <a:p>
            <a:r>
              <a:rPr lang="en-US" sz="2400" dirty="0" smtClean="0"/>
              <a:t>National Survey of Disaster Experiences and Preparedness </a:t>
            </a:r>
            <a:r>
              <a:rPr lang="en-US" sz="2400" dirty="0" smtClean="0"/>
              <a:t>(NSDEP, N = 2,029)</a:t>
            </a:r>
          </a:p>
          <a:p>
            <a:pPr lvl="1"/>
            <a:r>
              <a:rPr lang="en-US" sz="2000" dirty="0" smtClean="0"/>
              <a:t>National household telephone survey </a:t>
            </a:r>
            <a:r>
              <a:rPr lang="en-US" sz="2000" dirty="0" smtClean="0"/>
              <a:t>prepared by t</a:t>
            </a:r>
            <a:r>
              <a:rPr lang="en-US" sz="2000" dirty="0" smtClean="0"/>
              <a:t>he National Consortium for the Study of Terrorism and  Responses to Terrorism (START)</a:t>
            </a:r>
          </a:p>
          <a:p>
            <a:pPr lvl="1"/>
            <a:r>
              <a:rPr lang="en-US" sz="2000" dirty="0" smtClean="0"/>
              <a:t>Interview administered in English or Spanish with gift incentives offered</a:t>
            </a:r>
            <a:endParaRPr lang="en-US" sz="2000" dirty="0" smtClean="0"/>
          </a:p>
          <a:p>
            <a:pPr lvl="1"/>
            <a:r>
              <a:rPr lang="en-US" sz="2000" dirty="0" smtClean="0"/>
              <a:t>Data collected in 2007-2008</a:t>
            </a:r>
          </a:p>
          <a:p>
            <a:pPr lvl="2"/>
            <a:r>
              <a:rPr lang="en-US" sz="1800" dirty="0" smtClean="0"/>
              <a:t>Adult participants aged 18 and older</a:t>
            </a:r>
          </a:p>
          <a:p>
            <a:pPr lvl="1"/>
            <a:endParaRPr lang="en-US" dirty="0" smtClean="0"/>
          </a:p>
        </p:txBody>
      </p:sp>
      <p:pic>
        <p:nvPicPr>
          <p:cNvPr id="1030" name="Picture 6" descr="Image result for National Consortium for the Study of Terrorism and  Responses to Terrorism (ST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146" y="4589429"/>
            <a:ext cx="3988707" cy="11538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us department of homeland secur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1360" y="4015243"/>
            <a:ext cx="2324860" cy="2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88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Autofit/>
          </a:bodyPr>
          <a:lstStyle/>
          <a:p>
            <a:r>
              <a:rPr lang="en-US" sz="3200" dirty="0" smtClean="0"/>
              <a:t>Methods – Data Analysis</a:t>
            </a:r>
            <a:endParaRPr lang="en-US" sz="3200" dirty="0"/>
          </a:p>
        </p:txBody>
      </p:sp>
      <p:sp>
        <p:nvSpPr>
          <p:cNvPr id="3" name="Subtitle 2"/>
          <p:cNvSpPr>
            <a:spLocks noGrp="1"/>
          </p:cNvSpPr>
          <p:nvPr>
            <p:ph idx="1"/>
          </p:nvPr>
        </p:nvSpPr>
        <p:spPr/>
        <p:txBody>
          <a:bodyPr>
            <a:normAutofit/>
          </a:bodyPr>
          <a:lstStyle/>
          <a:p>
            <a:r>
              <a:rPr lang="en-US" sz="2400" dirty="0" smtClean="0"/>
              <a:t>Logistic regression: Estimate </a:t>
            </a:r>
            <a:r>
              <a:rPr lang="en-US" sz="2400" dirty="0"/>
              <a:t>the odds of believing the government could protect from future terrorism based on trust in the government to be honest about </a:t>
            </a:r>
            <a:r>
              <a:rPr lang="en-US" sz="2400" dirty="0" smtClean="0"/>
              <a:t>terrorism. </a:t>
            </a:r>
            <a:r>
              <a:rPr lang="en-US" sz="2400" dirty="0"/>
              <a:t>The association was also assessed across local, state, and federal levels of government.</a:t>
            </a:r>
            <a:endParaRPr lang="en-US" sz="2400" dirty="0" smtClean="0"/>
          </a:p>
          <a:p>
            <a:pPr lvl="1"/>
            <a:r>
              <a:rPr lang="en-US" sz="2000" b="1" dirty="0" smtClean="0"/>
              <a:t>Model 1 </a:t>
            </a:r>
            <a:r>
              <a:rPr lang="en-US" sz="2000" dirty="0" smtClean="0"/>
              <a:t>- Unadjusted model of bivariate association between </a:t>
            </a:r>
            <a:r>
              <a:rPr lang="en-US" sz="2000" dirty="0"/>
              <a:t>believing the government could protect from future terrorism based on trust in the government to be honest about terrorism </a:t>
            </a:r>
            <a:endParaRPr lang="en-US" sz="2000" dirty="0" smtClean="0"/>
          </a:p>
          <a:p>
            <a:pPr lvl="1"/>
            <a:r>
              <a:rPr lang="en-US" sz="2000" b="1" dirty="0" smtClean="0"/>
              <a:t>Model </a:t>
            </a:r>
            <a:r>
              <a:rPr lang="en-US" sz="2000" b="1" dirty="0" smtClean="0"/>
              <a:t>2 </a:t>
            </a:r>
            <a:r>
              <a:rPr lang="en-US" sz="2000" dirty="0" smtClean="0"/>
              <a:t>– Covariate adjusted </a:t>
            </a:r>
            <a:r>
              <a:rPr lang="en-US" sz="2000" dirty="0" smtClean="0"/>
              <a:t>model </a:t>
            </a:r>
            <a:r>
              <a:rPr lang="en-US" sz="2000" dirty="0" smtClean="0"/>
              <a:t>(Age</a:t>
            </a:r>
            <a:r>
              <a:rPr lang="en-US" sz="2000" dirty="0" smtClean="0"/>
              <a:t>, </a:t>
            </a:r>
            <a:r>
              <a:rPr lang="en-US" sz="2000" dirty="0" smtClean="0"/>
              <a:t>Education, Belief of information received, Perceived risk of terrorism)</a:t>
            </a:r>
            <a:endParaRPr lang="en-US" sz="2000" dirty="0" smtClean="0"/>
          </a:p>
        </p:txBody>
      </p:sp>
    </p:spTree>
    <p:extLst>
      <p:ext uri="{BB962C8B-B14F-4D97-AF65-F5344CB8AC3E}">
        <p14:creationId xmlns:p14="http://schemas.microsoft.com/office/powerpoint/2010/main" val="3643511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171" y="5475513"/>
            <a:ext cx="11234058" cy="1197429"/>
          </a:xfrm>
        </p:spPr>
        <p:txBody>
          <a:bodyPr>
            <a:normAutofit fontScale="85000" lnSpcReduction="10000"/>
          </a:bodyPr>
          <a:lstStyle/>
          <a:p>
            <a:pPr marL="0" indent="0">
              <a:buNone/>
            </a:pPr>
            <a:r>
              <a:rPr lang="en-US" dirty="0" smtClean="0"/>
              <a:t>Proposed adjusted model: </a:t>
            </a:r>
          </a:p>
          <a:p>
            <a:pPr marL="0" indent="0">
              <a:buNone/>
            </a:pPr>
            <a:r>
              <a:rPr lang="en-US" dirty="0" smtClean="0"/>
              <a:t>Trust that government can protect from terrorism = Trust that government is honest with public + Age + Education + Belief of information received + Perceived risk of terrorism</a:t>
            </a:r>
            <a:endParaRPr lang="en-US" dirty="0"/>
          </a:p>
        </p:txBody>
      </p:sp>
      <p:pic>
        <p:nvPicPr>
          <p:cNvPr id="4" name="Picture 3"/>
          <p:cNvPicPr>
            <a:picLocks noChangeAspect="1"/>
          </p:cNvPicPr>
          <p:nvPr/>
        </p:nvPicPr>
        <p:blipFill rotWithShape="1">
          <a:blip r:embed="rId2"/>
          <a:srcRect l="15803" t="14921" r="16518" b="11587"/>
          <a:stretch/>
        </p:blipFill>
        <p:spPr>
          <a:xfrm>
            <a:off x="1741713" y="337456"/>
            <a:ext cx="8251373" cy="5040087"/>
          </a:xfrm>
          <a:prstGeom prst="rect">
            <a:avLst/>
          </a:prstGeom>
        </p:spPr>
      </p:pic>
    </p:spTree>
    <p:extLst>
      <p:ext uri="{BB962C8B-B14F-4D97-AF65-F5344CB8AC3E}">
        <p14:creationId xmlns:p14="http://schemas.microsoft.com/office/powerpoint/2010/main" val="3460989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87472" y="3083697"/>
            <a:ext cx="237845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a:t>Trust that government can protect from terrorism </a:t>
            </a:r>
          </a:p>
        </p:txBody>
      </p:sp>
      <p:sp>
        <p:nvSpPr>
          <p:cNvPr id="5" name="Rectangle 4"/>
          <p:cNvSpPr/>
          <p:nvPr/>
        </p:nvSpPr>
        <p:spPr>
          <a:xfrm>
            <a:off x="438889" y="3083697"/>
            <a:ext cx="2378453"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dirty="0"/>
              <a:t>Trust that government is honest with </a:t>
            </a:r>
            <a:r>
              <a:rPr lang="en-US" dirty="0" smtClean="0"/>
              <a:t>public about terrorism</a:t>
            </a:r>
            <a:endParaRPr lang="en-US" dirty="0"/>
          </a:p>
        </p:txBody>
      </p:sp>
      <p:sp>
        <p:nvSpPr>
          <p:cNvPr id="7" name="Rectangle 6"/>
          <p:cNvSpPr/>
          <p:nvPr/>
        </p:nvSpPr>
        <p:spPr>
          <a:xfrm>
            <a:off x="4399005" y="1437035"/>
            <a:ext cx="3447536" cy="90144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Local</a:t>
            </a:r>
            <a:endParaRPr lang="en-US" dirty="0"/>
          </a:p>
        </p:txBody>
      </p:sp>
      <p:sp>
        <p:nvSpPr>
          <p:cNvPr id="8" name="Rectangle 7"/>
          <p:cNvSpPr/>
          <p:nvPr/>
        </p:nvSpPr>
        <p:spPr>
          <a:xfrm>
            <a:off x="4399005" y="3081386"/>
            <a:ext cx="3447536" cy="92564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State</a:t>
            </a:r>
            <a:endParaRPr lang="en-US" dirty="0"/>
          </a:p>
        </p:txBody>
      </p:sp>
      <p:sp>
        <p:nvSpPr>
          <p:cNvPr id="9" name="Rectangle 8"/>
          <p:cNvSpPr/>
          <p:nvPr/>
        </p:nvSpPr>
        <p:spPr>
          <a:xfrm>
            <a:off x="4399005" y="4555275"/>
            <a:ext cx="3447536" cy="92744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Federal</a:t>
            </a:r>
            <a:endParaRPr lang="en-US" dirty="0"/>
          </a:p>
        </p:txBody>
      </p:sp>
      <p:cxnSp>
        <p:nvCxnSpPr>
          <p:cNvPr id="11" name="Straight Connector 10"/>
          <p:cNvCxnSpPr>
            <a:endCxn id="7" idx="1"/>
          </p:cNvCxnSpPr>
          <p:nvPr/>
        </p:nvCxnSpPr>
        <p:spPr>
          <a:xfrm flipV="1">
            <a:off x="2817342" y="1887755"/>
            <a:ext cx="1581663" cy="12174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a:endCxn id="8" idx="1"/>
          </p:cNvCxnSpPr>
          <p:nvPr/>
        </p:nvCxnSpPr>
        <p:spPr>
          <a:xfrm flipV="1">
            <a:off x="2817342" y="3544207"/>
            <a:ext cx="1581663" cy="11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9" idx="1"/>
          </p:cNvCxnSpPr>
          <p:nvPr/>
        </p:nvCxnSpPr>
        <p:spPr>
          <a:xfrm>
            <a:off x="2817342" y="4007027"/>
            <a:ext cx="1581663" cy="10119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p:cNvCxnSpPr>
          <p:nvPr/>
        </p:nvCxnSpPr>
        <p:spPr>
          <a:xfrm>
            <a:off x="7846541" y="1887755"/>
            <a:ext cx="1340931" cy="12174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4" idx="1"/>
          </p:cNvCxnSpPr>
          <p:nvPr/>
        </p:nvCxnSpPr>
        <p:spPr>
          <a:xfrm>
            <a:off x="7846541" y="3544207"/>
            <a:ext cx="1340931" cy="11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p:cNvCxnSpPr>
          <p:nvPr/>
        </p:nvCxnSpPr>
        <p:spPr>
          <a:xfrm flipV="1">
            <a:off x="7846541" y="3994670"/>
            <a:ext cx="1340931" cy="10243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itle 1"/>
          <p:cNvSpPr txBox="1">
            <a:spLocks/>
          </p:cNvSpPr>
          <p:nvPr/>
        </p:nvSpPr>
        <p:spPr>
          <a:xfrm>
            <a:off x="838200" y="365125"/>
            <a:ext cx="10515600" cy="132556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smtClean="0"/>
              <a:t>Methods – Data Analysis</a:t>
            </a:r>
            <a:endParaRPr lang="en-US" sz="3200" dirty="0"/>
          </a:p>
        </p:txBody>
      </p:sp>
      <p:sp>
        <p:nvSpPr>
          <p:cNvPr id="62" name="Rectangle 61"/>
          <p:cNvSpPr/>
          <p:nvPr/>
        </p:nvSpPr>
        <p:spPr>
          <a:xfrm>
            <a:off x="2409567" y="5974622"/>
            <a:ext cx="7426411" cy="369332"/>
          </a:xfrm>
          <a:prstGeom prst="rect">
            <a:avLst/>
          </a:prstGeom>
        </p:spPr>
        <p:txBody>
          <a:bodyPr wrap="square">
            <a:spAutoFit/>
          </a:bodyPr>
          <a:lstStyle/>
          <a:p>
            <a:r>
              <a:rPr lang="en-US" dirty="0" smtClean="0"/>
              <a:t>Age + Education + Belief </a:t>
            </a:r>
            <a:r>
              <a:rPr lang="en-US" dirty="0"/>
              <a:t>of information </a:t>
            </a:r>
            <a:r>
              <a:rPr lang="en-US" dirty="0" smtClean="0"/>
              <a:t>received + Perceived </a:t>
            </a:r>
            <a:r>
              <a:rPr lang="en-US" dirty="0"/>
              <a:t>risk of terrorism</a:t>
            </a:r>
          </a:p>
        </p:txBody>
      </p:sp>
      <p:sp>
        <p:nvSpPr>
          <p:cNvPr id="63" name="Rectangle 62"/>
          <p:cNvSpPr/>
          <p:nvPr/>
        </p:nvSpPr>
        <p:spPr>
          <a:xfrm>
            <a:off x="4090086" y="1099755"/>
            <a:ext cx="4028303" cy="4707924"/>
          </a:xfrm>
          <a:prstGeom prst="rect">
            <a:avLst/>
          </a:prstGeom>
          <a:noFill/>
          <a:ln w="5715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19477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Methods – Variables</a:t>
            </a:r>
            <a:endParaRPr lang="en-US" sz="3200" dirty="0"/>
          </a:p>
        </p:txBody>
      </p:sp>
      <p:sp>
        <p:nvSpPr>
          <p:cNvPr id="3" name="Subtitle 2"/>
          <p:cNvSpPr>
            <a:spLocks noGrp="1"/>
          </p:cNvSpPr>
          <p:nvPr>
            <p:ph idx="1"/>
          </p:nvPr>
        </p:nvSpPr>
        <p:spPr/>
        <p:txBody>
          <a:bodyPr>
            <a:normAutofit lnSpcReduction="10000"/>
          </a:bodyPr>
          <a:lstStyle/>
          <a:p>
            <a:r>
              <a:rPr lang="en-US" sz="2400" b="1" dirty="0" smtClean="0"/>
              <a:t>Trust </a:t>
            </a:r>
            <a:r>
              <a:rPr lang="en-US" sz="2400" b="1" dirty="0"/>
              <a:t>that government can protect from </a:t>
            </a:r>
            <a:r>
              <a:rPr lang="en-US" sz="2400" b="1" dirty="0" smtClean="0"/>
              <a:t>terrorism </a:t>
            </a:r>
            <a:r>
              <a:rPr lang="en-US" sz="2400" dirty="0" smtClean="0"/>
              <a:t>– Perceived effectiveness</a:t>
            </a:r>
          </a:p>
          <a:p>
            <a:pPr lvl="1"/>
            <a:r>
              <a:rPr lang="en-US" sz="2000" dirty="0" smtClean="0"/>
              <a:t>“How </a:t>
            </a:r>
            <a:r>
              <a:rPr lang="en-US" sz="2000" dirty="0"/>
              <a:t>sure are you </a:t>
            </a:r>
            <a:r>
              <a:rPr lang="en-US" sz="2000" dirty="0" smtClean="0"/>
              <a:t>that &lt; </a:t>
            </a:r>
            <a:r>
              <a:rPr lang="en-US" sz="2000" dirty="0"/>
              <a:t>... &gt; </a:t>
            </a:r>
            <a:r>
              <a:rPr lang="en-US" sz="2000" dirty="0" smtClean="0"/>
              <a:t>could </a:t>
            </a:r>
            <a:r>
              <a:rPr lang="en-US" sz="2000" dirty="0"/>
              <a:t>effectively protect </a:t>
            </a:r>
            <a:r>
              <a:rPr lang="en-US" sz="2000" dirty="0" smtClean="0"/>
              <a:t>you </a:t>
            </a:r>
            <a:r>
              <a:rPr lang="en-US" sz="2000" dirty="0"/>
              <a:t>from a future terrorist attack? Would you say </a:t>
            </a:r>
            <a:r>
              <a:rPr lang="en-US" sz="2000" dirty="0" smtClean="0"/>
              <a:t>‘1</a:t>
            </a:r>
            <a:r>
              <a:rPr lang="en-US" sz="2000" dirty="0"/>
              <a:t>, not at all sure</a:t>
            </a:r>
            <a:r>
              <a:rPr lang="en-US" sz="2000" dirty="0" smtClean="0"/>
              <a:t>,’ ‘5</a:t>
            </a:r>
            <a:r>
              <a:rPr lang="en-US" sz="2000" dirty="0"/>
              <a:t>, extremely sure</a:t>
            </a:r>
            <a:r>
              <a:rPr lang="en-US" sz="2000" dirty="0" smtClean="0"/>
              <a:t>,’ </a:t>
            </a:r>
            <a:r>
              <a:rPr lang="en-US" sz="2000" dirty="0"/>
              <a:t>or you may use any number in between</a:t>
            </a:r>
            <a:r>
              <a:rPr lang="en-US" sz="2000" dirty="0" smtClean="0"/>
              <a:t>?”</a:t>
            </a:r>
          </a:p>
          <a:p>
            <a:pPr lvl="1"/>
            <a:r>
              <a:rPr lang="en-US" sz="2000" dirty="0" smtClean="0"/>
              <a:t>Levels of government: Local government, State government, Federal government</a:t>
            </a:r>
          </a:p>
          <a:p>
            <a:r>
              <a:rPr lang="en-US" sz="2400" b="1" dirty="0" smtClean="0"/>
              <a:t>Trust </a:t>
            </a:r>
            <a:r>
              <a:rPr lang="en-US" sz="2400" b="1" dirty="0"/>
              <a:t>that government is honest with </a:t>
            </a:r>
            <a:r>
              <a:rPr lang="en-US" sz="2400" b="1" dirty="0" smtClean="0"/>
              <a:t>public </a:t>
            </a:r>
            <a:r>
              <a:rPr lang="en-US" sz="2400" dirty="0" smtClean="0"/>
              <a:t>– </a:t>
            </a:r>
            <a:r>
              <a:rPr lang="en-US" sz="2400" dirty="0"/>
              <a:t>P</a:t>
            </a:r>
            <a:r>
              <a:rPr lang="en-US" sz="2400" dirty="0" smtClean="0"/>
              <a:t>erceived honesty </a:t>
            </a:r>
            <a:r>
              <a:rPr lang="en-US" sz="2400" dirty="0"/>
              <a:t>of information about terrorism received </a:t>
            </a:r>
            <a:r>
              <a:rPr lang="en-US" sz="2400" dirty="0" smtClean="0"/>
              <a:t>by </a:t>
            </a:r>
            <a:r>
              <a:rPr lang="en-US" sz="2400" dirty="0"/>
              <a:t>social </a:t>
            </a:r>
            <a:r>
              <a:rPr lang="en-US" sz="2400" dirty="0" smtClean="0"/>
              <a:t>distance, indicated </a:t>
            </a:r>
            <a:r>
              <a:rPr lang="en-US" sz="2400" dirty="0"/>
              <a:t>by level of </a:t>
            </a:r>
            <a:r>
              <a:rPr lang="en-US" sz="2400" dirty="0" smtClean="0"/>
              <a:t>government</a:t>
            </a:r>
          </a:p>
          <a:p>
            <a:pPr lvl="1"/>
            <a:r>
              <a:rPr lang="en-US" sz="2000" dirty="0" smtClean="0"/>
              <a:t>“In </a:t>
            </a:r>
            <a:r>
              <a:rPr lang="en-US" sz="2000" dirty="0"/>
              <a:t>your opinion, how honest with the public would you say the </a:t>
            </a:r>
            <a:r>
              <a:rPr lang="en-US" sz="2000" dirty="0" smtClean="0"/>
              <a:t>&lt; ... &gt; is </a:t>
            </a:r>
            <a:r>
              <a:rPr lang="en-US" sz="2000" dirty="0"/>
              <a:t>about terrorism?   Would you say </a:t>
            </a:r>
            <a:r>
              <a:rPr lang="en-US" sz="2000" dirty="0" smtClean="0"/>
              <a:t>‘1, </a:t>
            </a:r>
            <a:r>
              <a:rPr lang="en-US" sz="2000" dirty="0"/>
              <a:t>never honest</a:t>
            </a:r>
            <a:r>
              <a:rPr lang="en-US" sz="2000" dirty="0" smtClean="0"/>
              <a:t>,’ ‘5, </a:t>
            </a:r>
            <a:r>
              <a:rPr lang="en-US" sz="2000" dirty="0"/>
              <a:t>always honest</a:t>
            </a:r>
            <a:r>
              <a:rPr lang="en-US" sz="2000" dirty="0" smtClean="0"/>
              <a:t>,’ </a:t>
            </a:r>
            <a:r>
              <a:rPr lang="en-US" sz="2000" dirty="0"/>
              <a:t>or you may use any number in between</a:t>
            </a:r>
            <a:r>
              <a:rPr lang="en-US" sz="2000" dirty="0" smtClean="0"/>
              <a:t>?”</a:t>
            </a:r>
          </a:p>
          <a:p>
            <a:pPr lvl="1"/>
            <a:r>
              <a:rPr lang="en-US" sz="2000" dirty="0" smtClean="0"/>
              <a:t>Levels of government: </a:t>
            </a:r>
          </a:p>
          <a:p>
            <a:pPr lvl="2"/>
            <a:r>
              <a:rPr lang="en-US" sz="1600" dirty="0"/>
              <a:t>State: </a:t>
            </a:r>
            <a:r>
              <a:rPr lang="en-US" sz="1600" dirty="0" smtClean="0"/>
              <a:t>Governor, State </a:t>
            </a:r>
            <a:r>
              <a:rPr lang="en-US" sz="1600" dirty="0"/>
              <a:t>Office of Emergency Services, State Health </a:t>
            </a:r>
            <a:r>
              <a:rPr lang="en-US" sz="1600" dirty="0" smtClean="0"/>
              <a:t>Department</a:t>
            </a:r>
          </a:p>
          <a:p>
            <a:pPr lvl="2"/>
            <a:r>
              <a:rPr lang="en-US" sz="1600" dirty="0" smtClean="0"/>
              <a:t>Local</a:t>
            </a:r>
            <a:r>
              <a:rPr lang="en-US" sz="1600" dirty="0"/>
              <a:t>: Mayor, Local Fire Department, Local Police Department, County/City Health </a:t>
            </a:r>
            <a:r>
              <a:rPr lang="en-US" sz="1600" dirty="0" smtClean="0"/>
              <a:t>Department</a:t>
            </a:r>
          </a:p>
          <a:p>
            <a:pPr lvl="2"/>
            <a:r>
              <a:rPr lang="en-US" sz="1600" dirty="0"/>
              <a:t>Federal: President of the United States, Department of Homeland Security, Centers for Disease Control, Federal Emergency Management </a:t>
            </a:r>
            <a:r>
              <a:rPr lang="en-US" sz="1600" dirty="0" smtClean="0"/>
              <a:t>Agency</a:t>
            </a:r>
          </a:p>
        </p:txBody>
      </p:sp>
    </p:spTree>
    <p:extLst>
      <p:ext uri="{BB962C8B-B14F-4D97-AF65-F5344CB8AC3E}">
        <p14:creationId xmlns:p14="http://schemas.microsoft.com/office/powerpoint/2010/main" val="3818242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US" sz="3200" dirty="0" smtClean="0"/>
              <a:t>Methods – Variables</a:t>
            </a:r>
            <a:endParaRPr lang="en-US" sz="3200" dirty="0"/>
          </a:p>
        </p:txBody>
      </p:sp>
      <p:sp>
        <p:nvSpPr>
          <p:cNvPr id="3" name="Content Placeholder 2"/>
          <p:cNvSpPr>
            <a:spLocks noGrp="1"/>
          </p:cNvSpPr>
          <p:nvPr>
            <p:ph idx="1"/>
          </p:nvPr>
        </p:nvSpPr>
        <p:spPr/>
        <p:txBody>
          <a:bodyPr/>
          <a:lstStyle/>
          <a:p>
            <a:r>
              <a:rPr lang="en-US" sz="2400" b="1" dirty="0"/>
              <a:t>Belief of information received</a:t>
            </a:r>
          </a:p>
          <a:p>
            <a:pPr lvl="1"/>
            <a:r>
              <a:rPr lang="en-US" sz="2000" dirty="0"/>
              <a:t>“How much of the information that you heard about protecting yourself from terrorism since September 11th, 2001, did you believe?  Would you say </a:t>
            </a:r>
            <a:r>
              <a:rPr lang="en-US" sz="2000" dirty="0" smtClean="0"/>
              <a:t>‘1</a:t>
            </a:r>
            <a:r>
              <a:rPr lang="en-US" sz="2000" dirty="0"/>
              <a:t>, did not believe any of it</a:t>
            </a:r>
            <a:r>
              <a:rPr lang="en-US" sz="2000" dirty="0" smtClean="0"/>
              <a:t>,’ ‘5</a:t>
            </a:r>
            <a:r>
              <a:rPr lang="en-US" sz="2000" dirty="0"/>
              <a:t>, believed all of it</a:t>
            </a:r>
            <a:r>
              <a:rPr lang="en-US" sz="2000" dirty="0" smtClean="0"/>
              <a:t>,’ </a:t>
            </a:r>
            <a:r>
              <a:rPr lang="en-US" sz="2000" dirty="0"/>
              <a:t>or you may use any number in between?”</a:t>
            </a:r>
          </a:p>
          <a:p>
            <a:r>
              <a:rPr lang="en-US" sz="2400" b="1" dirty="0"/>
              <a:t>Perceived risk of terrorism</a:t>
            </a:r>
          </a:p>
          <a:p>
            <a:pPr lvl="1"/>
            <a:r>
              <a:rPr lang="en-US" sz="2000" dirty="0"/>
              <a:t>“How likely is it that a terrorism event like an explosion, biological, chemical, or radiological agents being released in your community will occur in your lifetime?  Would you say </a:t>
            </a:r>
            <a:r>
              <a:rPr lang="en-US" sz="2000" dirty="0" smtClean="0"/>
              <a:t>‘1, </a:t>
            </a:r>
            <a:r>
              <a:rPr lang="en-US" sz="2000" dirty="0"/>
              <a:t>not at all </a:t>
            </a:r>
            <a:r>
              <a:rPr lang="en-US" sz="2000" dirty="0" smtClean="0"/>
              <a:t>likely,’ ‘5, </a:t>
            </a:r>
            <a:r>
              <a:rPr lang="en-US" sz="2000" dirty="0"/>
              <a:t>definitely will </a:t>
            </a:r>
            <a:r>
              <a:rPr lang="en-US" sz="2000" dirty="0" smtClean="0"/>
              <a:t>occur,’ </a:t>
            </a:r>
            <a:r>
              <a:rPr lang="en-US" sz="2000" dirty="0"/>
              <a:t>or any number in between</a:t>
            </a:r>
            <a:r>
              <a:rPr lang="en-US" sz="2000" dirty="0" smtClean="0"/>
              <a:t>?”</a:t>
            </a:r>
            <a:endParaRPr lang="en-US" sz="2000" dirty="0"/>
          </a:p>
        </p:txBody>
      </p:sp>
    </p:spTree>
    <p:extLst>
      <p:ext uri="{BB962C8B-B14F-4D97-AF65-F5344CB8AC3E}">
        <p14:creationId xmlns:p14="http://schemas.microsoft.com/office/powerpoint/2010/main" val="664294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1465</TotalTime>
  <Words>972</Words>
  <Application>Microsoft Office PowerPoint</Application>
  <PresentationFormat>Widescreen</PresentationFormat>
  <Paragraphs>113</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SimSun</vt:lpstr>
      <vt:lpstr>Arial</vt:lpstr>
      <vt:lpstr>Calibri</vt:lpstr>
      <vt:lpstr>Calibri Light</vt:lpstr>
      <vt:lpstr>Times New Roman</vt:lpstr>
      <vt:lpstr>Trebuchet MS</vt:lpstr>
      <vt:lpstr>Office Theme</vt:lpstr>
      <vt:lpstr>What are you afraid of? </vt:lpstr>
      <vt:lpstr>Background</vt:lpstr>
      <vt:lpstr>Methods</vt:lpstr>
      <vt:lpstr>Methods – Dataset</vt:lpstr>
      <vt:lpstr>Methods – Data Analysis</vt:lpstr>
      <vt:lpstr>PowerPoint Presentation</vt:lpstr>
      <vt:lpstr>PowerPoint Presentation</vt:lpstr>
      <vt:lpstr>Methods – Variables</vt:lpstr>
      <vt:lpstr>Methods – Variables</vt:lpstr>
      <vt:lpstr>Results</vt:lpstr>
      <vt:lpstr>Results</vt:lpstr>
      <vt:lpstr>Results - Demographics</vt:lpstr>
      <vt:lpstr>Discussion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K-A</dc:creator>
  <cp:lastModifiedBy>Stephanie K-A</cp:lastModifiedBy>
  <cp:revision>16</cp:revision>
  <dcterms:created xsi:type="dcterms:W3CDTF">2019-04-17T21:37:15Z</dcterms:created>
  <dcterms:modified xsi:type="dcterms:W3CDTF">2019-04-23T17:59:30Z</dcterms:modified>
</cp:coreProperties>
</file>