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5" d="100"/>
          <a:sy n="165" d="100"/>
        </p:scale>
        <p:origin x="968" y="1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0E-91B4-8D4A-AE26-CA6219822013}" type="datetimeFigureOut">
              <a:rPr lang="en-US" smtClean="0"/>
              <a:t>09/07/15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6439-C98E-0B41-AA4A-48EBCA04B7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03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0E-91B4-8D4A-AE26-CA6219822013}" type="datetimeFigureOut">
              <a:rPr lang="en-US" smtClean="0"/>
              <a:t>09/07/15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6439-C98E-0B41-AA4A-48EBCA04B7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1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0E-91B4-8D4A-AE26-CA6219822013}" type="datetimeFigureOut">
              <a:rPr lang="en-US" smtClean="0"/>
              <a:t>09/07/15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6439-C98E-0B41-AA4A-48EBCA04B7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0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0E-91B4-8D4A-AE26-CA6219822013}" type="datetimeFigureOut">
              <a:rPr lang="en-US" smtClean="0"/>
              <a:t>09/07/15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6439-C98E-0B41-AA4A-48EBCA04B7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0E-91B4-8D4A-AE26-CA6219822013}" type="datetimeFigureOut">
              <a:rPr lang="en-US" smtClean="0"/>
              <a:t>09/07/15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6439-C98E-0B41-AA4A-48EBCA04B7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9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0E-91B4-8D4A-AE26-CA6219822013}" type="datetimeFigureOut">
              <a:rPr lang="en-US" smtClean="0"/>
              <a:t>09/07/15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6439-C98E-0B41-AA4A-48EBCA04B7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6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0E-91B4-8D4A-AE26-CA6219822013}" type="datetimeFigureOut">
              <a:rPr lang="en-US" smtClean="0"/>
              <a:t>09/07/15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6439-C98E-0B41-AA4A-48EBCA04B7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1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0E-91B4-8D4A-AE26-CA6219822013}" type="datetimeFigureOut">
              <a:rPr lang="en-US" smtClean="0"/>
              <a:t>09/07/15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6439-C98E-0B41-AA4A-48EBCA04B7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0E-91B4-8D4A-AE26-CA6219822013}" type="datetimeFigureOut">
              <a:rPr lang="en-US" smtClean="0"/>
              <a:t>09/07/15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6439-C98E-0B41-AA4A-48EBCA04B7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7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0E-91B4-8D4A-AE26-CA6219822013}" type="datetimeFigureOut">
              <a:rPr lang="en-US" smtClean="0"/>
              <a:t>09/07/15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6439-C98E-0B41-AA4A-48EBCA04B7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0E-91B4-8D4A-AE26-CA6219822013}" type="datetimeFigureOut">
              <a:rPr lang="en-US" smtClean="0"/>
              <a:t>09/07/15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6439-C98E-0B41-AA4A-48EBCA04B7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4140E-91B4-8D4A-AE26-CA6219822013}" type="datetimeFigureOut">
              <a:rPr lang="en-US" smtClean="0"/>
              <a:t>09/07/15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96439-C98E-0B41-AA4A-48EBCA04B7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5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236" y="1618999"/>
            <a:ext cx="1423764" cy="75704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583465" y="2022419"/>
            <a:ext cx="532440" cy="1328683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38324" y="2343358"/>
            <a:ext cx="811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Soft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max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46642" y="1998903"/>
            <a:ext cx="387577" cy="1328683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6642" y="2502095"/>
            <a:ext cx="38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1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80836" y="1998446"/>
            <a:ext cx="387577" cy="1328683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2632126" y="2490108"/>
            <a:ext cx="13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ReLU(r)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64016" y="2340079"/>
            <a:ext cx="558315" cy="64633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1234219" y="2663245"/>
            <a:ext cx="629797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1" idx="1"/>
          </p:cNvCxnSpPr>
          <p:nvPr/>
        </p:nvCxnSpPr>
        <p:spPr>
          <a:xfrm flipV="1">
            <a:off x="2422331" y="2662788"/>
            <a:ext cx="658505" cy="457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34219" y="1652954"/>
            <a:ext cx="7667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"/>
                <a:cs typeface="Times"/>
              </a:rPr>
              <a:t>z</a:t>
            </a:r>
            <a:r>
              <a:rPr lang="en-US" sz="1500" baseline="30000" dirty="0" smtClean="0">
                <a:latin typeface="Times"/>
                <a:cs typeface="Times"/>
              </a:rPr>
              <a:t>(0) </a:t>
            </a:r>
            <a:r>
              <a:rPr lang="en-US" sz="1500" dirty="0" smtClean="0">
                <a:latin typeface="Times"/>
                <a:cs typeface="Times"/>
              </a:rPr>
              <a:t>= x</a:t>
            </a:r>
            <a:endParaRPr lang="en-US" sz="1500" dirty="0">
              <a:latin typeface="Times"/>
              <a:cs typeface="Time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5412" y="24295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x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52670" y="2662788"/>
            <a:ext cx="293972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51680" y="2290295"/>
            <a:ext cx="46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z</a:t>
            </a:r>
            <a:r>
              <a:rPr lang="en-US" baseline="30000" dirty="0" smtClean="0">
                <a:latin typeface="Times"/>
                <a:cs typeface="Times"/>
              </a:rPr>
              <a:t>(1)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87534" y="2463495"/>
            <a:ext cx="55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w</a:t>
            </a:r>
            <a:r>
              <a:rPr lang="en-US" baseline="30000" dirty="0" smtClean="0">
                <a:latin typeface="Times"/>
                <a:cs typeface="Times"/>
              </a:rPr>
              <a:t>(0)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323184" y="2002217"/>
            <a:ext cx="387577" cy="1328683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237066" y="2481893"/>
            <a:ext cx="57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σ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106364" y="2343850"/>
            <a:ext cx="558315" cy="64633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3476567" y="2667016"/>
            <a:ext cx="629797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3"/>
            <a:endCxn id="37" idx="1"/>
          </p:cNvCxnSpPr>
          <p:nvPr/>
        </p:nvCxnSpPr>
        <p:spPr>
          <a:xfrm flipV="1">
            <a:off x="4664679" y="2666559"/>
            <a:ext cx="658505" cy="457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74243" y="2277939"/>
            <a:ext cx="46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z</a:t>
            </a:r>
            <a:r>
              <a:rPr lang="en-US" baseline="30000" dirty="0" smtClean="0">
                <a:latin typeface="Times"/>
                <a:cs typeface="Times"/>
              </a:rPr>
              <a:t>(2)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94028" y="2294066"/>
            <a:ext cx="46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z</a:t>
            </a:r>
            <a:r>
              <a:rPr lang="en-US" baseline="30000" dirty="0" smtClean="0">
                <a:latin typeface="Times"/>
                <a:cs typeface="Times"/>
              </a:rPr>
              <a:t>(3)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29882" y="2467266"/>
            <a:ext cx="55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/>
                <a:cs typeface="Times"/>
              </a:rPr>
              <a:t>w</a:t>
            </a:r>
            <a:r>
              <a:rPr lang="en-US" baseline="30000" dirty="0" smtClean="0">
                <a:latin typeface="Times"/>
                <a:cs typeface="Times"/>
              </a:rPr>
              <a:t>(2)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703364" y="2672580"/>
            <a:ext cx="658505" cy="457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20954" y="2300087"/>
            <a:ext cx="46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z</a:t>
            </a:r>
            <a:r>
              <a:rPr lang="en-US" baseline="30000" dirty="0" smtClean="0">
                <a:latin typeface="Times"/>
                <a:cs typeface="Times"/>
              </a:rPr>
              <a:t>(4)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125580" y="2690379"/>
            <a:ext cx="945160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40832" y="2317429"/>
            <a:ext cx="8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z</a:t>
            </a:r>
            <a:r>
              <a:rPr lang="en-US" baseline="30000" dirty="0" smtClean="0">
                <a:latin typeface="Times"/>
                <a:cs typeface="Times"/>
              </a:rPr>
              <a:t>(6)</a:t>
            </a:r>
            <a:r>
              <a:rPr lang="en-US" dirty="0" smtClean="0">
                <a:latin typeface="Times"/>
                <a:cs typeface="Times"/>
              </a:rPr>
              <a:t> = 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05527" y="3434144"/>
            <a:ext cx="11250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"/>
                <a:cs typeface="Times"/>
              </a:rPr>
              <a:t>δ</a:t>
            </a:r>
            <a:r>
              <a:rPr lang="en-US" sz="1500" baseline="30000" dirty="0" smtClean="0">
                <a:latin typeface="Times"/>
                <a:cs typeface="Times"/>
              </a:rPr>
              <a:t>(5) </a:t>
            </a:r>
            <a:r>
              <a:rPr lang="en-US" sz="1500" dirty="0" smtClean="0">
                <a:latin typeface="Times"/>
                <a:cs typeface="Times"/>
              </a:rPr>
              <a:t>= y - t</a:t>
            </a:r>
            <a:endParaRPr lang="en-US" sz="1500" dirty="0">
              <a:latin typeface="Times"/>
              <a:cs typeface="Times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348713" y="2348511"/>
            <a:ext cx="558315" cy="64633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Arrow Connector 59"/>
          <p:cNvCxnSpPr>
            <a:endCxn id="59" idx="1"/>
          </p:cNvCxnSpPr>
          <p:nvPr/>
        </p:nvCxnSpPr>
        <p:spPr>
          <a:xfrm>
            <a:off x="5718916" y="2671677"/>
            <a:ext cx="629797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9" idx="3"/>
          </p:cNvCxnSpPr>
          <p:nvPr/>
        </p:nvCxnSpPr>
        <p:spPr>
          <a:xfrm flipV="1">
            <a:off x="6907028" y="2671220"/>
            <a:ext cx="658505" cy="457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036377" y="2298727"/>
            <a:ext cx="46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z</a:t>
            </a:r>
            <a:r>
              <a:rPr lang="en-US" baseline="30000" dirty="0" smtClean="0">
                <a:latin typeface="Times"/>
                <a:cs typeface="Times"/>
              </a:rPr>
              <a:t>(5)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72231" y="2471927"/>
            <a:ext cx="55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w</a:t>
            </a:r>
            <a:r>
              <a:rPr lang="en-US" baseline="30000" dirty="0" smtClean="0">
                <a:latin typeface="Times"/>
                <a:cs typeface="Times"/>
              </a:rPr>
              <a:t>(4)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071597" y="2995563"/>
            <a:ext cx="126985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δ</a:t>
            </a:r>
            <a:r>
              <a:rPr lang="en-US" sz="1500" baseline="30000" dirty="0" smtClean="0"/>
              <a:t>(4)</a:t>
            </a:r>
            <a:r>
              <a:rPr lang="en-US" sz="1500" baseline="30000" dirty="0" smtClean="0">
                <a:latin typeface="Times"/>
                <a:cs typeface="Times"/>
              </a:rPr>
              <a:t> </a:t>
            </a:r>
            <a:r>
              <a:rPr lang="en-US" sz="1500" dirty="0" smtClean="0">
                <a:latin typeface="Times"/>
                <a:cs typeface="Times"/>
              </a:rPr>
              <a:t>= w</a:t>
            </a:r>
            <a:r>
              <a:rPr lang="en-US" sz="1500" baseline="30000" dirty="0" smtClean="0">
                <a:latin typeface="Times"/>
                <a:cs typeface="Times"/>
              </a:rPr>
              <a:t>(4)</a:t>
            </a:r>
            <a:r>
              <a:rPr lang="en-US" sz="1500" baseline="30000" dirty="0" smtClean="0">
                <a:latin typeface="Times"/>
                <a:cs typeface="Times"/>
              </a:rPr>
              <a:t>T </a:t>
            </a:r>
            <a:r>
              <a:rPr lang="en-US" sz="1500" dirty="0" smtClean="0">
                <a:latin typeface="Times"/>
                <a:cs typeface="Times"/>
              </a:rPr>
              <a:t>δ</a:t>
            </a:r>
            <a:r>
              <a:rPr lang="en-US" sz="1500" baseline="30000" dirty="0" smtClean="0">
                <a:latin typeface="Times"/>
                <a:cs typeface="Times"/>
              </a:rPr>
              <a:t>(5) </a:t>
            </a:r>
          </a:p>
          <a:p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617289" y="3349479"/>
            <a:ext cx="1853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δ</a:t>
            </a:r>
            <a:r>
              <a:rPr lang="en-US" sz="1500" baseline="30000" dirty="0" smtClean="0"/>
              <a:t>(3)</a:t>
            </a:r>
            <a:r>
              <a:rPr lang="en-US" sz="1500" baseline="30000" dirty="0" smtClean="0">
                <a:latin typeface="Times"/>
                <a:cs typeface="Times"/>
              </a:rPr>
              <a:t> </a:t>
            </a:r>
            <a:r>
              <a:rPr lang="en-US" sz="1500" dirty="0" smtClean="0">
                <a:latin typeface="Times"/>
                <a:cs typeface="Times"/>
              </a:rPr>
              <a:t>= </a:t>
            </a:r>
            <a:r>
              <a:rPr lang="en-US" sz="1600" dirty="0" smtClean="0">
                <a:latin typeface="Times"/>
                <a:cs typeface="Times"/>
              </a:rPr>
              <a:t>σ</a:t>
            </a:r>
            <a:r>
              <a:rPr lang="en-US" sz="1500" dirty="0" smtClean="0">
                <a:latin typeface="Times"/>
                <a:cs typeface="Times"/>
              </a:rPr>
              <a:t>’(</a:t>
            </a:r>
            <a:r>
              <a:rPr lang="en-US" sz="1600" dirty="0" smtClean="0">
                <a:latin typeface="Times"/>
                <a:cs typeface="Times"/>
              </a:rPr>
              <a:t>z</a:t>
            </a:r>
            <a:r>
              <a:rPr lang="en-US" sz="1600" baseline="30000" dirty="0" smtClean="0">
                <a:latin typeface="Times"/>
                <a:cs typeface="Times"/>
              </a:rPr>
              <a:t>(3)</a:t>
            </a:r>
            <a:r>
              <a:rPr lang="en-US" sz="1500" dirty="0" smtClean="0">
                <a:latin typeface="Times"/>
                <a:cs typeface="Times"/>
              </a:rPr>
              <a:t>)⊙δ</a:t>
            </a:r>
            <a:r>
              <a:rPr lang="en-US" sz="1500" baseline="30000" dirty="0" smtClean="0">
                <a:latin typeface="Times"/>
                <a:cs typeface="Times"/>
              </a:rPr>
              <a:t>(4) </a:t>
            </a:r>
          </a:p>
          <a:p>
            <a:pPr algn="ctr"/>
            <a:endParaRPr lang="en-US" sz="1500" baseline="30000" dirty="0" smtClean="0">
              <a:latin typeface="Times"/>
              <a:cs typeface="Times"/>
            </a:endParaRPr>
          </a:p>
          <a:p>
            <a:pPr algn="ctr"/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768663" y="2986410"/>
            <a:ext cx="126985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δ</a:t>
            </a:r>
            <a:r>
              <a:rPr lang="en-US" sz="1500" baseline="30000" dirty="0" smtClean="0"/>
              <a:t>(2)</a:t>
            </a:r>
            <a:r>
              <a:rPr lang="en-US" sz="1500" baseline="30000" dirty="0" smtClean="0">
                <a:latin typeface="Times"/>
                <a:cs typeface="Times"/>
              </a:rPr>
              <a:t> </a:t>
            </a:r>
            <a:r>
              <a:rPr lang="en-US" sz="1500" dirty="0" smtClean="0">
                <a:latin typeface="Times"/>
                <a:cs typeface="Times"/>
              </a:rPr>
              <a:t>= w</a:t>
            </a:r>
            <a:r>
              <a:rPr lang="en-US" sz="1500" baseline="30000" dirty="0" smtClean="0">
                <a:latin typeface="Times"/>
                <a:cs typeface="Times"/>
              </a:rPr>
              <a:t>(2)T </a:t>
            </a:r>
            <a:r>
              <a:rPr lang="en-US" sz="1500" dirty="0" smtClean="0">
                <a:latin typeface="Times"/>
                <a:cs typeface="Times"/>
              </a:rPr>
              <a:t>δ</a:t>
            </a:r>
            <a:r>
              <a:rPr lang="en-US" sz="1500" baseline="30000" dirty="0" smtClean="0">
                <a:latin typeface="Times"/>
                <a:cs typeface="Times"/>
              </a:rPr>
              <a:t>(3) </a:t>
            </a:r>
          </a:p>
          <a:p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445849" y="3327129"/>
            <a:ext cx="1853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δ</a:t>
            </a:r>
            <a:r>
              <a:rPr lang="en-US" sz="1500" baseline="30000" dirty="0" smtClean="0"/>
              <a:t>(1)</a:t>
            </a:r>
            <a:r>
              <a:rPr lang="en-US" sz="1500" baseline="30000" dirty="0" smtClean="0">
                <a:latin typeface="Times"/>
                <a:cs typeface="Times"/>
              </a:rPr>
              <a:t> </a:t>
            </a:r>
            <a:r>
              <a:rPr lang="en-US" sz="1500" dirty="0" smtClean="0">
                <a:latin typeface="Times"/>
                <a:cs typeface="Times"/>
              </a:rPr>
              <a:t>= </a:t>
            </a:r>
            <a:r>
              <a:rPr lang="en-US" sz="1600" dirty="0" smtClean="0">
                <a:latin typeface="Times"/>
                <a:cs typeface="Times"/>
              </a:rPr>
              <a:t>r</a:t>
            </a:r>
            <a:r>
              <a:rPr lang="en-US" sz="1500" dirty="0" smtClean="0">
                <a:latin typeface="Times"/>
                <a:cs typeface="Times"/>
              </a:rPr>
              <a:t>’(</a:t>
            </a:r>
            <a:r>
              <a:rPr lang="en-US" sz="1600" dirty="0" smtClean="0">
                <a:latin typeface="Times"/>
                <a:cs typeface="Times"/>
              </a:rPr>
              <a:t>z</a:t>
            </a:r>
            <a:r>
              <a:rPr lang="en-US" sz="1600" baseline="30000" dirty="0" smtClean="0">
                <a:latin typeface="Times"/>
                <a:cs typeface="Times"/>
              </a:rPr>
              <a:t>(2)</a:t>
            </a:r>
            <a:r>
              <a:rPr lang="en-US" sz="1500" dirty="0" smtClean="0">
                <a:latin typeface="Times"/>
                <a:cs typeface="Times"/>
              </a:rPr>
              <a:t>)⊙δ</a:t>
            </a:r>
            <a:r>
              <a:rPr lang="en-US" sz="1500" baseline="30000" dirty="0" smtClean="0">
                <a:latin typeface="Times"/>
                <a:cs typeface="Times"/>
              </a:rPr>
              <a:t>(2) </a:t>
            </a:r>
          </a:p>
          <a:p>
            <a:pPr algn="ctr"/>
            <a:endParaRPr lang="en-US" sz="1500" baseline="30000" dirty="0" smtClean="0">
              <a:latin typeface="Times"/>
              <a:cs typeface="Times"/>
            </a:endParaRPr>
          </a:p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477825" y="2980458"/>
            <a:ext cx="126985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δ</a:t>
            </a:r>
            <a:r>
              <a:rPr lang="en-US" sz="1500" baseline="30000" dirty="0" smtClean="0"/>
              <a:t>(0)</a:t>
            </a:r>
            <a:r>
              <a:rPr lang="en-US" sz="1500" baseline="30000" dirty="0" smtClean="0">
                <a:latin typeface="Times"/>
                <a:cs typeface="Times"/>
              </a:rPr>
              <a:t> </a:t>
            </a:r>
            <a:r>
              <a:rPr lang="en-US" sz="1500" dirty="0" smtClean="0">
                <a:latin typeface="Times"/>
                <a:cs typeface="Times"/>
              </a:rPr>
              <a:t>= w</a:t>
            </a:r>
            <a:r>
              <a:rPr lang="en-US" sz="1500" baseline="30000" dirty="0" smtClean="0">
                <a:latin typeface="Times"/>
                <a:cs typeface="Times"/>
              </a:rPr>
              <a:t>(2)T </a:t>
            </a:r>
            <a:r>
              <a:rPr lang="en-US" sz="1500" dirty="0" smtClean="0">
                <a:latin typeface="Times"/>
                <a:cs typeface="Times"/>
              </a:rPr>
              <a:t>δ</a:t>
            </a:r>
            <a:r>
              <a:rPr lang="en-US" sz="1500" baseline="30000" dirty="0" smtClean="0">
                <a:latin typeface="Times"/>
                <a:cs typeface="Times"/>
              </a:rPr>
              <a:t>(1) </a:t>
            </a:r>
          </a:p>
          <a:p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7486704" y="3409954"/>
            <a:ext cx="649403" cy="0"/>
          </a:xfrm>
          <a:prstGeom prst="straightConnector1">
            <a:avLst/>
          </a:prstGeom>
          <a:ln w="28575" cmpd="sng">
            <a:solidFill>
              <a:srgbClr val="FF3108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6361869" y="3381453"/>
            <a:ext cx="649403" cy="0"/>
          </a:xfrm>
          <a:prstGeom prst="straightConnector1">
            <a:avLst/>
          </a:prstGeom>
          <a:ln w="28575" cmpd="sng">
            <a:solidFill>
              <a:srgbClr val="FF3108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5167189" y="3393548"/>
            <a:ext cx="649403" cy="0"/>
          </a:xfrm>
          <a:prstGeom prst="straightConnector1">
            <a:avLst/>
          </a:prstGeom>
          <a:ln w="28575" cmpd="sng">
            <a:solidFill>
              <a:srgbClr val="FF3108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2916326" y="3381453"/>
            <a:ext cx="649403" cy="0"/>
          </a:xfrm>
          <a:prstGeom prst="straightConnector1">
            <a:avLst/>
          </a:prstGeom>
          <a:ln w="28575" cmpd="sng">
            <a:solidFill>
              <a:srgbClr val="FF3108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4040799" y="3381453"/>
            <a:ext cx="649403" cy="0"/>
          </a:xfrm>
          <a:prstGeom prst="straightConnector1">
            <a:avLst/>
          </a:prstGeom>
          <a:ln w="28575" cmpd="sng">
            <a:solidFill>
              <a:srgbClr val="FF3108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1772928" y="3381453"/>
            <a:ext cx="649403" cy="0"/>
          </a:xfrm>
          <a:prstGeom prst="straightConnector1">
            <a:avLst/>
          </a:prstGeom>
          <a:ln w="28575" cmpd="sng">
            <a:solidFill>
              <a:srgbClr val="FF3108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153492" y="1329789"/>
            <a:ext cx="11883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"/>
                <a:cs typeface="Times"/>
              </a:rPr>
              <a:t>z</a:t>
            </a:r>
            <a:r>
              <a:rPr lang="en-US" sz="1500" baseline="30000" dirty="0" smtClean="0">
                <a:latin typeface="Times"/>
                <a:cs typeface="Times"/>
              </a:rPr>
              <a:t>(1) </a:t>
            </a:r>
            <a:r>
              <a:rPr lang="en-US" sz="1500" dirty="0" smtClean="0">
                <a:latin typeface="Times"/>
                <a:cs typeface="Times"/>
              </a:rPr>
              <a:t>= w</a:t>
            </a:r>
            <a:r>
              <a:rPr lang="en-US" sz="1500" baseline="30000" dirty="0" smtClean="0">
                <a:latin typeface="Times"/>
                <a:cs typeface="Times"/>
              </a:rPr>
              <a:t>(0)</a:t>
            </a:r>
            <a:r>
              <a:rPr lang="en-US" sz="1500" dirty="0" smtClean="0">
                <a:latin typeface="Times"/>
                <a:cs typeface="Times"/>
              </a:rPr>
              <a:t> z</a:t>
            </a:r>
            <a:r>
              <a:rPr lang="en-US" sz="1500" baseline="30000" dirty="0" smtClean="0">
                <a:latin typeface="Times"/>
                <a:cs typeface="Times"/>
              </a:rPr>
              <a:t>(0)</a:t>
            </a:r>
            <a:endParaRPr lang="en-US" sz="1500" dirty="0">
              <a:latin typeface="Times"/>
              <a:cs typeface="Time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306372" y="2297684"/>
            <a:ext cx="46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z</a:t>
            </a:r>
            <a:r>
              <a:rPr lang="en-US" baseline="30000" dirty="0" smtClean="0">
                <a:latin typeface="Times"/>
                <a:cs typeface="Times"/>
              </a:rPr>
              <a:t>(0)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390247" y="1678272"/>
            <a:ext cx="11883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"/>
                <a:cs typeface="Times"/>
              </a:rPr>
              <a:t>z</a:t>
            </a:r>
            <a:r>
              <a:rPr lang="en-US" sz="1500" baseline="30000" dirty="0" smtClean="0">
                <a:latin typeface="Times"/>
                <a:cs typeface="Times"/>
              </a:rPr>
              <a:t>(2) </a:t>
            </a:r>
            <a:r>
              <a:rPr lang="en-US" sz="1500" dirty="0" smtClean="0">
                <a:latin typeface="Times"/>
                <a:cs typeface="Times"/>
              </a:rPr>
              <a:t>= r(z</a:t>
            </a:r>
            <a:r>
              <a:rPr lang="en-US" sz="1500" baseline="30000" dirty="0" smtClean="0">
                <a:latin typeface="Times"/>
                <a:cs typeface="Times"/>
              </a:rPr>
              <a:t>(1)</a:t>
            </a:r>
            <a:r>
              <a:rPr lang="en-US" sz="1500" dirty="0" smtClean="0">
                <a:latin typeface="Times"/>
                <a:cs typeface="Times"/>
              </a:rPr>
              <a:t>)</a:t>
            </a:r>
            <a:endParaRPr lang="en-US" sz="1500" dirty="0">
              <a:latin typeface="Times"/>
              <a:cs typeface="Time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457971" y="1349063"/>
            <a:ext cx="11883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"/>
                <a:cs typeface="Times"/>
              </a:rPr>
              <a:t>z</a:t>
            </a:r>
            <a:r>
              <a:rPr lang="en-US" sz="1500" baseline="30000" dirty="0" smtClean="0">
                <a:latin typeface="Times"/>
                <a:cs typeface="Times"/>
              </a:rPr>
              <a:t>(3) </a:t>
            </a:r>
            <a:r>
              <a:rPr lang="en-US" sz="1500" dirty="0" smtClean="0">
                <a:latin typeface="Times"/>
                <a:cs typeface="Times"/>
              </a:rPr>
              <a:t>=</a:t>
            </a:r>
            <a:r>
              <a:rPr lang="en-US" sz="1500" baseline="30000" dirty="0" smtClean="0">
                <a:latin typeface="Times"/>
                <a:cs typeface="Times"/>
              </a:rPr>
              <a:t>  </a:t>
            </a:r>
            <a:r>
              <a:rPr lang="en-US" sz="1500" dirty="0" smtClean="0">
                <a:latin typeface="Times"/>
                <a:cs typeface="Times"/>
              </a:rPr>
              <a:t>w</a:t>
            </a:r>
            <a:r>
              <a:rPr lang="en-US" sz="1500" baseline="30000" dirty="0" smtClean="0">
                <a:latin typeface="Times"/>
                <a:cs typeface="Times"/>
              </a:rPr>
              <a:t>(2)</a:t>
            </a:r>
            <a:r>
              <a:rPr lang="en-US" sz="1500" dirty="0" smtClean="0">
                <a:latin typeface="Times"/>
                <a:cs typeface="Times"/>
              </a:rPr>
              <a:t> z</a:t>
            </a:r>
            <a:r>
              <a:rPr lang="en-US" sz="1500" baseline="30000" dirty="0" smtClean="0">
                <a:latin typeface="Times"/>
                <a:cs typeface="Times"/>
              </a:rPr>
              <a:t>(2)</a:t>
            </a:r>
            <a:endParaRPr lang="en-US" sz="1500" dirty="0">
              <a:latin typeface="Times"/>
              <a:cs typeface="Time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646346" y="1678716"/>
            <a:ext cx="11883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"/>
                <a:cs typeface="Times"/>
              </a:rPr>
              <a:t>z</a:t>
            </a:r>
            <a:r>
              <a:rPr lang="en-US" sz="1500" baseline="30000" dirty="0" smtClean="0">
                <a:latin typeface="Times"/>
                <a:cs typeface="Times"/>
              </a:rPr>
              <a:t>(4) </a:t>
            </a:r>
            <a:r>
              <a:rPr lang="en-US" sz="1500" dirty="0" smtClean="0">
                <a:latin typeface="Times"/>
                <a:cs typeface="Times"/>
              </a:rPr>
              <a:t>= </a:t>
            </a:r>
            <a:r>
              <a:rPr lang="en-US" sz="1400" dirty="0" smtClean="0">
                <a:latin typeface="Times"/>
                <a:cs typeface="Times"/>
              </a:rPr>
              <a:t>σ </a:t>
            </a:r>
            <a:r>
              <a:rPr lang="en-US" sz="1500" dirty="0" smtClean="0">
                <a:latin typeface="Times"/>
                <a:cs typeface="Times"/>
              </a:rPr>
              <a:t>(z</a:t>
            </a:r>
            <a:r>
              <a:rPr lang="en-US" sz="1500" baseline="30000" dirty="0" smtClean="0">
                <a:latin typeface="Times"/>
                <a:cs typeface="Times"/>
              </a:rPr>
              <a:t>(3)</a:t>
            </a:r>
            <a:r>
              <a:rPr lang="en-US" sz="1500" dirty="0" smtClean="0">
                <a:latin typeface="Times"/>
                <a:cs typeface="Times"/>
              </a:rPr>
              <a:t>)</a:t>
            </a:r>
            <a:endParaRPr lang="en-US" sz="1500" dirty="0">
              <a:latin typeface="Times"/>
              <a:cs typeface="Time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711339" y="1320030"/>
            <a:ext cx="11883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"/>
                <a:cs typeface="Times"/>
              </a:rPr>
              <a:t>z</a:t>
            </a:r>
            <a:r>
              <a:rPr lang="en-US" sz="1500" baseline="30000" dirty="0" smtClean="0">
                <a:latin typeface="Times"/>
                <a:cs typeface="Times"/>
              </a:rPr>
              <a:t>(5) </a:t>
            </a:r>
            <a:r>
              <a:rPr lang="en-US" sz="1500" dirty="0" smtClean="0">
                <a:latin typeface="Times"/>
                <a:cs typeface="Times"/>
              </a:rPr>
              <a:t>=</a:t>
            </a:r>
            <a:r>
              <a:rPr lang="en-US" sz="1500" baseline="30000" dirty="0" smtClean="0">
                <a:latin typeface="Times"/>
                <a:cs typeface="Times"/>
              </a:rPr>
              <a:t>  </a:t>
            </a:r>
            <a:r>
              <a:rPr lang="en-US" sz="1500" dirty="0" smtClean="0">
                <a:latin typeface="Times"/>
                <a:cs typeface="Times"/>
              </a:rPr>
              <a:t>w</a:t>
            </a:r>
            <a:r>
              <a:rPr lang="en-US" sz="1500" baseline="30000" dirty="0" smtClean="0">
                <a:latin typeface="Times"/>
                <a:cs typeface="Times"/>
              </a:rPr>
              <a:t>(3)</a:t>
            </a:r>
            <a:r>
              <a:rPr lang="en-US" sz="1500" dirty="0" smtClean="0">
                <a:latin typeface="Times"/>
                <a:cs typeface="Times"/>
              </a:rPr>
              <a:t> z</a:t>
            </a:r>
            <a:r>
              <a:rPr lang="en-US" sz="1500" baseline="30000" dirty="0" smtClean="0">
                <a:latin typeface="Times"/>
                <a:cs typeface="Times"/>
              </a:rPr>
              <a:t>(4)</a:t>
            </a:r>
            <a:endParaRPr lang="en-US" sz="1500" dirty="0">
              <a:latin typeface="Times"/>
              <a:cs typeface="Times"/>
            </a:endParaRPr>
          </a:p>
        </p:txBody>
      </p:sp>
      <p:graphicFrame>
        <p:nvGraphicFramePr>
          <p:cNvPr id="98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026631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3" name="Straight Arrow Connector 102"/>
          <p:cNvCxnSpPr/>
          <p:nvPr/>
        </p:nvCxnSpPr>
        <p:spPr>
          <a:xfrm>
            <a:off x="8284963" y="1618999"/>
            <a:ext cx="583884" cy="0"/>
          </a:xfrm>
          <a:prstGeom prst="straightConnector1">
            <a:avLst/>
          </a:prstGeom>
          <a:ln w="28575" cmpd="sng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6930546" y="1635380"/>
            <a:ext cx="583884" cy="0"/>
          </a:xfrm>
          <a:prstGeom prst="straightConnector1">
            <a:avLst/>
          </a:prstGeom>
          <a:ln w="28575" cmpd="sng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820954" y="1651137"/>
            <a:ext cx="583884" cy="0"/>
          </a:xfrm>
          <a:prstGeom prst="straightConnector1">
            <a:avLst/>
          </a:prstGeom>
          <a:ln w="28575" cmpd="sng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4746576" y="1652954"/>
            <a:ext cx="583884" cy="0"/>
          </a:xfrm>
          <a:prstGeom prst="straightConnector1">
            <a:avLst/>
          </a:prstGeom>
          <a:ln w="28575" cmpd="sng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22480" y="1678741"/>
            <a:ext cx="607402" cy="0"/>
          </a:xfrm>
          <a:prstGeom prst="straightConnector1">
            <a:avLst/>
          </a:prstGeom>
          <a:ln w="28575" cmpd="sng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422331" y="1678741"/>
            <a:ext cx="583884" cy="0"/>
          </a:xfrm>
          <a:prstGeom prst="straightConnector1">
            <a:avLst/>
          </a:prstGeom>
          <a:ln w="28575" cmpd="sng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1303650" y="1692805"/>
            <a:ext cx="583884" cy="0"/>
          </a:xfrm>
          <a:prstGeom prst="straightConnector1">
            <a:avLst/>
          </a:prstGeom>
          <a:ln w="28575" cmpd="sng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7823603" y="3757309"/>
            <a:ext cx="0" cy="600758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212417" y="4445001"/>
            <a:ext cx="301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 that this actually the combined error from both the softmax activation function and the cross entropy error!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3588525" y="3857930"/>
            <a:ext cx="1583473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Times"/>
                <a:cs typeface="Times"/>
              </a:rPr>
              <a:t>Grad update</a:t>
            </a:r>
            <a:r>
              <a:rPr lang="en-US" sz="1500" dirty="0" smtClean="0">
                <a:latin typeface="Times"/>
                <a:cs typeface="Times"/>
              </a:rPr>
              <a:t>:</a:t>
            </a:r>
            <a:endParaRPr lang="en-US" sz="1500" dirty="0" smtClean="0"/>
          </a:p>
          <a:p>
            <a:r>
              <a:rPr lang="en-US" sz="1500" baseline="30000" dirty="0" smtClean="0">
                <a:latin typeface="Times"/>
                <a:cs typeface="Times"/>
              </a:rPr>
              <a:t> </a:t>
            </a:r>
            <a:r>
              <a:rPr lang="en-US" sz="1500" dirty="0" smtClean="0">
                <a:latin typeface="Times"/>
                <a:cs typeface="Times"/>
              </a:rPr>
              <a:t>▽</a:t>
            </a:r>
            <a:r>
              <a:rPr lang="en-US" sz="1500" dirty="0" smtClean="0">
                <a:latin typeface="Times"/>
                <a:cs typeface="Times"/>
              </a:rPr>
              <a:t>w</a:t>
            </a:r>
            <a:r>
              <a:rPr lang="en-US" sz="1500" baseline="30000" dirty="0" smtClean="0">
                <a:latin typeface="Times"/>
                <a:cs typeface="Times"/>
              </a:rPr>
              <a:t>(2)</a:t>
            </a:r>
            <a:r>
              <a:rPr lang="en-US" sz="1500" dirty="0" smtClean="0">
                <a:latin typeface="Times"/>
                <a:cs typeface="Times"/>
              </a:rPr>
              <a:t>= </a:t>
            </a:r>
            <a:r>
              <a:rPr lang="en-US" sz="1600" dirty="0" smtClean="0">
                <a:latin typeface="Times"/>
                <a:cs typeface="Times"/>
              </a:rPr>
              <a:t>z</a:t>
            </a:r>
            <a:r>
              <a:rPr lang="en-US" sz="1600" baseline="30000" dirty="0" smtClean="0">
                <a:latin typeface="Times"/>
                <a:cs typeface="Times"/>
              </a:rPr>
              <a:t>(2)</a:t>
            </a:r>
            <a:r>
              <a:rPr lang="en-US" sz="1600" dirty="0">
                <a:latin typeface="Times"/>
                <a:cs typeface="Times"/>
              </a:rPr>
              <a:t> ⊙</a:t>
            </a:r>
            <a:r>
              <a:rPr lang="en-US" sz="1600" dirty="0" smtClean="0">
                <a:latin typeface="Times"/>
                <a:cs typeface="Times"/>
              </a:rPr>
              <a:t> </a:t>
            </a:r>
            <a:r>
              <a:rPr lang="en-US" sz="1600" dirty="0">
                <a:latin typeface="Times"/>
                <a:cs typeface="Times"/>
              </a:rPr>
              <a:t>δ</a:t>
            </a:r>
            <a:r>
              <a:rPr lang="en-US" sz="1600" baseline="30000" dirty="0">
                <a:latin typeface="Times"/>
                <a:cs typeface="Times"/>
              </a:rPr>
              <a:t>(3)</a:t>
            </a:r>
            <a:endParaRPr lang="en-US" sz="1600" dirty="0" smtClean="0">
              <a:latin typeface="Times"/>
              <a:cs typeface="Times"/>
            </a:endParaRPr>
          </a:p>
          <a:p>
            <a:endParaRPr lang="en-US" sz="1500" baseline="30000" dirty="0" smtClean="0"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859660" y="3857930"/>
            <a:ext cx="1583473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Times"/>
                <a:cs typeface="Times"/>
              </a:rPr>
              <a:t>Grad update</a:t>
            </a:r>
            <a:r>
              <a:rPr lang="en-US" sz="1500" dirty="0" smtClean="0">
                <a:latin typeface="Times"/>
                <a:cs typeface="Times"/>
              </a:rPr>
              <a:t>:</a:t>
            </a:r>
            <a:endParaRPr lang="en-US" sz="1500" dirty="0" smtClean="0"/>
          </a:p>
          <a:p>
            <a:r>
              <a:rPr lang="en-US" sz="1500" baseline="30000" dirty="0" smtClean="0">
                <a:latin typeface="Times"/>
                <a:cs typeface="Times"/>
              </a:rPr>
              <a:t> </a:t>
            </a:r>
            <a:r>
              <a:rPr lang="en-US" sz="1500" dirty="0" smtClean="0">
                <a:latin typeface="Times"/>
                <a:cs typeface="Times"/>
              </a:rPr>
              <a:t>▽</a:t>
            </a:r>
            <a:r>
              <a:rPr lang="en-US" sz="1500" dirty="0" smtClean="0">
                <a:latin typeface="Times"/>
                <a:cs typeface="Times"/>
              </a:rPr>
              <a:t>w</a:t>
            </a:r>
            <a:r>
              <a:rPr lang="en-US" sz="1500" baseline="30000" dirty="0" smtClean="0">
                <a:latin typeface="Times"/>
                <a:cs typeface="Times"/>
              </a:rPr>
              <a:t>(4)</a:t>
            </a:r>
            <a:r>
              <a:rPr lang="en-US" sz="1500" dirty="0" smtClean="0">
                <a:latin typeface="Times"/>
                <a:cs typeface="Times"/>
              </a:rPr>
              <a:t>= </a:t>
            </a:r>
            <a:r>
              <a:rPr lang="en-US" sz="1600" dirty="0" smtClean="0">
                <a:latin typeface="Times"/>
                <a:cs typeface="Times"/>
              </a:rPr>
              <a:t>z</a:t>
            </a:r>
            <a:r>
              <a:rPr lang="en-US" sz="1600" baseline="30000" dirty="0" smtClean="0">
                <a:latin typeface="Times"/>
                <a:cs typeface="Times"/>
              </a:rPr>
              <a:t>(4)</a:t>
            </a:r>
            <a:r>
              <a:rPr lang="en-US" sz="1600" dirty="0" smtClean="0">
                <a:latin typeface="Times"/>
                <a:cs typeface="Times"/>
              </a:rPr>
              <a:t> </a:t>
            </a:r>
            <a:r>
              <a:rPr lang="en-US" sz="1600" dirty="0">
                <a:latin typeface="Times"/>
                <a:cs typeface="Times"/>
              </a:rPr>
              <a:t>⊙</a:t>
            </a:r>
            <a:r>
              <a:rPr lang="en-US" sz="1600" dirty="0" smtClean="0">
                <a:latin typeface="Times"/>
                <a:cs typeface="Times"/>
              </a:rPr>
              <a:t> </a:t>
            </a:r>
            <a:r>
              <a:rPr lang="en-US" sz="1600" dirty="0">
                <a:latin typeface="Times"/>
                <a:cs typeface="Times"/>
              </a:rPr>
              <a:t>δ</a:t>
            </a:r>
            <a:r>
              <a:rPr lang="en-US" sz="1600" baseline="30000" dirty="0" smtClean="0">
                <a:latin typeface="Times"/>
                <a:cs typeface="Times"/>
              </a:rPr>
              <a:t>(5)</a:t>
            </a:r>
            <a:endParaRPr lang="en-US" sz="1600" dirty="0" smtClean="0">
              <a:latin typeface="Times"/>
              <a:cs typeface="Times"/>
            </a:endParaRPr>
          </a:p>
          <a:p>
            <a:endParaRPr lang="en-US" sz="1500" baseline="30000" dirty="0" smtClean="0"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366564" y="3857930"/>
            <a:ext cx="1573855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>
                <a:latin typeface="Times"/>
                <a:cs typeface="Times"/>
              </a:rPr>
              <a:t>Grad update:</a:t>
            </a:r>
          </a:p>
          <a:p>
            <a:pPr algn="ctr"/>
            <a:r>
              <a:rPr lang="en-US" sz="1500" baseline="30000" dirty="0" smtClean="0">
                <a:latin typeface="Times"/>
                <a:cs typeface="Times"/>
              </a:rPr>
              <a:t> </a:t>
            </a:r>
            <a:r>
              <a:rPr lang="en-US" sz="1500" dirty="0" smtClean="0">
                <a:latin typeface="Times"/>
                <a:cs typeface="Times"/>
              </a:rPr>
              <a:t>▽</a:t>
            </a:r>
            <a:r>
              <a:rPr lang="en-US" sz="1500" dirty="0" smtClean="0">
                <a:latin typeface="Times"/>
                <a:cs typeface="Times"/>
              </a:rPr>
              <a:t>w</a:t>
            </a:r>
            <a:r>
              <a:rPr lang="en-US" sz="1500" baseline="30000" dirty="0" smtClean="0">
                <a:latin typeface="Times"/>
                <a:cs typeface="Times"/>
              </a:rPr>
              <a:t>(0)</a:t>
            </a:r>
            <a:r>
              <a:rPr lang="en-US" sz="1500" dirty="0" smtClean="0">
                <a:latin typeface="Times"/>
                <a:cs typeface="Times"/>
              </a:rPr>
              <a:t>= </a:t>
            </a:r>
            <a:r>
              <a:rPr lang="en-US" sz="1600" dirty="0" smtClean="0">
                <a:latin typeface="Times"/>
                <a:cs typeface="Times"/>
              </a:rPr>
              <a:t>z</a:t>
            </a:r>
            <a:r>
              <a:rPr lang="en-US" sz="1600" baseline="30000" dirty="0" smtClean="0">
                <a:latin typeface="Times"/>
                <a:cs typeface="Times"/>
              </a:rPr>
              <a:t>(0)</a:t>
            </a:r>
            <a:r>
              <a:rPr lang="en-US" sz="1600" dirty="0" smtClean="0">
                <a:latin typeface="Times"/>
                <a:cs typeface="Times"/>
              </a:rPr>
              <a:t> </a:t>
            </a:r>
            <a:r>
              <a:rPr lang="en-US" sz="1600" dirty="0">
                <a:latin typeface="Times"/>
                <a:cs typeface="Times"/>
              </a:rPr>
              <a:t>⊙</a:t>
            </a:r>
            <a:r>
              <a:rPr lang="en-US" sz="1600" dirty="0" smtClean="0">
                <a:latin typeface="Times"/>
                <a:cs typeface="Times"/>
              </a:rPr>
              <a:t> </a:t>
            </a:r>
            <a:r>
              <a:rPr lang="en-US" sz="1600" dirty="0">
                <a:latin typeface="Times"/>
                <a:cs typeface="Times"/>
              </a:rPr>
              <a:t>δ</a:t>
            </a:r>
            <a:r>
              <a:rPr lang="en-US" sz="1600" baseline="30000" dirty="0" smtClean="0">
                <a:latin typeface="Times"/>
                <a:cs typeface="Times"/>
              </a:rPr>
              <a:t>(1)</a:t>
            </a:r>
            <a:endParaRPr lang="en-US" sz="1600" dirty="0" smtClean="0">
              <a:latin typeface="Times"/>
              <a:cs typeface="Times"/>
            </a:endParaRPr>
          </a:p>
          <a:p>
            <a:endParaRPr lang="en-US" sz="1500" baseline="30000" dirty="0" smtClean="0">
              <a:latin typeface="Times"/>
              <a:cs typeface="Time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4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282</Words>
  <Application>Microsoft Macintosh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Casper</dc:creator>
  <cp:lastModifiedBy>Casper</cp:lastModifiedBy>
  <cp:revision>12</cp:revision>
  <dcterms:created xsi:type="dcterms:W3CDTF">2015-07-09T20:41:52Z</dcterms:created>
  <dcterms:modified xsi:type="dcterms:W3CDTF">2015-07-09T22:14:21Z</dcterms:modified>
</cp:coreProperties>
</file>