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9"/>
  </p:notesMasterIdLst>
  <p:sldIdLst>
    <p:sldId id="33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31" r:id="rId19"/>
    <p:sldId id="274" r:id="rId20"/>
    <p:sldId id="332" r:id="rId21"/>
    <p:sldId id="333" r:id="rId22"/>
    <p:sldId id="275" r:id="rId23"/>
    <p:sldId id="276" r:id="rId24"/>
    <p:sldId id="334"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660"/>
  </p:normalViewPr>
  <p:slideViewPr>
    <p:cSldViewPr snapToGrid="0">
      <p:cViewPr varScale="1">
        <p:scale>
          <a:sx n="62" d="100"/>
          <a:sy n="62" d="100"/>
        </p:scale>
        <p:origin x="10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7937C-1B4F-4B57-812F-1D1769A06D4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D84A7A9-35E0-450F-BB26-1B970B4842C1}">
      <dgm:prSet custT="1"/>
      <dgm:spPr/>
      <dgm:t>
        <a:bodyPr/>
        <a:lstStyle/>
        <a:p>
          <a:pPr>
            <a:buSzPts val="1800"/>
            <a:buFont typeface="+mj-lt"/>
            <a:buAutoNum type="arabicPeriod" startAt="6"/>
          </a:pPr>
          <a:r>
            <a:rPr lang="en-US" sz="4400" b="0" dirty="0"/>
            <a:t>Download NON- LFS File</a:t>
          </a:r>
        </a:p>
      </dgm:t>
    </dgm:pt>
    <dgm:pt modelId="{11CB6E68-FF8D-4B50-8DF4-BB7E675B2746}" type="parTrans" cxnId="{EDD84C75-CCD9-4F86-AC4E-1140FDE34D26}">
      <dgm:prSet/>
      <dgm:spPr/>
      <dgm:t>
        <a:bodyPr/>
        <a:lstStyle/>
        <a:p>
          <a:endParaRPr lang="en-US"/>
        </a:p>
      </dgm:t>
    </dgm:pt>
    <dgm:pt modelId="{3084667F-C7C0-4966-AA3F-545E0CF77150}" type="sibTrans" cxnId="{EDD84C75-CCD9-4F86-AC4E-1140FDE34D26}">
      <dgm:prSet/>
      <dgm:spPr/>
      <dgm:t>
        <a:bodyPr/>
        <a:lstStyle/>
        <a:p>
          <a:endParaRPr lang="en-US"/>
        </a:p>
      </dgm:t>
    </dgm:pt>
    <dgm:pt modelId="{E054ABD6-D1AC-43C9-8268-FFE48D108786}">
      <dgm:prSet custT="1"/>
      <dgm:spPr/>
      <dgm:t>
        <a:bodyPr/>
        <a:lstStyle/>
        <a:p>
          <a:pPr>
            <a:buSzPts val="1800"/>
            <a:buFont typeface="+mj-lt"/>
            <a:buAutoNum type="arabicPeriod" startAt="6"/>
          </a:pPr>
          <a:r>
            <a:rPr lang="en-US" sz="4400" b="0" dirty="0"/>
            <a:t>Download Git LFS File</a:t>
          </a:r>
        </a:p>
      </dgm:t>
    </dgm:pt>
    <dgm:pt modelId="{F83B9D89-3D81-49AC-A399-5A2D1FE89ECF}" type="parTrans" cxnId="{2C51F62F-46E1-49C1-BCE4-5D614F2EFBB0}">
      <dgm:prSet/>
      <dgm:spPr/>
      <dgm:t>
        <a:bodyPr/>
        <a:lstStyle/>
        <a:p>
          <a:endParaRPr lang="en-US"/>
        </a:p>
      </dgm:t>
    </dgm:pt>
    <dgm:pt modelId="{EB229952-7040-4638-94EA-30D0E58E06C8}" type="sibTrans" cxnId="{2C51F62F-46E1-49C1-BCE4-5D614F2EFBB0}">
      <dgm:prSet/>
      <dgm:spPr/>
      <dgm:t>
        <a:bodyPr/>
        <a:lstStyle/>
        <a:p>
          <a:endParaRPr lang="en-US"/>
        </a:p>
      </dgm:t>
    </dgm:pt>
    <dgm:pt modelId="{35FCBB64-06B3-4818-A1D4-75A5D0820885}">
      <dgm:prSet custT="1"/>
      <dgm:spPr/>
      <dgm:t>
        <a:bodyPr/>
        <a:lstStyle/>
        <a:p>
          <a:r>
            <a:rPr lang="en-US" sz="4400" dirty="0"/>
            <a:t>Folder download</a:t>
          </a:r>
        </a:p>
      </dgm:t>
    </dgm:pt>
    <dgm:pt modelId="{F1B3261E-AAD8-4E7C-9C48-3032845512BA}" type="parTrans" cxnId="{E275AE3A-F7E3-4929-935F-33E1E52BC123}">
      <dgm:prSet/>
      <dgm:spPr/>
      <dgm:t>
        <a:bodyPr/>
        <a:lstStyle/>
        <a:p>
          <a:endParaRPr lang="en-US"/>
        </a:p>
      </dgm:t>
    </dgm:pt>
    <dgm:pt modelId="{DBCAB17D-B58E-4829-BDFB-549650BC27A8}" type="sibTrans" cxnId="{E275AE3A-F7E3-4929-935F-33E1E52BC123}">
      <dgm:prSet/>
      <dgm:spPr/>
      <dgm:t>
        <a:bodyPr/>
        <a:lstStyle/>
        <a:p>
          <a:endParaRPr lang="en-US"/>
        </a:p>
      </dgm:t>
    </dgm:pt>
    <dgm:pt modelId="{2FD0C02D-B64A-41B2-88CE-A9E8B004A405}">
      <dgm:prSet custT="1"/>
      <dgm:spPr/>
      <dgm:t>
        <a:bodyPr/>
        <a:lstStyle/>
        <a:p>
          <a:r>
            <a:rPr lang="en-US" sz="4400" dirty="0"/>
            <a:t>Auto Resynchronize File/Folder</a:t>
          </a:r>
        </a:p>
      </dgm:t>
    </dgm:pt>
    <dgm:pt modelId="{BB4A778D-59BD-4446-A892-22E2AF273F8F}" type="parTrans" cxnId="{EAB1E7C2-406C-4B00-B1D7-103261888A7A}">
      <dgm:prSet/>
      <dgm:spPr/>
      <dgm:t>
        <a:bodyPr/>
        <a:lstStyle/>
        <a:p>
          <a:endParaRPr lang="en-US"/>
        </a:p>
      </dgm:t>
    </dgm:pt>
    <dgm:pt modelId="{304ECDC5-0FD2-47E6-8A9C-A5F85D6C5B43}" type="sibTrans" cxnId="{EAB1E7C2-406C-4B00-B1D7-103261888A7A}">
      <dgm:prSet/>
      <dgm:spPr/>
      <dgm:t>
        <a:bodyPr/>
        <a:lstStyle/>
        <a:p>
          <a:endParaRPr lang="en-US"/>
        </a:p>
      </dgm:t>
    </dgm:pt>
    <dgm:pt modelId="{77BC0A80-6AF4-4745-95EE-3E73AA218342}" type="pres">
      <dgm:prSet presAssocID="{9377937C-1B4F-4B57-812F-1D1769A06D42}" presName="vert0" presStyleCnt="0">
        <dgm:presLayoutVars>
          <dgm:dir/>
          <dgm:animOne val="branch"/>
          <dgm:animLvl val="lvl"/>
        </dgm:presLayoutVars>
      </dgm:prSet>
      <dgm:spPr/>
    </dgm:pt>
    <dgm:pt modelId="{6E9CF778-F99D-4404-AD13-A3F65F981F4B}" type="pres">
      <dgm:prSet presAssocID="{4D84A7A9-35E0-450F-BB26-1B970B4842C1}" presName="thickLine" presStyleLbl="alignNode1" presStyleIdx="0" presStyleCnt="4"/>
      <dgm:spPr/>
    </dgm:pt>
    <dgm:pt modelId="{59A0B9BC-74F2-401B-B3A7-05AB39584B4F}" type="pres">
      <dgm:prSet presAssocID="{4D84A7A9-35E0-450F-BB26-1B970B4842C1}" presName="horz1" presStyleCnt="0"/>
      <dgm:spPr/>
    </dgm:pt>
    <dgm:pt modelId="{D2D569A7-EF35-449C-BD27-430F553B43C5}" type="pres">
      <dgm:prSet presAssocID="{4D84A7A9-35E0-450F-BB26-1B970B4842C1}" presName="tx1" presStyleLbl="revTx" presStyleIdx="0" presStyleCnt="4"/>
      <dgm:spPr/>
    </dgm:pt>
    <dgm:pt modelId="{2B6623A0-C9AE-4EE3-8FAB-CC463A50AF60}" type="pres">
      <dgm:prSet presAssocID="{4D84A7A9-35E0-450F-BB26-1B970B4842C1}" presName="vert1" presStyleCnt="0"/>
      <dgm:spPr/>
    </dgm:pt>
    <dgm:pt modelId="{2733BB9E-EF6F-409A-B323-3823021B10EB}" type="pres">
      <dgm:prSet presAssocID="{E054ABD6-D1AC-43C9-8268-FFE48D108786}" presName="thickLine" presStyleLbl="alignNode1" presStyleIdx="1" presStyleCnt="4"/>
      <dgm:spPr/>
    </dgm:pt>
    <dgm:pt modelId="{AFE2B5CE-B21E-428D-9A0C-816F0D79137C}" type="pres">
      <dgm:prSet presAssocID="{E054ABD6-D1AC-43C9-8268-FFE48D108786}" presName="horz1" presStyleCnt="0"/>
      <dgm:spPr/>
    </dgm:pt>
    <dgm:pt modelId="{A2FF2AD8-FCA3-43BA-BA58-1AD99E665BD5}" type="pres">
      <dgm:prSet presAssocID="{E054ABD6-D1AC-43C9-8268-FFE48D108786}" presName="tx1" presStyleLbl="revTx" presStyleIdx="1" presStyleCnt="4"/>
      <dgm:spPr/>
    </dgm:pt>
    <dgm:pt modelId="{4F1060C3-2AD8-4DD1-BC27-475391784223}" type="pres">
      <dgm:prSet presAssocID="{E054ABD6-D1AC-43C9-8268-FFE48D108786}" presName="vert1" presStyleCnt="0"/>
      <dgm:spPr/>
    </dgm:pt>
    <dgm:pt modelId="{7E5B816C-8F52-4424-99AA-ED73897CB8C7}" type="pres">
      <dgm:prSet presAssocID="{35FCBB64-06B3-4818-A1D4-75A5D0820885}" presName="thickLine" presStyleLbl="alignNode1" presStyleIdx="2" presStyleCnt="4"/>
      <dgm:spPr/>
    </dgm:pt>
    <dgm:pt modelId="{053F6816-4827-47F8-B137-81DFC15B480A}" type="pres">
      <dgm:prSet presAssocID="{35FCBB64-06B3-4818-A1D4-75A5D0820885}" presName="horz1" presStyleCnt="0"/>
      <dgm:spPr/>
    </dgm:pt>
    <dgm:pt modelId="{E7BD2087-54B8-4524-8133-D9906510BE29}" type="pres">
      <dgm:prSet presAssocID="{35FCBB64-06B3-4818-A1D4-75A5D0820885}" presName="tx1" presStyleLbl="revTx" presStyleIdx="2" presStyleCnt="4"/>
      <dgm:spPr/>
    </dgm:pt>
    <dgm:pt modelId="{37D5F870-1E65-4895-AB00-A19482027D2A}" type="pres">
      <dgm:prSet presAssocID="{35FCBB64-06B3-4818-A1D4-75A5D0820885}" presName="vert1" presStyleCnt="0"/>
      <dgm:spPr/>
    </dgm:pt>
    <dgm:pt modelId="{6902C2D6-603C-4668-B14B-23DF8F40D983}" type="pres">
      <dgm:prSet presAssocID="{2FD0C02D-B64A-41B2-88CE-A9E8B004A405}" presName="thickLine" presStyleLbl="alignNode1" presStyleIdx="3" presStyleCnt="4"/>
      <dgm:spPr/>
    </dgm:pt>
    <dgm:pt modelId="{71CF35F6-5712-4997-9C23-459A2812184C}" type="pres">
      <dgm:prSet presAssocID="{2FD0C02D-B64A-41B2-88CE-A9E8B004A405}" presName="horz1" presStyleCnt="0"/>
      <dgm:spPr/>
    </dgm:pt>
    <dgm:pt modelId="{7D435596-844E-410B-B1E3-11F73ABBA020}" type="pres">
      <dgm:prSet presAssocID="{2FD0C02D-B64A-41B2-88CE-A9E8B004A405}" presName="tx1" presStyleLbl="revTx" presStyleIdx="3" presStyleCnt="4"/>
      <dgm:spPr/>
    </dgm:pt>
    <dgm:pt modelId="{F1EC452F-B217-4142-A207-21787BF42B28}" type="pres">
      <dgm:prSet presAssocID="{2FD0C02D-B64A-41B2-88CE-A9E8B004A405}" presName="vert1" presStyleCnt="0"/>
      <dgm:spPr/>
    </dgm:pt>
  </dgm:ptLst>
  <dgm:cxnLst>
    <dgm:cxn modelId="{2C51F62F-46E1-49C1-BCE4-5D614F2EFBB0}" srcId="{9377937C-1B4F-4B57-812F-1D1769A06D42}" destId="{E054ABD6-D1AC-43C9-8268-FFE48D108786}" srcOrd="1" destOrd="0" parTransId="{F83B9D89-3D81-49AC-A399-5A2D1FE89ECF}" sibTransId="{EB229952-7040-4638-94EA-30D0E58E06C8}"/>
    <dgm:cxn modelId="{E275AE3A-F7E3-4929-935F-33E1E52BC123}" srcId="{9377937C-1B4F-4B57-812F-1D1769A06D42}" destId="{35FCBB64-06B3-4818-A1D4-75A5D0820885}" srcOrd="2" destOrd="0" parTransId="{F1B3261E-AAD8-4E7C-9C48-3032845512BA}" sibTransId="{DBCAB17D-B58E-4829-BDFB-549650BC27A8}"/>
    <dgm:cxn modelId="{7366FF3E-EAE1-4568-9AC8-5215346EA292}" type="presOf" srcId="{4D84A7A9-35E0-450F-BB26-1B970B4842C1}" destId="{D2D569A7-EF35-449C-BD27-430F553B43C5}" srcOrd="0" destOrd="0" presId="urn:microsoft.com/office/officeart/2008/layout/LinedList"/>
    <dgm:cxn modelId="{EDD84C75-CCD9-4F86-AC4E-1140FDE34D26}" srcId="{9377937C-1B4F-4B57-812F-1D1769A06D42}" destId="{4D84A7A9-35E0-450F-BB26-1B970B4842C1}" srcOrd="0" destOrd="0" parTransId="{11CB6E68-FF8D-4B50-8DF4-BB7E675B2746}" sibTransId="{3084667F-C7C0-4966-AA3F-545E0CF77150}"/>
    <dgm:cxn modelId="{DA2F4899-DD68-4F51-A3AB-2D85AB26EE23}" type="presOf" srcId="{35FCBB64-06B3-4818-A1D4-75A5D0820885}" destId="{E7BD2087-54B8-4524-8133-D9906510BE29}" srcOrd="0" destOrd="0" presId="urn:microsoft.com/office/officeart/2008/layout/LinedList"/>
    <dgm:cxn modelId="{8F163E9D-222D-49F7-A908-717DA80D3EE5}" type="presOf" srcId="{E054ABD6-D1AC-43C9-8268-FFE48D108786}" destId="{A2FF2AD8-FCA3-43BA-BA58-1AD99E665BD5}" srcOrd="0" destOrd="0" presId="urn:microsoft.com/office/officeart/2008/layout/LinedList"/>
    <dgm:cxn modelId="{F40499B9-C1B7-40C4-9C5A-00D9BCBC3A76}" type="presOf" srcId="{9377937C-1B4F-4B57-812F-1D1769A06D42}" destId="{77BC0A80-6AF4-4745-95EE-3E73AA218342}" srcOrd="0" destOrd="0" presId="urn:microsoft.com/office/officeart/2008/layout/LinedList"/>
    <dgm:cxn modelId="{EAB1E7C2-406C-4B00-B1D7-103261888A7A}" srcId="{9377937C-1B4F-4B57-812F-1D1769A06D42}" destId="{2FD0C02D-B64A-41B2-88CE-A9E8B004A405}" srcOrd="3" destOrd="0" parTransId="{BB4A778D-59BD-4446-A892-22E2AF273F8F}" sibTransId="{304ECDC5-0FD2-47E6-8A9C-A5F85D6C5B43}"/>
    <dgm:cxn modelId="{2EC5B3E0-0D9E-4F2A-B363-0A724BF94171}" type="presOf" srcId="{2FD0C02D-B64A-41B2-88CE-A9E8B004A405}" destId="{7D435596-844E-410B-B1E3-11F73ABBA020}" srcOrd="0" destOrd="0" presId="urn:microsoft.com/office/officeart/2008/layout/LinedList"/>
    <dgm:cxn modelId="{93F67215-B9F7-4C59-9817-C5EC48553F23}" type="presParOf" srcId="{77BC0A80-6AF4-4745-95EE-3E73AA218342}" destId="{6E9CF778-F99D-4404-AD13-A3F65F981F4B}" srcOrd="0" destOrd="0" presId="urn:microsoft.com/office/officeart/2008/layout/LinedList"/>
    <dgm:cxn modelId="{38DB7F7C-BEE9-4C38-9C14-CE9C3341C3A4}" type="presParOf" srcId="{77BC0A80-6AF4-4745-95EE-3E73AA218342}" destId="{59A0B9BC-74F2-401B-B3A7-05AB39584B4F}" srcOrd="1" destOrd="0" presId="urn:microsoft.com/office/officeart/2008/layout/LinedList"/>
    <dgm:cxn modelId="{5F72BD7D-823D-4C3C-82F1-7A051C32BAB4}" type="presParOf" srcId="{59A0B9BC-74F2-401B-B3A7-05AB39584B4F}" destId="{D2D569A7-EF35-449C-BD27-430F553B43C5}" srcOrd="0" destOrd="0" presId="urn:microsoft.com/office/officeart/2008/layout/LinedList"/>
    <dgm:cxn modelId="{D6B54167-9488-4D2C-8BA5-66E9F47E89DC}" type="presParOf" srcId="{59A0B9BC-74F2-401B-B3A7-05AB39584B4F}" destId="{2B6623A0-C9AE-4EE3-8FAB-CC463A50AF60}" srcOrd="1" destOrd="0" presId="urn:microsoft.com/office/officeart/2008/layout/LinedList"/>
    <dgm:cxn modelId="{4C53278B-2873-47EB-A5AF-12D7B6DDBD17}" type="presParOf" srcId="{77BC0A80-6AF4-4745-95EE-3E73AA218342}" destId="{2733BB9E-EF6F-409A-B323-3823021B10EB}" srcOrd="2" destOrd="0" presId="urn:microsoft.com/office/officeart/2008/layout/LinedList"/>
    <dgm:cxn modelId="{ED29668C-C503-4897-B38D-1C8AE7A42D08}" type="presParOf" srcId="{77BC0A80-6AF4-4745-95EE-3E73AA218342}" destId="{AFE2B5CE-B21E-428D-9A0C-816F0D79137C}" srcOrd="3" destOrd="0" presId="urn:microsoft.com/office/officeart/2008/layout/LinedList"/>
    <dgm:cxn modelId="{45D57634-86DE-4897-94A5-4EAA1BCBFA30}" type="presParOf" srcId="{AFE2B5CE-B21E-428D-9A0C-816F0D79137C}" destId="{A2FF2AD8-FCA3-43BA-BA58-1AD99E665BD5}" srcOrd="0" destOrd="0" presId="urn:microsoft.com/office/officeart/2008/layout/LinedList"/>
    <dgm:cxn modelId="{490CB4C9-8803-403A-8E2D-67F21A327F63}" type="presParOf" srcId="{AFE2B5CE-B21E-428D-9A0C-816F0D79137C}" destId="{4F1060C3-2AD8-4DD1-BC27-475391784223}" srcOrd="1" destOrd="0" presId="urn:microsoft.com/office/officeart/2008/layout/LinedList"/>
    <dgm:cxn modelId="{2617A6B8-2CED-413A-BE2B-5520BFC7C0A1}" type="presParOf" srcId="{77BC0A80-6AF4-4745-95EE-3E73AA218342}" destId="{7E5B816C-8F52-4424-99AA-ED73897CB8C7}" srcOrd="4" destOrd="0" presId="urn:microsoft.com/office/officeart/2008/layout/LinedList"/>
    <dgm:cxn modelId="{DEFE04A9-7A29-486D-AF2E-4F70A34E66C6}" type="presParOf" srcId="{77BC0A80-6AF4-4745-95EE-3E73AA218342}" destId="{053F6816-4827-47F8-B137-81DFC15B480A}" srcOrd="5" destOrd="0" presId="urn:microsoft.com/office/officeart/2008/layout/LinedList"/>
    <dgm:cxn modelId="{F8137FEF-AA2C-4997-BAE1-F3EAEB191B2E}" type="presParOf" srcId="{053F6816-4827-47F8-B137-81DFC15B480A}" destId="{E7BD2087-54B8-4524-8133-D9906510BE29}" srcOrd="0" destOrd="0" presId="urn:microsoft.com/office/officeart/2008/layout/LinedList"/>
    <dgm:cxn modelId="{73A656ED-8BC8-425B-9858-01E630F4FC96}" type="presParOf" srcId="{053F6816-4827-47F8-B137-81DFC15B480A}" destId="{37D5F870-1E65-4895-AB00-A19482027D2A}" srcOrd="1" destOrd="0" presId="urn:microsoft.com/office/officeart/2008/layout/LinedList"/>
    <dgm:cxn modelId="{12632D9C-0C07-4142-A12B-FD36E24894D8}" type="presParOf" srcId="{77BC0A80-6AF4-4745-95EE-3E73AA218342}" destId="{6902C2D6-603C-4668-B14B-23DF8F40D983}" srcOrd="6" destOrd="0" presId="urn:microsoft.com/office/officeart/2008/layout/LinedList"/>
    <dgm:cxn modelId="{E64AE6FB-7E30-4AE7-A37F-BCB55C8290D3}" type="presParOf" srcId="{77BC0A80-6AF4-4745-95EE-3E73AA218342}" destId="{71CF35F6-5712-4997-9C23-459A2812184C}" srcOrd="7" destOrd="0" presId="urn:microsoft.com/office/officeart/2008/layout/LinedList"/>
    <dgm:cxn modelId="{861FDFEE-6B9E-4F92-90FF-AB2C6CDA9D5E}" type="presParOf" srcId="{71CF35F6-5712-4997-9C23-459A2812184C}" destId="{7D435596-844E-410B-B1E3-11F73ABBA020}" srcOrd="0" destOrd="0" presId="urn:microsoft.com/office/officeart/2008/layout/LinedList"/>
    <dgm:cxn modelId="{D2F90DC8-D794-4668-B812-8D8884E19D20}" type="presParOf" srcId="{71CF35F6-5712-4997-9C23-459A2812184C}" destId="{F1EC452F-B217-4142-A207-21787BF42B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CF778-F99D-4404-AD13-A3F65F981F4B}">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D569A7-EF35-449C-BD27-430F553B43C5}">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SzPts val="1800"/>
            <a:buFont typeface="+mj-lt"/>
            <a:buNone/>
          </a:pPr>
          <a:r>
            <a:rPr lang="en-US" sz="4400" b="0" kern="1200" dirty="0"/>
            <a:t>Download NON- LFS File</a:t>
          </a:r>
        </a:p>
      </dsp:txBody>
      <dsp:txXfrm>
        <a:off x="0" y="0"/>
        <a:ext cx="6900512" cy="1384035"/>
      </dsp:txXfrm>
    </dsp:sp>
    <dsp:sp modelId="{2733BB9E-EF6F-409A-B323-3823021B10E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F2AD8-FCA3-43BA-BA58-1AD99E665BD5}">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SzPts val="1800"/>
            <a:buFont typeface="+mj-lt"/>
            <a:buNone/>
          </a:pPr>
          <a:r>
            <a:rPr lang="en-US" sz="4400" b="0" kern="1200" dirty="0"/>
            <a:t>Download Git LFS File</a:t>
          </a:r>
        </a:p>
      </dsp:txBody>
      <dsp:txXfrm>
        <a:off x="0" y="1384035"/>
        <a:ext cx="6900512" cy="1384035"/>
      </dsp:txXfrm>
    </dsp:sp>
    <dsp:sp modelId="{7E5B816C-8F52-4424-99AA-ED73897CB8C7}">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D2087-54B8-4524-8133-D9906510BE29}">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Folder download</a:t>
          </a:r>
        </a:p>
      </dsp:txBody>
      <dsp:txXfrm>
        <a:off x="0" y="2768070"/>
        <a:ext cx="6900512" cy="1384035"/>
      </dsp:txXfrm>
    </dsp:sp>
    <dsp:sp modelId="{6902C2D6-603C-4668-B14B-23DF8F40D983}">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35596-844E-410B-B1E3-11F73ABBA02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Auto Resynchronize File/Folder</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059E5-1AFD-4619-8AD0-7F2259DD6DED}"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06D3C-96ED-4EA2-B03D-75438EB425A4}" type="slidenum">
              <a:rPr lang="en-US" smtClean="0"/>
              <a:t>‹#›</a:t>
            </a:fld>
            <a:endParaRPr lang="en-US"/>
          </a:p>
        </p:txBody>
      </p:sp>
    </p:spTree>
    <p:extLst>
      <p:ext uri="{BB962C8B-B14F-4D97-AF65-F5344CB8AC3E}">
        <p14:creationId xmlns:p14="http://schemas.microsoft.com/office/powerpoint/2010/main" val="237937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26266-53F0-4A23-B5BF-214E447F11FB}" type="slidenum">
              <a:rPr lang="en-US" smtClean="0"/>
              <a:t>1</a:t>
            </a:fld>
            <a:endParaRPr lang="en-US"/>
          </a:p>
        </p:txBody>
      </p:sp>
    </p:spTree>
    <p:extLst>
      <p:ext uri="{BB962C8B-B14F-4D97-AF65-F5344CB8AC3E}">
        <p14:creationId xmlns:p14="http://schemas.microsoft.com/office/powerpoint/2010/main" val="340316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06D3C-96ED-4EA2-B03D-75438EB425A4}" type="slidenum">
              <a:rPr lang="en-US" smtClean="0"/>
              <a:t>22</a:t>
            </a:fld>
            <a:endParaRPr lang="en-US"/>
          </a:p>
        </p:txBody>
      </p:sp>
    </p:spTree>
    <p:extLst>
      <p:ext uri="{BB962C8B-B14F-4D97-AF65-F5344CB8AC3E}">
        <p14:creationId xmlns:p14="http://schemas.microsoft.com/office/powerpoint/2010/main" val="72050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C20D-A833-4552-31BE-199A08EEB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3103A-6041-E853-E79A-F53EA2F7E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2DECA9-E5C6-EAAA-74AD-923ACE267990}"/>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5" name="Footer Placeholder 4">
            <a:extLst>
              <a:ext uri="{FF2B5EF4-FFF2-40B4-BE49-F238E27FC236}">
                <a16:creationId xmlns:a16="http://schemas.microsoft.com/office/drawing/2014/main" id="{5447AFF1-A122-81CB-8DE5-1718055C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8ED3D-AD8D-21DF-3956-43DAE96B7EE7}"/>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148403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2B82-34B7-E4F3-BD59-278B8402E4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EB500-D001-A73D-82BB-145931FA1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44B1D-D2A9-F28E-D577-3745D8318F30}"/>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5" name="Footer Placeholder 4">
            <a:extLst>
              <a:ext uri="{FF2B5EF4-FFF2-40B4-BE49-F238E27FC236}">
                <a16:creationId xmlns:a16="http://schemas.microsoft.com/office/drawing/2014/main" id="{97AC1CDE-EF78-4F54-F953-8A7E008D5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A1F59-E224-D3AE-4F62-42D09B945383}"/>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39159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51CDE-90C8-A0BD-727D-2D0FF8136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0F0C83-9ECB-3038-ADE7-9978DBA389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BEA4F-8B4A-36E8-A9B7-16DE09E07A9D}"/>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5" name="Footer Placeholder 4">
            <a:extLst>
              <a:ext uri="{FF2B5EF4-FFF2-40B4-BE49-F238E27FC236}">
                <a16:creationId xmlns:a16="http://schemas.microsoft.com/office/drawing/2014/main" id="{CDE56562-34B3-74E5-911F-D5797370F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9360C-2464-3D11-D6BB-08DBA36F7A57}"/>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30854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20E1-7776-8935-1EE6-2D2DF1506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AC273-480B-6198-3A97-59B21B5BD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DA34A-7083-ADDB-27FB-F0BFB2EFC334}"/>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5" name="Footer Placeholder 4">
            <a:extLst>
              <a:ext uri="{FF2B5EF4-FFF2-40B4-BE49-F238E27FC236}">
                <a16:creationId xmlns:a16="http://schemas.microsoft.com/office/drawing/2014/main" id="{4D53BEBC-EF87-A1F1-AC3F-98A0A38ED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0DBE7-B8BB-7348-A8C6-88EDCA3F5D7D}"/>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1602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5E10-B02A-9BBB-EBDA-6F31D6EE1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1F395-DBB5-980C-8C52-738A33221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6E7C4-DAAE-7DB3-061C-4DDBAAC98BC3}"/>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5" name="Footer Placeholder 4">
            <a:extLst>
              <a:ext uri="{FF2B5EF4-FFF2-40B4-BE49-F238E27FC236}">
                <a16:creationId xmlns:a16="http://schemas.microsoft.com/office/drawing/2014/main" id="{0298D76C-69EA-E2CB-E0F9-57BF2C89F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1F47C-89FF-6E64-D27E-AFF4C16723B2}"/>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428970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7FF-9D47-8ABB-35A8-131426626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8056D-9D24-14FD-34E6-5CC265E91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33164-4ACF-8418-5277-D293FAF19E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2385E-4D84-2197-4BD9-F4ED270E1A40}"/>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6" name="Footer Placeholder 5">
            <a:extLst>
              <a:ext uri="{FF2B5EF4-FFF2-40B4-BE49-F238E27FC236}">
                <a16:creationId xmlns:a16="http://schemas.microsoft.com/office/drawing/2014/main" id="{C560A959-47A8-9DB7-CEDA-E60F2D688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31401-665E-D8C0-4192-643EA3E66EE6}"/>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373833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9BDF-25B7-7826-2D6A-5076535C2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3B0F56-2582-E4E3-BA33-E3274C15C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FB4DE-506C-46F6-D226-877279CF44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C3A822-3179-0D5F-62ED-B2C301B99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53799-F430-0048-0AFA-37D0EED012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E41A0-EAD7-671B-6112-E757289D8E0C}"/>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8" name="Footer Placeholder 7">
            <a:extLst>
              <a:ext uri="{FF2B5EF4-FFF2-40B4-BE49-F238E27FC236}">
                <a16:creationId xmlns:a16="http://schemas.microsoft.com/office/drawing/2014/main" id="{1F834418-3F43-D80F-90B6-C489C31A4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EADB12-6483-8DC2-72AF-1035E3D02123}"/>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270529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B46-6ED6-0DCC-EF3F-8C6908745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8A86CF-F8FF-51AC-E9B8-7669B5E4DCA1}"/>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4" name="Footer Placeholder 3">
            <a:extLst>
              <a:ext uri="{FF2B5EF4-FFF2-40B4-BE49-F238E27FC236}">
                <a16:creationId xmlns:a16="http://schemas.microsoft.com/office/drawing/2014/main" id="{607EF336-D5D7-6CF4-5646-D4D2F9755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74446-D5F1-66A3-8F1E-196FB55894BF}"/>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22818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9F48C-48FF-BE8D-F90C-6CD9EC96A729}"/>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3" name="Footer Placeholder 2">
            <a:extLst>
              <a:ext uri="{FF2B5EF4-FFF2-40B4-BE49-F238E27FC236}">
                <a16:creationId xmlns:a16="http://schemas.microsoft.com/office/drawing/2014/main" id="{3E5197D2-7E42-9273-5CCC-E073BBF80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A68-D4C8-7D7F-EE56-8C78D5A6F927}"/>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377170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F360-CB56-071E-5083-11DBAD23E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C9D9A-E710-2898-59F8-D08C8DC9E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84398D-581B-01BB-EB7C-CE78BE81E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3E085-A95E-16C2-6A49-DCAF1E11CED3}"/>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6" name="Footer Placeholder 5">
            <a:extLst>
              <a:ext uri="{FF2B5EF4-FFF2-40B4-BE49-F238E27FC236}">
                <a16:creationId xmlns:a16="http://schemas.microsoft.com/office/drawing/2014/main" id="{8DACF025-77A8-555A-6901-0A1389227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EE78A-65A7-AC02-94B0-D4088A000018}"/>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65526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E77C-8872-F4F8-6EB7-746DA1C74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4D0D50-0AA3-5968-F7DC-C0F4C3336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D7F680-0B32-E2AB-1FE3-D695CF82B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0BC18-370F-73E1-CA22-1720D17745C9}"/>
              </a:ext>
            </a:extLst>
          </p:cNvPr>
          <p:cNvSpPr>
            <a:spLocks noGrp="1"/>
          </p:cNvSpPr>
          <p:nvPr>
            <p:ph type="dt" sz="half" idx="10"/>
          </p:nvPr>
        </p:nvSpPr>
        <p:spPr/>
        <p:txBody>
          <a:bodyPr/>
          <a:lstStyle/>
          <a:p>
            <a:fld id="{36FF2DA6-D02A-4A98-BA81-48C84356DB11}" type="datetimeFigureOut">
              <a:rPr lang="en-US" smtClean="0"/>
              <a:t>1/10/2024</a:t>
            </a:fld>
            <a:endParaRPr lang="en-US"/>
          </a:p>
        </p:txBody>
      </p:sp>
      <p:sp>
        <p:nvSpPr>
          <p:cNvPr id="6" name="Footer Placeholder 5">
            <a:extLst>
              <a:ext uri="{FF2B5EF4-FFF2-40B4-BE49-F238E27FC236}">
                <a16:creationId xmlns:a16="http://schemas.microsoft.com/office/drawing/2014/main" id="{DF3CC620-910C-4B15-19FA-370CC40CA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17A20-4ACF-FCBD-1B64-DC6AA60D26FD}"/>
              </a:ext>
            </a:extLst>
          </p:cNvPr>
          <p:cNvSpPr>
            <a:spLocks noGrp="1"/>
          </p:cNvSpPr>
          <p:nvPr>
            <p:ph type="sldNum" sz="quarter" idx="12"/>
          </p:nvPr>
        </p:nvSpPr>
        <p:spPr/>
        <p:txBody>
          <a:bodyPr/>
          <a:lstStyle/>
          <a:p>
            <a:fld id="{D31099FC-183E-42B6-AC3E-CE62086F9899}" type="slidenum">
              <a:rPr lang="en-US" smtClean="0"/>
              <a:t>‹#›</a:t>
            </a:fld>
            <a:endParaRPr lang="en-US"/>
          </a:p>
        </p:txBody>
      </p:sp>
    </p:spTree>
    <p:extLst>
      <p:ext uri="{BB962C8B-B14F-4D97-AF65-F5344CB8AC3E}">
        <p14:creationId xmlns:p14="http://schemas.microsoft.com/office/powerpoint/2010/main" val="295021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18B89-21C0-D3F4-7652-0CC65A508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458326-83BE-3C71-4F15-85D18888C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99863-FB51-E365-F433-8BE189C43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F2DA6-D02A-4A98-BA81-48C84356DB11}" type="datetimeFigureOut">
              <a:rPr lang="en-US" smtClean="0"/>
              <a:t>1/10/2024</a:t>
            </a:fld>
            <a:endParaRPr lang="en-US"/>
          </a:p>
        </p:txBody>
      </p:sp>
      <p:sp>
        <p:nvSpPr>
          <p:cNvPr id="5" name="Footer Placeholder 4">
            <a:extLst>
              <a:ext uri="{FF2B5EF4-FFF2-40B4-BE49-F238E27FC236}">
                <a16:creationId xmlns:a16="http://schemas.microsoft.com/office/drawing/2014/main" id="{0A0E1EA0-8FE8-9869-AF35-FC5AF9CC0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3F295-F5CC-9D15-FA31-50EF89792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099FC-183E-42B6-AC3E-CE62086F9899}" type="slidenum">
              <a:rPr lang="en-US" smtClean="0"/>
              <a:t>‹#›</a:t>
            </a:fld>
            <a:endParaRPr lang="en-US"/>
          </a:p>
        </p:txBody>
      </p:sp>
      <p:sp>
        <p:nvSpPr>
          <p:cNvPr id="8" name="TextBox 7">
            <a:extLst>
              <a:ext uri="{FF2B5EF4-FFF2-40B4-BE49-F238E27FC236}">
                <a16:creationId xmlns:a16="http://schemas.microsoft.com/office/drawing/2014/main" id="{935E2D97-DE53-B5C1-8E13-627A06EE084B}"/>
              </a:ext>
            </a:extLst>
          </p:cNvPr>
          <p:cNvSpPr txBox="1"/>
          <p:nvPr userDrawn="1">
            <p:extLst>
              <p:ext uri="{1162E1C5-73C7-4A58-AE30-91384D911F3F}">
                <p184:classification xmlns:p184="http://schemas.microsoft.com/office/powerpoint/2018/4/main" val="ftr"/>
              </p:ext>
            </p:extLst>
          </p:nvPr>
        </p:nvSpPr>
        <p:spPr>
          <a:xfrm>
            <a:off x="5925312" y="6736080"/>
            <a:ext cx="369888"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65459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hyperlink" Target="https://opensource.com/life/15/2/beginners-guide-githu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api.github.com/repos/barchart/portfolio-api-common/contents/lib"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docs.github.com/en/enterprise-server@3.8/rest/overview/keeping-your-api-credentials-secure" TargetMode="External"/><Relationship Id="rId13" Type="http://schemas.openxmlformats.org/officeDocument/2006/relationships/hyperlink" Target="https://www.softwaretestinghelp.com/rest-api-response-codes/" TargetMode="External"/><Relationship Id="rId3" Type="http://schemas.openxmlformats.org/officeDocument/2006/relationships/hyperlink" Target="https://www.bing.com/ck/a?!&amp;&amp;p=16bd4991f8df26c7JmltdHM9MTY5NjM3NzYwMCZpZ3VpZD0wMTQyNDY4YS1mYjI5LTYxMTctMGE1My01NTJhZmExNTYwYWImaW5zaWQ9NTIyMQ&amp;ptn=3&amp;hsh=3&amp;fclid=0142468a-fb29-6117-0a53-552afa1560ab&amp;psq=rest+api+document&amp;u=a1aHR0cHM6Ly9kb2NzLmdpdGh1Yi5jb20vZW4vcmVzdA&amp;ntb=1" TargetMode="External"/><Relationship Id="rId7" Type="http://schemas.openxmlformats.org/officeDocument/2006/relationships/hyperlink" Target="https://docs.github.com/en/enterprise-server@3.8/actions/security-guides/automatic-token-authentication#permissions-for-the-github_token" TargetMode="External"/><Relationship Id="rId12" Type="http://schemas.openxmlformats.org/officeDocument/2006/relationships/hyperlink" Target="https://github-am.geo.conti.de/settings/tokens" TargetMode="External"/><Relationship Id="rId2" Type="http://schemas.openxmlformats.org/officeDocument/2006/relationships/hyperlink" Target="https://docs.github.com/en/enterprise-server@3.8/rest/overview/resources-in-the-rest-api" TargetMode="External"/><Relationship Id="rId1" Type="http://schemas.openxmlformats.org/officeDocument/2006/relationships/slideLayout" Target="../slideLayouts/slideLayout2.xml"/><Relationship Id="rId6" Type="http://schemas.openxmlformats.org/officeDocument/2006/relationships/hyperlink" Target="https://www.bing.com/ck/a?!&amp;&amp;p=ed9fe066974c9278JmltdHM9MTY5NjM3NzYwMCZpZ3VpZD0wMTQyNDY4YS1mYjI5LTYxMTctMGE1My01NTJhZmExNTYwYWImaW5zaWQ9NTIyMg&amp;ptn=3&amp;hsh=3&amp;fclid=0142468a-fb29-6117-0a53-552afa1560ab&amp;psq=git+ls-remote&amp;u=a1aHR0cHM6Ly9naXQtc2NtLmNvbS9kb2NzL2dpdC1scy1yZW1vdGUuaHRtbA&amp;ntb=1" TargetMode="External"/><Relationship Id="rId11" Type="http://schemas.openxmlformats.org/officeDocument/2006/relationships/hyperlink" Target="https://gist.github.com/fkraeutli/66fa741d9a8c2a6a238a01d17ed0edc5" TargetMode="External"/><Relationship Id="rId5" Type="http://schemas.openxmlformats.org/officeDocument/2006/relationships/hyperlink" Target="https://git-scm.com/docs/git-ls-tree#:~:text=E.g.%20when%20you%20are%20in%20a%20directory%20sub,in%20asking%20for%20sub%2Fsub%2Fdir%20in%20the%20HEAD%20commit." TargetMode="External"/><Relationship Id="rId10" Type="http://schemas.openxmlformats.org/officeDocument/2006/relationships/hyperlink" Target="https://docs.github.com/en/rest/repos/tags?apiVersion=2022-11-28" TargetMode="External"/><Relationship Id="rId4" Type="http://schemas.openxmlformats.org/officeDocument/2006/relationships/hyperlink" Target="https://stacktuts.com/how-to-clone-a-specific-git-tag" TargetMode="External"/><Relationship Id="rId9" Type="http://schemas.openxmlformats.org/officeDocument/2006/relationships/hyperlink" Target="https://api.github.com/repos/barchart/portfolio-api-common/contents/lib" TargetMode="External"/><Relationship Id="rId14" Type="http://schemas.openxmlformats.org/officeDocument/2006/relationships/image" Target="../media/image2.gif"/></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9FB1D8-85E6-42FF-A0AC-26ACE17404C2}"/>
              </a:ext>
            </a:extLst>
          </p:cNvPr>
          <p:cNvSpPr>
            <a:spLocks noGrp="1"/>
          </p:cNvSpPr>
          <p:nvPr>
            <p:ph type="sldNum" sz="quarter" idx="12"/>
          </p:nvPr>
        </p:nvSpPr>
        <p:spPr>
          <a:xfrm>
            <a:off x="10818688" y="6356350"/>
            <a:ext cx="535112" cy="365125"/>
          </a:xfrm>
        </p:spPr>
        <p:txBody>
          <a:bodyPr/>
          <a:lstStyle/>
          <a:p>
            <a:fld id="{4F72A770-118B-48B6-A45E-7715BDC9A3B5}" type="slidenum">
              <a:rPr lang="en-US" b="1" smtClean="0">
                <a:solidFill>
                  <a:schemeClr val="tx1"/>
                </a:solidFill>
              </a:rPr>
              <a:t>1</a:t>
            </a:fld>
            <a:endParaRPr lang="en-US" b="1" dirty="0">
              <a:solidFill>
                <a:schemeClr val="tx1"/>
              </a:solidFill>
            </a:endParaRPr>
          </a:p>
        </p:txBody>
      </p:sp>
      <p:pic>
        <p:nvPicPr>
          <p:cNvPr id="9" name="Grafik 6">
            <a:extLst>
              <a:ext uri="{FF2B5EF4-FFF2-40B4-BE49-F238E27FC236}">
                <a16:creationId xmlns:a16="http://schemas.microsoft.com/office/drawing/2014/main" id="{5F91E480-9CE6-42AB-9600-2DBDC40F63C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32650"/>
            <a:ext cx="12192000" cy="5603393"/>
          </a:xfrm>
          <a:prstGeom prst="rect">
            <a:avLst/>
          </a:prstGeom>
        </p:spPr>
      </p:pic>
      <p:sp>
        <p:nvSpPr>
          <p:cNvPr id="15" name="TextBox 14">
            <a:extLst>
              <a:ext uri="{FF2B5EF4-FFF2-40B4-BE49-F238E27FC236}">
                <a16:creationId xmlns:a16="http://schemas.microsoft.com/office/drawing/2014/main" id="{6AFD7D4D-B4C3-4BCC-AB60-157CF48B2F47}"/>
              </a:ext>
            </a:extLst>
          </p:cNvPr>
          <p:cNvSpPr txBox="1"/>
          <p:nvPr/>
        </p:nvSpPr>
        <p:spPr>
          <a:xfrm>
            <a:off x="328340" y="4925438"/>
            <a:ext cx="8318644" cy="523220"/>
          </a:xfrm>
          <a:prstGeom prst="rect">
            <a:avLst/>
          </a:prstGeom>
          <a:noFill/>
        </p:spPr>
        <p:txBody>
          <a:bodyPr wrap="square" rtlCol="0">
            <a:spAutoFit/>
          </a:bodyPr>
          <a:lstStyle/>
          <a:p>
            <a:r>
              <a:rPr lang="en-US" sz="2800" b="1" dirty="0">
                <a:solidFill>
                  <a:srgbClr val="FC9700"/>
                </a:solidFill>
                <a:latin typeface="Bell MT" panose="02020503060305020303" pitchFamily="18" charset="0"/>
              </a:rPr>
              <a:t>GitHub API and Automation</a:t>
            </a:r>
            <a:endParaRPr lang="de-DE" sz="2667" dirty="0"/>
          </a:p>
        </p:txBody>
      </p:sp>
      <p:sp>
        <p:nvSpPr>
          <p:cNvPr id="16" name="TextBox 15">
            <a:extLst>
              <a:ext uri="{FF2B5EF4-FFF2-40B4-BE49-F238E27FC236}">
                <a16:creationId xmlns:a16="http://schemas.microsoft.com/office/drawing/2014/main" id="{1A05AB88-1C4A-4FDC-86A0-75BD2CCDAE06}"/>
              </a:ext>
            </a:extLst>
          </p:cNvPr>
          <p:cNvSpPr txBox="1"/>
          <p:nvPr/>
        </p:nvSpPr>
        <p:spPr>
          <a:xfrm>
            <a:off x="420809" y="5548743"/>
            <a:ext cx="4592980" cy="461665"/>
          </a:xfrm>
          <a:prstGeom prst="rect">
            <a:avLst/>
          </a:prstGeom>
          <a:noFill/>
        </p:spPr>
        <p:txBody>
          <a:bodyPr wrap="square" rtlCol="0">
            <a:spAutoFit/>
          </a:bodyPr>
          <a:lstStyle/>
          <a:p>
            <a:r>
              <a:rPr lang="en-US" sz="2200" dirty="0"/>
              <a:t>Presenter : </a:t>
            </a:r>
            <a:r>
              <a:rPr lang="en-US" sz="2400" dirty="0"/>
              <a:t>Abdur Rahaman</a:t>
            </a:r>
          </a:p>
        </p:txBody>
      </p:sp>
      <p:sp>
        <p:nvSpPr>
          <p:cNvPr id="7" name="Footer Placeholder 4">
            <a:extLst>
              <a:ext uri="{FF2B5EF4-FFF2-40B4-BE49-F238E27FC236}">
                <a16:creationId xmlns:a16="http://schemas.microsoft.com/office/drawing/2014/main" id="{8E693F24-1224-F740-4EBF-4145203306B0}"/>
              </a:ext>
            </a:extLst>
          </p:cNvPr>
          <p:cNvSpPr txBox="1">
            <a:spLocks/>
          </p:cNvSpPr>
          <p:nvPr/>
        </p:nvSpPr>
        <p:spPr>
          <a:xfrm>
            <a:off x="7638620" y="6409401"/>
            <a:ext cx="3348092" cy="2590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100" dirty="0"/>
          </a:p>
        </p:txBody>
      </p:sp>
      <p:pic>
        <p:nvPicPr>
          <p:cNvPr id="2" name="Picture 1" descr="A cat head in a circle&#10;&#10;Description automatically generated">
            <a:extLst>
              <a:ext uri="{FF2B5EF4-FFF2-40B4-BE49-F238E27FC236}">
                <a16:creationId xmlns:a16="http://schemas.microsoft.com/office/drawing/2014/main" id="{98871B6A-4A5B-FE38-5933-92DF37B79ECF}"/>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10485727" y="5684277"/>
            <a:ext cx="1001969" cy="988964"/>
          </a:xfrm>
          <a:prstGeom prst="rect">
            <a:avLst/>
          </a:prstGeom>
        </p:spPr>
      </p:pic>
    </p:spTree>
    <p:extLst>
      <p:ext uri="{BB962C8B-B14F-4D97-AF65-F5344CB8AC3E}">
        <p14:creationId xmlns:p14="http://schemas.microsoft.com/office/powerpoint/2010/main" val="375410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896910-2382-E0E0-8930-27C85EA92F54}"/>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descr="A cat head in a circle&#10;&#10;Description automatically generated">
            <a:extLst>
              <a:ext uri="{FF2B5EF4-FFF2-40B4-BE49-F238E27FC236}">
                <a16:creationId xmlns:a16="http://schemas.microsoft.com/office/drawing/2014/main" id="{1D2A802E-DE7B-31D4-E5F1-2AA720B11AFB}"/>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82D02081-4AB8-0208-15B9-11AB2055D053}"/>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415012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D53310-2258-22D1-FC7F-21310EB5FE51}"/>
              </a:ext>
            </a:extLst>
          </p:cNvPr>
          <p:cNvPicPr>
            <a:picLocks noChangeAspect="1"/>
          </p:cNvPicPr>
          <p:nvPr/>
        </p:nvPicPr>
        <p:blipFill>
          <a:blip r:embed="rId2"/>
          <a:stretch>
            <a:fillRect/>
          </a:stretch>
        </p:blipFill>
        <p:spPr>
          <a:xfrm>
            <a:off x="0" y="3175"/>
            <a:ext cx="12192000" cy="6851650"/>
          </a:xfrm>
          <a:prstGeom prst="rect">
            <a:avLst/>
          </a:prstGeom>
        </p:spPr>
      </p:pic>
      <p:pic>
        <p:nvPicPr>
          <p:cNvPr id="7" name="Picture 6" descr="A cat head in a circle&#10;&#10;Description automatically generated">
            <a:extLst>
              <a:ext uri="{FF2B5EF4-FFF2-40B4-BE49-F238E27FC236}">
                <a16:creationId xmlns:a16="http://schemas.microsoft.com/office/drawing/2014/main" id="{E2025EF4-9DBC-127C-3C18-21ABD7C61978}"/>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8" name="Footer Placeholder 1">
            <a:extLst>
              <a:ext uri="{FF2B5EF4-FFF2-40B4-BE49-F238E27FC236}">
                <a16:creationId xmlns:a16="http://schemas.microsoft.com/office/drawing/2014/main" id="{512B4775-63EB-727D-48AE-84107544235E}"/>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35811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06B7F6-ABEE-A647-8F03-BDF4CAC821D5}"/>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descr="A cat head in a circle&#10;&#10;Description automatically generated">
            <a:extLst>
              <a:ext uri="{FF2B5EF4-FFF2-40B4-BE49-F238E27FC236}">
                <a16:creationId xmlns:a16="http://schemas.microsoft.com/office/drawing/2014/main" id="{5BFF4977-0BA6-0646-0187-BC178CB83C0D}"/>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A7BAFBAE-7802-B21C-96B5-66B96AEFBFC1}"/>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318192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3D746-4DDE-62A0-46F0-E4F92FDA2490}"/>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descr="A cat head in a circle&#10;&#10;Description automatically generated">
            <a:extLst>
              <a:ext uri="{FF2B5EF4-FFF2-40B4-BE49-F238E27FC236}">
                <a16:creationId xmlns:a16="http://schemas.microsoft.com/office/drawing/2014/main" id="{816149D4-AA7E-3843-FEF5-3339CCC5A781}"/>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62F14128-D3D9-5383-4CC4-5BEA03BF6AC0}"/>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259667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C10D5-ECD4-6A72-0089-EA678F66619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descr="A cat head in a circle&#10;&#10;Description automatically generated">
            <a:extLst>
              <a:ext uri="{FF2B5EF4-FFF2-40B4-BE49-F238E27FC236}">
                <a16:creationId xmlns:a16="http://schemas.microsoft.com/office/drawing/2014/main" id="{57FD5FFE-53AB-2F8D-6603-4925F4E0A34D}"/>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ED1E760B-A442-7532-54BB-F20B936D8EB7}"/>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145657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BA6DF-4310-5444-FBDB-00F635460894}"/>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descr="A cat head in a circle&#10;&#10;Description automatically generated">
            <a:extLst>
              <a:ext uri="{FF2B5EF4-FFF2-40B4-BE49-F238E27FC236}">
                <a16:creationId xmlns:a16="http://schemas.microsoft.com/office/drawing/2014/main" id="{65FE5559-815D-D0A8-8D30-B78A732EBD3C}"/>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F89DC880-C89B-2D3F-D7D8-A3A1A6913358}"/>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151333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60F183-0434-4664-36CA-340EEED041C6}"/>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descr="A cat head in a circle&#10;&#10;Description automatically generated">
            <a:extLst>
              <a:ext uri="{FF2B5EF4-FFF2-40B4-BE49-F238E27FC236}">
                <a16:creationId xmlns:a16="http://schemas.microsoft.com/office/drawing/2014/main" id="{30CB6EFD-EAFB-18FE-8D5A-7AB2A79BFE40}"/>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D487DE50-FA07-42F2-C7E4-FE1FAE7B9D33}"/>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206516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A70D-5024-5B2B-9CEB-76DF69596DD4}"/>
              </a:ext>
            </a:extLst>
          </p:cNvPr>
          <p:cNvSpPr>
            <a:spLocks noGrp="1"/>
          </p:cNvSpPr>
          <p:nvPr>
            <p:ph type="title"/>
          </p:nvPr>
        </p:nvSpPr>
        <p:spPr>
          <a:xfrm>
            <a:off x="766281" y="161131"/>
            <a:ext cx="10515600" cy="681037"/>
          </a:xfrm>
        </p:spPr>
        <p:txBody>
          <a:bodyPr>
            <a:normAutofit fontScale="90000"/>
          </a:bodyPr>
          <a:lstStyle/>
          <a:p>
            <a:r>
              <a:rPr lang="en-US" dirty="0">
                <a:solidFill>
                  <a:schemeClr val="accent2"/>
                </a:solidFill>
                <a:latin typeface="+mn-lt"/>
              </a:rPr>
              <a:t>                                ADVANTAGES</a:t>
            </a:r>
          </a:p>
        </p:txBody>
      </p:sp>
      <p:sp>
        <p:nvSpPr>
          <p:cNvPr id="3" name="Content Placeholder 2">
            <a:extLst>
              <a:ext uri="{FF2B5EF4-FFF2-40B4-BE49-F238E27FC236}">
                <a16:creationId xmlns:a16="http://schemas.microsoft.com/office/drawing/2014/main" id="{6A004519-881C-2A8A-1810-732862FCC054}"/>
              </a:ext>
            </a:extLst>
          </p:cNvPr>
          <p:cNvSpPr>
            <a:spLocks noGrp="1"/>
          </p:cNvSpPr>
          <p:nvPr>
            <p:ph idx="1"/>
          </p:nvPr>
        </p:nvSpPr>
        <p:spPr>
          <a:xfrm>
            <a:off x="766281" y="958066"/>
            <a:ext cx="10515600" cy="4941868"/>
          </a:xfrm>
        </p:spPr>
        <p:txBody>
          <a:bodyPr>
            <a:noAutofit/>
          </a:bodyPr>
          <a:lstStyle/>
          <a:p>
            <a:r>
              <a:rPr lang="en-US" sz="2050" dirty="0"/>
              <a:t>The GitHub API offers a gateway to a new realm of efficient collaborative development. With its power, developers can unlock endless possibilities for creating, managing, and collaborating on projects. By tapping into this API, teams can streamline their workflows, automate tasks, and enhance their productivity. Let's explore how the GitHub API empowers developers to take collaboration to new heights.</a:t>
            </a:r>
          </a:p>
          <a:p>
            <a:r>
              <a:rPr lang="en-US" sz="2050" dirty="0"/>
              <a:t>To ensure successful utilization of the GitHub API, it's important to follow these best practices:</a:t>
            </a:r>
          </a:p>
          <a:p>
            <a:r>
              <a:rPr lang="en-US" sz="2050" dirty="0"/>
              <a:t>1. Implement secure authentication methods to protect sensitive data.</a:t>
            </a:r>
          </a:p>
          <a:p>
            <a:r>
              <a:rPr lang="en-US" sz="2050" dirty="0"/>
              <a:t>2. Leverage webhooks and event-driven workflows for real-time collaboration.</a:t>
            </a:r>
          </a:p>
          <a:p>
            <a:r>
              <a:rPr lang="en-US" sz="2050" dirty="0"/>
              <a:t>3. Utilize version control effectively to track changes and manage codebase.</a:t>
            </a:r>
          </a:p>
          <a:p>
            <a:r>
              <a:rPr lang="en-US" sz="2050" dirty="0"/>
              <a:t>4. Integrate with automated testing and continuous integration tools for efficient development.</a:t>
            </a:r>
          </a:p>
          <a:p>
            <a:r>
              <a:rPr lang="en-US" sz="2050" dirty="0"/>
              <a:t>5. Regularly monitor API usage and performance to optimize workflows.</a:t>
            </a:r>
          </a:p>
          <a:p>
            <a:r>
              <a:rPr lang="en-US" sz="2050" dirty="0"/>
              <a:t>6. Stay updated with API documentation and community forums for new features and improvements.</a:t>
            </a:r>
          </a:p>
          <a:p>
            <a:r>
              <a:rPr lang="en-US" sz="2050" dirty="0"/>
              <a:t>7. Foster a culture of collaboration and open-source contribution within your development team.</a:t>
            </a:r>
          </a:p>
        </p:txBody>
      </p:sp>
      <p:pic>
        <p:nvPicPr>
          <p:cNvPr id="5" name="Picture 4" descr="A cat head in a circle&#10;&#10;Description automatically generated">
            <a:extLst>
              <a:ext uri="{FF2B5EF4-FFF2-40B4-BE49-F238E27FC236}">
                <a16:creationId xmlns:a16="http://schemas.microsoft.com/office/drawing/2014/main" id="{DB8DDDE0-3F4D-2307-60E6-A14531F009D5}"/>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6" name="Footer Placeholder 1">
            <a:extLst>
              <a:ext uri="{FF2B5EF4-FFF2-40B4-BE49-F238E27FC236}">
                <a16:creationId xmlns:a16="http://schemas.microsoft.com/office/drawing/2014/main" id="{61B79460-6481-8267-D305-5CBC08015C91}"/>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189159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Github logo within a web of developers.">
            <a:extLst>
              <a:ext uri="{FF2B5EF4-FFF2-40B4-BE49-F238E27FC236}">
                <a16:creationId xmlns:a16="http://schemas.microsoft.com/office/drawing/2014/main" id="{B156633C-5909-3EE2-D151-8BC5BF8BA7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01" r="11700"/>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DC066B-A099-34E1-9630-E18307D8F1D5}"/>
              </a:ext>
            </a:extLst>
          </p:cNvPr>
          <p:cNvSpPr>
            <a:spLocks noGrp="1"/>
          </p:cNvSpPr>
          <p:nvPr>
            <p:ph type="title"/>
          </p:nvPr>
        </p:nvSpPr>
        <p:spPr>
          <a:xfrm>
            <a:off x="838200" y="365125"/>
            <a:ext cx="3822189" cy="1899912"/>
          </a:xfrm>
        </p:spPr>
        <p:txBody>
          <a:bodyPr>
            <a:normAutofit/>
          </a:bodyPr>
          <a:lstStyle/>
          <a:p>
            <a:r>
              <a:rPr lang="en-US" sz="4000" dirty="0">
                <a:solidFill>
                  <a:schemeClr val="accent2"/>
                </a:solidFill>
              </a:rPr>
              <a:t>Leveraging GitHub API Feature </a:t>
            </a:r>
          </a:p>
        </p:txBody>
      </p:sp>
      <p:sp>
        <p:nvSpPr>
          <p:cNvPr id="3" name="Content Placeholder 2">
            <a:extLst>
              <a:ext uri="{FF2B5EF4-FFF2-40B4-BE49-F238E27FC236}">
                <a16:creationId xmlns:a16="http://schemas.microsoft.com/office/drawing/2014/main" id="{ABCEACA2-2996-04EB-1D4B-1EBA61A762F8}"/>
              </a:ext>
            </a:extLst>
          </p:cNvPr>
          <p:cNvSpPr>
            <a:spLocks noGrp="1"/>
          </p:cNvSpPr>
          <p:nvPr>
            <p:ph idx="1"/>
          </p:nvPr>
        </p:nvSpPr>
        <p:spPr>
          <a:xfrm>
            <a:off x="838200" y="2434201"/>
            <a:ext cx="3822189" cy="3742762"/>
          </a:xfrm>
        </p:spPr>
        <p:txBody>
          <a:bodyPr>
            <a:normAutofit/>
          </a:bodyPr>
          <a:lstStyle/>
          <a:p>
            <a:r>
              <a:rPr lang="en-US" sz="2000"/>
              <a:t>	Retrieving Repository information</a:t>
            </a:r>
          </a:p>
          <a:p>
            <a:r>
              <a:rPr lang="en-US" sz="2000"/>
              <a:t>	Managing issue and pull requests programmatically</a:t>
            </a:r>
          </a:p>
          <a:p>
            <a:r>
              <a:rPr lang="en-US" sz="2000"/>
              <a:t>	Working with project boards and milestones</a:t>
            </a:r>
          </a:p>
          <a:p>
            <a:r>
              <a:rPr lang="en-US" sz="2000"/>
              <a:t>	Exploring user and organization management capabilities</a:t>
            </a:r>
          </a:p>
        </p:txBody>
      </p:sp>
      <p:pic>
        <p:nvPicPr>
          <p:cNvPr id="7" name="Picture 6" descr="A cat head in a circle&#10;&#10;Description automatically generated">
            <a:extLst>
              <a:ext uri="{FF2B5EF4-FFF2-40B4-BE49-F238E27FC236}">
                <a16:creationId xmlns:a16="http://schemas.microsoft.com/office/drawing/2014/main" id="{33753EDC-7AA5-C20C-9361-3FEC681671A7}"/>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761718" y="5715073"/>
            <a:ext cx="1001969" cy="988964"/>
          </a:xfrm>
          <a:prstGeom prst="rect">
            <a:avLst/>
          </a:prstGeom>
        </p:spPr>
      </p:pic>
    </p:spTree>
    <p:extLst>
      <p:ext uri="{BB962C8B-B14F-4D97-AF65-F5344CB8AC3E}">
        <p14:creationId xmlns:p14="http://schemas.microsoft.com/office/powerpoint/2010/main" val="362267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E354-FCA1-BE71-B3DA-9CE272267B73}"/>
              </a:ext>
            </a:extLst>
          </p:cNvPr>
          <p:cNvSpPr>
            <a:spLocks noGrp="1"/>
          </p:cNvSpPr>
          <p:nvPr>
            <p:ph type="title"/>
          </p:nvPr>
        </p:nvSpPr>
        <p:spPr>
          <a:xfrm>
            <a:off x="838200" y="-82193"/>
            <a:ext cx="10515600" cy="1407559"/>
          </a:xfrm>
        </p:spPr>
        <p:txBody>
          <a:bodyPr>
            <a:normAutofit/>
          </a:bodyPr>
          <a:lstStyle/>
          <a:p>
            <a:r>
              <a:rPr lang="de-DE" sz="4000" b="1" dirty="0">
                <a:solidFill>
                  <a:schemeClr val="accent2"/>
                </a:solidFill>
                <a:latin typeface="Calibri" panose="020F0502020204030204" pitchFamily="34" charset="0"/>
                <a:cs typeface="Calibri" panose="020F0502020204030204" pitchFamily="34" charset="0"/>
              </a:rPr>
              <a:t>                     GitHub API (Private Repository)</a:t>
            </a:r>
            <a:br>
              <a:rPr lang="de-DE" sz="4000" b="1" dirty="0">
                <a:solidFill>
                  <a:schemeClr val="accent2"/>
                </a:solidFill>
                <a:latin typeface="Calibri" panose="020F0502020204030204" pitchFamily="34" charset="0"/>
                <a:cs typeface="Calibri" panose="020F0502020204030204" pitchFamily="34" charset="0"/>
              </a:rPr>
            </a:br>
            <a:endParaRPr lang="en-US" sz="4000" dirty="0">
              <a:solidFill>
                <a:schemeClr val="accent2"/>
              </a:solidFill>
            </a:endParaRPr>
          </a:p>
        </p:txBody>
      </p:sp>
      <p:sp>
        <p:nvSpPr>
          <p:cNvPr id="3" name="Content Placeholder 2">
            <a:extLst>
              <a:ext uri="{FF2B5EF4-FFF2-40B4-BE49-F238E27FC236}">
                <a16:creationId xmlns:a16="http://schemas.microsoft.com/office/drawing/2014/main" id="{9055DE79-9429-C60D-7547-4579405A4073}"/>
              </a:ext>
            </a:extLst>
          </p:cNvPr>
          <p:cNvSpPr>
            <a:spLocks noGrp="1"/>
          </p:cNvSpPr>
          <p:nvPr>
            <p:ph idx="1"/>
          </p:nvPr>
        </p:nvSpPr>
        <p:spPr>
          <a:xfrm>
            <a:off x="838200" y="811658"/>
            <a:ext cx="10515600" cy="934949"/>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rPr>
              <a:t>GitHub APIs (or GitHub Rest APIs) are the APIs that you can use to interact with GitHub. They allow you to create and manage repositories, branches, issues, pull requests, and many more. For fetching privately available information (like private repositories, user profiles, etc.), you can call the API  using personal access tokens, GitHub apps and </a:t>
            </a:r>
            <a:r>
              <a:rPr lang="en-US" sz="1800" dirty="0" err="1">
                <a:effectLst/>
                <a:latin typeface="Calibri" panose="020F0502020204030204" pitchFamily="34" charset="0"/>
                <a:ea typeface="Calibri" panose="020F0502020204030204" pitchFamily="34" charset="0"/>
              </a:rPr>
              <a:t>Oauth</a:t>
            </a:r>
            <a:r>
              <a:rPr lang="en-US" sz="1800" dirty="0">
                <a:effectLst/>
                <a:latin typeface="Calibri" panose="020F0502020204030204" pitchFamily="34" charset="0"/>
                <a:ea typeface="Calibri" panose="020F0502020204030204" pitchFamily="34" charset="0"/>
              </a:rPr>
              <a:t> apps.</a:t>
            </a:r>
            <a:endParaRPr lang="en-US" dirty="0"/>
          </a:p>
        </p:txBody>
      </p:sp>
      <p:pic>
        <p:nvPicPr>
          <p:cNvPr id="4" name="Picture 3">
            <a:extLst>
              <a:ext uri="{FF2B5EF4-FFF2-40B4-BE49-F238E27FC236}">
                <a16:creationId xmlns:a16="http://schemas.microsoft.com/office/drawing/2014/main" id="{0F7E13D4-0378-F99A-0739-A45B97A247F0}"/>
              </a:ext>
            </a:extLst>
          </p:cNvPr>
          <p:cNvPicPr>
            <a:picLocks noChangeAspect="1"/>
          </p:cNvPicPr>
          <p:nvPr/>
        </p:nvPicPr>
        <p:blipFill rotWithShape="1">
          <a:blip r:embed="rId2"/>
          <a:srcRect t="-174"/>
          <a:stretch/>
        </p:blipFill>
        <p:spPr>
          <a:xfrm>
            <a:off x="581346" y="1746607"/>
            <a:ext cx="7555787" cy="4126313"/>
          </a:xfrm>
          <a:prstGeom prst="rect">
            <a:avLst/>
          </a:prstGeom>
        </p:spPr>
      </p:pic>
      <p:pic>
        <p:nvPicPr>
          <p:cNvPr id="6" name="Picture 5" descr="A cat head in a circle&#10;&#10;Description automatically generated">
            <a:extLst>
              <a:ext uri="{FF2B5EF4-FFF2-40B4-BE49-F238E27FC236}">
                <a16:creationId xmlns:a16="http://schemas.microsoft.com/office/drawing/2014/main" id="{C1C8C5D0-1CAC-A5FA-89FE-0D52AEB3D2FB}"/>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1149791" y="5869036"/>
            <a:ext cx="1001969" cy="988964"/>
          </a:xfrm>
          <a:prstGeom prst="rect">
            <a:avLst/>
          </a:prstGeom>
        </p:spPr>
      </p:pic>
      <p:pic>
        <p:nvPicPr>
          <p:cNvPr id="8" name="Picture 7">
            <a:extLst>
              <a:ext uri="{FF2B5EF4-FFF2-40B4-BE49-F238E27FC236}">
                <a16:creationId xmlns:a16="http://schemas.microsoft.com/office/drawing/2014/main" id="{3112BA4D-5158-8DD0-5679-85D0A75CC61F}"/>
              </a:ext>
            </a:extLst>
          </p:cNvPr>
          <p:cNvPicPr>
            <a:picLocks noChangeAspect="1"/>
          </p:cNvPicPr>
          <p:nvPr/>
        </p:nvPicPr>
        <p:blipFill>
          <a:blip r:embed="rId4"/>
          <a:stretch>
            <a:fillRect/>
          </a:stretch>
        </p:blipFill>
        <p:spPr>
          <a:xfrm>
            <a:off x="8137133" y="1746607"/>
            <a:ext cx="3632769" cy="4126313"/>
          </a:xfrm>
          <a:prstGeom prst="rect">
            <a:avLst/>
          </a:prstGeom>
        </p:spPr>
      </p:pic>
      <p:sp>
        <p:nvSpPr>
          <p:cNvPr id="7" name="TextBox 6">
            <a:extLst>
              <a:ext uri="{FF2B5EF4-FFF2-40B4-BE49-F238E27FC236}">
                <a16:creationId xmlns:a16="http://schemas.microsoft.com/office/drawing/2014/main" id="{9AA14CC3-D871-D4F7-541D-9D0D41C22B64}"/>
              </a:ext>
            </a:extLst>
          </p:cNvPr>
          <p:cNvSpPr txBox="1"/>
          <p:nvPr/>
        </p:nvSpPr>
        <p:spPr>
          <a:xfrm>
            <a:off x="5595015" y="6366080"/>
            <a:ext cx="1001969"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162526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463E13E0-E278-BFFF-7397-CB12A69E4FE5}"/>
              </a:ext>
            </a:extLst>
          </p:cNvPr>
          <p:cNvSpPr txBox="1">
            <a:spLocks/>
          </p:cNvSpPr>
          <p:nvPr/>
        </p:nvSpPr>
        <p:spPr>
          <a:xfrm>
            <a:off x="526230" y="-22188"/>
            <a:ext cx="10515600" cy="960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solidFill>
              </a:rPr>
              <a:t>Agenda</a:t>
            </a:r>
          </a:p>
        </p:txBody>
      </p:sp>
      <p:sp>
        <p:nvSpPr>
          <p:cNvPr id="5" name="Footer Placeholder 1">
            <a:extLst>
              <a:ext uri="{FF2B5EF4-FFF2-40B4-BE49-F238E27FC236}">
                <a16:creationId xmlns:a16="http://schemas.microsoft.com/office/drawing/2014/main" id="{A104321F-51BE-7F0E-0346-24E4BD3A15A3}"/>
              </a:ext>
            </a:extLst>
          </p:cNvPr>
          <p:cNvSpPr>
            <a:spLocks noGrp="1"/>
          </p:cNvSpPr>
          <p:nvPr>
            <p:ph type="ftr" sz="quarter" idx="11"/>
          </p:nvPr>
        </p:nvSpPr>
        <p:spPr>
          <a:xfrm>
            <a:off x="4038600" y="6479395"/>
            <a:ext cx="4114800" cy="365125"/>
          </a:xfrm>
        </p:spPr>
        <p:txBody>
          <a:bodyPr/>
          <a:lstStyle/>
          <a:p>
            <a:r>
              <a:rPr lang="en-US" dirty="0"/>
              <a:t>GitHub</a:t>
            </a:r>
          </a:p>
        </p:txBody>
      </p:sp>
      <p:sp>
        <p:nvSpPr>
          <p:cNvPr id="6" name="Rectangle 5">
            <a:extLst>
              <a:ext uri="{FF2B5EF4-FFF2-40B4-BE49-F238E27FC236}">
                <a16:creationId xmlns:a16="http://schemas.microsoft.com/office/drawing/2014/main" id="{C90EA234-052F-32E7-6ED6-68DC1F72AB6E}"/>
              </a:ext>
            </a:extLst>
          </p:cNvPr>
          <p:cNvSpPr>
            <a:spLocks noChangeArrowheads="1"/>
          </p:cNvSpPr>
          <p:nvPr/>
        </p:nvSpPr>
        <p:spPr bwMode="auto">
          <a:xfrm>
            <a:off x="2229135" y="865300"/>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Abbreviations			</a:t>
            </a:r>
          </a:p>
        </p:txBody>
      </p:sp>
      <p:sp>
        <p:nvSpPr>
          <p:cNvPr id="7" name="Rectangle 6">
            <a:extLst>
              <a:ext uri="{FF2B5EF4-FFF2-40B4-BE49-F238E27FC236}">
                <a16:creationId xmlns:a16="http://schemas.microsoft.com/office/drawing/2014/main" id="{AB064FC5-1095-BAE3-E9E7-C4BE7340FCCA}"/>
              </a:ext>
            </a:extLst>
          </p:cNvPr>
          <p:cNvSpPr>
            <a:spLocks noChangeArrowheads="1"/>
          </p:cNvSpPr>
          <p:nvPr/>
        </p:nvSpPr>
        <p:spPr bwMode="auto">
          <a:xfrm>
            <a:off x="1895795" y="865300"/>
            <a:ext cx="287751" cy="288000"/>
          </a:xfrm>
          <a:prstGeom prst="rect">
            <a:avLst/>
          </a:prstGeom>
          <a:solidFill>
            <a:srgbClr val="FCA40E"/>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a:t>
            </a:r>
            <a:endParaRPr lang="en-US" sz="1800" b="1" dirty="0">
              <a:solidFill>
                <a:schemeClr val="bg1"/>
              </a:solidFill>
              <a:latin typeface="Calibri" panose="020F0502020204030204" pitchFamily="34" charset="0"/>
              <a:cs typeface="Calibri" panose="020F0502020204030204" pitchFamily="34" charset="0"/>
            </a:endParaRPr>
          </a:p>
        </p:txBody>
      </p:sp>
      <p:sp>
        <p:nvSpPr>
          <p:cNvPr id="8" name="Rectangle 7">
            <a:hlinkClick r:id="" action="ppaction://noaction"/>
            <a:extLst>
              <a:ext uri="{FF2B5EF4-FFF2-40B4-BE49-F238E27FC236}">
                <a16:creationId xmlns:a16="http://schemas.microsoft.com/office/drawing/2014/main" id="{9EE8F7FB-FEA5-988E-558C-8A8851C5F979}"/>
              </a:ext>
            </a:extLst>
          </p:cNvPr>
          <p:cNvSpPr>
            <a:spLocks noChangeArrowheads="1"/>
          </p:cNvSpPr>
          <p:nvPr/>
        </p:nvSpPr>
        <p:spPr bwMode="auto">
          <a:xfrm>
            <a:off x="2229135" y="1250350"/>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Introduction to REST API 									</a:t>
            </a:r>
          </a:p>
        </p:txBody>
      </p:sp>
      <p:sp>
        <p:nvSpPr>
          <p:cNvPr id="9" name="Rectangle 8">
            <a:hlinkClick r:id="" action="ppaction://noaction"/>
            <a:extLst>
              <a:ext uri="{FF2B5EF4-FFF2-40B4-BE49-F238E27FC236}">
                <a16:creationId xmlns:a16="http://schemas.microsoft.com/office/drawing/2014/main" id="{44CF6E35-F8F7-B531-2B51-C25D1B091C21}"/>
              </a:ext>
            </a:extLst>
          </p:cNvPr>
          <p:cNvSpPr>
            <a:spLocks noChangeArrowheads="1"/>
          </p:cNvSpPr>
          <p:nvPr/>
        </p:nvSpPr>
        <p:spPr bwMode="auto">
          <a:xfrm>
            <a:off x="1893039" y="1250350"/>
            <a:ext cx="288000" cy="288000"/>
          </a:xfrm>
          <a:prstGeom prst="rect">
            <a:avLst/>
          </a:prstGeom>
          <a:solidFill>
            <a:srgbClr val="FCA40E"/>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2</a:t>
            </a:r>
            <a:endParaRPr lang="en-US" sz="1800" b="1" dirty="0">
              <a:solidFill>
                <a:schemeClr val="bg1"/>
              </a:solidFill>
              <a:latin typeface="Calibri" panose="020F0502020204030204" pitchFamily="34" charset="0"/>
              <a:cs typeface="Calibri" panose="020F0502020204030204" pitchFamily="34" charset="0"/>
            </a:endParaRPr>
          </a:p>
        </p:txBody>
      </p:sp>
      <p:sp>
        <p:nvSpPr>
          <p:cNvPr id="10" name="Rectangle 9">
            <a:hlinkClick r:id="" action="ppaction://noaction"/>
            <a:extLst>
              <a:ext uri="{FF2B5EF4-FFF2-40B4-BE49-F238E27FC236}">
                <a16:creationId xmlns:a16="http://schemas.microsoft.com/office/drawing/2014/main" id="{7B400A7D-9A95-8046-4E23-347010272E09}"/>
              </a:ext>
            </a:extLst>
          </p:cNvPr>
          <p:cNvSpPr>
            <a:spLocks noChangeArrowheads="1"/>
          </p:cNvSpPr>
          <p:nvPr/>
        </p:nvSpPr>
        <p:spPr bwMode="auto">
          <a:xfrm>
            <a:off x="2229135" y="1653277"/>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REST API methods	</a:t>
            </a:r>
          </a:p>
        </p:txBody>
      </p:sp>
      <p:sp>
        <p:nvSpPr>
          <p:cNvPr id="11" name="Rectangle 10">
            <a:hlinkClick r:id="" action="ppaction://noaction"/>
            <a:extLst>
              <a:ext uri="{FF2B5EF4-FFF2-40B4-BE49-F238E27FC236}">
                <a16:creationId xmlns:a16="http://schemas.microsoft.com/office/drawing/2014/main" id="{5A947A2B-569E-986F-4F22-F637BA7A9D75}"/>
              </a:ext>
            </a:extLst>
          </p:cNvPr>
          <p:cNvSpPr>
            <a:spLocks noChangeArrowheads="1"/>
          </p:cNvSpPr>
          <p:nvPr/>
        </p:nvSpPr>
        <p:spPr bwMode="auto">
          <a:xfrm>
            <a:off x="1893039" y="1662540"/>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E4FD47B8-CFDE-E22B-B345-E831A4D6A97F}"/>
              </a:ext>
            </a:extLst>
          </p:cNvPr>
          <p:cNvSpPr>
            <a:spLocks noChangeArrowheads="1"/>
          </p:cNvSpPr>
          <p:nvPr/>
        </p:nvSpPr>
        <p:spPr bwMode="auto">
          <a:xfrm>
            <a:off x="1884122" y="2048921"/>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4</a:t>
            </a:r>
            <a:endParaRPr lang="en-US" sz="1800" b="1" dirty="0">
              <a:solidFill>
                <a:schemeClr val="bg1"/>
              </a:solidFill>
              <a:latin typeface="Calibri" panose="020F0502020204030204" pitchFamily="34" charset="0"/>
              <a:cs typeface="Calibri" panose="020F0502020204030204" pitchFamily="34" charset="0"/>
            </a:endParaRPr>
          </a:p>
        </p:txBody>
      </p:sp>
      <p:sp>
        <p:nvSpPr>
          <p:cNvPr id="13" name="Rectangle 12">
            <a:hlinkClick r:id="" action="ppaction://noaction"/>
            <a:extLst>
              <a:ext uri="{FF2B5EF4-FFF2-40B4-BE49-F238E27FC236}">
                <a16:creationId xmlns:a16="http://schemas.microsoft.com/office/drawing/2014/main" id="{713A5090-56BA-0304-8D9A-C48141BAB758}"/>
              </a:ext>
            </a:extLst>
          </p:cNvPr>
          <p:cNvSpPr>
            <a:spLocks noChangeArrowheads="1"/>
          </p:cNvSpPr>
          <p:nvPr/>
        </p:nvSpPr>
        <p:spPr bwMode="auto">
          <a:xfrm>
            <a:off x="2229135" y="2802277"/>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GitHub API (Private Repository)</a:t>
            </a:r>
          </a:p>
        </p:txBody>
      </p:sp>
      <p:sp>
        <p:nvSpPr>
          <p:cNvPr id="14" name="Rectangle 13">
            <a:hlinkClick r:id="" action="ppaction://noaction"/>
            <a:extLst>
              <a:ext uri="{FF2B5EF4-FFF2-40B4-BE49-F238E27FC236}">
                <a16:creationId xmlns:a16="http://schemas.microsoft.com/office/drawing/2014/main" id="{D49C9534-DAA6-060E-FC6E-78F8D8DB3DA4}"/>
              </a:ext>
            </a:extLst>
          </p:cNvPr>
          <p:cNvSpPr>
            <a:spLocks noChangeArrowheads="1"/>
          </p:cNvSpPr>
          <p:nvPr/>
        </p:nvSpPr>
        <p:spPr bwMode="auto">
          <a:xfrm>
            <a:off x="1893039" y="2784131"/>
            <a:ext cx="288000" cy="288000"/>
          </a:xfrm>
          <a:prstGeom prst="rect">
            <a:avLst/>
          </a:prstGeom>
          <a:solidFill>
            <a:srgbClr val="FCA40E"/>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6</a:t>
            </a:r>
          </a:p>
        </p:txBody>
      </p:sp>
      <p:sp>
        <p:nvSpPr>
          <p:cNvPr id="15" name="Rectangle 14">
            <a:hlinkClick r:id="" action="ppaction://noaction"/>
            <a:extLst>
              <a:ext uri="{FF2B5EF4-FFF2-40B4-BE49-F238E27FC236}">
                <a16:creationId xmlns:a16="http://schemas.microsoft.com/office/drawing/2014/main" id="{9F242AC7-EB79-9E55-8E62-2D368CE010D5}"/>
              </a:ext>
            </a:extLst>
          </p:cNvPr>
          <p:cNvSpPr>
            <a:spLocks noChangeArrowheads="1"/>
          </p:cNvSpPr>
          <p:nvPr/>
        </p:nvSpPr>
        <p:spPr bwMode="auto">
          <a:xfrm>
            <a:off x="2229135" y="2039093"/>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Rest API Response Codes</a:t>
            </a:r>
          </a:p>
        </p:txBody>
      </p:sp>
      <p:sp>
        <p:nvSpPr>
          <p:cNvPr id="16" name="Rectangle 15">
            <a:hlinkClick r:id="" action="ppaction://noaction"/>
            <a:extLst>
              <a:ext uri="{FF2B5EF4-FFF2-40B4-BE49-F238E27FC236}">
                <a16:creationId xmlns:a16="http://schemas.microsoft.com/office/drawing/2014/main" id="{A0BF03CC-5F75-64CB-8666-764EAB532139}"/>
              </a:ext>
            </a:extLst>
          </p:cNvPr>
          <p:cNvSpPr>
            <a:spLocks noChangeArrowheads="1"/>
          </p:cNvSpPr>
          <p:nvPr/>
        </p:nvSpPr>
        <p:spPr bwMode="auto">
          <a:xfrm>
            <a:off x="2229134" y="3580494"/>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Features Overview</a:t>
            </a:r>
          </a:p>
        </p:txBody>
      </p:sp>
      <p:sp>
        <p:nvSpPr>
          <p:cNvPr id="17" name="Rectangle 16">
            <a:hlinkClick r:id="" action="ppaction://noaction"/>
            <a:extLst>
              <a:ext uri="{FF2B5EF4-FFF2-40B4-BE49-F238E27FC236}">
                <a16:creationId xmlns:a16="http://schemas.microsoft.com/office/drawing/2014/main" id="{6762C207-30FF-4122-A87A-8ECA9010CCCC}"/>
              </a:ext>
            </a:extLst>
          </p:cNvPr>
          <p:cNvSpPr>
            <a:spLocks noChangeArrowheads="1"/>
          </p:cNvSpPr>
          <p:nvPr/>
        </p:nvSpPr>
        <p:spPr bwMode="auto">
          <a:xfrm>
            <a:off x="1884122" y="3568162"/>
            <a:ext cx="288000" cy="288000"/>
          </a:xfrm>
          <a:prstGeom prst="rect">
            <a:avLst/>
          </a:prstGeom>
          <a:solidFill>
            <a:srgbClr val="FCA40E"/>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8</a:t>
            </a:r>
            <a:endParaRPr lang="en-US" sz="1800" b="1" dirty="0">
              <a:solidFill>
                <a:schemeClr val="bg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3FE1308A-A428-E16A-F421-C7D6FB579F4B}"/>
              </a:ext>
            </a:extLst>
          </p:cNvPr>
          <p:cNvSpPr>
            <a:spLocks noChangeArrowheads="1"/>
          </p:cNvSpPr>
          <p:nvPr/>
        </p:nvSpPr>
        <p:spPr bwMode="auto">
          <a:xfrm>
            <a:off x="1893039" y="4336357"/>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10</a:t>
            </a:r>
          </a:p>
        </p:txBody>
      </p:sp>
      <p:sp>
        <p:nvSpPr>
          <p:cNvPr id="19" name="Rectangle 18">
            <a:hlinkClick r:id="" action="ppaction://noaction"/>
            <a:extLst>
              <a:ext uri="{FF2B5EF4-FFF2-40B4-BE49-F238E27FC236}">
                <a16:creationId xmlns:a16="http://schemas.microsoft.com/office/drawing/2014/main" id="{3D9AA2ED-9273-93EE-F6E5-E82FD0B55F03}"/>
              </a:ext>
            </a:extLst>
          </p:cNvPr>
          <p:cNvSpPr>
            <a:spLocks noChangeArrowheads="1"/>
          </p:cNvSpPr>
          <p:nvPr/>
        </p:nvSpPr>
        <p:spPr bwMode="auto">
          <a:xfrm>
            <a:off x="2229132" y="4360253"/>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en-US" b="1" dirty="0">
                <a:solidFill>
                  <a:schemeClr val="bg2">
                    <a:lumMod val="10000"/>
                  </a:schemeClr>
                </a:solidFill>
                <a:latin typeface="Calibri" panose="020F0502020204030204" pitchFamily="34" charset="0"/>
                <a:cs typeface="Calibri" panose="020F0502020204030204" pitchFamily="34" charset="0"/>
              </a:rPr>
              <a:t>Fetching available Tags and Branches from remote repo</a:t>
            </a:r>
            <a:endParaRPr lang="de-DE" b="1" dirty="0">
              <a:solidFill>
                <a:schemeClr val="bg2">
                  <a:lumMod val="10000"/>
                </a:schemeClr>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C0CE0064-C98A-560A-3D1C-BD15A799209B}"/>
              </a:ext>
            </a:extLst>
          </p:cNvPr>
          <p:cNvSpPr>
            <a:spLocks noChangeArrowheads="1"/>
          </p:cNvSpPr>
          <p:nvPr/>
        </p:nvSpPr>
        <p:spPr bwMode="auto">
          <a:xfrm>
            <a:off x="1894936" y="4730871"/>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11</a:t>
            </a:r>
            <a:endParaRPr lang="en-US" sz="1800" b="1" dirty="0">
              <a:solidFill>
                <a:schemeClr val="bg1"/>
              </a:solidFill>
              <a:latin typeface="Calibri" panose="020F0502020204030204" pitchFamily="34" charset="0"/>
              <a:cs typeface="Calibri" panose="020F0502020204030204" pitchFamily="34" charset="0"/>
            </a:endParaRPr>
          </a:p>
        </p:txBody>
      </p:sp>
      <p:sp>
        <p:nvSpPr>
          <p:cNvPr id="21" name="Rectangle 20">
            <a:hlinkClick r:id="" action="ppaction://noaction"/>
            <a:extLst>
              <a:ext uri="{FF2B5EF4-FFF2-40B4-BE49-F238E27FC236}">
                <a16:creationId xmlns:a16="http://schemas.microsoft.com/office/drawing/2014/main" id="{3D2274B5-B5C8-258A-CBC9-250629230500}"/>
              </a:ext>
            </a:extLst>
          </p:cNvPr>
          <p:cNvSpPr>
            <a:spLocks noChangeArrowheads="1"/>
          </p:cNvSpPr>
          <p:nvPr/>
        </p:nvSpPr>
        <p:spPr bwMode="auto">
          <a:xfrm>
            <a:off x="2229131" y="4759232"/>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en-US" b="1" dirty="0">
                <a:solidFill>
                  <a:schemeClr val="bg2">
                    <a:lumMod val="10000"/>
                  </a:schemeClr>
                </a:solidFill>
                <a:latin typeface="Calibri" panose="020F0502020204030204" pitchFamily="34" charset="0"/>
                <a:cs typeface="Calibri" panose="020F0502020204030204" pitchFamily="34" charset="0"/>
              </a:rPr>
              <a:t>Fetch GitHub contents from a remote repo</a:t>
            </a:r>
            <a:endParaRPr lang="de-DE" b="1" dirty="0">
              <a:solidFill>
                <a:schemeClr val="bg2">
                  <a:lumMod val="10000"/>
                </a:schemeClr>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40155467-D8E3-9C0B-93B6-96FBBEFC6FD3}"/>
              </a:ext>
            </a:extLst>
          </p:cNvPr>
          <p:cNvSpPr>
            <a:spLocks noChangeArrowheads="1"/>
          </p:cNvSpPr>
          <p:nvPr/>
        </p:nvSpPr>
        <p:spPr bwMode="auto">
          <a:xfrm>
            <a:off x="1895795" y="5153630"/>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12</a:t>
            </a:r>
            <a:endParaRPr lang="en-US" sz="1800" b="1" dirty="0">
              <a:solidFill>
                <a:schemeClr val="bg1"/>
              </a:solidFill>
              <a:latin typeface="Calibri" panose="020F0502020204030204" pitchFamily="34" charset="0"/>
              <a:cs typeface="Calibri" panose="020F0502020204030204" pitchFamily="34" charset="0"/>
            </a:endParaRPr>
          </a:p>
        </p:txBody>
      </p:sp>
      <p:sp>
        <p:nvSpPr>
          <p:cNvPr id="23" name="Rectangle 22">
            <a:hlinkClick r:id="" action="ppaction://noaction"/>
            <a:extLst>
              <a:ext uri="{FF2B5EF4-FFF2-40B4-BE49-F238E27FC236}">
                <a16:creationId xmlns:a16="http://schemas.microsoft.com/office/drawing/2014/main" id="{9DAA7F79-C845-F688-078F-7CC629730958}"/>
              </a:ext>
            </a:extLst>
          </p:cNvPr>
          <p:cNvSpPr>
            <a:spLocks noChangeArrowheads="1"/>
          </p:cNvSpPr>
          <p:nvPr/>
        </p:nvSpPr>
        <p:spPr bwMode="auto">
          <a:xfrm>
            <a:off x="2241844" y="5155498"/>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Download NON- LFS File</a:t>
            </a:r>
          </a:p>
        </p:txBody>
      </p:sp>
      <p:sp>
        <p:nvSpPr>
          <p:cNvPr id="24" name="Rectangle 23">
            <a:extLst>
              <a:ext uri="{FF2B5EF4-FFF2-40B4-BE49-F238E27FC236}">
                <a16:creationId xmlns:a16="http://schemas.microsoft.com/office/drawing/2014/main" id="{5448D63B-1A0D-23FD-8827-489D2D48B63A}"/>
              </a:ext>
            </a:extLst>
          </p:cNvPr>
          <p:cNvSpPr>
            <a:spLocks noChangeArrowheads="1"/>
          </p:cNvSpPr>
          <p:nvPr/>
        </p:nvSpPr>
        <p:spPr bwMode="auto">
          <a:xfrm>
            <a:off x="1895795" y="3202924"/>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7</a:t>
            </a:r>
            <a:endParaRPr lang="en-US" sz="1800" b="1" dirty="0">
              <a:solidFill>
                <a:schemeClr val="bg1"/>
              </a:solidFill>
              <a:latin typeface="Calibri" panose="020F0502020204030204" pitchFamily="34" charset="0"/>
              <a:cs typeface="Calibri" panose="020F0502020204030204" pitchFamily="34" charset="0"/>
            </a:endParaRPr>
          </a:p>
        </p:txBody>
      </p:sp>
      <p:sp>
        <p:nvSpPr>
          <p:cNvPr id="25" name="Rectangle 24">
            <a:hlinkClick r:id="" action="ppaction://noaction"/>
            <a:extLst>
              <a:ext uri="{FF2B5EF4-FFF2-40B4-BE49-F238E27FC236}">
                <a16:creationId xmlns:a16="http://schemas.microsoft.com/office/drawing/2014/main" id="{224E5A2B-28C3-2A6F-4A0D-8A9549DF0CDB}"/>
              </a:ext>
            </a:extLst>
          </p:cNvPr>
          <p:cNvSpPr>
            <a:spLocks noChangeArrowheads="1"/>
          </p:cNvSpPr>
          <p:nvPr/>
        </p:nvSpPr>
        <p:spPr bwMode="auto">
          <a:xfrm>
            <a:off x="2229134" y="3202924"/>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Tool Features</a:t>
            </a:r>
          </a:p>
        </p:txBody>
      </p:sp>
      <p:sp>
        <p:nvSpPr>
          <p:cNvPr id="26" name="Rectangle 25">
            <a:extLst>
              <a:ext uri="{FF2B5EF4-FFF2-40B4-BE49-F238E27FC236}">
                <a16:creationId xmlns:a16="http://schemas.microsoft.com/office/drawing/2014/main" id="{808CCC4F-CF5F-7064-E3F1-C1AA4E0B8259}"/>
              </a:ext>
            </a:extLst>
          </p:cNvPr>
          <p:cNvSpPr>
            <a:spLocks noChangeArrowheads="1"/>
          </p:cNvSpPr>
          <p:nvPr/>
        </p:nvSpPr>
        <p:spPr bwMode="auto">
          <a:xfrm>
            <a:off x="1895795" y="2403298"/>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sz="1800" b="1" dirty="0">
                <a:solidFill>
                  <a:schemeClr val="bg1"/>
                </a:solidFill>
                <a:latin typeface="Calibri" panose="020F0502020204030204" pitchFamily="34" charset="0"/>
                <a:cs typeface="Calibri" panose="020F0502020204030204" pitchFamily="34" charset="0"/>
              </a:rPr>
              <a:t>5</a:t>
            </a:r>
          </a:p>
        </p:txBody>
      </p:sp>
      <p:sp>
        <p:nvSpPr>
          <p:cNvPr id="27" name="Rectangle 26">
            <a:hlinkClick r:id="" action="ppaction://noaction"/>
            <a:extLst>
              <a:ext uri="{FF2B5EF4-FFF2-40B4-BE49-F238E27FC236}">
                <a16:creationId xmlns:a16="http://schemas.microsoft.com/office/drawing/2014/main" id="{83B45A57-0C9A-61E7-6B79-ED46976506C1}"/>
              </a:ext>
            </a:extLst>
          </p:cNvPr>
          <p:cNvSpPr>
            <a:spLocks noChangeArrowheads="1"/>
          </p:cNvSpPr>
          <p:nvPr/>
        </p:nvSpPr>
        <p:spPr bwMode="auto">
          <a:xfrm>
            <a:off x="2229135" y="2403298"/>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GitHub API</a:t>
            </a:r>
          </a:p>
        </p:txBody>
      </p:sp>
      <p:sp>
        <p:nvSpPr>
          <p:cNvPr id="28" name="Rectangle 27">
            <a:extLst>
              <a:ext uri="{FF2B5EF4-FFF2-40B4-BE49-F238E27FC236}">
                <a16:creationId xmlns:a16="http://schemas.microsoft.com/office/drawing/2014/main" id="{03054713-3F38-14F0-9542-A033D0BCF8D3}"/>
              </a:ext>
            </a:extLst>
          </p:cNvPr>
          <p:cNvSpPr>
            <a:spLocks noChangeArrowheads="1"/>
          </p:cNvSpPr>
          <p:nvPr/>
        </p:nvSpPr>
        <p:spPr bwMode="auto">
          <a:xfrm>
            <a:off x="1884122" y="3941296"/>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9</a:t>
            </a:r>
            <a:endParaRPr lang="en-US" sz="1800" b="1" dirty="0">
              <a:solidFill>
                <a:schemeClr val="bg1"/>
              </a:solidFill>
              <a:latin typeface="Calibri" panose="020F0502020204030204" pitchFamily="34" charset="0"/>
              <a:cs typeface="Calibri" panose="020F0502020204030204" pitchFamily="34" charset="0"/>
            </a:endParaRPr>
          </a:p>
        </p:txBody>
      </p:sp>
      <p:sp>
        <p:nvSpPr>
          <p:cNvPr id="29" name="Rectangle 28">
            <a:hlinkClick r:id="" action="ppaction://noaction"/>
            <a:extLst>
              <a:ext uri="{FF2B5EF4-FFF2-40B4-BE49-F238E27FC236}">
                <a16:creationId xmlns:a16="http://schemas.microsoft.com/office/drawing/2014/main" id="{EEB940A0-0F2D-9C41-F30D-8705E2044F71}"/>
              </a:ext>
            </a:extLst>
          </p:cNvPr>
          <p:cNvSpPr>
            <a:spLocks noChangeArrowheads="1"/>
          </p:cNvSpPr>
          <p:nvPr/>
        </p:nvSpPr>
        <p:spPr bwMode="auto">
          <a:xfrm>
            <a:off x="2229133" y="3957611"/>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en-US" sz="1800" b="1" dirty="0">
                <a:effectLst/>
                <a:latin typeface="Calibri" panose="020F0502020204030204" pitchFamily="34" charset="0"/>
                <a:ea typeface="Calibri" panose="020F0502020204030204" pitchFamily="34" charset="0"/>
              </a:rPr>
              <a:t>Tool Requirements</a:t>
            </a:r>
            <a:endParaRPr lang="de-DE" b="1" dirty="0">
              <a:solidFill>
                <a:schemeClr val="bg2">
                  <a:lumMod val="10000"/>
                </a:schemeClr>
              </a:solidFill>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970F373E-81E0-F281-D4EE-B4BD46E3FC9E}"/>
              </a:ext>
            </a:extLst>
          </p:cNvPr>
          <p:cNvSpPr>
            <a:spLocks noChangeArrowheads="1"/>
          </p:cNvSpPr>
          <p:nvPr/>
        </p:nvSpPr>
        <p:spPr bwMode="auto">
          <a:xfrm>
            <a:off x="1884122" y="5499708"/>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13</a:t>
            </a:r>
            <a:endParaRPr lang="en-US" sz="1800" b="1" dirty="0">
              <a:solidFill>
                <a:schemeClr val="bg1"/>
              </a:solidFill>
              <a:latin typeface="Calibri" panose="020F0502020204030204" pitchFamily="34" charset="0"/>
              <a:cs typeface="Calibri" panose="020F0502020204030204" pitchFamily="34" charset="0"/>
            </a:endParaRPr>
          </a:p>
        </p:txBody>
      </p:sp>
      <p:sp>
        <p:nvSpPr>
          <p:cNvPr id="31" name="Rectangle 30">
            <a:hlinkClick r:id="" action="ppaction://noaction"/>
            <a:extLst>
              <a:ext uri="{FF2B5EF4-FFF2-40B4-BE49-F238E27FC236}">
                <a16:creationId xmlns:a16="http://schemas.microsoft.com/office/drawing/2014/main" id="{1F8A7FE7-BC77-8FE2-0379-38D0E5201A27}"/>
              </a:ext>
            </a:extLst>
          </p:cNvPr>
          <p:cNvSpPr>
            <a:spLocks noChangeArrowheads="1"/>
          </p:cNvSpPr>
          <p:nvPr/>
        </p:nvSpPr>
        <p:spPr bwMode="auto">
          <a:xfrm>
            <a:off x="2229130" y="5499708"/>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de-DE" b="1" dirty="0">
                <a:solidFill>
                  <a:schemeClr val="bg2">
                    <a:lumMod val="10000"/>
                  </a:schemeClr>
                </a:solidFill>
                <a:latin typeface="Calibri" panose="020F0502020204030204" pitchFamily="34" charset="0"/>
                <a:cs typeface="Calibri" panose="020F0502020204030204" pitchFamily="34" charset="0"/>
              </a:rPr>
              <a:t>Download Git LFS File</a:t>
            </a:r>
          </a:p>
        </p:txBody>
      </p:sp>
      <p:sp>
        <p:nvSpPr>
          <p:cNvPr id="32" name="Rectangle 31">
            <a:extLst>
              <a:ext uri="{FF2B5EF4-FFF2-40B4-BE49-F238E27FC236}">
                <a16:creationId xmlns:a16="http://schemas.microsoft.com/office/drawing/2014/main" id="{8D6245E7-E889-D149-0215-3EDF90A6EDF1}"/>
              </a:ext>
            </a:extLst>
          </p:cNvPr>
          <p:cNvSpPr>
            <a:spLocks noChangeArrowheads="1"/>
          </p:cNvSpPr>
          <p:nvPr/>
        </p:nvSpPr>
        <p:spPr bwMode="auto">
          <a:xfrm>
            <a:off x="1895795" y="5860337"/>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14</a:t>
            </a:r>
            <a:endParaRPr lang="en-US" sz="1800" b="1" dirty="0">
              <a:solidFill>
                <a:schemeClr val="bg1"/>
              </a:solidFill>
              <a:latin typeface="Calibri" panose="020F0502020204030204" pitchFamily="34" charset="0"/>
              <a:cs typeface="Calibri" panose="020F0502020204030204" pitchFamily="34" charset="0"/>
            </a:endParaRPr>
          </a:p>
        </p:txBody>
      </p:sp>
      <p:sp>
        <p:nvSpPr>
          <p:cNvPr id="33" name="Rectangle 32">
            <a:hlinkClick r:id="" action="ppaction://noaction"/>
            <a:extLst>
              <a:ext uri="{FF2B5EF4-FFF2-40B4-BE49-F238E27FC236}">
                <a16:creationId xmlns:a16="http://schemas.microsoft.com/office/drawing/2014/main" id="{8C34BC39-4EEE-CCB9-8CA8-B9B0CDA9C32E}"/>
              </a:ext>
            </a:extLst>
          </p:cNvPr>
          <p:cNvSpPr>
            <a:spLocks noChangeArrowheads="1"/>
          </p:cNvSpPr>
          <p:nvPr/>
        </p:nvSpPr>
        <p:spPr bwMode="auto">
          <a:xfrm>
            <a:off x="2229129" y="5860337"/>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en-US" b="1" dirty="0">
                <a:solidFill>
                  <a:schemeClr val="bg2">
                    <a:lumMod val="10000"/>
                  </a:schemeClr>
                </a:solidFill>
                <a:latin typeface="Calibri" panose="020F0502020204030204" pitchFamily="34" charset="0"/>
                <a:cs typeface="Calibri" panose="020F0502020204030204" pitchFamily="34" charset="0"/>
              </a:rPr>
              <a:t>Traversal of Repository / Folder download</a:t>
            </a:r>
            <a:endParaRPr lang="de-DE" b="1" dirty="0">
              <a:solidFill>
                <a:schemeClr val="bg2">
                  <a:lumMod val="10000"/>
                </a:schemeClr>
              </a:solidFill>
              <a:latin typeface="Calibri" panose="020F0502020204030204" pitchFamily="34" charset="0"/>
              <a:cs typeface="Calibri" panose="020F0502020204030204" pitchFamily="34" charset="0"/>
            </a:endParaRPr>
          </a:p>
        </p:txBody>
      </p:sp>
      <p:pic>
        <p:nvPicPr>
          <p:cNvPr id="35" name="Picture 34" descr="A cat head in a circle&#10;&#10;Description automatically generated">
            <a:extLst>
              <a:ext uri="{FF2B5EF4-FFF2-40B4-BE49-F238E27FC236}">
                <a16:creationId xmlns:a16="http://schemas.microsoft.com/office/drawing/2014/main" id="{5B124C93-9FF5-96AB-07A3-52746058AA0B}"/>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991302" y="5582682"/>
            <a:ext cx="1001969" cy="988964"/>
          </a:xfrm>
          <a:prstGeom prst="rect">
            <a:avLst/>
          </a:prstGeom>
        </p:spPr>
      </p:pic>
      <p:sp>
        <p:nvSpPr>
          <p:cNvPr id="2" name="Rectangle 1">
            <a:hlinkClick r:id="" action="ppaction://noaction"/>
            <a:extLst>
              <a:ext uri="{FF2B5EF4-FFF2-40B4-BE49-F238E27FC236}">
                <a16:creationId xmlns:a16="http://schemas.microsoft.com/office/drawing/2014/main" id="{3FD02380-C523-5DC1-E5FE-886C53AA4EDA}"/>
              </a:ext>
            </a:extLst>
          </p:cNvPr>
          <p:cNvSpPr>
            <a:spLocks noChangeArrowheads="1"/>
          </p:cNvSpPr>
          <p:nvPr/>
        </p:nvSpPr>
        <p:spPr bwMode="auto">
          <a:xfrm>
            <a:off x="2241844" y="6209385"/>
            <a:ext cx="8065175" cy="288000"/>
          </a:xfrm>
          <a:prstGeom prst="rect">
            <a:avLst/>
          </a:prstGeom>
          <a:solidFill>
            <a:srgbClr val="EAEAEA"/>
          </a:solidFill>
          <a:ln w="9525" algn="ctr">
            <a:noFill/>
            <a:miter lim="800000"/>
            <a:headEnd/>
            <a:tailEnd/>
          </a:ln>
        </p:spPr>
        <p:txBody>
          <a:bodyPr wrap="none" lIns="108000" tIns="35120" rIns="70239"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391025" algn="l"/>
                <a:tab pos="7715250" algn="r"/>
              </a:tabLst>
            </a:pPr>
            <a:r>
              <a:rPr lang="en-US" b="1" dirty="0">
                <a:solidFill>
                  <a:schemeClr val="bg2">
                    <a:lumMod val="10000"/>
                  </a:schemeClr>
                </a:solidFill>
                <a:latin typeface="Calibri" panose="020F0502020204030204" pitchFamily="34" charset="0"/>
                <a:cs typeface="Calibri" panose="020F0502020204030204" pitchFamily="34" charset="0"/>
              </a:rPr>
              <a:t>Advantages and References</a:t>
            </a:r>
            <a:endParaRPr lang="de-DE" b="1" dirty="0">
              <a:solidFill>
                <a:schemeClr val="bg2">
                  <a:lumMod val="10000"/>
                </a:schemeClr>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D774115C-7F02-7A08-DEEA-AFC6C92B0C80}"/>
              </a:ext>
            </a:extLst>
          </p:cNvPr>
          <p:cNvSpPr>
            <a:spLocks noChangeArrowheads="1"/>
          </p:cNvSpPr>
          <p:nvPr/>
        </p:nvSpPr>
        <p:spPr bwMode="auto">
          <a:xfrm>
            <a:off x="1893039" y="6191395"/>
            <a:ext cx="288000" cy="288000"/>
          </a:xfrm>
          <a:prstGeom prst="rect">
            <a:avLst/>
          </a:prstGeom>
          <a:solidFill>
            <a:srgbClr val="FFA21F"/>
          </a:solidFill>
          <a:ln w="9525" algn="ctr">
            <a:noFill/>
            <a:miter lim="800000"/>
            <a:headEnd/>
            <a:tailEnd/>
          </a:ln>
        </p:spPr>
        <p:txBody>
          <a:bodyPr wrap="none" lIns="36000" tIns="35120" rIns="36000" bIns="351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8125" indent="-238125" algn="ctr">
              <a:tabLst>
                <a:tab pos="446088" algn="l"/>
              </a:tabLst>
            </a:pPr>
            <a:r>
              <a:rPr lang="en-US" b="1" dirty="0">
                <a:solidFill>
                  <a:schemeClr val="bg1"/>
                </a:solidFill>
                <a:latin typeface="Calibri" panose="020F0502020204030204" pitchFamily="34" charset="0"/>
                <a:cs typeface="Calibri" panose="020F0502020204030204" pitchFamily="34" charset="0"/>
              </a:rPr>
              <a:t>15</a:t>
            </a:r>
            <a:endParaRPr lang="en-US" sz="18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91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1B63-F152-2FFE-D3F4-24E7DC4803A7}"/>
              </a:ext>
            </a:extLst>
          </p:cNvPr>
          <p:cNvSpPr>
            <a:spLocks noGrp="1"/>
          </p:cNvSpPr>
          <p:nvPr>
            <p:ph type="title"/>
          </p:nvPr>
        </p:nvSpPr>
        <p:spPr>
          <a:xfrm>
            <a:off x="1495746" y="196582"/>
            <a:ext cx="2500901" cy="1011612"/>
          </a:xfrm>
        </p:spPr>
        <p:txBody>
          <a:bodyPr>
            <a:normAutofit fontScale="90000"/>
          </a:bodyPr>
          <a:lstStyle/>
          <a:p>
            <a:r>
              <a:rPr lang="en-US" dirty="0">
                <a:solidFill>
                  <a:schemeClr val="accent2"/>
                </a:solidFill>
              </a:rPr>
              <a:t>GitHub API</a:t>
            </a:r>
          </a:p>
        </p:txBody>
      </p:sp>
      <p:sp>
        <p:nvSpPr>
          <p:cNvPr id="3" name="Content Placeholder 2">
            <a:extLst>
              <a:ext uri="{FF2B5EF4-FFF2-40B4-BE49-F238E27FC236}">
                <a16:creationId xmlns:a16="http://schemas.microsoft.com/office/drawing/2014/main" id="{BE2F1DF5-7BDD-0266-D7B9-0E0E9F1A7B1D}"/>
              </a:ext>
            </a:extLst>
          </p:cNvPr>
          <p:cNvSpPr>
            <a:spLocks noGrp="1"/>
          </p:cNvSpPr>
          <p:nvPr>
            <p:ph idx="1"/>
          </p:nvPr>
        </p:nvSpPr>
        <p:spPr>
          <a:xfrm>
            <a:off x="509425" y="1208194"/>
            <a:ext cx="4693151" cy="4441612"/>
          </a:xfrm>
        </p:spPr>
        <p:txBody>
          <a:bodyPr>
            <a:noAutofit/>
          </a:bodyPr>
          <a:lstStyle/>
          <a:p>
            <a:pPr algn="l">
              <a:buFont typeface="+mj-lt"/>
              <a:buAutoNum type="arabicPeriod"/>
            </a:pPr>
            <a:r>
              <a:rPr lang="en-US" sz="1600" b="1" i="0" dirty="0">
                <a:effectLst/>
                <a:latin typeface="Söhne"/>
              </a:rPr>
              <a:t>Automation and Integration:</a:t>
            </a:r>
            <a:r>
              <a:rPr lang="en-US" sz="1600" i="0" dirty="0">
                <a:effectLst/>
                <a:latin typeface="Söhne"/>
              </a:rPr>
              <a:t> The GitHub API allows for programmatic access to GitHub's features. This enables automation of tasks like creating repositories, managing issues, and more. It can be integrated into various tools and services.</a:t>
            </a:r>
          </a:p>
          <a:p>
            <a:pPr algn="l">
              <a:buFont typeface="+mj-lt"/>
              <a:buAutoNum type="arabicPeriod"/>
            </a:pPr>
            <a:r>
              <a:rPr lang="en-US" sz="1600" b="1" i="0" dirty="0">
                <a:effectLst/>
                <a:latin typeface="Söhne"/>
              </a:rPr>
              <a:t>Customization:</a:t>
            </a:r>
            <a:r>
              <a:rPr lang="en-US" sz="1600" i="0" dirty="0">
                <a:effectLst/>
                <a:latin typeface="Söhne"/>
              </a:rPr>
              <a:t> You can build custom workflows and applications tailored to your specific needs. This can be anything from </a:t>
            </a:r>
            <a:r>
              <a:rPr lang="en-US" sz="1600" i="0" dirty="0">
                <a:effectLst/>
              </a:rPr>
              <a:t>automating</a:t>
            </a:r>
            <a:r>
              <a:rPr lang="en-US" sz="1600" i="0" dirty="0">
                <a:effectLst/>
                <a:latin typeface="Söhne"/>
              </a:rPr>
              <a:t> the creation of repositories to building complex CI/CD pipelines.</a:t>
            </a:r>
          </a:p>
          <a:p>
            <a:pPr algn="l">
              <a:buFont typeface="+mj-lt"/>
              <a:buAutoNum type="arabicPeriod"/>
            </a:pPr>
            <a:r>
              <a:rPr lang="en-US" sz="1600" b="1" i="0" dirty="0">
                <a:effectLst/>
                <a:latin typeface="Söhne"/>
              </a:rPr>
              <a:t>Scalability:</a:t>
            </a:r>
            <a:r>
              <a:rPr lang="en-US" sz="1600" i="0" dirty="0">
                <a:effectLst/>
                <a:latin typeface="Söhne"/>
              </a:rPr>
              <a:t> It's suitable for managing large-scale projects or organizations where automation and customized workflows are essential.</a:t>
            </a:r>
          </a:p>
          <a:p>
            <a:pPr algn="l">
              <a:buFont typeface="+mj-lt"/>
              <a:buAutoNum type="arabicPeriod"/>
            </a:pPr>
            <a:r>
              <a:rPr lang="en-US" sz="1600" b="1" i="0" dirty="0">
                <a:effectLst/>
                <a:latin typeface="Söhne"/>
              </a:rPr>
              <a:t>Access Control: </a:t>
            </a:r>
            <a:r>
              <a:rPr lang="en-US" sz="1600" i="0" dirty="0">
                <a:effectLst/>
                <a:latin typeface="Söhne"/>
              </a:rPr>
              <a:t>The API provides granular control over permissions, allowing for fine-tuning who can do what within a repository or organization.</a:t>
            </a:r>
          </a:p>
          <a:p>
            <a:pPr algn="l">
              <a:buFont typeface="+mj-lt"/>
              <a:buAutoNum type="arabicPeriod"/>
            </a:pPr>
            <a:r>
              <a:rPr lang="en-US" sz="1600" b="1" i="0" dirty="0">
                <a:effectLst/>
                <a:latin typeface="Söhne"/>
              </a:rPr>
              <a:t>Data Extraction and Analysis: </a:t>
            </a:r>
            <a:r>
              <a:rPr lang="en-US" sz="1600" i="0" dirty="0">
                <a:effectLst/>
                <a:latin typeface="Söhne"/>
              </a:rPr>
              <a:t>You can retrieve detailed data about repositories, issues, pull requests, and more. This data can be analyzed for insights and reporting.</a:t>
            </a:r>
          </a:p>
          <a:p>
            <a:endParaRPr lang="en-US" sz="1600" dirty="0"/>
          </a:p>
        </p:txBody>
      </p:sp>
      <p:sp>
        <p:nvSpPr>
          <p:cNvPr id="4" name="Title 1">
            <a:extLst>
              <a:ext uri="{FF2B5EF4-FFF2-40B4-BE49-F238E27FC236}">
                <a16:creationId xmlns:a16="http://schemas.microsoft.com/office/drawing/2014/main" id="{214E89C4-ED65-143A-6CA0-94F9CC9D8962}"/>
              </a:ext>
            </a:extLst>
          </p:cNvPr>
          <p:cNvSpPr txBox="1">
            <a:spLocks/>
          </p:cNvSpPr>
          <p:nvPr/>
        </p:nvSpPr>
        <p:spPr>
          <a:xfrm>
            <a:off x="6955604" y="300519"/>
            <a:ext cx="3627204" cy="80373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GitHub Desktop</a:t>
            </a:r>
          </a:p>
        </p:txBody>
      </p:sp>
      <p:sp>
        <p:nvSpPr>
          <p:cNvPr id="5" name="Content Placeholder 2">
            <a:extLst>
              <a:ext uri="{FF2B5EF4-FFF2-40B4-BE49-F238E27FC236}">
                <a16:creationId xmlns:a16="http://schemas.microsoft.com/office/drawing/2014/main" id="{22235F9A-4B77-76C3-29E1-D7BD092A4D46}"/>
              </a:ext>
            </a:extLst>
          </p:cNvPr>
          <p:cNvSpPr txBox="1">
            <a:spLocks/>
          </p:cNvSpPr>
          <p:nvPr/>
        </p:nvSpPr>
        <p:spPr>
          <a:xfrm>
            <a:off x="6283931" y="1208194"/>
            <a:ext cx="5325867" cy="3910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600" b="1" i="0" dirty="0">
                <a:effectLst/>
              </a:rPr>
              <a:t>User-Friendly Interface:</a:t>
            </a:r>
            <a:r>
              <a:rPr lang="en-US" sz="1600" b="0" i="0" dirty="0">
                <a:effectLst/>
              </a:rPr>
              <a:t> GitHub Desktop provides an easy-to-use graphical user interface (GUI) for interacting with repositories. This is especially helpful for those who prefer working with a visual interface.</a:t>
            </a:r>
          </a:p>
          <a:p>
            <a:pPr algn="l">
              <a:buFont typeface="+mj-lt"/>
              <a:buAutoNum type="arabicPeriod"/>
            </a:pPr>
            <a:r>
              <a:rPr lang="en-US" sz="1600" b="1" i="0" dirty="0">
                <a:effectLst/>
              </a:rPr>
              <a:t>Simplicity for Basic Tasks:</a:t>
            </a:r>
            <a:r>
              <a:rPr lang="en-US" sz="1600" b="0" i="0" dirty="0">
                <a:effectLst/>
              </a:rPr>
              <a:t> It's excellent for simple tasks like creating, cloning, and managing local repositories.</a:t>
            </a:r>
          </a:p>
          <a:p>
            <a:pPr algn="l">
              <a:buFont typeface="+mj-lt"/>
              <a:buAutoNum type="arabicPeriod"/>
            </a:pPr>
            <a:r>
              <a:rPr lang="en-US" sz="1600" b="1" i="0" dirty="0">
                <a:effectLst/>
              </a:rPr>
              <a:t>Easy Git Integration:</a:t>
            </a:r>
            <a:r>
              <a:rPr lang="en-US" sz="1600" b="0" i="0" dirty="0">
                <a:effectLst/>
              </a:rPr>
              <a:t> It simplifies the use of Git commands and workflows for users who might not be familiar with Git's command-line interface.</a:t>
            </a:r>
          </a:p>
          <a:p>
            <a:pPr algn="l">
              <a:buFont typeface="+mj-lt"/>
              <a:buAutoNum type="arabicPeriod"/>
            </a:pPr>
            <a:r>
              <a:rPr lang="en-US" sz="1600" b="1" i="0" dirty="0">
                <a:effectLst/>
              </a:rPr>
              <a:t>Visual Diffs and Merge:</a:t>
            </a:r>
            <a:r>
              <a:rPr lang="en-US" sz="1600" b="0" i="0" dirty="0">
                <a:effectLst/>
              </a:rPr>
              <a:t> GitHub Desktop provides a visual way to view changes (diffs) and merge branches.</a:t>
            </a:r>
          </a:p>
          <a:p>
            <a:pPr algn="l">
              <a:buFont typeface="+mj-lt"/>
              <a:buAutoNum type="arabicPeriod"/>
            </a:pPr>
            <a:r>
              <a:rPr lang="en-US" sz="1600" b="1" i="0" dirty="0">
                <a:effectLst/>
              </a:rPr>
              <a:t>Pull Request Management:</a:t>
            </a:r>
            <a:r>
              <a:rPr lang="en-US" sz="1600" b="0" i="0" dirty="0">
                <a:effectLst/>
              </a:rPr>
              <a:t> It offers a streamlined way to create, review, and merge pull requests.</a:t>
            </a:r>
          </a:p>
          <a:p>
            <a:endParaRPr lang="en-US" sz="1600" dirty="0"/>
          </a:p>
        </p:txBody>
      </p:sp>
      <p:cxnSp>
        <p:nvCxnSpPr>
          <p:cNvPr id="7" name="Straight Connector 6">
            <a:extLst>
              <a:ext uri="{FF2B5EF4-FFF2-40B4-BE49-F238E27FC236}">
                <a16:creationId xmlns:a16="http://schemas.microsoft.com/office/drawing/2014/main" id="{7029CA1A-3EAF-3FD2-90D5-F194E9F676CE}"/>
              </a:ext>
            </a:extLst>
          </p:cNvPr>
          <p:cNvCxnSpPr>
            <a:cxnSpLocks/>
          </p:cNvCxnSpPr>
          <p:nvPr/>
        </p:nvCxnSpPr>
        <p:spPr>
          <a:xfrm>
            <a:off x="5691883" y="56115"/>
            <a:ext cx="82193" cy="5841251"/>
          </a:xfrm>
          <a:prstGeom prst="line">
            <a:avLst/>
          </a:prstGeom>
        </p:spPr>
        <p:style>
          <a:lnRef idx="1">
            <a:schemeClr val="accent2"/>
          </a:lnRef>
          <a:fillRef idx="0">
            <a:schemeClr val="accent2"/>
          </a:fillRef>
          <a:effectRef idx="0">
            <a:schemeClr val="accent2"/>
          </a:effectRef>
          <a:fontRef idx="minor">
            <a:schemeClr val="tx1"/>
          </a:fontRef>
        </p:style>
      </p:cxnSp>
      <p:pic>
        <p:nvPicPr>
          <p:cNvPr id="8" name="Picture 7" descr="A cat head in a circle&#10;&#10;Description automatically generated">
            <a:extLst>
              <a:ext uri="{FF2B5EF4-FFF2-40B4-BE49-F238E27FC236}">
                <a16:creationId xmlns:a16="http://schemas.microsoft.com/office/drawing/2014/main" id="{9CC3C051-CCC3-028F-FC43-E44C637D9C85}"/>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098421" y="5725198"/>
            <a:ext cx="1001969" cy="988964"/>
          </a:xfrm>
          <a:prstGeom prst="rect">
            <a:avLst/>
          </a:prstGeom>
        </p:spPr>
      </p:pic>
      <p:sp>
        <p:nvSpPr>
          <p:cNvPr id="11" name="TextBox 10">
            <a:extLst>
              <a:ext uri="{FF2B5EF4-FFF2-40B4-BE49-F238E27FC236}">
                <a16:creationId xmlns:a16="http://schemas.microsoft.com/office/drawing/2014/main" id="{FF1654BF-312E-B6E5-2033-F33B7FA98378}"/>
              </a:ext>
            </a:extLst>
          </p:cNvPr>
          <p:cNvSpPr txBox="1"/>
          <p:nvPr/>
        </p:nvSpPr>
        <p:spPr>
          <a:xfrm>
            <a:off x="5595015" y="6366080"/>
            <a:ext cx="1001969"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10532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2A20-D91D-7459-9B85-F34FEC476591}"/>
              </a:ext>
            </a:extLst>
          </p:cNvPr>
          <p:cNvSpPr>
            <a:spLocks noGrp="1"/>
          </p:cNvSpPr>
          <p:nvPr>
            <p:ph type="title"/>
          </p:nvPr>
        </p:nvSpPr>
        <p:spPr>
          <a:xfrm>
            <a:off x="3355368" y="18255"/>
            <a:ext cx="4750942" cy="1019435"/>
          </a:xfrm>
        </p:spPr>
        <p:txBody>
          <a:bodyPr/>
          <a:lstStyle/>
          <a:p>
            <a:r>
              <a:rPr lang="en-US" b="1" i="0" dirty="0">
                <a:solidFill>
                  <a:schemeClr val="accent2"/>
                </a:solidFill>
                <a:effectLst/>
                <a:latin typeface="Söhne"/>
              </a:rPr>
              <a:t>Which One to Use?</a:t>
            </a:r>
            <a:endParaRPr lang="en-US" dirty="0">
              <a:solidFill>
                <a:schemeClr val="accent2"/>
              </a:solidFill>
            </a:endParaRPr>
          </a:p>
        </p:txBody>
      </p:sp>
      <p:sp>
        <p:nvSpPr>
          <p:cNvPr id="3" name="Content Placeholder 2">
            <a:extLst>
              <a:ext uri="{FF2B5EF4-FFF2-40B4-BE49-F238E27FC236}">
                <a16:creationId xmlns:a16="http://schemas.microsoft.com/office/drawing/2014/main" id="{2571B88D-BAE7-1932-9867-EAE2465DF526}"/>
              </a:ext>
            </a:extLst>
          </p:cNvPr>
          <p:cNvSpPr>
            <a:spLocks noGrp="1"/>
          </p:cNvSpPr>
          <p:nvPr>
            <p:ph idx="1"/>
          </p:nvPr>
        </p:nvSpPr>
        <p:spPr>
          <a:xfrm>
            <a:off x="756863" y="1448656"/>
            <a:ext cx="4828853" cy="3585682"/>
          </a:xfrm>
        </p:spPr>
        <p:txBody>
          <a:bodyPr>
            <a:normAutofit/>
          </a:bodyPr>
          <a:lstStyle/>
          <a:p>
            <a:pPr marL="0" indent="0" algn="l">
              <a:buNone/>
            </a:pPr>
            <a:r>
              <a:rPr lang="en-US" b="1" dirty="0"/>
              <a:t>	</a:t>
            </a:r>
            <a:r>
              <a:rPr lang="en-US" b="1" i="0" dirty="0">
                <a:solidFill>
                  <a:schemeClr val="accent2"/>
                </a:solidFill>
                <a:effectLst/>
              </a:rPr>
              <a:t>Use GitHub API if:</a:t>
            </a:r>
            <a:endParaRPr lang="en-US" b="0" i="0" dirty="0">
              <a:solidFill>
                <a:schemeClr val="accent2"/>
              </a:solidFill>
              <a:effectLst/>
            </a:endParaRPr>
          </a:p>
          <a:p>
            <a:pPr algn="l">
              <a:buFont typeface="Arial" panose="020B0604020202020204" pitchFamily="34" charset="0"/>
              <a:buChar char="•"/>
            </a:pPr>
            <a:r>
              <a:rPr lang="en-US" sz="2400" b="0" i="0" dirty="0">
                <a:effectLst/>
                <a:latin typeface="+mj-lt"/>
              </a:rPr>
              <a:t>You need to automate tasks.</a:t>
            </a:r>
          </a:p>
          <a:p>
            <a:pPr algn="l">
              <a:buFont typeface="Arial" panose="020B0604020202020204" pitchFamily="34" charset="0"/>
              <a:buChar char="•"/>
            </a:pPr>
            <a:r>
              <a:rPr lang="en-US" sz="2400" b="0" i="0" dirty="0">
                <a:effectLst/>
                <a:latin typeface="+mj-lt"/>
              </a:rPr>
              <a:t>You're building custom workflows or integrating with other tools.</a:t>
            </a:r>
          </a:p>
          <a:p>
            <a:pPr algn="l">
              <a:buFont typeface="Arial" panose="020B0604020202020204" pitchFamily="34" charset="0"/>
              <a:buChar char="•"/>
            </a:pPr>
            <a:r>
              <a:rPr lang="en-US" sz="2400" b="0" i="0" dirty="0">
                <a:effectLst/>
                <a:latin typeface="+mj-lt"/>
              </a:rPr>
              <a:t>You require fine-grained control over permissions and access.</a:t>
            </a:r>
          </a:p>
          <a:p>
            <a:pPr algn="l">
              <a:buFont typeface="Arial" panose="020B0604020202020204" pitchFamily="34" charset="0"/>
              <a:buChar char="•"/>
            </a:pPr>
            <a:r>
              <a:rPr lang="en-US" sz="2400" b="0" i="0" dirty="0">
                <a:effectLst/>
                <a:latin typeface="+mj-lt"/>
              </a:rPr>
              <a:t>You need to extract and analyze data from repositories.</a:t>
            </a:r>
          </a:p>
        </p:txBody>
      </p:sp>
      <p:sp>
        <p:nvSpPr>
          <p:cNvPr id="4" name="Content Placeholder 2">
            <a:extLst>
              <a:ext uri="{FF2B5EF4-FFF2-40B4-BE49-F238E27FC236}">
                <a16:creationId xmlns:a16="http://schemas.microsoft.com/office/drawing/2014/main" id="{D0566C44-EF39-65B3-0B0E-FD2AC55783AA}"/>
              </a:ext>
            </a:extLst>
          </p:cNvPr>
          <p:cNvSpPr txBox="1">
            <a:spLocks/>
          </p:cNvSpPr>
          <p:nvPr/>
        </p:nvSpPr>
        <p:spPr>
          <a:xfrm>
            <a:off x="951215" y="908099"/>
            <a:ext cx="10483922" cy="54055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choice between GitHub API and GitHub Desktop depends on your specific needs:</a:t>
            </a:r>
          </a:p>
        </p:txBody>
      </p:sp>
      <p:sp>
        <p:nvSpPr>
          <p:cNvPr id="5" name="Content Placeholder 2">
            <a:extLst>
              <a:ext uri="{FF2B5EF4-FFF2-40B4-BE49-F238E27FC236}">
                <a16:creationId xmlns:a16="http://schemas.microsoft.com/office/drawing/2014/main" id="{4CE5324D-AD63-361D-124C-0CE6B95AB89F}"/>
              </a:ext>
            </a:extLst>
          </p:cNvPr>
          <p:cNvSpPr txBox="1">
            <a:spLocks/>
          </p:cNvSpPr>
          <p:nvPr/>
        </p:nvSpPr>
        <p:spPr>
          <a:xfrm>
            <a:off x="6096000" y="1448655"/>
            <a:ext cx="5524072" cy="3236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2"/>
                </a:solidFill>
              </a:rPr>
              <a:t>	Use GitHub Desktop if:</a:t>
            </a:r>
          </a:p>
          <a:p>
            <a:pPr algn="l">
              <a:buFont typeface="Arial" panose="020B0604020202020204" pitchFamily="34" charset="0"/>
              <a:buChar char="•"/>
            </a:pPr>
            <a:r>
              <a:rPr lang="en-US" sz="2400" b="0" i="0" dirty="0">
                <a:effectLst/>
                <a:latin typeface="+mj-lt"/>
              </a:rPr>
              <a:t>You prefer a graphical interface for managing repositories.</a:t>
            </a:r>
          </a:p>
          <a:p>
            <a:pPr algn="l">
              <a:buFont typeface="Arial" panose="020B0604020202020204" pitchFamily="34" charset="0"/>
              <a:buChar char="•"/>
            </a:pPr>
            <a:r>
              <a:rPr lang="en-US" sz="2400" b="0" i="0" dirty="0">
                <a:effectLst/>
                <a:latin typeface="+mj-lt"/>
              </a:rPr>
              <a:t>You primarily work with basic Git operations and don't require extensive automation.</a:t>
            </a:r>
          </a:p>
          <a:p>
            <a:pPr algn="l">
              <a:buFont typeface="Arial" panose="020B0604020202020204" pitchFamily="34" charset="0"/>
              <a:buChar char="•"/>
            </a:pPr>
            <a:r>
              <a:rPr lang="en-US" sz="2400" b="0" i="0" dirty="0">
                <a:effectLst/>
                <a:latin typeface="+mj-lt"/>
              </a:rPr>
              <a:t>You find it helpful to visualize changes, branches, and pull requests.</a:t>
            </a:r>
          </a:p>
          <a:p>
            <a:pPr marL="0" indent="0">
              <a:buFont typeface="Arial" panose="020B0604020202020204" pitchFamily="34" charset="0"/>
              <a:buNone/>
            </a:pPr>
            <a:endParaRPr lang="en-US" b="1" dirty="0">
              <a:solidFill>
                <a:schemeClr val="accent2"/>
              </a:solidFill>
            </a:endParaRPr>
          </a:p>
        </p:txBody>
      </p:sp>
      <p:cxnSp>
        <p:nvCxnSpPr>
          <p:cNvPr id="7" name="Straight Connector 6">
            <a:extLst>
              <a:ext uri="{FF2B5EF4-FFF2-40B4-BE49-F238E27FC236}">
                <a16:creationId xmlns:a16="http://schemas.microsoft.com/office/drawing/2014/main" id="{3AEF742E-DADE-9EB6-FB2E-8F1396EFA578}"/>
              </a:ext>
            </a:extLst>
          </p:cNvPr>
          <p:cNvCxnSpPr>
            <a:cxnSpLocks/>
          </p:cNvCxnSpPr>
          <p:nvPr/>
        </p:nvCxnSpPr>
        <p:spPr>
          <a:xfrm>
            <a:off x="5804899" y="1345915"/>
            <a:ext cx="0" cy="3524036"/>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115369A-4146-29D8-3A0D-010BE5FFF99B}"/>
              </a:ext>
            </a:extLst>
          </p:cNvPr>
          <p:cNvSpPr txBox="1"/>
          <p:nvPr/>
        </p:nvSpPr>
        <p:spPr>
          <a:xfrm>
            <a:off x="773986" y="5122138"/>
            <a:ext cx="10165383" cy="646331"/>
          </a:xfrm>
          <a:prstGeom prst="rect">
            <a:avLst/>
          </a:prstGeom>
          <a:noFill/>
        </p:spPr>
        <p:txBody>
          <a:bodyPr wrap="square">
            <a:spAutoFit/>
          </a:bodyPr>
          <a:lstStyle/>
          <a:p>
            <a:r>
              <a:rPr lang="en-US" b="0" i="0" dirty="0">
                <a:effectLst/>
              </a:rPr>
              <a:t>In many cases, developers use a combination of both, leveraging the API for automation and customization, while using GitHub </a:t>
            </a:r>
            <a:r>
              <a:rPr lang="en-US" i="0" dirty="0">
                <a:effectLst/>
              </a:rPr>
              <a:t>Desktop</a:t>
            </a:r>
            <a:r>
              <a:rPr lang="en-US" b="0" i="0" dirty="0">
                <a:effectLst/>
              </a:rPr>
              <a:t> for day-to-day repository management.</a:t>
            </a:r>
            <a:endParaRPr lang="en-US" dirty="0"/>
          </a:p>
        </p:txBody>
      </p:sp>
      <p:pic>
        <p:nvPicPr>
          <p:cNvPr id="11" name="Picture 10" descr="A cat head in a circle&#10;&#10;Description automatically generated">
            <a:extLst>
              <a:ext uri="{FF2B5EF4-FFF2-40B4-BE49-F238E27FC236}">
                <a16:creationId xmlns:a16="http://schemas.microsoft.com/office/drawing/2014/main" id="{F6AAD7C0-D4A0-B7D3-89DD-1336E6555913}"/>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098421" y="5725198"/>
            <a:ext cx="1001969" cy="988964"/>
          </a:xfrm>
          <a:prstGeom prst="rect">
            <a:avLst/>
          </a:prstGeom>
        </p:spPr>
      </p:pic>
      <p:sp>
        <p:nvSpPr>
          <p:cNvPr id="12" name="TextBox 11">
            <a:extLst>
              <a:ext uri="{FF2B5EF4-FFF2-40B4-BE49-F238E27FC236}">
                <a16:creationId xmlns:a16="http://schemas.microsoft.com/office/drawing/2014/main" id="{2995CE56-771A-120A-C7ED-AE88C493C8B1}"/>
              </a:ext>
            </a:extLst>
          </p:cNvPr>
          <p:cNvSpPr txBox="1"/>
          <p:nvPr/>
        </p:nvSpPr>
        <p:spPr>
          <a:xfrm>
            <a:off x="5595015" y="6366080"/>
            <a:ext cx="1001969"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36426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C1E0E52-CAAA-E181-4F17-8E3448DD1717}"/>
              </a:ext>
            </a:extLst>
          </p:cNvPr>
          <p:cNvSpPr>
            <a:spLocks noGrp="1"/>
          </p:cNvSpPr>
          <p:nvPr>
            <p:ph type="title"/>
          </p:nvPr>
        </p:nvSpPr>
        <p:spPr/>
        <p:txBody>
          <a:bodyPr/>
          <a:lstStyle/>
          <a:p>
            <a:endParaRPr lang="en-US"/>
          </a:p>
        </p:txBody>
      </p:sp>
      <p:sp>
        <p:nvSpPr>
          <p:cNvPr id="15" name="Content Placeholder 14">
            <a:extLst>
              <a:ext uri="{FF2B5EF4-FFF2-40B4-BE49-F238E27FC236}">
                <a16:creationId xmlns:a16="http://schemas.microsoft.com/office/drawing/2014/main" id="{F20B5CDC-5D20-DDD0-637B-D5C031231D65}"/>
              </a:ext>
            </a:extLst>
          </p:cNvPr>
          <p:cNvSpPr>
            <a:spLocks noGrp="1"/>
          </p:cNvSpPr>
          <p:nvPr>
            <p:ph idx="1"/>
          </p:nvPr>
        </p:nvSpPr>
        <p:spPr/>
        <p:txBody>
          <a:bodyPr/>
          <a:lstStyle/>
          <a:p>
            <a:endParaRPr lang="en-US" dirty="0"/>
          </a:p>
        </p:txBody>
      </p:sp>
      <p:sp useBgFill="1">
        <p:nvSpPr>
          <p:cNvPr id="16" name="Rectangle 15">
            <a:extLst>
              <a:ext uri="{FF2B5EF4-FFF2-40B4-BE49-F238E27FC236}">
                <a16:creationId xmlns:a16="http://schemas.microsoft.com/office/drawing/2014/main" id="{E66B3F41-4E7B-00E4-37C1-6FB19E04F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9F9073C3-BC03-0961-4B8E-452D39FCB099}"/>
              </a:ext>
            </a:extLst>
          </p:cNvPr>
          <p:cNvSpPr txBox="1">
            <a:spLocks/>
          </p:cNvSpPr>
          <p:nvPr/>
        </p:nvSpPr>
        <p:spPr>
          <a:xfrm>
            <a:off x="635000" y="640823"/>
            <a:ext cx="3418659"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a:t>Tool Features</a:t>
            </a:r>
            <a:endParaRPr lang="en-US" sz="5400" b="1" dirty="0"/>
          </a:p>
        </p:txBody>
      </p:sp>
      <p:sp>
        <p:nvSpPr>
          <p:cNvPr id="18" name="sketch line">
            <a:extLst>
              <a:ext uri="{FF2B5EF4-FFF2-40B4-BE49-F238E27FC236}">
                <a16:creationId xmlns:a16="http://schemas.microsoft.com/office/drawing/2014/main" id="{6FD16E5A-D866-B1E5-92B7-176A083D1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oter Placeholder 2">
            <a:extLst>
              <a:ext uri="{FF2B5EF4-FFF2-40B4-BE49-F238E27FC236}">
                <a16:creationId xmlns:a16="http://schemas.microsoft.com/office/drawing/2014/main" id="{A1DFB31C-AFDB-41F8-5D9A-955707AADB5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GitHub</a:t>
            </a:r>
          </a:p>
        </p:txBody>
      </p:sp>
      <p:graphicFrame>
        <p:nvGraphicFramePr>
          <p:cNvPr id="20" name="Content Placeholder 3">
            <a:extLst>
              <a:ext uri="{FF2B5EF4-FFF2-40B4-BE49-F238E27FC236}">
                <a16:creationId xmlns:a16="http://schemas.microsoft.com/office/drawing/2014/main" id="{2DC49246-B8D1-704F-AE1A-CCDEE9733815}"/>
              </a:ext>
            </a:extLst>
          </p:cNvPr>
          <p:cNvGraphicFramePr>
            <a:graphicFrameLocks/>
          </p:cNvGraphicFramePr>
          <p:nvPr>
            <p:extLst>
              <p:ext uri="{D42A27DB-BD31-4B8C-83A1-F6EECF244321}">
                <p14:modId xmlns:p14="http://schemas.microsoft.com/office/powerpoint/2010/main" val="35253591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2" descr="A cat head in a circle&#10;&#10;Description automatically generated">
            <a:extLst>
              <a:ext uri="{FF2B5EF4-FFF2-40B4-BE49-F238E27FC236}">
                <a16:creationId xmlns:a16="http://schemas.microsoft.com/office/drawing/2014/main" id="{2A59533E-4879-9457-F5A9-203DAF4DCD91}"/>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11024788" y="5765828"/>
            <a:ext cx="1001969" cy="988964"/>
          </a:xfrm>
          <a:prstGeom prst="rect">
            <a:avLst/>
          </a:prstGeom>
        </p:spPr>
      </p:pic>
    </p:spTree>
    <p:extLst>
      <p:ext uri="{BB962C8B-B14F-4D97-AF65-F5344CB8AC3E}">
        <p14:creationId xmlns:p14="http://schemas.microsoft.com/office/powerpoint/2010/main" val="254712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F2AB-9104-0E91-3E6D-662C156462C9}"/>
              </a:ext>
            </a:extLst>
          </p:cNvPr>
          <p:cNvSpPr>
            <a:spLocks noGrp="1"/>
          </p:cNvSpPr>
          <p:nvPr>
            <p:ph type="title"/>
          </p:nvPr>
        </p:nvSpPr>
        <p:spPr>
          <a:xfrm>
            <a:off x="653265" y="26154"/>
            <a:ext cx="10515600" cy="681036"/>
          </a:xfrm>
        </p:spPr>
        <p:txBody>
          <a:bodyPr>
            <a:normAutofit fontScale="90000"/>
          </a:bodyPr>
          <a:lstStyle/>
          <a:p>
            <a:r>
              <a:rPr lang="en-US" dirty="0">
                <a:solidFill>
                  <a:schemeClr val="accent2"/>
                </a:solidFill>
                <a:effectLst/>
                <a:latin typeface="Calibri" panose="020F0502020204030204" pitchFamily="34" charset="0"/>
                <a:ea typeface="Calibri" panose="020F0502020204030204" pitchFamily="34" charset="0"/>
              </a:rPr>
              <a:t>   Purpose of GitHub Auto Resynchronization Tool</a:t>
            </a:r>
            <a:endParaRPr lang="en-US" dirty="0">
              <a:solidFill>
                <a:schemeClr val="accent2"/>
              </a:solidFill>
            </a:endParaRPr>
          </a:p>
        </p:txBody>
      </p:sp>
      <p:sp>
        <p:nvSpPr>
          <p:cNvPr id="9" name="TextBox 8">
            <a:extLst>
              <a:ext uri="{FF2B5EF4-FFF2-40B4-BE49-F238E27FC236}">
                <a16:creationId xmlns:a16="http://schemas.microsoft.com/office/drawing/2014/main" id="{98A76E4A-169F-F799-7AE0-F5536DDF1017}"/>
              </a:ext>
            </a:extLst>
          </p:cNvPr>
          <p:cNvSpPr txBox="1"/>
          <p:nvPr/>
        </p:nvSpPr>
        <p:spPr>
          <a:xfrm>
            <a:off x="144266" y="658301"/>
            <a:ext cx="11784031" cy="5763116"/>
          </a:xfrm>
          <a:prstGeom prst="rect">
            <a:avLst/>
          </a:prstGeom>
          <a:noFill/>
        </p:spPr>
        <p:txBody>
          <a:bodyPr wrap="square">
            <a:spAutoFit/>
          </a:bodyPr>
          <a:lstStyle/>
          <a:p>
            <a:pPr marL="914400" marR="0">
              <a:lnSpc>
                <a:spcPct val="107000"/>
              </a:lnSpc>
              <a:spcBef>
                <a:spcPts val="0"/>
              </a:spcBef>
              <a:spcAft>
                <a:spcPts val="800"/>
              </a:spcAft>
            </a:pP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GitHub has become the backbone of collaborative software development, hosting millions of repositories across a myriad of projects. However, as projects evolve and repositories grow, keeping local copies synchronized with the latest changes becomes a challenging task. This is especially true for developers working on multiple machines or teams collaborating across different time zones.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tabLst>
                <a:tab pos="914400" algn="l"/>
              </a:tabLst>
            </a:pP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GitHub Auto Resynchronization Tool is designed with a singular purpose: to simplify and automate the process of managing GitHub repositories. Let's delve into the key purposes this tool serves:</a:t>
            </a:r>
          </a:p>
          <a:p>
            <a:pPr marL="1257300" lvl="2" indent="-342900">
              <a:lnSpc>
                <a:spcPct val="107000"/>
              </a:lnSpc>
              <a:spcAft>
                <a:spcPts val="800"/>
              </a:spcAft>
              <a:buSzPts val="1000"/>
              <a:buFont typeface="Symbol" panose="05050102010706020507" pitchFamily="18" charset="2"/>
              <a:buChar char=""/>
              <a:tabLst>
                <a:tab pos="914400" algn="l"/>
              </a:tabLst>
            </a:pPr>
            <a:r>
              <a:rPr lang="en-US" sz="1400" b="1"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Efficient Repository Synchronization</a:t>
            </a: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a:lnSpc>
                <a:spcPct val="107000"/>
              </a:lnSpc>
              <a:spcBef>
                <a:spcPts val="0"/>
              </a:spcBef>
              <a:spcAft>
                <a:spcPts val="800"/>
              </a:spcAft>
            </a:pP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Manually downloading and updating repositories can be a cumbersome process, especially when dealing with numerous files or large projects. This tool automates the synchronization process, ensuring that your local copies are always up to date without the need for manual intervention.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buSzPts val="1000"/>
              <a:buFont typeface="Symbol" panose="05050102010706020507" pitchFamily="18" charset="2"/>
              <a:buChar char=""/>
              <a:tabLst>
                <a:tab pos="914400" algn="l"/>
              </a:tabLst>
            </a:pPr>
            <a:r>
              <a:rPr lang="en-US" sz="1400" b="1" dirty="0">
                <a:solidFill>
                  <a:srgbClr val="000000"/>
                </a:solidFill>
                <a:effectLst/>
                <a:latin typeface="Calibri" panose="020F0502020204030204" pitchFamily="34" charset="0"/>
                <a:ea typeface="Calibri" panose="020F0502020204030204" pitchFamily="34" charset="0"/>
              </a:rPr>
              <a:t>Flexible File and Repository Exploration</a:t>
            </a:r>
            <a:r>
              <a:rPr lang="en-US" sz="1400" dirty="0">
                <a:solidFill>
                  <a:srgbClr val="000000"/>
                </a:solidFill>
                <a:effectLst/>
                <a:latin typeface="Calibri" panose="020F0502020204030204" pitchFamily="34" charset="0"/>
                <a:ea typeface="Calibri" panose="020F0502020204030204" pitchFamily="34" charset="0"/>
              </a:rPr>
              <a:t>: -</a:t>
            </a:r>
          </a:p>
          <a:p>
            <a:pPr marL="1371600" marR="0">
              <a:lnSpc>
                <a:spcPct val="107000"/>
              </a:lnSpc>
              <a:spcBef>
                <a:spcPts val="0"/>
              </a:spcBef>
              <a:spcAft>
                <a:spcPts val="800"/>
              </a:spcAft>
            </a:pP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Whether you need to download a specific file or clone an entire repository, the tool adapts to your requirements. It dynamically fetches available branches and tags, allowing users to select the precise version they want to download. This flexibility is particularly valuable when dealing with projects that have multiple release versions or branches.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914400" algn="l"/>
              </a:tabLst>
            </a:pPr>
            <a:r>
              <a:rPr lang="en-US" sz="1400" b="1"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Time-Saving Parallel Downloading</a:t>
            </a:r>
            <a:r>
              <a:rPr lang="en-US" sz="140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repositories with a substantial number of files, parallel downloading can significantly reduce synchronization times. The tool supports concurrent downloading of files, making the process faster and more efficient.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	In essence, the GitHub Auto Resynchronization Tool is crafted to empower developers and teams by automating the mundane aspects of 	repository management.</a:t>
            </a:r>
          </a:p>
          <a:p>
            <a:pPr marR="0" lvl="1">
              <a:spcBef>
                <a:spcPts val="890"/>
              </a:spcBef>
              <a:spcAft>
                <a:spcPts val="0"/>
              </a:spcAft>
              <a:tabLst>
                <a:tab pos="597535" algn="l"/>
              </a:tabLst>
            </a:pPr>
            <a:endParaRPr lang="en-US" sz="1800" dirty="0">
              <a:effectLst/>
              <a:latin typeface="Calibri" panose="020F0502020204030204" pitchFamily="34" charset="0"/>
              <a:ea typeface="Calibri" panose="020F0502020204030204" pitchFamily="34" charset="0"/>
            </a:endParaRPr>
          </a:p>
        </p:txBody>
      </p:sp>
      <p:pic>
        <p:nvPicPr>
          <p:cNvPr id="11" name="Picture 10" descr="A cat head in a circle&#10;&#10;Description automatically generated">
            <a:extLst>
              <a:ext uri="{FF2B5EF4-FFF2-40B4-BE49-F238E27FC236}">
                <a16:creationId xmlns:a16="http://schemas.microsoft.com/office/drawing/2014/main" id="{00BA1D6F-4F5F-8949-0A36-AB1CA8093C97}"/>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024788" y="5765828"/>
            <a:ext cx="1001969" cy="988964"/>
          </a:xfrm>
          <a:prstGeom prst="rect">
            <a:avLst/>
          </a:prstGeom>
        </p:spPr>
      </p:pic>
      <p:sp>
        <p:nvSpPr>
          <p:cNvPr id="15" name="TextBox 14">
            <a:extLst>
              <a:ext uri="{FF2B5EF4-FFF2-40B4-BE49-F238E27FC236}">
                <a16:creationId xmlns:a16="http://schemas.microsoft.com/office/drawing/2014/main" id="{B2991F50-4EF1-0C90-0F75-DC95BC1503E5}"/>
              </a:ext>
            </a:extLst>
          </p:cNvPr>
          <p:cNvSpPr txBox="1"/>
          <p:nvPr/>
        </p:nvSpPr>
        <p:spPr>
          <a:xfrm>
            <a:off x="5646506" y="6421417"/>
            <a:ext cx="898988" cy="369332"/>
          </a:xfrm>
          <a:prstGeom prst="rect">
            <a:avLst/>
          </a:prstGeom>
          <a:noFill/>
        </p:spPr>
        <p:txBody>
          <a:bodyPr wrap="square">
            <a:spAutoFit/>
          </a:bodyPr>
          <a:lstStyle/>
          <a:p>
            <a:pPr>
              <a:spcAft>
                <a:spcPts val="600"/>
              </a:spcAft>
            </a:pPr>
            <a:r>
              <a:rPr lang="en-US" dirty="0"/>
              <a:t>GitHub</a:t>
            </a:r>
          </a:p>
        </p:txBody>
      </p:sp>
    </p:spTree>
    <p:extLst>
      <p:ext uri="{BB962C8B-B14F-4D97-AF65-F5344CB8AC3E}">
        <p14:creationId xmlns:p14="http://schemas.microsoft.com/office/powerpoint/2010/main" val="82273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F2AB-9104-0E91-3E6D-662C156462C9}"/>
              </a:ext>
            </a:extLst>
          </p:cNvPr>
          <p:cNvSpPr>
            <a:spLocks noGrp="1"/>
          </p:cNvSpPr>
          <p:nvPr>
            <p:ph type="title"/>
          </p:nvPr>
        </p:nvSpPr>
        <p:spPr>
          <a:xfrm>
            <a:off x="838200" y="199812"/>
            <a:ext cx="10515600" cy="681036"/>
          </a:xfrm>
        </p:spPr>
        <p:txBody>
          <a:bodyPr>
            <a:normAutofit fontScale="90000"/>
          </a:bodyPr>
          <a:lstStyle/>
          <a:p>
            <a:r>
              <a:rPr lang="en-US" dirty="0">
                <a:solidFill>
                  <a:schemeClr val="accent2"/>
                </a:solidFill>
                <a:effectLst/>
                <a:latin typeface="Calibri" panose="020F0502020204030204" pitchFamily="34" charset="0"/>
                <a:ea typeface="Calibri" panose="020F0502020204030204" pitchFamily="34" charset="0"/>
              </a:rPr>
              <a:t>                         FEATURES OVERVIEW</a:t>
            </a:r>
            <a:endParaRPr lang="en-US" dirty="0">
              <a:solidFill>
                <a:schemeClr val="accent2"/>
              </a:solidFill>
            </a:endParaRPr>
          </a:p>
        </p:txBody>
      </p:sp>
      <p:sp>
        <p:nvSpPr>
          <p:cNvPr id="9" name="TextBox 8">
            <a:extLst>
              <a:ext uri="{FF2B5EF4-FFF2-40B4-BE49-F238E27FC236}">
                <a16:creationId xmlns:a16="http://schemas.microsoft.com/office/drawing/2014/main" id="{98A76E4A-169F-F799-7AE0-F5536DDF1017}"/>
              </a:ext>
            </a:extLst>
          </p:cNvPr>
          <p:cNvSpPr txBox="1"/>
          <p:nvPr/>
        </p:nvSpPr>
        <p:spPr>
          <a:xfrm>
            <a:off x="4972691" y="920796"/>
            <a:ext cx="7219309" cy="4693593"/>
          </a:xfrm>
          <a:prstGeom prst="rect">
            <a:avLst/>
          </a:prstGeom>
          <a:noFill/>
        </p:spPr>
        <p:txBody>
          <a:bodyPr wrap="square">
            <a:spAutoFit/>
          </a:bodyPr>
          <a:lstStyle/>
          <a:p>
            <a:pPr marL="1371600" marR="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1. GitHub link entries: - paste your GitHub link of the file or folder of a certain branch you want to download.</a:t>
            </a:r>
          </a:p>
          <a:p>
            <a:pPr marL="1371600" marR="0">
              <a:spcBef>
                <a:spcPts val="0"/>
              </a:spcBef>
              <a:spcAft>
                <a:spcPts val="195"/>
              </a:spcAft>
            </a:pPr>
            <a:r>
              <a:rPr lang="en-US" sz="1400" dirty="0">
                <a:solidFill>
                  <a:srgbClr val="000000"/>
                </a:solidFill>
                <a:effectLst/>
                <a:latin typeface="Calibri" panose="020F0502020204030204" pitchFamily="34" charset="0"/>
                <a:ea typeface="Calibri" panose="020F0502020204030204" pitchFamily="34" charset="0"/>
              </a:rPr>
              <a:t>2. Output Path entries: - paste your local path where you want to download </a:t>
            </a:r>
          </a:p>
          <a:p>
            <a:pPr marL="1371600" marR="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3. Browse button: - Instead of pasting local path you can browse your local path using this button</a:t>
            </a:r>
          </a:p>
          <a:p>
            <a:r>
              <a:rPr lang="en-US" sz="1400" dirty="0">
                <a:solidFill>
                  <a:srgbClr val="000000"/>
                </a:solidFill>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4. Add row button: - clicking the add row button will add new row (GitHub Link         	            entries and browse button), so that user can provide more GitHub link,                                                      	           Output Path for </a:t>
            </a:r>
            <a:r>
              <a:rPr lang="en-US" sz="1400" b="1" dirty="0">
                <a:solidFill>
                  <a:srgbClr val="172B4D"/>
                </a:solidFill>
                <a:effectLst/>
                <a:latin typeface="Segoe UI" panose="020B0502040204020203" pitchFamily="34" charset="0"/>
                <a:ea typeface="Times New Roman" panose="02020603050405020304" pitchFamily="18" charset="0"/>
              </a:rPr>
              <a:t>Parallel Downloading.</a:t>
            </a:r>
          </a:p>
          <a:p>
            <a:pPr marL="1371600" marR="0">
              <a:spcBef>
                <a:spcPts val="0"/>
              </a:spcBef>
              <a:spcAft>
                <a:spcPts val="195"/>
              </a:spcAft>
            </a:pPr>
            <a:r>
              <a:rPr lang="en-US" sz="1400" dirty="0">
                <a:solidFill>
                  <a:srgbClr val="000000"/>
                </a:solidFill>
                <a:effectLst/>
                <a:latin typeface="Calibri" panose="020F0502020204030204" pitchFamily="34" charset="0"/>
                <a:ea typeface="Calibri" panose="020F0502020204030204" pitchFamily="34" charset="0"/>
              </a:rPr>
              <a:t>5. GitHub personal access token: - Provide your GitHub personal access token here for authentication purpose.</a:t>
            </a:r>
          </a:p>
          <a:p>
            <a:pPr marL="1371600" marR="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6. Download button: - </a:t>
            </a:r>
            <a:r>
              <a:rPr lang="en-US" sz="1400" b="1" dirty="0">
                <a:solidFill>
                  <a:srgbClr val="FF0000"/>
                </a:solidFill>
                <a:effectLst/>
                <a:latin typeface="Calibri" panose="020F0502020204030204" pitchFamily="34" charset="0"/>
                <a:ea typeface="Calibri" panose="020F0502020204030204" pitchFamily="34" charset="0"/>
              </a:rPr>
              <a:t>Click it only when all the other fields are filled</a:t>
            </a:r>
            <a:r>
              <a:rPr lang="en-US" sz="1400" dirty="0">
                <a:solidFill>
                  <a:srgbClr val="000000"/>
                </a:solidFill>
                <a:effectLst/>
                <a:latin typeface="Calibri" panose="020F0502020204030204" pitchFamily="34" charset="0"/>
                <a:ea typeface="Calibri" panose="020F0502020204030204" pitchFamily="34" charset="0"/>
              </a:rPr>
              <a:t>. After clicking it download will start don’t close the GUI until all downloads are completed. After completing single download, it will show the status (</a:t>
            </a:r>
            <a:r>
              <a:rPr lang="en-US" sz="1400" dirty="0">
                <a:solidFill>
                  <a:srgbClr val="00B050"/>
                </a:solidFill>
                <a:effectLst/>
                <a:latin typeface="Calibri" panose="020F0502020204030204" pitchFamily="34" charset="0"/>
                <a:ea typeface="Calibri" panose="020F0502020204030204" pitchFamily="34" charset="0"/>
              </a:rPr>
              <a:t>Completed</a:t>
            </a:r>
            <a:r>
              <a:rPr lang="en-US" sz="1400" dirty="0">
                <a:solidFill>
                  <a:srgbClr val="000000"/>
                </a:solidFill>
                <a:effectLst/>
                <a:latin typeface="Calibri" panose="020F0502020204030204" pitchFamily="34" charset="0"/>
                <a:ea typeface="Calibri" panose="020F0502020204030204" pitchFamily="34" charset="0"/>
              </a:rPr>
              <a:t>/</a:t>
            </a:r>
            <a:r>
              <a:rPr lang="en-US" sz="1400" dirty="0">
                <a:solidFill>
                  <a:srgbClr val="FF0000"/>
                </a:solidFill>
                <a:effectLst/>
                <a:latin typeface="Calibri" panose="020F0502020204030204" pitchFamily="34" charset="0"/>
                <a:ea typeface="Calibri" panose="020F0502020204030204" pitchFamily="34" charset="0"/>
              </a:rPr>
              <a:t>Failed</a:t>
            </a:r>
            <a:r>
              <a:rPr lang="en-US" sz="1400" dirty="0">
                <a:solidFill>
                  <a:srgbClr val="000000"/>
                </a:solidFill>
                <a:effectLst/>
                <a:latin typeface="Calibri" panose="020F0502020204030204" pitchFamily="34" charset="0"/>
                <a:ea typeface="Calibri" panose="020F0502020204030204" pitchFamily="34" charset="0"/>
              </a:rPr>
              <a:t>). You will get a pop-up notification after the whole process.</a:t>
            </a:r>
          </a:p>
          <a:p>
            <a:pPr marL="1371600" marR="0">
              <a:spcBef>
                <a:spcPts val="0"/>
              </a:spcBef>
              <a:spcAft>
                <a:spcPts val="195"/>
              </a:spcAft>
            </a:pPr>
            <a:r>
              <a:rPr lang="en-US" sz="1400" dirty="0">
                <a:solidFill>
                  <a:srgbClr val="000000"/>
                </a:solidFill>
                <a:effectLst/>
                <a:latin typeface="Calibri" panose="020F0502020204030204" pitchFamily="34" charset="0"/>
                <a:ea typeface="Calibri" panose="020F0502020204030204" pitchFamily="34" charset="0"/>
              </a:rPr>
              <a:t>7. Export Button: - Select a </a:t>
            </a:r>
            <a:r>
              <a:rPr lang="en-US" sz="1400" dirty="0" err="1">
                <a:solidFill>
                  <a:srgbClr val="000000"/>
                </a:solidFill>
                <a:effectLst/>
                <a:latin typeface="Calibri" panose="020F0502020204030204" pitchFamily="34" charset="0"/>
                <a:ea typeface="Calibri" panose="020F0502020204030204" pitchFamily="34" charset="0"/>
              </a:rPr>
              <a:t>json</a:t>
            </a:r>
            <a:r>
              <a:rPr lang="en-US" sz="1400" dirty="0">
                <a:solidFill>
                  <a:srgbClr val="000000"/>
                </a:solidFill>
                <a:effectLst/>
                <a:latin typeface="Calibri" panose="020F0502020204030204" pitchFamily="34" charset="0"/>
                <a:ea typeface="Calibri" panose="020F0502020204030204" pitchFamily="34" charset="0"/>
              </a:rPr>
              <a:t> file, it will save all your entries in </a:t>
            </a:r>
            <a:r>
              <a:rPr lang="en-US" sz="1400" dirty="0" err="1">
                <a:solidFill>
                  <a:srgbClr val="000000"/>
                </a:solidFill>
                <a:effectLst/>
                <a:latin typeface="Calibri" panose="020F0502020204030204" pitchFamily="34" charset="0"/>
                <a:ea typeface="Calibri" panose="020F0502020204030204" pitchFamily="34" charset="0"/>
              </a:rPr>
              <a:t>json</a:t>
            </a:r>
            <a:r>
              <a:rPr lang="en-US" sz="1400" dirty="0">
                <a:solidFill>
                  <a:srgbClr val="000000"/>
                </a:solidFill>
                <a:effectLst/>
                <a:latin typeface="Calibri" panose="020F0502020204030204" pitchFamily="34" charset="0"/>
                <a:ea typeface="Calibri" panose="020F0502020204030204" pitchFamily="34" charset="0"/>
              </a:rPr>
              <a:t> format, so that later user can import the saved </a:t>
            </a:r>
            <a:r>
              <a:rPr lang="en-US" sz="1400" dirty="0" err="1">
                <a:solidFill>
                  <a:srgbClr val="000000"/>
                </a:solidFill>
                <a:effectLst/>
                <a:latin typeface="Calibri" panose="020F0502020204030204" pitchFamily="34" charset="0"/>
                <a:ea typeface="Calibri" panose="020F0502020204030204" pitchFamily="34" charset="0"/>
              </a:rPr>
              <a:t>json</a:t>
            </a:r>
            <a:r>
              <a:rPr lang="en-US" sz="1400" dirty="0">
                <a:solidFill>
                  <a:srgbClr val="000000"/>
                </a:solidFill>
                <a:effectLst/>
                <a:latin typeface="Calibri" panose="020F0502020204030204" pitchFamily="34" charset="0"/>
                <a:ea typeface="Calibri" panose="020F0502020204030204" pitchFamily="34" charset="0"/>
              </a:rPr>
              <a:t> file using import button.</a:t>
            </a:r>
          </a:p>
          <a:p>
            <a:pPr marL="1371600" marR="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8. Import Button: - Select the exported </a:t>
            </a:r>
            <a:r>
              <a:rPr lang="en-US" sz="1400" dirty="0" err="1">
                <a:solidFill>
                  <a:srgbClr val="000000"/>
                </a:solidFill>
                <a:effectLst/>
                <a:latin typeface="Calibri" panose="020F0502020204030204" pitchFamily="34" charset="0"/>
                <a:ea typeface="Calibri" panose="020F0502020204030204" pitchFamily="34" charset="0"/>
              </a:rPr>
              <a:t>json</a:t>
            </a:r>
            <a:r>
              <a:rPr lang="en-US" sz="1400" dirty="0">
                <a:solidFill>
                  <a:srgbClr val="000000"/>
                </a:solidFill>
                <a:effectLst/>
                <a:latin typeface="Calibri" panose="020F0502020204030204" pitchFamily="34" charset="0"/>
                <a:ea typeface="Calibri" panose="020F0502020204030204" pitchFamily="34" charset="0"/>
              </a:rPr>
              <a:t> configuration it will populate all the entries.</a:t>
            </a:r>
          </a:p>
          <a:p>
            <a:pPr marL="1371600" marR="0">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9. Report: - Get total information of the status of individual download as mentioned below.</a:t>
            </a:r>
          </a:p>
          <a:p>
            <a:endParaRPr lang="en-US" sz="1400" dirty="0">
              <a:effectLst/>
              <a:latin typeface="Calibri" panose="020F0502020204030204" pitchFamily="34" charset="0"/>
              <a:ea typeface="Calibri" panose="020F0502020204030204" pitchFamily="34" charset="0"/>
            </a:endParaRPr>
          </a:p>
        </p:txBody>
      </p:sp>
      <p:pic>
        <p:nvPicPr>
          <p:cNvPr id="11" name="Picture 10" descr="A cat head in a circle&#10;&#10;Description automatically generated">
            <a:extLst>
              <a:ext uri="{FF2B5EF4-FFF2-40B4-BE49-F238E27FC236}">
                <a16:creationId xmlns:a16="http://schemas.microsoft.com/office/drawing/2014/main" id="{00BA1D6F-4F5F-8949-0A36-AB1CA8093C97}"/>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024788" y="5765828"/>
            <a:ext cx="1001969" cy="988964"/>
          </a:xfrm>
          <a:prstGeom prst="rect">
            <a:avLst/>
          </a:prstGeom>
        </p:spPr>
      </p:pic>
      <p:sp>
        <p:nvSpPr>
          <p:cNvPr id="15" name="TextBox 14">
            <a:extLst>
              <a:ext uri="{FF2B5EF4-FFF2-40B4-BE49-F238E27FC236}">
                <a16:creationId xmlns:a16="http://schemas.microsoft.com/office/drawing/2014/main" id="{B2991F50-4EF1-0C90-0F75-DC95BC1503E5}"/>
              </a:ext>
            </a:extLst>
          </p:cNvPr>
          <p:cNvSpPr txBox="1"/>
          <p:nvPr/>
        </p:nvSpPr>
        <p:spPr>
          <a:xfrm>
            <a:off x="5646506" y="6421417"/>
            <a:ext cx="898988" cy="369332"/>
          </a:xfrm>
          <a:prstGeom prst="rect">
            <a:avLst/>
          </a:prstGeom>
          <a:noFill/>
        </p:spPr>
        <p:txBody>
          <a:bodyPr wrap="square">
            <a:spAutoFit/>
          </a:bodyPr>
          <a:lstStyle/>
          <a:p>
            <a:pPr>
              <a:spcAft>
                <a:spcPts val="600"/>
              </a:spcAft>
            </a:pPr>
            <a:r>
              <a:rPr lang="en-US" dirty="0"/>
              <a:t>GitHub</a:t>
            </a:r>
          </a:p>
        </p:txBody>
      </p:sp>
      <p:pic>
        <p:nvPicPr>
          <p:cNvPr id="3" name="Picture 2">
            <a:extLst>
              <a:ext uri="{FF2B5EF4-FFF2-40B4-BE49-F238E27FC236}">
                <a16:creationId xmlns:a16="http://schemas.microsoft.com/office/drawing/2014/main" id="{94DE9FD3-BC81-B89F-1648-809A7344B306}"/>
              </a:ext>
            </a:extLst>
          </p:cNvPr>
          <p:cNvPicPr>
            <a:picLocks noChangeAspect="1"/>
          </p:cNvPicPr>
          <p:nvPr/>
        </p:nvPicPr>
        <p:blipFill rotWithShape="1">
          <a:blip r:embed="rId3"/>
          <a:srcRect t="-268" r="-15271" b="268"/>
          <a:stretch/>
        </p:blipFill>
        <p:spPr bwMode="auto">
          <a:xfrm>
            <a:off x="106165" y="971812"/>
            <a:ext cx="7219309" cy="219583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D71F4333-2B00-E0BC-BA0F-85F6F9F4C6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506" y="3258606"/>
            <a:ext cx="6112552" cy="3162701"/>
          </a:xfrm>
          <a:prstGeom prst="rect">
            <a:avLst/>
          </a:prstGeom>
          <a:noFill/>
          <a:ln>
            <a:noFill/>
          </a:ln>
        </p:spPr>
      </p:pic>
    </p:spTree>
    <p:extLst>
      <p:ext uri="{BB962C8B-B14F-4D97-AF65-F5344CB8AC3E}">
        <p14:creationId xmlns:p14="http://schemas.microsoft.com/office/powerpoint/2010/main" val="115453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5A54-8469-E240-46B8-BA6251347043}"/>
              </a:ext>
            </a:extLst>
          </p:cNvPr>
          <p:cNvSpPr>
            <a:spLocks noGrp="1"/>
          </p:cNvSpPr>
          <p:nvPr>
            <p:ph type="title"/>
          </p:nvPr>
        </p:nvSpPr>
        <p:spPr/>
        <p:txBody>
          <a:bodyPr>
            <a:normAutofit/>
          </a:bodyPr>
          <a:lstStyle/>
          <a:p>
            <a:r>
              <a:rPr lang="en-US" sz="4000" dirty="0">
                <a:solidFill>
                  <a:schemeClr val="accent2"/>
                </a:solidFill>
                <a:effectLst/>
                <a:latin typeface="Calibri" panose="020F0502020204030204" pitchFamily="34" charset="0"/>
                <a:ea typeface="Calibri" panose="020F0502020204030204" pitchFamily="34" charset="0"/>
              </a:rPr>
              <a:t>                         TOOL</a:t>
            </a:r>
            <a:r>
              <a:rPr lang="en-US" sz="4000" spc="-10" dirty="0">
                <a:solidFill>
                  <a:schemeClr val="accent2"/>
                </a:solidFill>
                <a:effectLst/>
                <a:latin typeface="Calibri" panose="020F0502020204030204" pitchFamily="34" charset="0"/>
                <a:ea typeface="Calibri" panose="020F0502020204030204" pitchFamily="34" charset="0"/>
              </a:rPr>
              <a:t> </a:t>
            </a:r>
            <a:r>
              <a:rPr lang="en-US" sz="4000" dirty="0">
                <a:solidFill>
                  <a:schemeClr val="accent2"/>
                </a:solidFill>
                <a:effectLst/>
                <a:latin typeface="Calibri" panose="020F0502020204030204" pitchFamily="34" charset="0"/>
                <a:ea typeface="Calibri" panose="020F0502020204030204" pitchFamily="34" charset="0"/>
              </a:rPr>
              <a:t>REQUIREMENTS</a:t>
            </a:r>
            <a:endParaRPr lang="en-US" sz="4000" dirty="0">
              <a:solidFill>
                <a:schemeClr val="accent2"/>
              </a:solidFill>
            </a:endParaRPr>
          </a:p>
        </p:txBody>
      </p:sp>
      <p:sp>
        <p:nvSpPr>
          <p:cNvPr id="3" name="Content Placeholder 2">
            <a:extLst>
              <a:ext uri="{FF2B5EF4-FFF2-40B4-BE49-F238E27FC236}">
                <a16:creationId xmlns:a16="http://schemas.microsoft.com/office/drawing/2014/main" id="{267729EA-6A1F-2E22-8D13-331269858A6C}"/>
              </a:ext>
            </a:extLst>
          </p:cNvPr>
          <p:cNvSpPr>
            <a:spLocks noGrp="1"/>
          </p:cNvSpPr>
          <p:nvPr>
            <p:ph idx="1"/>
          </p:nvPr>
        </p:nvSpPr>
        <p:spPr/>
        <p:txBody>
          <a:bodyPr/>
          <a:lstStyle/>
          <a:p>
            <a:pPr marL="0" marR="0" indent="0">
              <a:spcBef>
                <a:spcPts val="280"/>
              </a:spcBef>
              <a:spcAft>
                <a:spcPts val="0"/>
              </a:spcAft>
              <a:buNone/>
            </a:pPr>
            <a:r>
              <a:rPr lang="en-US" sz="3200" dirty="0">
                <a:effectLst/>
                <a:latin typeface="Calibri" panose="020F0502020204030204" pitchFamily="34" charset="0"/>
                <a:ea typeface="Calibri" panose="020F0502020204030204" pitchFamily="34" charset="0"/>
              </a:rPr>
              <a:t>Tool Requirements are: -</a:t>
            </a:r>
          </a:p>
          <a:p>
            <a:pPr marL="800100" lvl="1" indent="-342900">
              <a:spcBef>
                <a:spcPts val="95"/>
              </a:spcBef>
              <a:buFont typeface="+mj-lt"/>
              <a:buAutoNum type="arabicPeriod"/>
              <a:tabLst>
                <a:tab pos="597535" algn="l"/>
              </a:tabLst>
            </a:pPr>
            <a:r>
              <a:rPr lang="en-US" sz="2800" dirty="0">
                <a:effectLst/>
                <a:latin typeface="Calibri" panose="020F0502020204030204" pitchFamily="34" charset="0"/>
                <a:ea typeface="Calibri" panose="020F0502020204030204" pitchFamily="34" charset="0"/>
              </a:rPr>
              <a:t>Python 3</a:t>
            </a:r>
          </a:p>
          <a:p>
            <a:pPr marL="800100" lvl="1" indent="-342900">
              <a:spcBef>
                <a:spcPts val="95"/>
              </a:spcBef>
              <a:buFont typeface="+mj-lt"/>
              <a:buAutoNum type="arabicPeriod"/>
              <a:tabLst>
                <a:tab pos="597535" algn="l"/>
              </a:tabLst>
            </a:pPr>
            <a:r>
              <a:rPr lang="en-US" sz="2800" dirty="0">
                <a:latin typeface="Calibri" panose="020F0502020204030204" pitchFamily="34" charset="0"/>
                <a:ea typeface="Calibri" panose="020F0502020204030204" pitchFamily="34" charset="0"/>
              </a:rPr>
              <a:t>Git</a:t>
            </a:r>
          </a:p>
          <a:p>
            <a:pPr marL="800100" lvl="1" indent="-342900">
              <a:spcBef>
                <a:spcPts val="95"/>
              </a:spcBef>
              <a:buFont typeface="+mj-lt"/>
              <a:buAutoNum type="arabicPeriod"/>
              <a:tabLst>
                <a:tab pos="597535" algn="l"/>
              </a:tabLst>
            </a:pPr>
            <a:r>
              <a:rPr lang="en-US" sz="2800" dirty="0">
                <a:effectLst/>
                <a:latin typeface="Calibri" panose="020F0502020204030204" pitchFamily="34" charset="0"/>
                <a:ea typeface="Calibri" panose="020F0502020204030204" pitchFamily="34" charset="0"/>
              </a:rPr>
              <a:t>GitHub Account</a:t>
            </a:r>
          </a:p>
          <a:p>
            <a:pPr marL="800100" lvl="1" indent="-342900">
              <a:spcBef>
                <a:spcPts val="95"/>
              </a:spcBef>
              <a:buFont typeface="+mj-lt"/>
              <a:buAutoNum type="arabicPeriod"/>
              <a:tabLst>
                <a:tab pos="597535" algn="l"/>
              </a:tabLst>
            </a:pPr>
            <a:r>
              <a:rPr lang="en-US" sz="2800" dirty="0">
                <a:effectLst/>
                <a:latin typeface="Calibri" panose="020F0502020204030204" pitchFamily="34" charset="0"/>
                <a:ea typeface="Calibri" panose="020F0502020204030204" pitchFamily="34" charset="0"/>
              </a:rPr>
              <a:t>Python Packages: - </a:t>
            </a:r>
            <a:r>
              <a:rPr lang="en-US" sz="2800" dirty="0" err="1">
                <a:effectLst/>
                <a:latin typeface="Calibri" panose="020F0502020204030204" pitchFamily="34" charset="0"/>
                <a:ea typeface="Calibri" panose="020F0502020204030204" pitchFamily="34" charset="0"/>
              </a:rPr>
              <a:t>os</a:t>
            </a:r>
            <a:r>
              <a:rPr lang="en-US" sz="2800" dirty="0">
                <a:effectLst/>
                <a:latin typeface="Calibri" panose="020F0502020204030204" pitchFamily="34" charset="0"/>
                <a:ea typeface="Calibri" panose="020F0502020204030204" pitchFamily="34" charset="0"/>
              </a:rPr>
              <a:t>, </a:t>
            </a:r>
            <a:r>
              <a:rPr lang="en-US" sz="2800" dirty="0" err="1">
                <a:effectLst/>
                <a:latin typeface="Calibri" panose="020F0502020204030204" pitchFamily="34" charset="0"/>
                <a:ea typeface="Calibri" panose="020F0502020204030204" pitchFamily="34" charset="0"/>
              </a:rPr>
              <a:t>tkinter</a:t>
            </a:r>
            <a:r>
              <a:rPr lang="en-US" sz="2800" dirty="0">
                <a:effectLst/>
                <a:latin typeface="Calibri" panose="020F0502020204030204" pitchFamily="34" charset="0"/>
                <a:ea typeface="Calibri" panose="020F0502020204030204" pitchFamily="34" charset="0"/>
              </a:rPr>
              <a:t>, requests, subprocess, </a:t>
            </a:r>
            <a:r>
              <a:rPr lang="en-US" sz="2800" dirty="0" err="1">
                <a:effectLst/>
                <a:latin typeface="Calibri" panose="020F0502020204030204" pitchFamily="34" charset="0"/>
                <a:ea typeface="Calibri" panose="020F0502020204030204" pitchFamily="34" charset="0"/>
              </a:rPr>
              <a:t>json</a:t>
            </a:r>
            <a:r>
              <a:rPr lang="en-US" sz="2800" dirty="0">
                <a:effectLst/>
                <a:latin typeface="Calibri" panose="020F0502020204030204" pitchFamily="34" charset="0"/>
                <a:ea typeface="Calibri" panose="020F0502020204030204" pitchFamily="34" charset="0"/>
              </a:rPr>
              <a:t> </a:t>
            </a:r>
          </a:p>
          <a:p>
            <a:pPr marL="800100" lvl="1" indent="-342900">
              <a:spcBef>
                <a:spcPts val="100"/>
              </a:spcBef>
              <a:buFont typeface="+mj-lt"/>
              <a:buAutoNum type="arabicPeriod"/>
              <a:tabLst>
                <a:tab pos="597535" algn="l"/>
              </a:tabLst>
            </a:pPr>
            <a:r>
              <a:rPr lang="en-US" sz="2800" dirty="0">
                <a:effectLst/>
                <a:latin typeface="Calibri" panose="020F0502020204030204" pitchFamily="34" charset="0"/>
                <a:ea typeface="Calibri" panose="020F0502020204030204" pitchFamily="34" charset="0"/>
              </a:rPr>
              <a:t>Your Personal access token is active and had at least read access to that Repository.</a:t>
            </a:r>
          </a:p>
        </p:txBody>
      </p:sp>
      <p:pic>
        <p:nvPicPr>
          <p:cNvPr id="5" name="Picture 4" descr="A cat head in a circle&#10;&#10;Description automatically generated">
            <a:extLst>
              <a:ext uri="{FF2B5EF4-FFF2-40B4-BE49-F238E27FC236}">
                <a16:creationId xmlns:a16="http://schemas.microsoft.com/office/drawing/2014/main" id="{ED079345-F2FA-EE55-E44B-DF1BF6157F61}"/>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852815" y="5648231"/>
            <a:ext cx="1001969" cy="988964"/>
          </a:xfrm>
          <a:prstGeom prst="rect">
            <a:avLst/>
          </a:prstGeom>
        </p:spPr>
      </p:pic>
      <p:sp>
        <p:nvSpPr>
          <p:cNvPr id="9" name="TextBox 8">
            <a:extLst>
              <a:ext uri="{FF2B5EF4-FFF2-40B4-BE49-F238E27FC236}">
                <a16:creationId xmlns:a16="http://schemas.microsoft.com/office/drawing/2014/main" id="{B1B1EFE3-3408-A27C-475C-DAD342038DEA}"/>
              </a:ext>
            </a:extLst>
          </p:cNvPr>
          <p:cNvSpPr txBox="1"/>
          <p:nvPr/>
        </p:nvSpPr>
        <p:spPr>
          <a:xfrm>
            <a:off x="5591710" y="6311900"/>
            <a:ext cx="1107041"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254223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61AE-F653-4B3A-8F45-66289C272953}"/>
              </a:ext>
            </a:extLst>
          </p:cNvPr>
          <p:cNvSpPr>
            <a:spLocks noGrp="1"/>
          </p:cNvSpPr>
          <p:nvPr>
            <p:ph type="title"/>
          </p:nvPr>
        </p:nvSpPr>
        <p:spPr/>
        <p:txBody>
          <a:bodyPr/>
          <a:lstStyle/>
          <a:p>
            <a:r>
              <a:rPr lang="en-US" dirty="0">
                <a:solidFill>
                  <a:schemeClr val="accent2"/>
                </a:solidFill>
              </a:rPr>
              <a:t>Fetching available Tags and Branches from remote repo</a:t>
            </a:r>
          </a:p>
        </p:txBody>
      </p:sp>
      <p:sp>
        <p:nvSpPr>
          <p:cNvPr id="3" name="Content Placeholder 2">
            <a:extLst>
              <a:ext uri="{FF2B5EF4-FFF2-40B4-BE49-F238E27FC236}">
                <a16:creationId xmlns:a16="http://schemas.microsoft.com/office/drawing/2014/main" id="{56C73841-0CD0-E7B7-39A3-703699227C55}"/>
              </a:ext>
            </a:extLst>
          </p:cNvPr>
          <p:cNvSpPr>
            <a:spLocks noGrp="1"/>
          </p:cNvSpPr>
          <p:nvPr>
            <p:ph idx="1"/>
          </p:nvPr>
        </p:nvSpPr>
        <p:spPr>
          <a:xfrm>
            <a:off x="838200" y="1825624"/>
            <a:ext cx="10515600" cy="2612811"/>
          </a:xfrm>
        </p:spPr>
        <p:txBody>
          <a:bodyPr>
            <a:normAutofit/>
          </a:bodyPr>
          <a:lstStyle/>
          <a:p>
            <a:pPr marL="454025" marR="713105">
              <a:lnSpc>
                <a:spcPct val="106000"/>
              </a:lnSpc>
              <a:spcBef>
                <a:spcPts val="120"/>
              </a:spcBef>
              <a:spcAft>
                <a:spcPts val="0"/>
              </a:spcAft>
              <a:tabLst>
                <a:tab pos="597535" algn="l"/>
              </a:tabLst>
            </a:pPr>
            <a:r>
              <a:rPr lang="en-US" sz="1600" i="1"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Command to fetch Tags: -</a:t>
            </a:r>
            <a:br>
              <a:rPr lang="en-US" sz="1800" i="1" dirty="0">
                <a:effectLst/>
                <a:latin typeface="Calibri" panose="020F0502020204030204" pitchFamily="34" charset="0"/>
                <a:ea typeface="Calibri" panose="020F0502020204030204" pitchFamily="34" charset="0"/>
              </a:rPr>
            </a:br>
            <a:r>
              <a:rPr lang="en-US" sz="1800" i="1" dirty="0">
                <a:effectLst/>
                <a:latin typeface="Calibri" panose="020F0502020204030204" pitchFamily="34" charset="0"/>
                <a:ea typeface="Calibri" panose="020F0502020204030204" pitchFamily="34" charset="0"/>
              </a:rPr>
              <a:t>                                 git ls-remote --tags </a:t>
            </a:r>
            <a:br>
              <a:rPr lang="en-US" sz="1600" i="1" dirty="0">
                <a:effectLst/>
                <a:latin typeface="Calibri" panose="020F0502020204030204" pitchFamily="34" charset="0"/>
                <a:ea typeface="Calibri" panose="020F0502020204030204" pitchFamily="34" charset="0"/>
              </a:rPr>
            </a:br>
            <a:r>
              <a:rPr lang="en-US" sz="1600" i="1" dirty="0">
                <a:effectLst/>
                <a:latin typeface="Calibri" panose="020F0502020204030204" pitchFamily="34" charset="0"/>
                <a:ea typeface="Calibri" panose="020F0502020204030204" pitchFamily="34" charset="0"/>
              </a:rPr>
              <a:t>Ex: </a:t>
            </a:r>
            <a:r>
              <a:rPr lang="en-US" sz="1600" dirty="0">
                <a:effectLst/>
                <a:latin typeface="Lucida Console" panose="020B0609040504020204" pitchFamily="49" charset="0"/>
                <a:ea typeface="Calibri" panose="020F0502020204030204" pitchFamily="34" charset="0"/>
                <a:cs typeface="Lucida Console" panose="020B0609040504020204" pitchFamily="49" charset="0"/>
              </a:rPr>
              <a:t>git ls-remote --tags repository URL</a:t>
            </a:r>
            <a:endParaRPr lang="en-US" sz="1600" dirty="0">
              <a:effectLst/>
              <a:latin typeface="Calibri" panose="020F0502020204030204" pitchFamily="34" charset="0"/>
              <a:ea typeface="Calibri" panose="020F0502020204030204" pitchFamily="34" charset="0"/>
            </a:endParaRPr>
          </a:p>
          <a:p>
            <a:pPr marL="454025" marR="713105">
              <a:lnSpc>
                <a:spcPct val="106000"/>
              </a:lnSpc>
              <a:spcBef>
                <a:spcPts val="120"/>
              </a:spcBef>
              <a:spcAft>
                <a:spcPts val="0"/>
              </a:spcAft>
              <a:tabLst>
                <a:tab pos="597535" algn="l"/>
              </a:tabLst>
            </a:pPr>
            <a:r>
              <a:rPr lang="en-US" sz="1800" i="1" dirty="0">
                <a:effectLst/>
                <a:latin typeface="Calibri" panose="020F0502020204030204" pitchFamily="34" charset="0"/>
                <a:ea typeface="Calibri" panose="020F0502020204030204" pitchFamily="34" charset="0"/>
              </a:rPr>
              <a:t>Command to fetch Branches: -</a:t>
            </a:r>
            <a:br>
              <a:rPr lang="en-US" sz="1800" i="1" dirty="0">
                <a:effectLst/>
                <a:latin typeface="Calibri" panose="020F0502020204030204" pitchFamily="34" charset="0"/>
                <a:ea typeface="Calibri" panose="020F0502020204030204" pitchFamily="34" charset="0"/>
              </a:rPr>
            </a:br>
            <a:r>
              <a:rPr lang="en-US" sz="1800" i="1" dirty="0">
                <a:effectLst/>
                <a:latin typeface="Calibri" panose="020F0502020204030204" pitchFamily="34" charset="0"/>
                <a:ea typeface="Calibri" panose="020F0502020204030204" pitchFamily="34" charset="0"/>
              </a:rPr>
              <a:t>                                 git ls-remote –</a:t>
            </a:r>
            <a:r>
              <a:rPr lang="en-US" sz="180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heads</a:t>
            </a:r>
            <a:br>
              <a:rPr lang="en-US" sz="1600" i="1" dirty="0">
                <a:effectLst/>
                <a:latin typeface="Calibri" panose="020F0502020204030204" pitchFamily="34" charset="0"/>
                <a:ea typeface="Calibri" panose="020F0502020204030204" pitchFamily="34" charset="0"/>
              </a:rPr>
            </a:br>
            <a:r>
              <a:rPr lang="en-US" sz="1600" i="1" dirty="0">
                <a:effectLst/>
                <a:latin typeface="Calibri" panose="020F0502020204030204" pitchFamily="34" charset="0"/>
                <a:ea typeface="Calibri" panose="020F0502020204030204" pitchFamily="34" charset="0"/>
              </a:rPr>
              <a:t>Ex: </a:t>
            </a:r>
            <a:r>
              <a:rPr lang="en-US" sz="1600" dirty="0">
                <a:effectLst/>
                <a:latin typeface="Lucida Console" panose="020B0609040504020204" pitchFamily="49" charset="0"/>
                <a:ea typeface="Calibri" panose="020F0502020204030204" pitchFamily="34" charset="0"/>
                <a:cs typeface="Lucida Console" panose="020B0609040504020204" pitchFamily="49" charset="0"/>
              </a:rPr>
              <a:t>git ls-remote --heads repository URL</a:t>
            </a:r>
            <a:endParaRPr lang="en-US" sz="1600" dirty="0">
              <a:effectLst/>
              <a:latin typeface="Calibri" panose="020F0502020204030204" pitchFamily="34" charset="0"/>
              <a:ea typeface="Calibri" panose="020F0502020204030204" pitchFamily="34" charset="0"/>
            </a:endParaRPr>
          </a:p>
          <a:p>
            <a:pPr marL="457200" marR="713105">
              <a:lnSpc>
                <a:spcPct val="106000"/>
              </a:lnSpc>
              <a:spcBef>
                <a:spcPts val="120"/>
              </a:spcBef>
              <a:spcAft>
                <a:spcPts val="0"/>
              </a:spcAft>
              <a:tabLst>
                <a:tab pos="597535" algn="l"/>
              </a:tabLst>
            </a:pPr>
            <a:r>
              <a:rPr lang="en-US" sz="1800" i="1" dirty="0">
                <a:effectLst/>
                <a:latin typeface="Calibri" panose="020F0502020204030204" pitchFamily="34" charset="0"/>
                <a:ea typeface="Calibri" panose="020F0502020204030204" pitchFamily="34" charset="0"/>
              </a:rPr>
              <a:t>Use subprocess package along with the repo URL.	</a:t>
            </a:r>
          </a:p>
          <a:p>
            <a:pPr marL="457200" marR="713105">
              <a:lnSpc>
                <a:spcPct val="106000"/>
              </a:lnSpc>
              <a:spcBef>
                <a:spcPts val="120"/>
              </a:spcBef>
              <a:spcAft>
                <a:spcPts val="0"/>
              </a:spcAft>
              <a:tabLst>
                <a:tab pos="597535" algn="l"/>
              </a:tabLst>
            </a:pPr>
            <a:r>
              <a:rPr lang="en-US" sz="1800" i="1" dirty="0">
                <a:effectLst/>
                <a:latin typeface="Calibri" panose="020F0502020204030204" pitchFamily="34" charset="0"/>
                <a:ea typeface="Calibri" panose="020F0502020204030204" pitchFamily="34" charset="0"/>
              </a:rPr>
              <a:t>After some extraction of this result, you can get the expected list of Tags/Branches.</a:t>
            </a:r>
            <a:endParaRPr lang="en-US" sz="1800" dirty="0">
              <a:effectLst/>
              <a:latin typeface="Calibri" panose="020F0502020204030204" pitchFamily="34" charset="0"/>
              <a:ea typeface="Calibri" panose="020F0502020204030204" pitchFamily="34" charset="0"/>
            </a:endParaRPr>
          </a:p>
          <a:p>
            <a:pPr marL="0" indent="0">
              <a:buNone/>
            </a:pPr>
            <a:endParaRPr lang="en-US" sz="1600" dirty="0"/>
          </a:p>
        </p:txBody>
      </p:sp>
      <p:sp>
        <p:nvSpPr>
          <p:cNvPr id="9" name="Rectangle 5">
            <a:extLst>
              <a:ext uri="{FF2B5EF4-FFF2-40B4-BE49-F238E27FC236}">
                <a16:creationId xmlns:a16="http://schemas.microsoft.com/office/drawing/2014/main" id="{5F3E3572-3059-F45A-287B-3F8F406B34D2}"/>
              </a:ext>
            </a:extLst>
          </p:cNvPr>
          <p:cNvSpPr>
            <a:spLocks noChangeArrowheads="1"/>
          </p:cNvSpPr>
          <p:nvPr/>
        </p:nvSpPr>
        <p:spPr bwMode="auto">
          <a:xfrm>
            <a:off x="1315094" y="4438435"/>
            <a:ext cx="8876872"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result =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subprocess.run</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"git"</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"ls-remote"</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"--tags"</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url</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err="1">
                <a:ln>
                  <a:noFill/>
                </a:ln>
                <a:solidFill>
                  <a:srgbClr val="AA4926"/>
                </a:solidFill>
                <a:effectLst/>
                <a:latin typeface="Arial Unicode MS"/>
                <a:ea typeface="Times New Roman" panose="02020603050405020304" pitchFamily="18" charset="0"/>
                <a:cs typeface="Courier New" panose="02070309020205020404" pitchFamily="49" charset="0"/>
              </a:rPr>
              <a:t>stdout</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subprocess.PIPE</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AA4926"/>
                </a:solidFill>
                <a:effectLst/>
                <a:latin typeface="Arial Unicode MS"/>
                <a:ea typeface="Times New Roman" panose="02020603050405020304" pitchFamily="18" charset="0"/>
                <a:cs typeface="Courier New" panose="02070309020205020404" pitchFamily="49" charset="0"/>
              </a:rPr>
              <a:t>text</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True</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cat head in a circle&#10;&#10;Description automatically generated">
            <a:extLst>
              <a:ext uri="{FF2B5EF4-FFF2-40B4-BE49-F238E27FC236}">
                <a16:creationId xmlns:a16="http://schemas.microsoft.com/office/drawing/2014/main" id="{3E77C20C-441F-616F-5772-64F8AFC2EF09}"/>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852815" y="5666435"/>
            <a:ext cx="1001969" cy="988964"/>
          </a:xfrm>
          <a:prstGeom prst="rect">
            <a:avLst/>
          </a:prstGeom>
        </p:spPr>
      </p:pic>
      <p:sp>
        <p:nvSpPr>
          <p:cNvPr id="13" name="TextBox 12">
            <a:extLst>
              <a:ext uri="{FF2B5EF4-FFF2-40B4-BE49-F238E27FC236}">
                <a16:creationId xmlns:a16="http://schemas.microsoft.com/office/drawing/2014/main" id="{C01EABFC-321F-87EB-1DC0-41E9B35FCC53}"/>
              </a:ext>
            </a:extLst>
          </p:cNvPr>
          <p:cNvSpPr txBox="1"/>
          <p:nvPr/>
        </p:nvSpPr>
        <p:spPr>
          <a:xfrm>
            <a:off x="5692740" y="6308209"/>
            <a:ext cx="1001969"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3285265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BF48-8380-9516-B0EA-F798B87B0E55}"/>
              </a:ext>
            </a:extLst>
          </p:cNvPr>
          <p:cNvSpPr>
            <a:spLocks noGrp="1"/>
          </p:cNvSpPr>
          <p:nvPr>
            <p:ph type="title"/>
          </p:nvPr>
        </p:nvSpPr>
        <p:spPr>
          <a:xfrm>
            <a:off x="625318" y="169261"/>
            <a:ext cx="10515600" cy="681036"/>
          </a:xfrm>
        </p:spPr>
        <p:txBody>
          <a:bodyPr>
            <a:normAutofit fontScale="90000"/>
          </a:bodyPr>
          <a:lstStyle/>
          <a:p>
            <a:r>
              <a:rPr lang="en-US" dirty="0">
                <a:solidFill>
                  <a:schemeClr val="accent2"/>
                </a:solidFill>
              </a:rPr>
              <a:t>    Fetch GitHub contents from a remote repo</a:t>
            </a:r>
          </a:p>
        </p:txBody>
      </p:sp>
      <p:sp>
        <p:nvSpPr>
          <p:cNvPr id="3" name="Content Placeholder 2">
            <a:extLst>
              <a:ext uri="{FF2B5EF4-FFF2-40B4-BE49-F238E27FC236}">
                <a16:creationId xmlns:a16="http://schemas.microsoft.com/office/drawing/2014/main" id="{8FD73126-6498-2E05-009B-E94825A21684}"/>
              </a:ext>
            </a:extLst>
          </p:cNvPr>
          <p:cNvSpPr>
            <a:spLocks noGrp="1"/>
          </p:cNvSpPr>
          <p:nvPr>
            <p:ph idx="1"/>
          </p:nvPr>
        </p:nvSpPr>
        <p:spPr>
          <a:xfrm>
            <a:off x="1048286" y="1113002"/>
            <a:ext cx="10515600" cy="387475"/>
          </a:xfrm>
        </p:spPr>
        <p:txBody>
          <a:bodyPr/>
          <a:lstStyle/>
          <a:p>
            <a:pPr marL="0" indent="0">
              <a:buNone/>
            </a:pPr>
            <a:r>
              <a:rPr lang="en-US" sz="1800" dirty="0">
                <a:effectLst/>
                <a:latin typeface="Calibri" panose="020F0502020204030204" pitchFamily="34" charset="0"/>
                <a:ea typeface="Calibri" panose="020F0502020204030204" pitchFamily="34" charset="0"/>
              </a:rPr>
              <a:t>Make a GET Request to GitHub API Repository(Private Repo): -</a:t>
            </a:r>
          </a:p>
          <a:p>
            <a:endParaRPr lang="en-US" dirty="0"/>
          </a:p>
        </p:txBody>
      </p:sp>
      <p:sp>
        <p:nvSpPr>
          <p:cNvPr id="5" name="Rectangle 2">
            <a:extLst>
              <a:ext uri="{FF2B5EF4-FFF2-40B4-BE49-F238E27FC236}">
                <a16:creationId xmlns:a16="http://schemas.microsoft.com/office/drawing/2014/main" id="{972370E7-71C4-085C-6CDD-D05D8017C301}"/>
              </a:ext>
            </a:extLst>
          </p:cNvPr>
          <p:cNvSpPr>
            <a:spLocks noChangeArrowheads="1"/>
          </p:cNvSpPr>
          <p:nvPr/>
        </p:nvSpPr>
        <p:spPr bwMode="auto">
          <a:xfrm>
            <a:off x="1077809" y="1526852"/>
            <a:ext cx="9610619"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6A8759"/>
                </a:solidFill>
                <a:effectLst/>
                <a:latin typeface="Arial Unicode MS"/>
              </a:rPr>
              <a:t>f"https</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hostname</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api</a:t>
            </a:r>
            <a:r>
              <a:rPr kumimoji="0" lang="en-US" altLang="en-US" sz="1600" b="0" i="0" u="none" strike="noStrike" cap="none" normalizeH="0" baseline="0" dirty="0">
                <a:ln>
                  <a:noFill/>
                </a:ln>
                <a:solidFill>
                  <a:srgbClr val="6A8759"/>
                </a:solidFill>
                <a:effectLst/>
                <a:latin typeface="Arial Unicode MS"/>
              </a:rPr>
              <a:t>/v3/repos/</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owner</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repo</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/contents/</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path</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?ref=</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branch</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headers = {</a:t>
            </a:r>
            <a:r>
              <a:rPr kumimoji="0" lang="en-US" altLang="en-US" sz="1600" b="0" i="0" u="none" strike="noStrike" cap="none" normalizeH="0" baseline="0" dirty="0">
                <a:ln>
                  <a:noFill/>
                </a:ln>
                <a:solidFill>
                  <a:srgbClr val="6A8759"/>
                </a:solidFill>
                <a:effectLst/>
                <a:latin typeface="Arial Unicode MS"/>
              </a:rPr>
              <a:t>"Authorization"</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6A8759"/>
                </a:solidFill>
                <a:effectLst/>
                <a:latin typeface="Arial Unicode MS"/>
              </a:rPr>
              <a:t>f"token</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token</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response = </a:t>
            </a:r>
            <a:r>
              <a:rPr kumimoji="0" lang="en-US" altLang="en-US" sz="1600" b="0" i="0" u="none" strike="noStrike" cap="none" normalizeH="0" baseline="0" dirty="0" err="1">
                <a:ln>
                  <a:noFill/>
                </a:ln>
                <a:solidFill>
                  <a:srgbClr val="A9B7C6"/>
                </a:solidFill>
                <a:effectLst/>
                <a:latin typeface="Arial Unicode MS"/>
              </a:rPr>
              <a:t>requests.get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A4926"/>
                </a:solidFill>
                <a:effectLst/>
                <a:latin typeface="Arial Unicode MS"/>
              </a:rPr>
              <a:t>headers</a:t>
            </a:r>
            <a:r>
              <a:rPr kumimoji="0" lang="en-US" altLang="en-US" sz="1600" b="0" i="0" u="none" strike="noStrike" cap="none" normalizeH="0" baseline="0" dirty="0">
                <a:ln>
                  <a:noFill/>
                </a:ln>
                <a:solidFill>
                  <a:srgbClr val="A9B7C6"/>
                </a:solidFill>
                <a:effectLst/>
                <a:latin typeface="Arial Unicode MS"/>
              </a:rPr>
              <a:t>=headers)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4669EAC-2436-1194-EEF3-B4F8D9811F8A}"/>
              </a:ext>
            </a:extLst>
          </p:cNvPr>
          <p:cNvSpPr>
            <a:spLocks noChangeArrowheads="1"/>
          </p:cNvSpPr>
          <p:nvPr/>
        </p:nvSpPr>
        <p:spPr bwMode="auto">
          <a:xfrm>
            <a:off x="1077809" y="4123066"/>
            <a:ext cx="1273995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1F487C"/>
                </a:solidFill>
                <a:effectLst/>
                <a:latin typeface="Calibri" panose="020F0502020204030204" pitchFamily="34" charset="0"/>
                <a:ea typeface="Times New Roman" panose="02020603050405020304" pitchFamily="18" charset="0"/>
                <a:cs typeface="Calibri" panose="020F0502020204030204" pitchFamily="34" charset="0"/>
              </a:rPr>
              <a:t>Ex: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hlinkClick r:id="rId2"/>
              </a:rPr>
              <a:t>https://api.github.com/repos/barchart/portfolio-api-common/contents/lib</a:t>
            </a: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Use your Personal access tokens for Authorization in headers of that GET request.</a:t>
            </a:r>
            <a:b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As a response you will get a </a:t>
            </a:r>
            <a:r>
              <a:rPr lang="en-US" altLang="en-US" sz="2000" dirty="0" err="1">
                <a:latin typeface="Arial" panose="020B0604020202020204" pitchFamily="34" charset="0"/>
                <a:ea typeface="Calibri" panose="020F0502020204030204" pitchFamily="34" charset="0"/>
              </a:rPr>
              <a:t>J</a:t>
            </a:r>
            <a:r>
              <a:rPr kumimoji="0" lang="en-US" altLang="en-US"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son</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containing all the necessary information(Folder/files).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 name="Picture 9" descr="A cat head in a circle&#10;&#10;Description automatically generated">
            <a:extLst>
              <a:ext uri="{FF2B5EF4-FFF2-40B4-BE49-F238E27FC236}">
                <a16:creationId xmlns:a16="http://schemas.microsoft.com/office/drawing/2014/main" id="{488D3BD3-4BEE-FCEE-C808-771C237D2A68}"/>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688428" y="5505328"/>
            <a:ext cx="1001969" cy="988964"/>
          </a:xfrm>
          <a:prstGeom prst="rect">
            <a:avLst/>
          </a:prstGeom>
        </p:spPr>
      </p:pic>
      <p:sp>
        <p:nvSpPr>
          <p:cNvPr id="12" name="TextBox 11">
            <a:extLst>
              <a:ext uri="{FF2B5EF4-FFF2-40B4-BE49-F238E27FC236}">
                <a16:creationId xmlns:a16="http://schemas.microsoft.com/office/drawing/2014/main" id="{FE4AEF60-698B-C107-757F-BC871B468261}"/>
              </a:ext>
            </a:extLst>
          </p:cNvPr>
          <p:cNvSpPr txBox="1"/>
          <p:nvPr/>
        </p:nvSpPr>
        <p:spPr>
          <a:xfrm>
            <a:off x="5607122" y="6309626"/>
            <a:ext cx="6919644" cy="369332"/>
          </a:xfrm>
          <a:prstGeom prst="rect">
            <a:avLst/>
          </a:prstGeom>
          <a:noFill/>
        </p:spPr>
        <p:txBody>
          <a:bodyPr wrap="square">
            <a:spAutoFit/>
          </a:bodyPr>
          <a:lstStyle/>
          <a:p>
            <a:r>
              <a:rPr lang="en-US" dirty="0"/>
              <a:t>GitHub</a:t>
            </a:r>
          </a:p>
        </p:txBody>
      </p:sp>
      <p:sp>
        <p:nvSpPr>
          <p:cNvPr id="6" name="TextBox 5">
            <a:extLst>
              <a:ext uri="{FF2B5EF4-FFF2-40B4-BE49-F238E27FC236}">
                <a16:creationId xmlns:a16="http://schemas.microsoft.com/office/drawing/2014/main" id="{CD183999-7825-6271-29AD-CC2E2C618B44}"/>
              </a:ext>
            </a:extLst>
          </p:cNvPr>
          <p:cNvSpPr txBox="1"/>
          <p:nvPr/>
        </p:nvSpPr>
        <p:spPr>
          <a:xfrm>
            <a:off x="1016485" y="2565655"/>
            <a:ext cx="6909370" cy="646331"/>
          </a:xfrm>
          <a:prstGeom prst="rect">
            <a:avLst/>
          </a:prstGeom>
          <a:noFill/>
        </p:spPr>
        <p:txBody>
          <a:bodyPr wrap="square">
            <a:spAutoFit/>
          </a:bodyPr>
          <a:lstStyle/>
          <a:p>
            <a:pPr marL="0" indent="0">
              <a:buNone/>
            </a:pPr>
            <a:r>
              <a:rPr lang="en-US" sz="1800" dirty="0">
                <a:effectLst/>
                <a:latin typeface="Calibri" panose="020F0502020204030204" pitchFamily="34" charset="0"/>
                <a:ea typeface="Calibri" panose="020F0502020204030204" pitchFamily="34" charset="0"/>
              </a:rPr>
              <a:t>Make a GET Request to GitHub API Repository(Public Repo): -</a:t>
            </a:r>
          </a:p>
          <a:p>
            <a:endParaRPr lang="en-US" dirty="0"/>
          </a:p>
        </p:txBody>
      </p:sp>
      <p:sp>
        <p:nvSpPr>
          <p:cNvPr id="7" name="Rectangle 1">
            <a:extLst>
              <a:ext uri="{FF2B5EF4-FFF2-40B4-BE49-F238E27FC236}">
                <a16:creationId xmlns:a16="http://schemas.microsoft.com/office/drawing/2014/main" id="{C21474C4-8931-9437-3048-30BCFDF040C9}"/>
              </a:ext>
            </a:extLst>
          </p:cNvPr>
          <p:cNvSpPr>
            <a:spLocks noChangeArrowheads="1"/>
          </p:cNvSpPr>
          <p:nvPr/>
        </p:nvSpPr>
        <p:spPr bwMode="auto">
          <a:xfrm>
            <a:off x="1077809" y="3013501"/>
            <a:ext cx="964014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A9B7C6"/>
                </a:solidFill>
                <a:effectLst/>
                <a:latin typeface="Arial Unicode MS"/>
              </a:rPr>
              <a:t>url_public_repo</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6A8759"/>
                </a:solidFill>
                <a:effectLst/>
                <a:latin typeface="Arial Unicode MS"/>
              </a:rPr>
              <a:t>f"https</a:t>
            </a:r>
            <a:r>
              <a:rPr kumimoji="0" lang="en-US" altLang="en-US" sz="1600" b="0" i="0" u="none" strike="noStrike" cap="none" normalizeH="0" baseline="0" dirty="0">
                <a:ln>
                  <a:noFill/>
                </a:ln>
                <a:solidFill>
                  <a:srgbClr val="6A8759"/>
                </a:solidFill>
                <a:effectLst/>
                <a:latin typeface="Arial Unicode MS"/>
              </a:rPr>
              <a:t>://api.</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A9B7C6"/>
                </a:solidFill>
                <a:effectLst/>
                <a:latin typeface="Arial Unicode MS"/>
              </a:rPr>
              <a:t>.hostname</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/repos/</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A9B7C6"/>
                </a:solidFill>
                <a:effectLst/>
                <a:latin typeface="Arial Unicode MS"/>
              </a:rPr>
              <a:t>.owner</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A9B7C6"/>
                </a:solidFill>
                <a:effectLst/>
                <a:latin typeface="Arial Unicode MS"/>
              </a:rPr>
              <a:t>.repo</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/contents/</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path</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?ref=</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A9B7C6"/>
                </a:solidFill>
                <a:effectLst/>
                <a:latin typeface="Arial Unicode MS"/>
              </a:rPr>
              <a:t>.branch</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response_public</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requests.get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url_public_repo</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A4926"/>
                </a:solidFill>
                <a:effectLst/>
                <a:latin typeface="Arial Unicode MS"/>
              </a:rPr>
              <a:t>verify</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False</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085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A20E-B0F3-AC4C-55E7-02C302DF59C1}"/>
              </a:ext>
            </a:extLst>
          </p:cNvPr>
          <p:cNvSpPr>
            <a:spLocks noGrp="1"/>
          </p:cNvSpPr>
          <p:nvPr>
            <p:ph type="title"/>
          </p:nvPr>
        </p:nvSpPr>
        <p:spPr>
          <a:xfrm>
            <a:off x="859176" y="0"/>
            <a:ext cx="10515600" cy="681037"/>
          </a:xfrm>
        </p:spPr>
        <p:txBody>
          <a:bodyPr>
            <a:normAutofit fontScale="90000"/>
          </a:bodyPr>
          <a:lstStyle/>
          <a:p>
            <a:r>
              <a:rPr lang="en-US" dirty="0">
                <a:solidFill>
                  <a:schemeClr val="accent2"/>
                </a:solidFill>
              </a:rPr>
              <a:t>                   Download NON- LFS File</a:t>
            </a:r>
          </a:p>
        </p:txBody>
      </p:sp>
      <p:sp>
        <p:nvSpPr>
          <p:cNvPr id="5" name="TextBox 4">
            <a:extLst>
              <a:ext uri="{FF2B5EF4-FFF2-40B4-BE49-F238E27FC236}">
                <a16:creationId xmlns:a16="http://schemas.microsoft.com/office/drawing/2014/main" id="{8175AEF8-5A1B-F336-13D3-1A88D39F003E}"/>
              </a:ext>
            </a:extLst>
          </p:cNvPr>
          <p:cNvSpPr txBox="1"/>
          <p:nvPr/>
        </p:nvSpPr>
        <p:spPr>
          <a:xfrm>
            <a:off x="5648218" y="6445003"/>
            <a:ext cx="937517" cy="369332"/>
          </a:xfrm>
          <a:prstGeom prst="rect">
            <a:avLst/>
          </a:prstGeom>
          <a:noFill/>
        </p:spPr>
        <p:txBody>
          <a:bodyPr wrap="square">
            <a:spAutoFit/>
          </a:bodyPr>
          <a:lstStyle/>
          <a:p>
            <a:r>
              <a:rPr lang="en-US" dirty="0"/>
              <a:t>GitHub</a:t>
            </a:r>
          </a:p>
        </p:txBody>
      </p:sp>
      <p:sp>
        <p:nvSpPr>
          <p:cNvPr id="6" name="Content Placeholder 2">
            <a:extLst>
              <a:ext uri="{FF2B5EF4-FFF2-40B4-BE49-F238E27FC236}">
                <a16:creationId xmlns:a16="http://schemas.microsoft.com/office/drawing/2014/main" id="{C88BD84E-942D-01BD-96C1-25F1BA9AEDDC}"/>
              </a:ext>
            </a:extLst>
          </p:cNvPr>
          <p:cNvSpPr>
            <a:spLocks noGrp="1"/>
          </p:cNvSpPr>
          <p:nvPr>
            <p:ph idx="1"/>
          </p:nvPr>
        </p:nvSpPr>
        <p:spPr>
          <a:xfrm>
            <a:off x="838200" y="681037"/>
            <a:ext cx="10515600" cy="369332"/>
          </a:xfrm>
        </p:spPr>
        <p:txBody>
          <a:bodyPr/>
          <a:lstStyle/>
          <a:p>
            <a:pPr marL="0" marR="0" indent="0">
              <a:spcBef>
                <a:spcPts val="40"/>
              </a:spcBef>
              <a:spcAft>
                <a:spcPts val="0"/>
              </a:spcAft>
              <a:buNone/>
            </a:pPr>
            <a:r>
              <a:rPr lang="en-US" sz="1800" dirty="0">
                <a:effectLst/>
                <a:latin typeface="Calibri" panose="020F0502020204030204" pitchFamily="34" charset="0"/>
                <a:ea typeface="Calibri" panose="020F0502020204030204" pitchFamily="34" charset="0"/>
              </a:rPr>
              <a:t>Construct the raw URL: -</a:t>
            </a:r>
          </a:p>
          <a:p>
            <a:endParaRPr lang="en-US" dirty="0"/>
          </a:p>
        </p:txBody>
      </p:sp>
      <p:sp>
        <p:nvSpPr>
          <p:cNvPr id="10" name="Rectangle 4">
            <a:extLst>
              <a:ext uri="{FF2B5EF4-FFF2-40B4-BE49-F238E27FC236}">
                <a16:creationId xmlns:a16="http://schemas.microsoft.com/office/drawing/2014/main" id="{F505495F-3220-CA59-0EE2-2E2695596960}"/>
              </a:ext>
            </a:extLst>
          </p:cNvPr>
          <p:cNvSpPr>
            <a:spLocks noChangeArrowheads="1"/>
          </p:cNvSpPr>
          <p:nvPr/>
        </p:nvSpPr>
        <p:spPr bwMode="auto">
          <a:xfrm>
            <a:off x="1212352" y="1031368"/>
            <a:ext cx="10387172"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raw_url</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f"https</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.hostname</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/raw/</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.owner</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.repo</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.branch</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file_path</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3090F215-BE4C-95CA-6BDE-B5FD41F192EF}"/>
              </a:ext>
            </a:extLst>
          </p:cNvPr>
          <p:cNvSpPr txBox="1"/>
          <p:nvPr/>
        </p:nvSpPr>
        <p:spPr>
          <a:xfrm>
            <a:off x="859176" y="1375365"/>
            <a:ext cx="6097712" cy="516808"/>
          </a:xfrm>
          <a:prstGeom prst="rect">
            <a:avLst/>
          </a:prstGeom>
          <a:noFill/>
        </p:spPr>
        <p:txBody>
          <a:bodyPr wrap="square">
            <a:spAutoFit/>
          </a:bodyPr>
          <a:lstStyle/>
          <a:p>
            <a:pPr marL="0" marR="0">
              <a:lnSpc>
                <a:spcPct val="175000"/>
              </a:lnSpc>
              <a:spcBef>
                <a:spcPts val="0"/>
              </a:spcBef>
              <a:spcAft>
                <a:spcPts val="0"/>
              </a:spcAft>
            </a:pPr>
            <a:r>
              <a:rPr lang="en-US" sz="1800" dirty="0">
                <a:effectLst/>
                <a:latin typeface="Calibri" panose="020F0502020204030204" pitchFamily="34" charset="0"/>
                <a:ea typeface="Calibri" panose="020F0502020204030204" pitchFamily="34" charset="0"/>
              </a:rPr>
              <a:t>Create headers: -</a:t>
            </a:r>
            <a:endParaRPr lang="en-US" sz="1600" dirty="0">
              <a:effectLst/>
              <a:latin typeface="Calibri" panose="020F0502020204030204" pitchFamily="34" charset="0"/>
              <a:ea typeface="Calibri" panose="020F0502020204030204" pitchFamily="34" charset="0"/>
            </a:endParaRPr>
          </a:p>
        </p:txBody>
      </p:sp>
      <p:sp>
        <p:nvSpPr>
          <p:cNvPr id="17" name="Rectangle 5">
            <a:extLst>
              <a:ext uri="{FF2B5EF4-FFF2-40B4-BE49-F238E27FC236}">
                <a16:creationId xmlns:a16="http://schemas.microsoft.com/office/drawing/2014/main" id="{A1D792EA-044C-BB89-9A25-809BA92B2972}"/>
              </a:ext>
            </a:extLst>
          </p:cNvPr>
          <p:cNvSpPr>
            <a:spLocks noChangeArrowheads="1"/>
          </p:cNvSpPr>
          <p:nvPr/>
        </p:nvSpPr>
        <p:spPr bwMode="auto">
          <a:xfrm>
            <a:off x="1212352" y="2002019"/>
            <a:ext cx="72475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headers =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"Authorization"</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f"token</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.token</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B927CEB7-4701-A941-3B3E-D000B32BA7DA}"/>
              </a:ext>
            </a:extLst>
          </p:cNvPr>
          <p:cNvSpPr txBox="1"/>
          <p:nvPr/>
        </p:nvSpPr>
        <p:spPr>
          <a:xfrm>
            <a:off x="838200" y="2592039"/>
            <a:ext cx="6097712"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Make a GET Request to GitHub API: -</a:t>
            </a:r>
            <a:endParaRPr lang="en-US" dirty="0"/>
          </a:p>
        </p:txBody>
      </p:sp>
      <p:sp>
        <p:nvSpPr>
          <p:cNvPr id="20" name="Rectangle 6">
            <a:extLst>
              <a:ext uri="{FF2B5EF4-FFF2-40B4-BE49-F238E27FC236}">
                <a16:creationId xmlns:a16="http://schemas.microsoft.com/office/drawing/2014/main" id="{D7604106-2A6A-68C6-A1E5-9F4954150208}"/>
              </a:ext>
            </a:extLst>
          </p:cNvPr>
          <p:cNvSpPr>
            <a:spLocks noChangeArrowheads="1"/>
          </p:cNvSpPr>
          <p:nvPr/>
        </p:nvSpPr>
        <p:spPr bwMode="auto">
          <a:xfrm>
            <a:off x="1212352" y="3043567"/>
            <a:ext cx="6097712"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response = </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requests.get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raw_url</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A4926"/>
                </a:solidFill>
                <a:effectLst/>
                <a:latin typeface="Arial Unicode MS"/>
                <a:ea typeface="Times New Roman" panose="02020603050405020304" pitchFamily="18" charset="0"/>
                <a:cs typeface="Courier New" panose="02070309020205020404" pitchFamily="49" charset="0"/>
              </a:rPr>
              <a:t>headers</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=headers)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4DB6B2F6-0AA8-55BB-93BB-5D81796F642E}"/>
              </a:ext>
            </a:extLst>
          </p:cNvPr>
          <p:cNvSpPr txBox="1"/>
          <p:nvPr/>
        </p:nvSpPr>
        <p:spPr>
          <a:xfrm>
            <a:off x="838200" y="3429000"/>
            <a:ext cx="10515600" cy="1477328"/>
          </a:xfrm>
          <a:prstGeom prst="rect">
            <a:avLst/>
          </a:prstGeom>
          <a:noFill/>
        </p:spPr>
        <p:txBody>
          <a:bodyPr wrap="square">
            <a:spAutoFit/>
          </a:bodyPr>
          <a:lstStyle/>
          <a:p>
            <a:r>
              <a:rPr lang="en-US" dirty="0"/>
              <a:t>If the content of the response is not in the below format :-</a:t>
            </a:r>
          </a:p>
          <a:p>
            <a:r>
              <a:rPr lang="en-US" dirty="0"/>
              <a:t>    		 version https://git-lfs.github.com/spec/v1</a:t>
            </a:r>
          </a:p>
          <a:p>
            <a:r>
              <a:rPr lang="en-US" dirty="0"/>
              <a:t>                                   </a:t>
            </a:r>
            <a:r>
              <a:rPr lang="en-US" dirty="0" err="1"/>
              <a:t>oid</a:t>
            </a:r>
            <a:r>
              <a:rPr lang="en-US" dirty="0"/>
              <a:t> sha256:{sha}</a:t>
            </a:r>
          </a:p>
          <a:p>
            <a:r>
              <a:rPr lang="en-US" dirty="0"/>
              <a:t>                                   size {</a:t>
            </a:r>
            <a:r>
              <a:rPr lang="en-US" dirty="0" err="1"/>
              <a:t>filesize</a:t>
            </a:r>
            <a:r>
              <a:rPr lang="en-US" dirty="0"/>
              <a:t>}</a:t>
            </a:r>
          </a:p>
          <a:p>
            <a:r>
              <a:rPr lang="en-US" dirty="0"/>
              <a:t>then it is non-LFS file,  just write the content in the desired file then</a:t>
            </a:r>
          </a:p>
        </p:txBody>
      </p:sp>
      <p:pic>
        <p:nvPicPr>
          <p:cNvPr id="26" name="Picture 25" descr="A cat head in a circle&#10;&#10;Description automatically generated">
            <a:extLst>
              <a:ext uri="{FF2B5EF4-FFF2-40B4-BE49-F238E27FC236}">
                <a16:creationId xmlns:a16="http://schemas.microsoft.com/office/drawing/2014/main" id="{CDA852F1-EEFC-56CE-5E01-BA23F0E1AA02}"/>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190031" y="5869036"/>
            <a:ext cx="1001969" cy="988964"/>
          </a:xfrm>
          <a:prstGeom prst="rect">
            <a:avLst/>
          </a:prstGeom>
        </p:spPr>
      </p:pic>
      <p:sp>
        <p:nvSpPr>
          <p:cNvPr id="29" name="Rectangle 9">
            <a:extLst>
              <a:ext uri="{FF2B5EF4-FFF2-40B4-BE49-F238E27FC236}">
                <a16:creationId xmlns:a16="http://schemas.microsoft.com/office/drawing/2014/main" id="{7DFAB6F7-5144-5D64-490D-0FC4D23E2B27}"/>
              </a:ext>
            </a:extLst>
          </p:cNvPr>
          <p:cNvSpPr>
            <a:spLocks noChangeArrowheads="1"/>
          </p:cNvSpPr>
          <p:nvPr/>
        </p:nvSpPr>
        <p:spPr bwMode="auto">
          <a:xfrm>
            <a:off x="1109610" y="5057807"/>
            <a:ext cx="648299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with </a:t>
            </a:r>
            <a:r>
              <a:rPr kumimoji="0" lang="en-US" altLang="en-US" b="0" i="0" u="none" strike="noStrike" cap="none" normalizeH="0" baseline="0" dirty="0">
                <a:ln>
                  <a:noFill/>
                </a:ln>
                <a:solidFill>
                  <a:srgbClr val="8888C6"/>
                </a:solidFill>
                <a:effectLst/>
                <a:latin typeface="Arial Unicode MS"/>
                <a:ea typeface="Times New Roman" panose="02020603050405020304" pitchFamily="18" charset="0"/>
                <a:cs typeface="Courier New" panose="02070309020205020404" pitchFamily="49" charset="0"/>
              </a:rPr>
              <a:t>open</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output_path</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wb</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as </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f:</a:t>
            </a:r>
            <a:b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f.write</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response.content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1354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3F70-8310-B9F9-0702-B484EFE17748}"/>
              </a:ext>
            </a:extLst>
          </p:cNvPr>
          <p:cNvSpPr>
            <a:spLocks noGrp="1"/>
          </p:cNvSpPr>
          <p:nvPr>
            <p:ph type="title"/>
          </p:nvPr>
        </p:nvSpPr>
        <p:spPr>
          <a:xfrm>
            <a:off x="838200" y="1"/>
            <a:ext cx="10515600" cy="575354"/>
          </a:xfrm>
        </p:spPr>
        <p:txBody>
          <a:bodyPr>
            <a:normAutofit fontScale="90000"/>
          </a:bodyPr>
          <a:lstStyle/>
          <a:p>
            <a:r>
              <a:rPr lang="en-US" dirty="0">
                <a:solidFill>
                  <a:schemeClr val="accent2"/>
                </a:solidFill>
              </a:rPr>
              <a:t>                   Download Git LFS File</a:t>
            </a:r>
          </a:p>
        </p:txBody>
      </p:sp>
      <p:sp>
        <p:nvSpPr>
          <p:cNvPr id="3" name="Content Placeholder 2">
            <a:extLst>
              <a:ext uri="{FF2B5EF4-FFF2-40B4-BE49-F238E27FC236}">
                <a16:creationId xmlns:a16="http://schemas.microsoft.com/office/drawing/2014/main" id="{548F9EED-BA45-20C7-C969-79FC8D6F4691}"/>
              </a:ext>
            </a:extLst>
          </p:cNvPr>
          <p:cNvSpPr>
            <a:spLocks noGrp="1"/>
          </p:cNvSpPr>
          <p:nvPr>
            <p:ph idx="1"/>
          </p:nvPr>
        </p:nvSpPr>
        <p:spPr>
          <a:xfrm>
            <a:off x="0" y="575354"/>
            <a:ext cx="12192000" cy="1869896"/>
          </a:xfrm>
        </p:spPr>
        <p:txBody>
          <a:bodyPr>
            <a:norm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Git-LFS replaces the large files in the repository with tiny pointers. It means if we have some large files in our repository like any Images, Videos, Graphics, etc. then cloning that repository is a time and space-consuming process. The developer may not need all those large resource files but still, he needs to download them while cloning the repository. </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Git – LFS solves this problem. It allows the developers to avoid downloading the large resource files and provides some tiny pointers in the cloned repository. Those pointers point towards the actual file located at the remote servers like GitHub or GitLab, etc.</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After sending GET request to the repository (mentioned file path)</a:t>
            </a:r>
          </a:p>
        </p:txBody>
      </p:sp>
      <p:sp>
        <p:nvSpPr>
          <p:cNvPr id="12" name="Rectangle 1">
            <a:extLst>
              <a:ext uri="{FF2B5EF4-FFF2-40B4-BE49-F238E27FC236}">
                <a16:creationId xmlns:a16="http://schemas.microsoft.com/office/drawing/2014/main" id="{64DBFA88-7331-A00A-FB86-5DE4379EF3A4}"/>
              </a:ext>
            </a:extLst>
          </p:cNvPr>
          <p:cNvSpPr>
            <a:spLocks noChangeArrowheads="1"/>
          </p:cNvSpPr>
          <p:nvPr/>
        </p:nvSpPr>
        <p:spPr bwMode="auto">
          <a:xfrm>
            <a:off x="255142" y="2429236"/>
            <a:ext cx="11681716"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1800" dirty="0">
                <a:solidFill>
                  <a:srgbClr val="6A8759"/>
                </a:solidFill>
                <a:effectLst/>
                <a:latin typeface="Courier New" panose="02070309020205020404" pitchFamily="49" charset="0"/>
                <a:ea typeface="Times New Roman" panose="02020603050405020304" pitchFamily="18" charset="0"/>
              </a:rPr>
              <a:t>https://</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94558D"/>
                </a:solidFill>
                <a:effectLst/>
                <a:latin typeface="Courier New" panose="02070309020205020404" pitchFamily="49" charset="0"/>
                <a:ea typeface="Times New Roman" panose="02020603050405020304" pitchFamily="18" charset="0"/>
              </a:rPr>
              <a:t>self</a:t>
            </a:r>
            <a:r>
              <a:rPr lang="en-US" sz="1800" dirty="0">
                <a:solidFill>
                  <a:srgbClr val="A9B7C6"/>
                </a:solidFill>
                <a:effectLst/>
                <a:latin typeface="Courier New" panose="02070309020205020404" pitchFamily="49" charset="0"/>
                <a:ea typeface="Times New Roman" panose="02020603050405020304" pitchFamily="18" charset="0"/>
              </a:rPr>
              <a:t>.hostname</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6A8759"/>
                </a:solidFill>
                <a:effectLst/>
                <a:latin typeface="Courier New" panose="02070309020205020404" pitchFamily="49" charset="0"/>
                <a:ea typeface="Times New Roman" panose="02020603050405020304" pitchFamily="18" charset="0"/>
              </a:rPr>
              <a:t>/raw/</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94558D"/>
                </a:solidFill>
                <a:effectLst/>
                <a:latin typeface="Courier New" panose="02070309020205020404" pitchFamily="49" charset="0"/>
                <a:ea typeface="Times New Roman" panose="02020603050405020304" pitchFamily="18" charset="0"/>
              </a:rPr>
              <a:t>self</a:t>
            </a:r>
            <a:r>
              <a:rPr lang="en-US" sz="1800" dirty="0">
                <a:solidFill>
                  <a:srgbClr val="A9B7C6"/>
                </a:solidFill>
                <a:effectLst/>
                <a:latin typeface="Courier New" panose="02070309020205020404" pitchFamily="49" charset="0"/>
                <a:ea typeface="Times New Roman" panose="02020603050405020304" pitchFamily="18" charset="0"/>
              </a:rPr>
              <a:t>.owner</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6A8759"/>
                </a:solidFill>
                <a:effectLst/>
                <a:latin typeface="Courier New" panose="02070309020205020404" pitchFamily="49" charset="0"/>
                <a:ea typeface="Times New Roman" panose="02020603050405020304" pitchFamily="18" charset="0"/>
              </a:rPr>
              <a:t>/</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94558D"/>
                </a:solidFill>
                <a:effectLst/>
                <a:latin typeface="Courier New" panose="02070309020205020404" pitchFamily="49" charset="0"/>
                <a:ea typeface="Times New Roman" panose="02020603050405020304" pitchFamily="18" charset="0"/>
              </a:rPr>
              <a:t>self</a:t>
            </a:r>
            <a:r>
              <a:rPr lang="en-US" sz="1800" dirty="0">
                <a:solidFill>
                  <a:srgbClr val="A9B7C6"/>
                </a:solidFill>
                <a:effectLst/>
                <a:latin typeface="Courier New" panose="02070309020205020404" pitchFamily="49" charset="0"/>
                <a:ea typeface="Times New Roman" panose="02020603050405020304" pitchFamily="18" charset="0"/>
              </a:rPr>
              <a:t>.repo</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6A8759"/>
                </a:solidFill>
                <a:effectLst/>
                <a:latin typeface="Courier New" panose="02070309020205020404" pitchFamily="49" charset="0"/>
                <a:ea typeface="Times New Roman" panose="02020603050405020304" pitchFamily="18" charset="0"/>
              </a:rPr>
              <a:t>/</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94558D"/>
                </a:solidFill>
                <a:effectLst/>
                <a:latin typeface="Courier New" panose="02070309020205020404" pitchFamily="49" charset="0"/>
                <a:ea typeface="Times New Roman" panose="02020603050405020304" pitchFamily="18" charset="0"/>
              </a:rPr>
              <a:t>self</a:t>
            </a:r>
            <a:r>
              <a:rPr lang="en-US" sz="1800" dirty="0">
                <a:solidFill>
                  <a:srgbClr val="A9B7C6"/>
                </a:solidFill>
                <a:effectLst/>
                <a:latin typeface="Courier New" panose="02070309020205020404" pitchFamily="49" charset="0"/>
                <a:ea typeface="Times New Roman" panose="02020603050405020304" pitchFamily="18" charset="0"/>
              </a:rPr>
              <a:t>.branch</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6A8759"/>
                </a:solidFill>
                <a:effectLst/>
                <a:latin typeface="Courier New" panose="02070309020205020404" pitchFamily="49" charset="0"/>
                <a:ea typeface="Times New Roman" panose="02020603050405020304" pitchFamily="18" charset="0"/>
              </a:rPr>
              <a:t>/</a:t>
            </a:r>
            <a:r>
              <a:rPr lang="en-US" sz="1800" dirty="0">
                <a:solidFill>
                  <a:srgbClr val="CC7832"/>
                </a:solidFill>
                <a:effectLst/>
                <a:latin typeface="Courier New" panose="02070309020205020404" pitchFamily="49" charset="0"/>
                <a:ea typeface="Times New Roman" panose="02020603050405020304" pitchFamily="18" charset="0"/>
              </a:rPr>
              <a:t>{</a:t>
            </a:r>
            <a:r>
              <a:rPr lang="en-US" sz="1800" dirty="0">
                <a:solidFill>
                  <a:srgbClr val="A9B7C6"/>
                </a:solidFill>
                <a:effectLst/>
                <a:latin typeface="Courier New" panose="02070309020205020404" pitchFamily="49" charset="0"/>
                <a:ea typeface="Times New Roman" panose="02020603050405020304" pitchFamily="18" charset="0"/>
              </a:rPr>
              <a:t>file_path</a:t>
            </a:r>
            <a:r>
              <a:rPr lang="en-US" sz="1800" dirty="0">
                <a:solidFill>
                  <a:srgbClr val="CC7832"/>
                </a:solidFill>
                <a:effectLst/>
                <a:latin typeface="Courier New" panose="02070309020205020404" pitchFamily="49"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4A1F6F64-793F-CAC5-6207-48C159220D19}"/>
              </a:ext>
            </a:extLst>
          </p:cNvPr>
          <p:cNvSpPr txBox="1"/>
          <p:nvPr/>
        </p:nvSpPr>
        <p:spPr>
          <a:xfrm>
            <a:off x="142127" y="2706235"/>
            <a:ext cx="11681716" cy="2308324"/>
          </a:xfrm>
          <a:prstGeom prst="rect">
            <a:avLst/>
          </a:prstGeom>
          <a:noFill/>
        </p:spPr>
        <p:txBody>
          <a:bodyPr wrap="square">
            <a:spAutoFit/>
          </a:bodyPr>
          <a:lstStyle/>
          <a:p>
            <a:r>
              <a:rPr lang="en-US" dirty="0"/>
              <a:t>  Ex: - https://github.com/shipwright-io/sample-lfs/raw/main/assets/shipwright-logo-lightbg-512.png</a:t>
            </a:r>
          </a:p>
          <a:p>
            <a:r>
              <a:rPr lang="en-US" dirty="0"/>
              <a:t>If we get the response in the below format, then we can conclude that the file is stored in LFS.</a:t>
            </a:r>
          </a:p>
          <a:p>
            <a:r>
              <a:rPr lang="en-US" dirty="0"/>
              <a:t>       version https://git-lfs.github.com/spec/v1</a:t>
            </a:r>
          </a:p>
          <a:p>
            <a:r>
              <a:rPr lang="en-US" dirty="0"/>
              <a:t>       </a:t>
            </a:r>
            <a:r>
              <a:rPr lang="en-US" dirty="0" err="1"/>
              <a:t>oid</a:t>
            </a:r>
            <a:r>
              <a:rPr lang="en-US" dirty="0"/>
              <a:t> sha256:{sha}</a:t>
            </a:r>
          </a:p>
          <a:p>
            <a:r>
              <a:rPr lang="en-US" dirty="0"/>
              <a:t>       size {</a:t>
            </a:r>
            <a:r>
              <a:rPr lang="en-US" dirty="0" err="1"/>
              <a:t>filesize</a:t>
            </a:r>
            <a:r>
              <a:rPr lang="en-US" dirty="0"/>
              <a:t>}</a:t>
            </a:r>
          </a:p>
          <a:p>
            <a:r>
              <a:rPr lang="en-US" dirty="0"/>
              <a:t>Using the above information, we have to perform few steps to download the LFS file.</a:t>
            </a:r>
          </a:p>
          <a:p>
            <a:r>
              <a:rPr lang="en-US" dirty="0"/>
              <a:t>Step 1: </a:t>
            </a:r>
          </a:p>
          <a:p>
            <a:r>
              <a:rPr lang="en-US" dirty="0"/>
              <a:t>Create JSON Object</a:t>
            </a:r>
          </a:p>
        </p:txBody>
      </p:sp>
      <p:sp>
        <p:nvSpPr>
          <p:cNvPr id="15" name="Rectangle 2">
            <a:extLst>
              <a:ext uri="{FF2B5EF4-FFF2-40B4-BE49-F238E27FC236}">
                <a16:creationId xmlns:a16="http://schemas.microsoft.com/office/drawing/2014/main" id="{E6E22468-3BB2-B26C-8ED4-290ACB13272F}"/>
              </a:ext>
            </a:extLst>
          </p:cNvPr>
          <p:cNvSpPr>
            <a:spLocks noChangeArrowheads="1"/>
          </p:cNvSpPr>
          <p:nvPr/>
        </p:nvSpPr>
        <p:spPr bwMode="auto">
          <a:xfrm>
            <a:off x="2091754" y="4897651"/>
            <a:ext cx="8116585"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json_data = {</a:t>
            </a:r>
            <a:b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"operation"</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"download"</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"transfer"</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"basic"</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"objects"</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oid</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sha</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"size"</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size}]}</a:t>
            </a:r>
            <a:br>
              <a:rPr kumimoji="0" lang="en-US" altLang="en-US"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json_str</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json.dumps</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(json_data)</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7" name="Picture 16" descr="A cat head in a circle&#10;&#10;Description automatically generated">
            <a:extLst>
              <a:ext uri="{FF2B5EF4-FFF2-40B4-BE49-F238E27FC236}">
                <a16:creationId xmlns:a16="http://schemas.microsoft.com/office/drawing/2014/main" id="{E4C33CE7-8761-50BF-7C5C-4018AFD6A491}"/>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190031" y="5869036"/>
            <a:ext cx="1001969" cy="988964"/>
          </a:xfrm>
          <a:prstGeom prst="rect">
            <a:avLst/>
          </a:prstGeom>
        </p:spPr>
      </p:pic>
      <p:sp>
        <p:nvSpPr>
          <p:cNvPr id="19" name="TextBox 18">
            <a:extLst>
              <a:ext uri="{FF2B5EF4-FFF2-40B4-BE49-F238E27FC236}">
                <a16:creationId xmlns:a16="http://schemas.microsoft.com/office/drawing/2014/main" id="{C131C49D-BC3A-B2FE-AF83-8BB218C8203B}"/>
              </a:ext>
            </a:extLst>
          </p:cNvPr>
          <p:cNvSpPr txBox="1"/>
          <p:nvPr/>
        </p:nvSpPr>
        <p:spPr>
          <a:xfrm>
            <a:off x="5717569" y="6385260"/>
            <a:ext cx="1001969" cy="3695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399017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B03391C-D142-E320-600C-B22C62A64128}"/>
              </a:ext>
            </a:extLst>
          </p:cNvPr>
          <p:cNvGraphicFramePr>
            <a:graphicFrameLocks noGrp="1"/>
          </p:cNvGraphicFramePr>
          <p:nvPr>
            <p:extLst>
              <p:ext uri="{D42A27DB-BD31-4B8C-83A1-F6EECF244321}">
                <p14:modId xmlns:p14="http://schemas.microsoft.com/office/powerpoint/2010/main" val="2464062645"/>
              </p:ext>
            </p:extLst>
          </p:nvPr>
        </p:nvGraphicFramePr>
        <p:xfrm>
          <a:off x="698642" y="544529"/>
          <a:ext cx="10705673" cy="5177852"/>
        </p:xfrm>
        <a:graphic>
          <a:graphicData uri="http://schemas.openxmlformats.org/drawingml/2006/table">
            <a:tbl>
              <a:tblPr firstRow="1" firstCol="1" lastRow="1" lastCol="1" bandRow="1" bandCol="1"/>
              <a:tblGrid>
                <a:gridCol w="3517248">
                  <a:extLst>
                    <a:ext uri="{9D8B030D-6E8A-4147-A177-3AD203B41FA5}">
                      <a16:colId xmlns:a16="http://schemas.microsoft.com/office/drawing/2014/main" val="4094769359"/>
                    </a:ext>
                  </a:extLst>
                </a:gridCol>
                <a:gridCol w="7188425">
                  <a:extLst>
                    <a:ext uri="{9D8B030D-6E8A-4147-A177-3AD203B41FA5}">
                      <a16:colId xmlns:a16="http://schemas.microsoft.com/office/drawing/2014/main" val="1016332080"/>
                    </a:ext>
                  </a:extLst>
                </a:gridCol>
              </a:tblGrid>
              <a:tr h="598541">
                <a:tc>
                  <a:txBody>
                    <a:bodyPr/>
                    <a:lstStyle/>
                    <a:p>
                      <a:pPr marL="73152"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Abbreviation</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Definition</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875263"/>
                  </a:ext>
                </a:extLst>
              </a:tr>
              <a:tr h="555220">
                <a:tc>
                  <a:txBody>
                    <a:bodyPr/>
                    <a:lstStyle/>
                    <a:p>
                      <a:pPr marL="73152" marR="0" algn="l" fontAlgn="t">
                        <a:lnSpc>
                          <a:spcPct val="107000"/>
                        </a:lnSpc>
                        <a:spcBef>
                          <a:spcPts val="5"/>
                        </a:spcBef>
                        <a:spcAft>
                          <a:spcPts val="0"/>
                        </a:spcAft>
                      </a:pPr>
                      <a:r>
                        <a:rPr lang="en-US" sz="2400" b="0" i="0" u="none" strike="noStrike" dirty="0">
                          <a:effectLst/>
                          <a:latin typeface="Cambria" panose="02040503050406030204" pitchFamily="18" charset="0"/>
                          <a:ea typeface="Calibri" panose="020F0502020204030204" pitchFamily="34" charset="0"/>
                          <a:cs typeface="Times New Roman" panose="02020603050405020304" pitchFamily="18" charset="0"/>
                        </a:rPr>
                        <a:t>REST</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400" b="0" i="0" u="none" strike="noStrike" dirty="0">
                          <a:effectLst/>
                          <a:latin typeface="Cambria" panose="02040503050406030204" pitchFamily="18" charset="0"/>
                          <a:ea typeface="Calibri" panose="020F0502020204030204" pitchFamily="34" charset="0"/>
                          <a:cs typeface="Times New Roman" panose="02020603050405020304" pitchFamily="18" charset="0"/>
                        </a:rPr>
                        <a:t>Representational State Transfer </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082383"/>
                  </a:ext>
                </a:extLst>
              </a:tr>
              <a:tr h="555220">
                <a:tc>
                  <a:txBody>
                    <a:bodyPr/>
                    <a:lstStyle/>
                    <a:p>
                      <a:pPr marL="73152" marR="0" algn="l" fontAlgn="t">
                        <a:lnSpc>
                          <a:spcPct val="107000"/>
                        </a:lnSpc>
                        <a:spcBef>
                          <a:spcPts val="5"/>
                        </a:spcBef>
                        <a:spcAft>
                          <a:spcPts val="0"/>
                        </a:spcAft>
                      </a:pPr>
                      <a:r>
                        <a:rPr lang="en-US" sz="2400" b="0" i="0" u="none" strike="noStrike" dirty="0">
                          <a:effectLst/>
                          <a:latin typeface="Cambria" panose="02040503050406030204" pitchFamily="18" charset="0"/>
                          <a:ea typeface="Calibri" panose="020F0502020204030204" pitchFamily="34" charset="0"/>
                          <a:cs typeface="Times New Roman" panose="02020603050405020304" pitchFamily="18" charset="0"/>
                        </a:rPr>
                        <a:t>SOAP</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400" b="0" i="0" u="none" strike="noStrike" dirty="0">
                          <a:effectLst/>
                          <a:latin typeface="Cambria" panose="02040503050406030204" pitchFamily="18" charset="0"/>
                          <a:ea typeface="Calibri" panose="020F0502020204030204" pitchFamily="34" charset="0"/>
                          <a:cs typeface="Times New Roman" panose="02020603050405020304" pitchFamily="18" charset="0"/>
                        </a:rPr>
                        <a:t>Simple Object Access Protocol </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485546"/>
                  </a:ext>
                </a:extLst>
              </a:tr>
              <a:tr h="598541">
                <a:tc>
                  <a:txBody>
                    <a:bodyPr/>
                    <a:lstStyle/>
                    <a:p>
                      <a:pPr marL="73152"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API</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Application Program Interface</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702166"/>
                  </a:ext>
                </a:extLst>
              </a:tr>
              <a:tr h="1074707">
                <a:tc>
                  <a:txBody>
                    <a:bodyPr/>
                    <a:lstStyle/>
                    <a:p>
                      <a:pPr marL="73152"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Remote repo</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Git repository hosted on the Internet or some other network</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448498"/>
                  </a:ext>
                </a:extLst>
              </a:tr>
              <a:tr h="598541">
                <a:tc>
                  <a:txBody>
                    <a:bodyPr/>
                    <a:lstStyle/>
                    <a:p>
                      <a:pPr marL="73152" marR="0" algn="l" fontAlgn="t">
                        <a:lnSpc>
                          <a:spcPct val="107000"/>
                        </a:lnSpc>
                        <a:spcBef>
                          <a:spcPts val="10"/>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HTTPs</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10"/>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Hyper Text Transfer Protocol Secure</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734526"/>
                  </a:ext>
                </a:extLst>
              </a:tr>
              <a:tr h="598541">
                <a:tc>
                  <a:txBody>
                    <a:bodyPr/>
                    <a:lstStyle/>
                    <a:p>
                      <a:pPr marL="73152"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LFS</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Large File Storage</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912454"/>
                  </a:ext>
                </a:extLst>
              </a:tr>
              <a:tr h="598541">
                <a:tc>
                  <a:txBody>
                    <a:bodyPr/>
                    <a:lstStyle/>
                    <a:p>
                      <a:pPr marL="73152" marR="0" algn="l" fontAlgn="t">
                        <a:lnSpc>
                          <a:spcPct val="107000"/>
                        </a:lnSpc>
                        <a:spcBef>
                          <a:spcPts val="5"/>
                        </a:spcBef>
                        <a:spcAft>
                          <a:spcPts val="0"/>
                        </a:spcAft>
                      </a:pPr>
                      <a:r>
                        <a:rPr lang="en-US" sz="2600" b="0" i="0" u="none" strike="noStrike" dirty="0">
                          <a:effectLst/>
                          <a:latin typeface="Calibri" panose="020F0502020204030204" pitchFamily="34" charset="0"/>
                          <a:ea typeface="Calibri" panose="020F0502020204030204" pitchFamily="34" charset="0"/>
                          <a:cs typeface="Times New Roman" panose="02020603050405020304" pitchFamily="18" charset="0"/>
                        </a:rPr>
                        <a:t>URL</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008" marR="0" algn="l" fontAlgn="t">
                        <a:lnSpc>
                          <a:spcPct val="107000"/>
                        </a:lnSpc>
                        <a:spcBef>
                          <a:spcPts val="5"/>
                        </a:spcBef>
                        <a:spcAft>
                          <a:spcPts val="0"/>
                        </a:spcAft>
                      </a:pPr>
                      <a:r>
                        <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Uniform Resource Locator</a:t>
                      </a:r>
                      <a:endParaRPr lang="en-US" sz="4200" b="0" i="0" u="none" strike="noStrike" dirty="0">
                        <a:effectLst/>
                        <a:latin typeface="Arial" panose="020B0604020202020204" pitchFamily="34" charset="0"/>
                      </a:endParaRPr>
                    </a:p>
                  </a:txBody>
                  <a:tcPr marL="22397" marR="22397" marT="22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5872499"/>
                  </a:ext>
                </a:extLst>
              </a:tr>
            </a:tbl>
          </a:graphicData>
        </a:graphic>
      </p:graphicFrame>
      <p:pic>
        <p:nvPicPr>
          <p:cNvPr id="6" name="Picture 5" descr="A cat head in a circle&#10;&#10;Description automatically generated">
            <a:extLst>
              <a:ext uri="{FF2B5EF4-FFF2-40B4-BE49-F238E27FC236}">
                <a16:creationId xmlns:a16="http://schemas.microsoft.com/office/drawing/2014/main" id="{402F4CEF-579B-C1DE-1FC8-887D5C2CB0EF}"/>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073495" y="5786843"/>
            <a:ext cx="1001969" cy="988964"/>
          </a:xfrm>
          <a:prstGeom prst="rect">
            <a:avLst/>
          </a:prstGeom>
        </p:spPr>
      </p:pic>
      <p:sp>
        <p:nvSpPr>
          <p:cNvPr id="2" name="Footer Placeholder 1">
            <a:extLst>
              <a:ext uri="{FF2B5EF4-FFF2-40B4-BE49-F238E27FC236}">
                <a16:creationId xmlns:a16="http://schemas.microsoft.com/office/drawing/2014/main" id="{439F8DE7-2776-CB92-C031-5E4CE8A823F6}"/>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113638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ECDCA-2096-8EE1-809D-1730AE0E80C3}"/>
              </a:ext>
            </a:extLst>
          </p:cNvPr>
          <p:cNvSpPr>
            <a:spLocks noGrp="1"/>
          </p:cNvSpPr>
          <p:nvPr>
            <p:ph idx="1"/>
          </p:nvPr>
        </p:nvSpPr>
        <p:spPr>
          <a:xfrm>
            <a:off x="578776" y="372148"/>
            <a:ext cx="12192000" cy="1530849"/>
          </a:xfrm>
        </p:spPr>
        <p:txBody>
          <a:bodyPr>
            <a:normAutofit fontScale="92500" lnSpcReduction="20000"/>
          </a:bodyPr>
          <a:lstStyle/>
          <a:p>
            <a:pPr marL="914400" marR="0">
              <a:spcBef>
                <a:spcPts val="0"/>
              </a:spcBef>
              <a:spcAft>
                <a:spcPts val="0"/>
              </a:spcAft>
            </a:pPr>
            <a:r>
              <a:rPr lang="en-US" sz="2100" dirty="0">
                <a:effectLst/>
                <a:latin typeface="Calibri" panose="020F0502020204030204" pitchFamily="34" charset="0"/>
                <a:ea typeface="Calibri" panose="020F0502020204030204" pitchFamily="34" charset="0"/>
              </a:rPr>
              <a:t>operation: Specifies the operation to be performed. In this case, it's set to "download".</a:t>
            </a:r>
          </a:p>
          <a:p>
            <a:pPr marL="914400" marR="0">
              <a:spcBef>
                <a:spcPts val="0"/>
              </a:spcBef>
              <a:spcAft>
                <a:spcPts val="0"/>
              </a:spcAft>
            </a:pPr>
            <a:r>
              <a:rPr lang="en-US" sz="2100" dirty="0">
                <a:effectLst/>
                <a:latin typeface="Calibri" panose="020F0502020204030204" pitchFamily="34" charset="0"/>
                <a:ea typeface="Calibri" panose="020F0502020204030204" pitchFamily="34" charset="0"/>
              </a:rPr>
              <a:t>transfer: Specifies the transfer protocol. Here, "basic" indicates the basic protocol.</a:t>
            </a:r>
          </a:p>
          <a:p>
            <a:pPr marL="914400" marR="0">
              <a:spcBef>
                <a:spcPts val="0"/>
              </a:spcBef>
              <a:spcAft>
                <a:spcPts val="0"/>
              </a:spcAft>
            </a:pPr>
            <a:r>
              <a:rPr lang="en-US" sz="2100" dirty="0">
                <a:effectLst/>
                <a:latin typeface="Calibri" panose="020F0502020204030204" pitchFamily="34" charset="0"/>
                <a:ea typeface="Calibri" panose="020F0502020204030204" pitchFamily="34" charset="0"/>
              </a:rPr>
              <a:t>objects: A list of objects to be processed. Each object has an </a:t>
            </a:r>
            <a:r>
              <a:rPr lang="en-US" sz="2100" dirty="0" err="1">
                <a:effectLst/>
                <a:latin typeface="Calibri" panose="020F0502020204030204" pitchFamily="34" charset="0"/>
                <a:ea typeface="Calibri" panose="020F0502020204030204" pitchFamily="34" charset="0"/>
              </a:rPr>
              <a:t>oid</a:t>
            </a:r>
            <a:r>
              <a:rPr lang="en-US" sz="2100" dirty="0">
                <a:effectLst/>
                <a:latin typeface="Calibri" panose="020F0502020204030204" pitchFamily="34" charset="0"/>
                <a:ea typeface="Calibri" panose="020F0502020204030204" pitchFamily="34" charset="0"/>
              </a:rPr>
              <a:t> (object ID) and size.</a:t>
            </a:r>
          </a:p>
          <a:p>
            <a:pPr marL="685800" marR="0" indent="0">
              <a:spcBef>
                <a:spcPts val="0"/>
              </a:spcBef>
              <a:spcAft>
                <a:spcPts val="0"/>
              </a:spcAft>
              <a:buNone/>
            </a:pPr>
            <a:endParaRPr lang="en-US" sz="21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100" dirty="0">
                <a:effectLst/>
                <a:latin typeface="Calibri" panose="020F0502020204030204" pitchFamily="34" charset="0"/>
                <a:ea typeface="Calibri" panose="020F0502020204030204" pitchFamily="34" charset="0"/>
              </a:rPr>
              <a:t>Step 2: 	</a:t>
            </a:r>
          </a:p>
          <a:p>
            <a:pPr marL="0" marR="0" indent="0">
              <a:spcBef>
                <a:spcPts val="0"/>
              </a:spcBef>
              <a:spcAft>
                <a:spcPts val="0"/>
              </a:spcAft>
              <a:buNone/>
            </a:pPr>
            <a:r>
              <a:rPr lang="en-US" sz="2100" dirty="0">
                <a:latin typeface="Calibri" panose="020F0502020204030204" pitchFamily="34" charset="0"/>
                <a:ea typeface="Calibri" panose="020F0502020204030204" pitchFamily="34" charset="0"/>
              </a:rPr>
              <a:t>       </a:t>
            </a:r>
          </a:p>
          <a:p>
            <a:pPr marL="0" marR="0" indent="0">
              <a:spcBef>
                <a:spcPts val="0"/>
              </a:spcBef>
              <a:spcAft>
                <a:spcPts val="0"/>
              </a:spcAft>
              <a:buNone/>
            </a:pPr>
            <a:r>
              <a:rPr lang="en-US" sz="2100" dirty="0">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Make a POST Request to LFS API</a:t>
            </a:r>
          </a:p>
          <a:p>
            <a:pPr marL="0" indent="0">
              <a:buNone/>
            </a:pPr>
            <a:endParaRPr lang="en-US" dirty="0"/>
          </a:p>
        </p:txBody>
      </p:sp>
      <p:sp>
        <p:nvSpPr>
          <p:cNvPr id="5" name="Rectangle 1">
            <a:extLst>
              <a:ext uri="{FF2B5EF4-FFF2-40B4-BE49-F238E27FC236}">
                <a16:creationId xmlns:a16="http://schemas.microsoft.com/office/drawing/2014/main" id="{62562FBC-86FA-0D0C-681A-9E00E5652E99}"/>
              </a:ext>
            </a:extLst>
          </p:cNvPr>
          <p:cNvSpPr>
            <a:spLocks noChangeArrowheads="1"/>
          </p:cNvSpPr>
          <p:nvPr/>
        </p:nvSpPr>
        <p:spPr bwMode="auto">
          <a:xfrm>
            <a:off x="924673" y="1996238"/>
            <a:ext cx="9852919" cy="16619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headers = {</a:t>
            </a:r>
            <a:b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"Accept"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"application/</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vnd.git-lfs+json</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"Content-type"</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"application/</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json</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"Authorization"</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f"Bearer</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.token</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lfs_api_url</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f'https</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.hostname</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.owner</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4558D"/>
                </a:solidFill>
                <a:effectLst/>
                <a:latin typeface="Arial Unicode MS"/>
                <a:ea typeface="Times New Roman" panose="02020603050405020304" pitchFamily="18" charset="0"/>
                <a:cs typeface="Courier New" panose="02070309020205020404" pitchFamily="49" charset="0"/>
              </a:rPr>
              <a:t>self</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.repo</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.git/info/</a:t>
            </a:r>
            <a:r>
              <a:rPr kumimoji="0" lang="en-US" altLang="en-US"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lfs</a:t>
            </a:r>
            <a:r>
              <a:rPr kumimoji="0" lang="en-US" altLang="en-US"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/objects/batch'</a:t>
            </a:r>
            <a:br>
              <a:rPr kumimoji="0" lang="en-US" altLang="en-US"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 </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requests.post</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lfs_api_url</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A4926"/>
                </a:solidFill>
                <a:effectLst/>
                <a:latin typeface="Arial Unicode MS"/>
                <a:ea typeface="Times New Roman" panose="02020603050405020304" pitchFamily="18" charset="0"/>
                <a:cs typeface="Courier New" panose="02070309020205020404" pitchFamily="49" charset="0"/>
              </a:rPr>
              <a:t>headers</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=headers</a:t>
            </a:r>
            <a:r>
              <a:rPr kumimoji="0" lang="en-US" altLang="en-US"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A4926"/>
                </a:solidFill>
                <a:effectLst/>
                <a:latin typeface="Arial Unicode MS"/>
                <a:ea typeface="Times New Roman" panose="02020603050405020304" pitchFamily="18" charset="0"/>
                <a:cs typeface="Courier New" panose="02070309020205020404" pitchFamily="49" charset="0"/>
              </a:rPr>
              <a:t>data</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json_str</a:t>
            </a:r>
            <a:r>
              <a:rPr kumimoji="0" lang="en-US" altLang="en-US"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4AB77EC-928F-70FA-D32E-3EA8378511B9}"/>
              </a:ext>
            </a:extLst>
          </p:cNvPr>
          <p:cNvSpPr txBox="1"/>
          <p:nvPr/>
        </p:nvSpPr>
        <p:spPr>
          <a:xfrm>
            <a:off x="924673" y="3954730"/>
            <a:ext cx="11034448" cy="2139047"/>
          </a:xfrm>
          <a:prstGeom prst="rect">
            <a:avLst/>
          </a:prstGeom>
          <a:noFill/>
        </p:spPr>
        <p:txBody>
          <a:bodyPr wrap="square">
            <a:spAutoFit/>
          </a:bodyPr>
          <a:lstStyle/>
          <a:p>
            <a:pPr marL="0" marR="0">
              <a:spcBef>
                <a:spcPts val="0"/>
              </a:spcBef>
              <a:spcAft>
                <a:spcPts val="0"/>
              </a:spcAft>
            </a:pPr>
            <a:r>
              <a:rPr lang="en-US" sz="1900" dirty="0">
                <a:effectLst/>
                <a:latin typeface="Calibri" panose="020F0502020204030204" pitchFamily="34" charset="0"/>
                <a:ea typeface="Calibri" panose="020F0502020204030204" pitchFamily="34" charset="0"/>
              </a:rPr>
              <a:t>headers: Contains the HTTP headers required for the request.</a:t>
            </a:r>
          </a:p>
          <a:p>
            <a:pPr marL="0" marR="0">
              <a:spcBef>
                <a:spcPts val="0"/>
              </a:spcBef>
              <a:spcAft>
                <a:spcPts val="0"/>
              </a:spcAft>
            </a:pPr>
            <a:r>
              <a:rPr lang="en-US" sz="1900" dirty="0">
                <a:effectLst/>
                <a:latin typeface="Calibri" panose="020F0502020204030204" pitchFamily="34" charset="0"/>
                <a:ea typeface="Calibri" panose="020F0502020204030204" pitchFamily="34" charset="0"/>
              </a:rPr>
              <a:t>Accept: Specifies the accepted response format as Git LFS JSON.</a:t>
            </a:r>
          </a:p>
          <a:p>
            <a:pPr marL="0" marR="0">
              <a:spcBef>
                <a:spcPts val="0"/>
              </a:spcBef>
              <a:spcAft>
                <a:spcPts val="0"/>
              </a:spcAft>
            </a:pPr>
            <a:r>
              <a:rPr lang="en-US" sz="1900" dirty="0">
                <a:effectLst/>
                <a:latin typeface="Calibri" panose="020F0502020204030204" pitchFamily="34" charset="0"/>
                <a:ea typeface="Calibri" panose="020F0502020204030204" pitchFamily="34" charset="0"/>
              </a:rPr>
              <a:t>Content-type: Indicates that the content is in JSON format.</a:t>
            </a:r>
          </a:p>
          <a:p>
            <a:pPr marL="0" marR="0">
              <a:spcBef>
                <a:spcPts val="0"/>
              </a:spcBef>
              <a:spcAft>
                <a:spcPts val="0"/>
              </a:spcAft>
            </a:pPr>
            <a:r>
              <a:rPr lang="en-US" sz="1900" dirty="0">
                <a:effectLst/>
                <a:latin typeface="Calibri" panose="020F0502020204030204" pitchFamily="34" charset="0"/>
                <a:ea typeface="Calibri" panose="020F0502020204030204" pitchFamily="34" charset="0"/>
              </a:rPr>
              <a:t>Authorization: Includes an authentication token (in this case, a bearer token).</a:t>
            </a:r>
          </a:p>
          <a:p>
            <a:pPr marL="0" marR="0">
              <a:spcBef>
                <a:spcPts val="0"/>
              </a:spcBef>
              <a:spcAft>
                <a:spcPts val="0"/>
              </a:spcAft>
            </a:pPr>
            <a:r>
              <a:rPr lang="en-US" sz="1900" dirty="0" err="1">
                <a:effectLst/>
                <a:latin typeface="Calibri" panose="020F0502020204030204" pitchFamily="34" charset="0"/>
                <a:ea typeface="Calibri" panose="020F0502020204030204" pitchFamily="34" charset="0"/>
              </a:rPr>
              <a:t>lfs_api_url</a:t>
            </a:r>
            <a:r>
              <a:rPr lang="en-US" sz="1900" dirty="0">
                <a:effectLst/>
                <a:latin typeface="Calibri" panose="020F0502020204030204" pitchFamily="34" charset="0"/>
                <a:ea typeface="Calibri" panose="020F0502020204030204" pitchFamily="34" charset="0"/>
              </a:rPr>
              <a:t>: Specifies the URL for the LFS API request. It includes the hostname, owner, and repository details.</a:t>
            </a:r>
          </a:p>
          <a:p>
            <a:pPr marL="0" marR="0">
              <a:spcBef>
                <a:spcPts val="0"/>
              </a:spcBef>
              <a:spcAft>
                <a:spcPts val="0"/>
              </a:spcAft>
            </a:pPr>
            <a:r>
              <a:rPr lang="en-US" sz="1900" dirty="0">
                <a:effectLst/>
                <a:latin typeface="Calibri" panose="020F0502020204030204" pitchFamily="34" charset="0"/>
                <a:ea typeface="Calibri" panose="020F0502020204030204" pitchFamily="34" charset="0"/>
              </a:rPr>
              <a:t>response: Sends a POST request to the LFS API using the specified URL, headers, and JSON   data.</a:t>
            </a:r>
          </a:p>
          <a:p>
            <a:pPr marL="0" marR="0">
              <a:spcBef>
                <a:spcPts val="0"/>
              </a:spcBef>
              <a:spcAft>
                <a:spcPts val="0"/>
              </a:spcAft>
            </a:pPr>
            <a:endParaRPr lang="en-US" sz="19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6F7907A5-4B98-F118-B8B1-43BDD4A34581}"/>
              </a:ext>
            </a:extLst>
          </p:cNvPr>
          <p:cNvSpPr txBox="1"/>
          <p:nvPr/>
        </p:nvSpPr>
        <p:spPr>
          <a:xfrm>
            <a:off x="5606693" y="6393922"/>
            <a:ext cx="978613" cy="369332"/>
          </a:xfrm>
          <a:prstGeom prst="rect">
            <a:avLst/>
          </a:prstGeom>
          <a:noFill/>
        </p:spPr>
        <p:txBody>
          <a:bodyPr wrap="square">
            <a:spAutoFit/>
          </a:bodyPr>
          <a:lstStyle/>
          <a:p>
            <a:r>
              <a:rPr lang="en-US" dirty="0"/>
              <a:t>GitHub</a:t>
            </a:r>
          </a:p>
        </p:txBody>
      </p:sp>
      <p:pic>
        <p:nvPicPr>
          <p:cNvPr id="11" name="Picture 10" descr="A cat head in a circle&#10;&#10;Description automatically generated">
            <a:extLst>
              <a:ext uri="{FF2B5EF4-FFF2-40B4-BE49-F238E27FC236}">
                <a16:creationId xmlns:a16="http://schemas.microsoft.com/office/drawing/2014/main" id="{59566169-3CDD-2D63-4A84-0D90D8C927C8}"/>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957152" y="5767830"/>
            <a:ext cx="1001969" cy="988964"/>
          </a:xfrm>
          <a:prstGeom prst="rect">
            <a:avLst/>
          </a:prstGeom>
        </p:spPr>
      </p:pic>
    </p:spTree>
    <p:extLst>
      <p:ext uri="{BB962C8B-B14F-4D97-AF65-F5344CB8AC3E}">
        <p14:creationId xmlns:p14="http://schemas.microsoft.com/office/powerpoint/2010/main" val="1396617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5B351-379C-D22E-926F-7C4962891EC0}"/>
              </a:ext>
            </a:extLst>
          </p:cNvPr>
          <p:cNvSpPr>
            <a:spLocks noGrp="1"/>
          </p:cNvSpPr>
          <p:nvPr>
            <p:ph idx="1"/>
          </p:nvPr>
        </p:nvSpPr>
        <p:spPr>
          <a:xfrm>
            <a:off x="287676" y="472612"/>
            <a:ext cx="11476234" cy="1232898"/>
          </a:xfrm>
        </p:spPr>
        <p:txBody>
          <a:bodyPr>
            <a:noAutofit/>
          </a:bodyPr>
          <a:lstStyle/>
          <a:p>
            <a:pPr marL="0" marR="0">
              <a:spcBef>
                <a:spcPts val="0"/>
              </a:spcBef>
              <a:spcAft>
                <a:spcPts val="0"/>
              </a:spcAft>
            </a:pPr>
            <a:r>
              <a:rPr lang="en-US" sz="2000" dirty="0">
                <a:effectLst/>
                <a:latin typeface="Calibri" panose="020F0502020204030204" pitchFamily="34" charset="0"/>
                <a:ea typeface="Calibri" panose="020F0502020204030204" pitchFamily="34" charset="0"/>
              </a:rPr>
              <a:t>Step 3:</a:t>
            </a:r>
          </a:p>
          <a:p>
            <a:pPr marL="454025" marR="0" indent="0">
              <a:spcBef>
                <a:spcPts val="0"/>
              </a:spcBef>
              <a:spcAft>
                <a:spcPts val="0"/>
              </a:spcAft>
              <a:buNone/>
            </a:pPr>
            <a:r>
              <a:rPr lang="en-US" sz="2000" dirty="0">
                <a:effectLst/>
                <a:latin typeface="Calibri" panose="020F0502020204030204" pitchFamily="34" charset="0"/>
                <a:ea typeface="Calibri" panose="020F0502020204030204" pitchFamily="34" charset="0"/>
              </a:rPr>
              <a:t>In response we will again get a </a:t>
            </a:r>
            <a:r>
              <a:rPr lang="en-US" sz="2000" dirty="0" err="1">
                <a:effectLst/>
                <a:latin typeface="Calibri" panose="020F0502020204030204" pitchFamily="34" charset="0"/>
                <a:ea typeface="Calibri" panose="020F0502020204030204" pitchFamily="34" charset="0"/>
              </a:rPr>
              <a:t>json</a:t>
            </a:r>
            <a:r>
              <a:rPr lang="en-US" sz="2000" dirty="0">
                <a:effectLst/>
                <a:latin typeface="Calibri" panose="020F0502020204030204" pitchFamily="34" charset="0"/>
                <a:ea typeface="Calibri" panose="020F0502020204030204" pitchFamily="34" charset="0"/>
              </a:rPr>
              <a:t> where download </a:t>
            </a:r>
            <a:r>
              <a:rPr lang="en-US" sz="2000" dirty="0" err="1">
                <a:effectLst/>
                <a:latin typeface="Calibri" panose="020F0502020204030204" pitchFamily="34" charset="0"/>
                <a:ea typeface="Calibri" panose="020F0502020204030204" pitchFamily="34" charset="0"/>
              </a:rPr>
              <a:t>url</a:t>
            </a:r>
            <a:r>
              <a:rPr lang="en-US" sz="2000" dirty="0">
                <a:effectLst/>
                <a:latin typeface="Calibri" panose="020F0502020204030204" pitchFamily="34" charset="0"/>
                <a:ea typeface="Calibri" panose="020F0502020204030204" pitchFamily="34" charset="0"/>
              </a:rPr>
              <a:t>(</a:t>
            </a:r>
            <a:r>
              <a:rPr lang="en-US" sz="2000" dirty="0" err="1">
                <a:effectLst/>
                <a:latin typeface="Calibri" panose="020F0502020204030204" pitchFamily="34" charset="0"/>
                <a:ea typeface="Calibri" panose="020F0502020204030204" pitchFamily="34" charset="0"/>
              </a:rPr>
              <a:t>href</a:t>
            </a:r>
            <a:r>
              <a:rPr lang="en-US" sz="2000" dirty="0">
                <a:effectLst/>
                <a:latin typeface="Calibri" panose="020F0502020204030204" pitchFamily="34" charset="0"/>
                <a:ea typeface="Calibri" panose="020F0502020204030204" pitchFamily="34" charset="0"/>
              </a:rPr>
              <a:t>) and </a:t>
            </a:r>
            <a:r>
              <a:rPr lang="en-US" sz="2000" dirty="0" err="1">
                <a:effectLst/>
                <a:latin typeface="Calibri" panose="020F0502020204030204" pitchFamily="34" charset="0"/>
                <a:ea typeface="Calibri" panose="020F0502020204030204" pitchFamily="34" charset="0"/>
              </a:rPr>
              <a:t>RemoteAuth</a:t>
            </a:r>
            <a:r>
              <a:rPr lang="en-US" sz="2000" dirty="0">
                <a:effectLst/>
                <a:latin typeface="Calibri" panose="020F0502020204030204" pitchFamily="34" charset="0"/>
                <a:ea typeface="Calibri" panose="020F0502020204030204" pitchFamily="34" charset="0"/>
              </a:rPr>
              <a:t>(Authorization) </a:t>
            </a:r>
            <a:br>
              <a:rPr lang="en-US" sz="2000" dirty="0">
                <a:effectLst/>
                <a:latin typeface="Calibri" panose="020F0502020204030204" pitchFamily="34" charset="0"/>
                <a:ea typeface="Calibri" panose="020F0502020204030204" pitchFamily="34" charset="0"/>
              </a:rPr>
            </a:br>
            <a:r>
              <a:rPr lang="en-US" sz="2000" dirty="0">
                <a:effectLst/>
                <a:latin typeface="Calibri" panose="020F0502020204030204" pitchFamily="34" charset="0"/>
                <a:ea typeface="Calibri" panose="020F0502020204030204" pitchFamily="34" charset="0"/>
              </a:rPr>
              <a:t>Make a GET Request to </a:t>
            </a:r>
            <a:r>
              <a:rPr lang="en-US" sz="2100" dirty="0">
                <a:effectLst/>
                <a:latin typeface="Calibri" panose="020F0502020204030204" pitchFamily="34" charset="0"/>
                <a:ea typeface="Calibri" panose="020F0502020204030204" pitchFamily="34" charset="0"/>
              </a:rPr>
              <a:t>download</a:t>
            </a:r>
            <a:r>
              <a:rPr lang="en-US" sz="200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url</a:t>
            </a:r>
            <a:r>
              <a:rPr lang="en-US" sz="2000" dirty="0">
                <a:effectLst/>
                <a:latin typeface="Calibri" panose="020F0502020204030204" pitchFamily="34" charset="0"/>
                <a:ea typeface="Calibri" panose="020F0502020204030204" pitchFamily="34" charset="0"/>
              </a:rPr>
              <a:t> then open the local file path and write the contents of the     response.</a:t>
            </a:r>
          </a:p>
          <a:p>
            <a:pPr marL="0" indent="0">
              <a:buNone/>
            </a:pPr>
            <a:endParaRPr lang="en-US" sz="2000" dirty="0"/>
          </a:p>
        </p:txBody>
      </p:sp>
      <p:sp>
        <p:nvSpPr>
          <p:cNvPr id="4" name="Rectangle 1">
            <a:extLst>
              <a:ext uri="{FF2B5EF4-FFF2-40B4-BE49-F238E27FC236}">
                <a16:creationId xmlns:a16="http://schemas.microsoft.com/office/drawing/2014/main" id="{E718ECE9-53FE-7459-01D4-AF148EDF6C18}"/>
              </a:ext>
            </a:extLst>
          </p:cNvPr>
          <p:cNvSpPr>
            <a:spLocks noChangeArrowheads="1"/>
          </p:cNvSpPr>
          <p:nvPr/>
        </p:nvSpPr>
        <p:spPr bwMode="auto">
          <a:xfrm>
            <a:off x="718215" y="1839074"/>
            <a:ext cx="10972800" cy="338554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download_url</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response.json</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"objects"</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0</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"actions"</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"download"</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href</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RemoteAuth</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response.json</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"objects"</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0</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"actions"</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"download"</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"header"</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"Authorization"</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2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headers = {</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'Authorization'</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21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RemoteAuth</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requests.get</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download_url</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AA4926"/>
                </a:solidFill>
                <a:effectLst/>
                <a:latin typeface="Arial Unicode MS"/>
                <a:ea typeface="Times New Roman" panose="02020603050405020304" pitchFamily="18" charset="0"/>
                <a:cs typeface="Courier New" panose="02070309020205020404" pitchFamily="49" charset="0"/>
              </a:rPr>
              <a:t>headers</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=headers)</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if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response.status_code</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20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200</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with </a:t>
            </a:r>
            <a:r>
              <a:rPr kumimoji="0" lang="en-US" altLang="en-US" sz="2000" b="0" i="0" u="none" strike="noStrike" cap="none" normalizeH="0" baseline="0" dirty="0">
                <a:ln>
                  <a:noFill/>
                </a:ln>
                <a:solidFill>
                  <a:srgbClr val="8888C6"/>
                </a:solidFill>
                <a:effectLst/>
                <a:latin typeface="Arial Unicode MS"/>
                <a:ea typeface="Times New Roman" panose="02020603050405020304" pitchFamily="18" charset="0"/>
                <a:cs typeface="Courier New" panose="02070309020205020404" pitchFamily="49" charset="0"/>
              </a:rPr>
              <a:t>open</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download_file_path</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wb</a:t>
            </a:r>
            <a:r>
              <a:rPr kumimoji="0" lang="en-US" altLang="en-US" sz="20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as </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f:</a:t>
            </a:r>
            <a:b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f.write</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response.content</a:t>
            </a:r>
            <a:r>
              <a:rPr kumimoji="0" lang="en-US" altLang="en-US" sz="2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descr="A cat head in a circle&#10;&#10;Description automatically generated">
            <a:extLst>
              <a:ext uri="{FF2B5EF4-FFF2-40B4-BE49-F238E27FC236}">
                <a16:creationId xmlns:a16="http://schemas.microsoft.com/office/drawing/2014/main" id="{CA5B3575-BD1C-F572-CBEE-ECDA72BE1D28}"/>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822646" y="5517259"/>
            <a:ext cx="1001969" cy="988964"/>
          </a:xfrm>
          <a:prstGeom prst="rect">
            <a:avLst/>
          </a:prstGeom>
        </p:spPr>
      </p:pic>
      <p:sp>
        <p:nvSpPr>
          <p:cNvPr id="8" name="TextBox 7">
            <a:extLst>
              <a:ext uri="{FF2B5EF4-FFF2-40B4-BE49-F238E27FC236}">
                <a16:creationId xmlns:a16="http://schemas.microsoft.com/office/drawing/2014/main" id="{4855E546-3B84-6D28-7B71-E46A46469A9C}"/>
              </a:ext>
            </a:extLst>
          </p:cNvPr>
          <p:cNvSpPr txBox="1"/>
          <p:nvPr/>
        </p:nvSpPr>
        <p:spPr>
          <a:xfrm>
            <a:off x="5645649" y="6385388"/>
            <a:ext cx="1083923"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784320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C996-88E7-4A8E-94F9-8322206B81D1}"/>
              </a:ext>
            </a:extLst>
          </p:cNvPr>
          <p:cNvSpPr>
            <a:spLocks noGrp="1"/>
          </p:cNvSpPr>
          <p:nvPr>
            <p:ph type="title"/>
          </p:nvPr>
        </p:nvSpPr>
        <p:spPr>
          <a:xfrm>
            <a:off x="992312" y="71920"/>
            <a:ext cx="10515600" cy="780836"/>
          </a:xfrm>
        </p:spPr>
        <p:txBody>
          <a:bodyPr/>
          <a:lstStyle/>
          <a:p>
            <a:r>
              <a:rPr lang="en-US" dirty="0">
                <a:solidFill>
                  <a:schemeClr val="accent2"/>
                </a:solidFill>
              </a:rPr>
              <a:t>Traversal of Repository / Folder download</a:t>
            </a:r>
          </a:p>
        </p:txBody>
      </p:sp>
      <p:sp>
        <p:nvSpPr>
          <p:cNvPr id="3" name="Content Placeholder 2">
            <a:extLst>
              <a:ext uri="{FF2B5EF4-FFF2-40B4-BE49-F238E27FC236}">
                <a16:creationId xmlns:a16="http://schemas.microsoft.com/office/drawing/2014/main" id="{090BA4AB-914A-1AAA-6532-0C9B8B20A7BA}"/>
              </a:ext>
            </a:extLst>
          </p:cNvPr>
          <p:cNvSpPr>
            <a:spLocks noGrp="1"/>
          </p:cNvSpPr>
          <p:nvPr>
            <p:ph idx="1"/>
          </p:nvPr>
        </p:nvSpPr>
        <p:spPr>
          <a:xfrm>
            <a:off x="345897" y="766896"/>
            <a:ext cx="11846103" cy="5324207"/>
          </a:xfrm>
        </p:spPr>
        <p:txBody>
          <a:bodyPr>
            <a:normAutofit fontScale="70000" lnSpcReduction="20000"/>
          </a:bodyPr>
          <a:lstStyle/>
          <a:p>
            <a:pPr marL="0" indent="0">
              <a:buNone/>
            </a:pPr>
            <a:r>
              <a:rPr lang="en-US" dirty="0"/>
              <a:t>Traversal of repository using Preorder tree traversal approach: - </a:t>
            </a:r>
          </a:p>
          <a:p>
            <a:pPr marL="0" indent="0">
              <a:buNone/>
            </a:pPr>
            <a:r>
              <a:rPr lang="en-US" dirty="0"/>
              <a:t>Basic algo for preorder tree traversal: -</a:t>
            </a:r>
          </a:p>
          <a:p>
            <a:pPr marL="0" indent="0">
              <a:buNone/>
            </a:pPr>
            <a:r>
              <a:rPr lang="en-US" dirty="0"/>
              <a:t>    Preorder(root):</a:t>
            </a:r>
          </a:p>
          <a:p>
            <a:pPr marL="0" indent="0">
              <a:buNone/>
            </a:pPr>
            <a:r>
              <a:rPr lang="en-US" dirty="0"/>
              <a:t>        1.Follow step 2 to 4 until root! = NULL</a:t>
            </a:r>
          </a:p>
          <a:p>
            <a:pPr marL="0" indent="0">
              <a:buNone/>
            </a:pPr>
            <a:r>
              <a:rPr lang="en-US" dirty="0"/>
              <a:t>        2.Write root -&gt; data</a:t>
            </a:r>
          </a:p>
          <a:p>
            <a:pPr marL="0" indent="0">
              <a:buNone/>
            </a:pPr>
            <a:r>
              <a:rPr lang="en-US" dirty="0"/>
              <a:t>        3.Preorder (root -&gt; left)</a:t>
            </a:r>
          </a:p>
          <a:p>
            <a:pPr marL="0" indent="0">
              <a:buNone/>
            </a:pPr>
            <a:r>
              <a:rPr lang="en-US" dirty="0"/>
              <a:t>        4.Preorder (root -&gt; right)</a:t>
            </a:r>
          </a:p>
          <a:p>
            <a:pPr marL="0" indent="0">
              <a:buNone/>
            </a:pPr>
            <a:r>
              <a:rPr lang="en-US" dirty="0"/>
              <a:t>        5.End loop</a:t>
            </a:r>
          </a:p>
          <a:p>
            <a:pPr marL="0" indent="0">
              <a:buNone/>
            </a:pPr>
            <a:r>
              <a:rPr lang="en-US" dirty="0"/>
              <a:t>Our algo for traversal of repository: -</a:t>
            </a:r>
          </a:p>
          <a:p>
            <a:pPr marL="0" indent="0">
              <a:buNone/>
            </a:pPr>
            <a:r>
              <a:rPr lang="en-US" dirty="0"/>
              <a:t>    Preorder(</a:t>
            </a:r>
            <a:r>
              <a:rPr lang="en-US" dirty="0" err="1"/>
              <a:t>root_repo</a:t>
            </a:r>
            <a:r>
              <a:rPr lang="en-US" dirty="0"/>
              <a:t>):</a:t>
            </a:r>
          </a:p>
          <a:p>
            <a:pPr marL="0" indent="0">
              <a:buNone/>
            </a:pPr>
            <a:r>
              <a:rPr lang="en-US" dirty="0"/>
              <a:t>        1.Follow step 2 to 4</a:t>
            </a:r>
          </a:p>
          <a:p>
            <a:pPr marL="0" indent="0">
              <a:buNone/>
            </a:pPr>
            <a:r>
              <a:rPr lang="en-US" dirty="0"/>
              <a:t>        2.fetch GitHub content (</a:t>
            </a:r>
            <a:r>
              <a:rPr lang="en-US" dirty="0" err="1"/>
              <a:t>root_repo</a:t>
            </a:r>
            <a:r>
              <a:rPr lang="en-US" dirty="0"/>
              <a:t>) (process mention in point 9)</a:t>
            </a:r>
          </a:p>
          <a:p>
            <a:pPr marL="0" indent="0">
              <a:buNone/>
            </a:pPr>
            <a:r>
              <a:rPr lang="en-US" dirty="0"/>
              <a:t>        3. if it is file download it </a:t>
            </a:r>
          </a:p>
          <a:p>
            <a:pPr marL="0" indent="0">
              <a:buNone/>
            </a:pPr>
            <a:r>
              <a:rPr lang="en-US" dirty="0"/>
              <a:t>        4. else create a folder and visit all the file/folder inside the remote repo folder one by one and call       </a:t>
            </a:r>
            <a:r>
              <a:rPr lang="en-US" dirty="0" err="1"/>
              <a:t>cvc</a:t>
            </a:r>
            <a:r>
              <a:rPr lang="en-US" dirty="0"/>
              <a:t> Preorder(</a:t>
            </a:r>
            <a:r>
              <a:rPr lang="en-US" dirty="0" err="1"/>
              <a:t>child_repo</a:t>
            </a:r>
            <a:r>
              <a:rPr lang="en-US" dirty="0"/>
              <a:t>)</a:t>
            </a:r>
          </a:p>
          <a:p>
            <a:pPr marL="0" indent="0">
              <a:buNone/>
            </a:pPr>
            <a:r>
              <a:rPr lang="en-US" dirty="0"/>
              <a:t>        5.End loop</a:t>
            </a:r>
          </a:p>
        </p:txBody>
      </p:sp>
      <p:pic>
        <p:nvPicPr>
          <p:cNvPr id="5" name="Picture 4" descr="A cat head in a circle&#10;&#10;Description automatically generated">
            <a:extLst>
              <a:ext uri="{FF2B5EF4-FFF2-40B4-BE49-F238E27FC236}">
                <a16:creationId xmlns:a16="http://schemas.microsoft.com/office/drawing/2014/main" id="{A72CCEEC-A15C-AAC7-BC20-4878724671FC}"/>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1190031" y="5869036"/>
            <a:ext cx="1001969" cy="988964"/>
          </a:xfrm>
          <a:prstGeom prst="rect">
            <a:avLst/>
          </a:prstGeom>
        </p:spPr>
      </p:pic>
      <p:sp>
        <p:nvSpPr>
          <p:cNvPr id="7" name="TextBox 6">
            <a:extLst>
              <a:ext uri="{FF2B5EF4-FFF2-40B4-BE49-F238E27FC236}">
                <a16:creationId xmlns:a16="http://schemas.microsoft.com/office/drawing/2014/main" id="{1F0E823F-1176-3273-543B-B46A1944D63D}"/>
              </a:ext>
            </a:extLst>
          </p:cNvPr>
          <p:cNvSpPr txBox="1"/>
          <p:nvPr/>
        </p:nvSpPr>
        <p:spPr>
          <a:xfrm>
            <a:off x="5686747" y="6385460"/>
            <a:ext cx="1001969" cy="369332"/>
          </a:xfrm>
          <a:prstGeom prst="rect">
            <a:avLst/>
          </a:prstGeom>
          <a:noFill/>
        </p:spPr>
        <p:txBody>
          <a:bodyPr wrap="square">
            <a:spAutoFit/>
          </a:bodyPr>
          <a:lstStyle/>
          <a:p>
            <a:r>
              <a:rPr lang="en-US" dirty="0"/>
              <a:t>GitHub</a:t>
            </a:r>
          </a:p>
        </p:txBody>
      </p:sp>
      <p:pic>
        <p:nvPicPr>
          <p:cNvPr id="2050" name="Picture 2" descr="Image result for pre order traversal of non-binary tree gif">
            <a:extLst>
              <a:ext uri="{FF2B5EF4-FFF2-40B4-BE49-F238E27FC236}">
                <a16:creationId xmlns:a16="http://schemas.microsoft.com/office/drawing/2014/main" id="{C98080FB-C09A-A9CF-54AE-91BA98B62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015" y="974761"/>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7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va - Should I organize content in content repositories like I do in ...">
            <a:extLst>
              <a:ext uri="{FF2B5EF4-FFF2-40B4-BE49-F238E27FC236}">
                <a16:creationId xmlns:a16="http://schemas.microsoft.com/office/drawing/2014/main" id="{C86DEB8A-F658-2502-8AD5-CE472F5CD0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5771" y="457980"/>
            <a:ext cx="9955658" cy="5411056"/>
          </a:xfrm>
          <a:prstGeom prst="rect">
            <a:avLst/>
          </a:prstGeom>
          <a:noFill/>
          <a:ln>
            <a:noFill/>
          </a:ln>
        </p:spPr>
      </p:pic>
      <p:pic>
        <p:nvPicPr>
          <p:cNvPr id="6" name="Picture 5" descr="A cat head in a circle&#10;&#10;Description automatically generated">
            <a:extLst>
              <a:ext uri="{FF2B5EF4-FFF2-40B4-BE49-F238E27FC236}">
                <a16:creationId xmlns:a16="http://schemas.microsoft.com/office/drawing/2014/main" id="{473FD9CA-0221-E51B-8273-D170494D519C}"/>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1190031" y="5869036"/>
            <a:ext cx="1001969" cy="988964"/>
          </a:xfrm>
          <a:prstGeom prst="rect">
            <a:avLst/>
          </a:prstGeom>
        </p:spPr>
      </p:pic>
      <p:sp>
        <p:nvSpPr>
          <p:cNvPr id="8" name="TextBox 7">
            <a:extLst>
              <a:ext uri="{FF2B5EF4-FFF2-40B4-BE49-F238E27FC236}">
                <a16:creationId xmlns:a16="http://schemas.microsoft.com/office/drawing/2014/main" id="{C8CAF8D9-C362-2615-E217-D476226DC940}"/>
              </a:ext>
            </a:extLst>
          </p:cNvPr>
          <p:cNvSpPr txBox="1"/>
          <p:nvPr/>
        </p:nvSpPr>
        <p:spPr>
          <a:xfrm>
            <a:off x="5641368" y="6365500"/>
            <a:ext cx="909263" cy="376060"/>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334865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9AC4-A258-28A8-006C-67E9D078AFA8}"/>
              </a:ext>
            </a:extLst>
          </p:cNvPr>
          <p:cNvSpPr>
            <a:spLocks noGrp="1"/>
          </p:cNvSpPr>
          <p:nvPr>
            <p:ph type="title"/>
          </p:nvPr>
        </p:nvSpPr>
        <p:spPr>
          <a:xfrm>
            <a:off x="383117" y="170393"/>
            <a:ext cx="10515600" cy="681037"/>
          </a:xfrm>
        </p:spPr>
        <p:txBody>
          <a:bodyPr>
            <a:normAutofit fontScale="90000"/>
          </a:bodyPr>
          <a:lstStyle/>
          <a:p>
            <a:r>
              <a:rPr lang="en-US" dirty="0">
                <a:solidFill>
                  <a:schemeClr val="accent2"/>
                </a:solidFill>
              </a:rPr>
              <a:t>                               ADVANTAGES</a:t>
            </a:r>
          </a:p>
        </p:txBody>
      </p:sp>
      <p:sp>
        <p:nvSpPr>
          <p:cNvPr id="3" name="Content Placeholder 2">
            <a:extLst>
              <a:ext uri="{FF2B5EF4-FFF2-40B4-BE49-F238E27FC236}">
                <a16:creationId xmlns:a16="http://schemas.microsoft.com/office/drawing/2014/main" id="{06E561B9-72FC-19A7-970B-BFA753BA58FF}"/>
              </a:ext>
            </a:extLst>
          </p:cNvPr>
          <p:cNvSpPr>
            <a:spLocks noGrp="1"/>
          </p:cNvSpPr>
          <p:nvPr>
            <p:ph idx="1"/>
          </p:nvPr>
        </p:nvSpPr>
        <p:spPr>
          <a:xfrm>
            <a:off x="756007" y="1046638"/>
            <a:ext cx="10515600" cy="4563051"/>
          </a:xfrm>
        </p:spPr>
        <p:txBody>
          <a:bodyPr>
            <a:normAutofit fontScale="92500" lnSpcReduction="10000"/>
          </a:bodyPr>
          <a:lstStyle/>
          <a:p>
            <a:r>
              <a:rPr lang="en-US" sz="2000" dirty="0"/>
              <a:t>Integrating GitHub API with External Applications</a:t>
            </a:r>
          </a:p>
          <a:p>
            <a:r>
              <a:rPr lang="en-US" sz="2000" dirty="0"/>
              <a:t>Retrieving repository information</a:t>
            </a:r>
          </a:p>
          <a:p>
            <a:r>
              <a:rPr lang="en-US" sz="2000" dirty="0"/>
              <a:t>Managing issues and pull requests programmatically </a:t>
            </a:r>
          </a:p>
          <a:p>
            <a:r>
              <a:rPr lang="en-US" sz="2000" dirty="0"/>
              <a:t>Exploring user and organization management capabilities</a:t>
            </a:r>
          </a:p>
          <a:p>
            <a:r>
              <a:rPr lang="en-US" sz="2000" dirty="0"/>
              <a:t>Utilize version control effectively to track changes and manage codebase.</a:t>
            </a:r>
          </a:p>
          <a:p>
            <a:r>
              <a:rPr lang="en-US" sz="2000" dirty="0"/>
              <a:t> Integrate with automated testing and continuous integration tools for efficient development.</a:t>
            </a:r>
          </a:p>
          <a:p>
            <a:r>
              <a:rPr lang="en-US" sz="2000" dirty="0"/>
              <a:t>Efficient usages of space and time using resynchronization instead of cloning. </a:t>
            </a:r>
          </a:p>
          <a:p>
            <a:r>
              <a:rPr lang="en-US" sz="2000" dirty="0"/>
              <a:t>Automation of repetitive git commands </a:t>
            </a:r>
          </a:p>
          <a:p>
            <a:r>
              <a:rPr lang="en-US" sz="2200" dirty="0">
                <a:solidFill>
                  <a:srgbClr val="000000"/>
                </a:solidFill>
                <a:effectLst/>
                <a:latin typeface="Calibri" panose="020F0502020204030204" pitchFamily="34" charset="0"/>
                <a:ea typeface="Calibri" panose="020F0502020204030204" pitchFamily="34" charset="0"/>
              </a:rPr>
              <a:t>The tool supports concurrent downloading of files, significantly reducing the time required for synchronizing repositories with a large number of files.</a:t>
            </a:r>
            <a:endParaRPr lang="en-US" sz="2200" dirty="0"/>
          </a:p>
          <a:p>
            <a:r>
              <a:rPr lang="en-US" sz="2000" dirty="0"/>
              <a:t>No need to clone the entire repository; you can simply download specific files or folders that you need. This way, we can save a significant amount of space by avoiding unnecessary files and folders, as well as time.</a:t>
            </a:r>
          </a:p>
        </p:txBody>
      </p:sp>
      <p:pic>
        <p:nvPicPr>
          <p:cNvPr id="5" name="Picture 4" descr="A cat head in a circle&#10;&#10;Description automatically generated">
            <a:extLst>
              <a:ext uri="{FF2B5EF4-FFF2-40B4-BE49-F238E27FC236}">
                <a16:creationId xmlns:a16="http://schemas.microsoft.com/office/drawing/2014/main" id="{FBA9E2CE-14F6-9A41-332C-906C51D1F348}"/>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0974274" y="5698643"/>
            <a:ext cx="1001969" cy="988964"/>
          </a:xfrm>
          <a:prstGeom prst="rect">
            <a:avLst/>
          </a:prstGeom>
        </p:spPr>
      </p:pic>
      <p:sp>
        <p:nvSpPr>
          <p:cNvPr id="7" name="TextBox 6">
            <a:extLst>
              <a:ext uri="{FF2B5EF4-FFF2-40B4-BE49-F238E27FC236}">
                <a16:creationId xmlns:a16="http://schemas.microsoft.com/office/drawing/2014/main" id="{9FF957BE-ED89-D873-38B2-7C8CDD639CBF}"/>
              </a:ext>
            </a:extLst>
          </p:cNvPr>
          <p:cNvSpPr txBox="1"/>
          <p:nvPr/>
        </p:nvSpPr>
        <p:spPr>
          <a:xfrm>
            <a:off x="5640917" y="6364911"/>
            <a:ext cx="2012260"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140091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58-A662-770A-5CF4-184482DBDDEE}"/>
              </a:ext>
            </a:extLst>
          </p:cNvPr>
          <p:cNvSpPr>
            <a:spLocks noGrp="1"/>
          </p:cNvSpPr>
          <p:nvPr>
            <p:ph type="title"/>
          </p:nvPr>
        </p:nvSpPr>
        <p:spPr>
          <a:xfrm>
            <a:off x="591621" y="0"/>
            <a:ext cx="10515600" cy="598843"/>
          </a:xfrm>
        </p:spPr>
        <p:txBody>
          <a:bodyPr>
            <a:normAutofit fontScale="90000"/>
          </a:bodyPr>
          <a:lstStyle/>
          <a:p>
            <a:r>
              <a:rPr lang="en-US" sz="4000" dirty="0">
                <a:solidFill>
                  <a:schemeClr val="accent2"/>
                </a:solidFill>
                <a:effectLst/>
                <a:latin typeface="Calibri" panose="020F0502020204030204" pitchFamily="34" charset="0"/>
                <a:ea typeface="Calibri" panose="020F0502020204030204" pitchFamily="34" charset="0"/>
              </a:rPr>
              <a:t>                                  REFERENCES</a:t>
            </a:r>
            <a:endParaRPr lang="en-US" sz="4000" dirty="0">
              <a:solidFill>
                <a:schemeClr val="accent2"/>
              </a:solidFill>
            </a:endParaRPr>
          </a:p>
        </p:txBody>
      </p:sp>
      <p:sp>
        <p:nvSpPr>
          <p:cNvPr id="3" name="Content Placeholder 2">
            <a:extLst>
              <a:ext uri="{FF2B5EF4-FFF2-40B4-BE49-F238E27FC236}">
                <a16:creationId xmlns:a16="http://schemas.microsoft.com/office/drawing/2014/main" id="{95234A92-B7E6-239C-7878-77B4FF490219}"/>
              </a:ext>
            </a:extLst>
          </p:cNvPr>
          <p:cNvSpPr>
            <a:spLocks noGrp="1"/>
          </p:cNvSpPr>
          <p:nvPr>
            <p:ph idx="1"/>
          </p:nvPr>
        </p:nvSpPr>
        <p:spPr>
          <a:xfrm>
            <a:off x="921251" y="565872"/>
            <a:ext cx="10185970" cy="5633413"/>
          </a:xfrm>
        </p:spPr>
        <p:txBody>
          <a:bodyPr>
            <a:noAutofit/>
          </a:bodyPr>
          <a:lstStyle/>
          <a:p>
            <a:pPr marL="454025" marR="0" indent="0">
              <a:spcBef>
                <a:spcPts val="45"/>
              </a:spcBef>
              <a:spcAft>
                <a:spcPts val="0"/>
              </a:spcAft>
              <a:buNone/>
              <a:tabLst>
                <a:tab pos="454660" algn="l"/>
              </a:tabLst>
            </a:pPr>
            <a:br>
              <a:rPr lang="en-US" sz="1600" b="0" kern="0" dirty="0">
                <a:effectLst/>
                <a:latin typeface="Cambria" panose="02040503050406030204" pitchFamily="18" charset="0"/>
                <a:ea typeface="Cambria" panose="02040503050406030204" pitchFamily="18" charset="0"/>
                <a:cs typeface="Cambria" panose="02040503050406030204" pitchFamily="18" charset="0"/>
              </a:rPr>
            </a:br>
            <a:r>
              <a:rPr lang="en-US" sz="1600" b="0" u="sng" kern="0" dirty="0">
                <a:solidFill>
                  <a:srgbClr val="0563C1"/>
                </a:solidFill>
                <a:effectLst/>
                <a:latin typeface="Cambria" panose="02040503050406030204" pitchFamily="18" charset="0"/>
                <a:ea typeface="Cambria" panose="02040503050406030204" pitchFamily="18" charset="0"/>
                <a:cs typeface="Cambria" panose="02040503050406030204" pitchFamily="18" charset="0"/>
                <a:hlinkClick r:id="rId2" tooltip="https://docs.github.com/en/enterprise-server@3.8/rest/overview/resources-in-the-rest-api"/>
              </a:rPr>
              <a:t>https://docs.github.com/en/enterprise-server@3.8/rest/overview/resources-in-the-rest-api</a:t>
            </a:r>
            <a:br>
              <a:rPr lang="en-US" sz="1600" b="0" kern="0" dirty="0">
                <a:effectLst/>
                <a:latin typeface="Cambria" panose="02040503050406030204" pitchFamily="18" charset="0"/>
                <a:ea typeface="Cambria" panose="02040503050406030204" pitchFamily="18" charset="0"/>
                <a:cs typeface="Cambria" panose="02040503050406030204" pitchFamily="18" charset="0"/>
              </a:rPr>
            </a:br>
            <a:r>
              <a:rPr lang="en-US" sz="1600" b="0" kern="0" dirty="0">
                <a:effectLst/>
                <a:latin typeface="Cambria" panose="02040503050406030204" pitchFamily="18" charset="0"/>
                <a:ea typeface="Cambria" panose="02040503050406030204" pitchFamily="18" charset="0"/>
                <a:cs typeface="Cambria" panose="02040503050406030204" pitchFamily="18" charset="0"/>
              </a:rPr>
              <a:t>or contact your PMT team.</a:t>
            </a:r>
            <a:endParaRPr lang="en-US" sz="1600" b="1" kern="0" dirty="0">
              <a:effectLst/>
              <a:latin typeface="Cambria" panose="02040503050406030204" pitchFamily="18" charset="0"/>
              <a:ea typeface="Cambria" panose="02040503050406030204" pitchFamily="18" charset="0"/>
              <a:cs typeface="Cambria" panose="02040503050406030204" pitchFamily="18" charset="0"/>
            </a:endParaRPr>
          </a:p>
          <a:p>
            <a:pPr marL="454025" marR="0" indent="0">
              <a:spcBef>
                <a:spcPts val="45"/>
              </a:spcBef>
              <a:spcAft>
                <a:spcPts val="0"/>
              </a:spcAft>
              <a:tabLst>
                <a:tab pos="454660" algn="l"/>
              </a:tabLst>
            </a:pPr>
            <a:r>
              <a:rPr lang="en-US" sz="1600" b="1" u="sng" kern="0" dirty="0">
                <a:solidFill>
                  <a:srgbClr val="0563C1"/>
                </a:solidFill>
                <a:effectLst/>
                <a:latin typeface="Cambria" panose="02040503050406030204" pitchFamily="18" charset="0"/>
                <a:ea typeface="Cambria" panose="02040503050406030204" pitchFamily="18" charset="0"/>
                <a:cs typeface="Cambria" panose="02040503050406030204" pitchFamily="18" charset="0"/>
                <a:hlinkClick r:id="rId3" tooltip="https://www.bing.com/ck/a?!&amp;&amp;p=16bd4991f8df26c7jmltdhm9mty5njm3nzywmczpz3vpzd0wmtqyndy4ys1myji5ltyxmtctmge1my01ntjhzmexntywywimaw5zawq9ntiymq&amp;ptn=3&amp;hsh=3&amp;fclid=0142468a-fb29-6117-0a53-552afa1560ab&amp;psq=rest+api+document&amp;u=a1ahr0chm6ly9kb2nzlmdpdgh1yi5jb20v"/>
              </a:rPr>
              <a:t>   GitHub REST API documentation - GitHub Docs</a:t>
            </a:r>
            <a:endParaRPr lang="en-US" sz="1600" b="1" kern="0" dirty="0">
              <a:effectLst/>
              <a:latin typeface="Cambria" panose="02040503050406030204" pitchFamily="18" charset="0"/>
              <a:ea typeface="Cambria" panose="02040503050406030204" pitchFamily="18" charset="0"/>
              <a:cs typeface="Cambria" panose="02040503050406030204" pitchFamily="18" charset="0"/>
            </a:endParaRPr>
          </a:p>
          <a:p>
            <a:pPr marL="454025" marR="0"/>
            <a:r>
              <a:rPr lang="en-US" sz="1600" dirty="0">
                <a:effectLst/>
                <a:latin typeface="Times New Roman" panose="02020603050405020304" pitchFamily="18" charset="0"/>
                <a:ea typeface="Times New Roman" panose="02020603050405020304" pitchFamily="18" charset="0"/>
              </a:rPr>
              <a:t>clone a specific tag:-</a:t>
            </a: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4" tooltip="https://stacktuts.com/how-to-clone-a-specific-git-tag"/>
              </a:rPr>
              <a:t>How to clone a specific git tag? - </a:t>
            </a:r>
            <a:r>
              <a:rPr lang="en-US" sz="1600" u="sng" dirty="0" err="1">
                <a:solidFill>
                  <a:srgbClr val="0563C1"/>
                </a:solidFill>
                <a:effectLst/>
                <a:latin typeface="Times New Roman" panose="02020603050405020304" pitchFamily="18" charset="0"/>
                <a:ea typeface="Times New Roman" panose="02020603050405020304" pitchFamily="18" charset="0"/>
                <a:hlinkClick r:id="rId4" tooltip="https://stacktuts.com/how-to-clone-a-specific-git-tag"/>
              </a:rPr>
              <a:t>StackTuts</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2" tooltip="https://docs.github.com/en/enterprise-server@3.8/rest/overview/resources-in-the-rest-api"/>
              </a:rPr>
              <a:t>Resources in the REST API - GitHub Enterprise Server 3.8 Docs</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5" tooltip="https://git-scm.com/docs/git-ls-tree#:~:text=e.g.%20when%20you%20are%20in%20a%20directory%20sub,in%20asking%20for%20sub%2fsub%2fdir%20in%20the%20head%20commit."/>
              </a:rPr>
              <a:t>Git - git-ls-tree Documentation (git-scm.com)</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6" tooltip="https://www.bing.com/ck/a?!&amp;&amp;p=ed9fe066974c9278jmltdhm9mty5njm3nzywmczpz3vpzd0wmtqyndy4ys1myji5ltyxmtctmge1my01ntjhzmexntywywimaw5zawq9ntiymg&amp;ptn=3&amp;hsh=3&amp;fclid=0142468a-fb29-6117-0a53-552afa1560ab&amp;psq=git+ls-remote&amp;u=a1ahr0chm6ly9naxqtc2ntlmnvbs9kb2nzl2dp"/>
              </a:rPr>
              <a:t>Git - git-ls-remote Documentation</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7" tooltip="https://docs.github.com/en/enterprise-server@3.8/actions/security-guides/automatic-token-authentication#permissions-for-the-github_token"/>
              </a:rPr>
              <a:t>Automatic token authentication - GitHub Enterprise Server 3.8 Docs</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8" tooltip="https://docs.github.com/en/enterprise-server@3.8/rest/overview/keeping-your-api-credentials-secure"/>
              </a:rPr>
              <a:t>Keeping your API credentials secure - GitHub Enterprise Server 3.8 Docs</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9" tooltip="https://api.github.com/repos/barchart/portfolio-api-common/contents/lib"/>
              </a:rPr>
              <a:t>https://api.github.com/repos/barchart/portfolio-api-common/contents/lib</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10" tooltip="https://docs.github.com/en/rest/repos/tags?apiversion=2022-11-28"/>
              </a:rPr>
              <a:t>Repository tags - GitHub Docs</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11" tooltip="https://gist.github.com/fkraeutli/66fa741d9a8c2a6a238a01d17ed0edc5"/>
              </a:rPr>
              <a:t>How to download GIT LFS files · GitHub</a:t>
            </a:r>
            <a:endParaRPr lang="en-US" sz="1600" dirty="0">
              <a:effectLst/>
              <a:latin typeface="Times New Roman" panose="02020603050405020304" pitchFamily="18" charset="0"/>
              <a:ea typeface="Times New Roman" panose="02020603050405020304" pitchFamily="18" charset="0"/>
            </a:endParaRPr>
          </a:p>
          <a:p>
            <a:pPr marL="454025" marR="0"/>
            <a:r>
              <a:rPr lang="en-US" sz="1600" u="sng" dirty="0">
                <a:solidFill>
                  <a:srgbClr val="0563C1"/>
                </a:solidFill>
                <a:effectLst/>
                <a:latin typeface="Times New Roman" panose="02020603050405020304" pitchFamily="18" charset="0"/>
                <a:ea typeface="Times New Roman" panose="02020603050405020304" pitchFamily="18" charset="0"/>
                <a:hlinkClick r:id="rId12" tooltip="https://github-am.geo.conti.de/settings/tokens"/>
              </a:rPr>
              <a:t>https://github-am.geo.conti.de/settings/tokens</a:t>
            </a:r>
            <a:endParaRPr lang="en-US" sz="1600" dirty="0">
              <a:effectLst/>
              <a:latin typeface="Times New Roman" panose="02020603050405020304" pitchFamily="18" charset="0"/>
              <a:ea typeface="Times New Roman" panose="02020603050405020304" pitchFamily="18" charset="0"/>
            </a:endParaRPr>
          </a:p>
          <a:p>
            <a:r>
              <a:rPr lang="en-US" sz="1600" u="sng" dirty="0">
                <a:solidFill>
                  <a:srgbClr val="0563C1"/>
                </a:solidFill>
                <a:effectLst/>
                <a:latin typeface="Calibri" panose="020F0502020204030204" pitchFamily="34" charset="0"/>
                <a:ea typeface="Calibri" panose="020F0502020204030204" pitchFamily="34" charset="0"/>
                <a:hlinkClick r:id="rId13" tooltip="https://www.softwaretestinghelp.com/rest-api-response-codes/"/>
              </a:rPr>
              <a:t> Rest API Response Codes And Types Of Rest Requests (softwaretestinghelp.com)</a:t>
            </a:r>
            <a:br>
              <a:rPr lang="en-US" sz="1600" dirty="0">
                <a:effectLst/>
                <a:latin typeface="Calibri" panose="020F0502020204030204" pitchFamily="34" charset="0"/>
                <a:ea typeface="Cambria" panose="02040503050406030204" pitchFamily="18" charset="0"/>
              </a:rPr>
            </a:br>
            <a:endParaRPr lang="en-US" sz="1600" dirty="0"/>
          </a:p>
        </p:txBody>
      </p:sp>
      <p:pic>
        <p:nvPicPr>
          <p:cNvPr id="5" name="Picture 4" descr="A cat head in a circle&#10;&#10;Description automatically generated">
            <a:extLst>
              <a:ext uri="{FF2B5EF4-FFF2-40B4-BE49-F238E27FC236}">
                <a16:creationId xmlns:a16="http://schemas.microsoft.com/office/drawing/2014/main" id="{E58C310D-4A62-7367-6DB3-3807ED038A41}"/>
              </a:ext>
            </a:extLst>
          </p:cNvPr>
          <p:cNvPicPr>
            <a:picLocks noChangeAspect="1"/>
          </p:cNvPicPr>
          <p:nvPr/>
        </p:nvPicPr>
        <p:blipFill>
          <a:blip r:embed="rId14">
            <a:biLevel thresh="75000"/>
            <a:extLst>
              <a:ext uri="{28A0092B-C50C-407E-A947-70E740481C1C}">
                <a14:useLocalDpi xmlns:a14="http://schemas.microsoft.com/office/drawing/2010/main" val="0"/>
              </a:ext>
            </a:extLst>
          </a:blip>
          <a:stretch>
            <a:fillRect/>
          </a:stretch>
        </p:blipFill>
        <p:spPr>
          <a:xfrm>
            <a:off x="11108076" y="5721383"/>
            <a:ext cx="1001969" cy="988964"/>
          </a:xfrm>
          <a:prstGeom prst="rect">
            <a:avLst/>
          </a:prstGeom>
        </p:spPr>
      </p:pic>
      <p:sp>
        <p:nvSpPr>
          <p:cNvPr id="7" name="TextBox 6">
            <a:extLst>
              <a:ext uri="{FF2B5EF4-FFF2-40B4-BE49-F238E27FC236}">
                <a16:creationId xmlns:a16="http://schemas.microsoft.com/office/drawing/2014/main" id="{44111210-2DCF-EC5C-77B0-6D004BB3F666}"/>
              </a:ext>
            </a:extLst>
          </p:cNvPr>
          <p:cNvSpPr txBox="1"/>
          <p:nvPr/>
        </p:nvSpPr>
        <p:spPr>
          <a:xfrm>
            <a:off x="5684606" y="6428985"/>
            <a:ext cx="1104472" cy="369332"/>
          </a:xfrm>
          <a:prstGeom prst="rect">
            <a:avLst/>
          </a:prstGeom>
          <a:noFill/>
        </p:spPr>
        <p:txBody>
          <a:bodyPr wrap="square">
            <a:spAutoFit/>
          </a:bodyPr>
          <a:lstStyle/>
          <a:p>
            <a:r>
              <a:rPr lang="en-US" dirty="0"/>
              <a:t>GitHub</a:t>
            </a:r>
          </a:p>
        </p:txBody>
      </p:sp>
    </p:spTree>
    <p:extLst>
      <p:ext uri="{BB962C8B-B14F-4D97-AF65-F5344CB8AC3E}">
        <p14:creationId xmlns:p14="http://schemas.microsoft.com/office/powerpoint/2010/main" val="1030130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5E1927C-B3C8-4E1E-A8D4-048EFA2B6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TextBox 5">
            <a:extLst>
              <a:ext uri="{FF2B5EF4-FFF2-40B4-BE49-F238E27FC236}">
                <a16:creationId xmlns:a16="http://schemas.microsoft.com/office/drawing/2014/main" id="{208C0A9C-5206-696F-05AE-966317A387E1}"/>
              </a:ext>
            </a:extLst>
          </p:cNvPr>
          <p:cNvSpPr txBox="1"/>
          <p:nvPr/>
        </p:nvSpPr>
        <p:spPr>
          <a:xfrm>
            <a:off x="4944979" y="3554960"/>
            <a:ext cx="6769184" cy="17571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Q &amp; A</a:t>
            </a:r>
          </a:p>
        </p:txBody>
      </p:sp>
      <p:pic>
        <p:nvPicPr>
          <p:cNvPr id="7" name="Picture 4">
            <a:extLst>
              <a:ext uri="{FF2B5EF4-FFF2-40B4-BE49-F238E27FC236}">
                <a16:creationId xmlns:a16="http://schemas.microsoft.com/office/drawing/2014/main" id="{B172009C-48A8-88EB-66BB-DF64DB0E58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30" r="-1" b="-1"/>
          <a:stretch/>
        </p:blipFill>
        <p:spPr bwMode="auto">
          <a:xfrm>
            <a:off x="-5" y="1676465"/>
            <a:ext cx="4211054" cy="5181530"/>
          </a:xfrm>
          <a:custGeom>
            <a:avLst/>
            <a:gdLst/>
            <a:ahLst/>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3" y="5181530"/>
                </a:lnTo>
                <a:lnTo>
                  <a:pt x="0" y="5181530"/>
                </a:lnTo>
                <a:lnTo>
                  <a:pt x="0" y="251609"/>
                </a:lnTo>
                <a:lnTo>
                  <a:pt x="158783" y="182603"/>
                </a:lnTo>
                <a:cubicBezTo>
                  <a:pt x="479801" y="54981"/>
                  <a:pt x="818871" y="-8854"/>
                  <a:pt x="1165310" y="990"/>
                </a:cubicBezTo>
                <a:close/>
              </a:path>
            </a:pathLst>
          </a:custGeom>
          <a:noFill/>
          <a:extLst>
            <a:ext uri="{909E8E84-426E-40DD-AFC4-6F175D3DCCD1}">
              <a14:hiddenFill xmlns:a14="http://schemas.microsoft.com/office/drawing/2010/main">
                <a:solidFill>
                  <a:srgbClr val="FFFFFF"/>
                </a:solidFill>
              </a14:hiddenFill>
            </a:ext>
          </a:extLst>
        </p:spPr>
      </p:pic>
      <p:pic>
        <p:nvPicPr>
          <p:cNvPr id="5122" name="Picture 2" descr="Cover image for The Best GitHub Repos for Self-Taught">
            <a:extLst>
              <a:ext uri="{FF2B5EF4-FFF2-40B4-BE49-F238E27FC236}">
                <a16:creationId xmlns:a16="http://schemas.microsoft.com/office/drawing/2014/main" id="{D2729C0C-DFA3-73EE-37A2-0668232ED7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44" r="18227" b="2"/>
          <a:stretch/>
        </p:blipFill>
        <p:spPr bwMode="auto">
          <a:xfrm>
            <a:off x="3336555" y="3"/>
            <a:ext cx="3997527" cy="2646947"/>
          </a:xfrm>
          <a:custGeom>
            <a:avLst/>
            <a:gdLst/>
            <a:ahLst/>
            <a:cxnLst/>
            <a:rect l="l" t="t" r="r" b="b"/>
            <a:pathLst>
              <a:path w="3997527" h="2646947">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1" y="2646947"/>
                </a:cubicBezTo>
                <a:cubicBezTo>
                  <a:pt x="1310863" y="2646947"/>
                  <a:pt x="873195" y="2394813"/>
                  <a:pt x="465463" y="1803828"/>
                </a:cubicBezTo>
                <a:cubicBezTo>
                  <a:pt x="412107" y="1726474"/>
                  <a:pt x="359949" y="1656124"/>
                  <a:pt x="309509" y="1588134"/>
                </a:cubicBezTo>
                <a:cubicBezTo>
                  <a:pt x="100453" y="1306222"/>
                  <a:pt x="0" y="1159615"/>
                  <a:pt x="0" y="908578"/>
                </a:cubicBezTo>
                <a:cubicBezTo>
                  <a:pt x="0" y="659312"/>
                  <a:pt x="62965" y="413080"/>
                  <a:pt x="187010" y="176721"/>
                </a:cubicBezTo>
                <a:cubicBezTo>
                  <a:pt x="217356" y="118918"/>
                  <a:pt x="250961" y="62336"/>
                  <a:pt x="287751" y="7075"/>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1CBFE889-BAB8-61C2-457D-BEBD146199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2" r="2" b="4019"/>
          <a:stretch/>
        </p:blipFill>
        <p:spPr bwMode="auto">
          <a:xfrm>
            <a:off x="8253666" y="2"/>
            <a:ext cx="3938337" cy="3321595"/>
          </a:xfrm>
          <a:custGeom>
            <a:avLst/>
            <a:gdLst/>
            <a:ahLst/>
            <a:cxnLst/>
            <a:rect l="l" t="t" r="r" b="b"/>
            <a:pathLst>
              <a:path w="3938337" h="3321595">
                <a:moveTo>
                  <a:pt x="412520" y="0"/>
                </a:moveTo>
                <a:lnTo>
                  <a:pt x="3217629" y="0"/>
                </a:lnTo>
                <a:lnTo>
                  <a:pt x="3871410" y="0"/>
                </a:lnTo>
                <a:lnTo>
                  <a:pt x="3938337" y="0"/>
                </a:lnTo>
                <a:lnTo>
                  <a:pt x="3938337" y="59511"/>
                </a:lnTo>
                <a:lnTo>
                  <a:pt x="3938337" y="699247"/>
                </a:lnTo>
                <a:lnTo>
                  <a:pt x="3938337" y="2518435"/>
                </a:lnTo>
                <a:lnTo>
                  <a:pt x="3856842" y="2618704"/>
                </a:lnTo>
                <a:cubicBezTo>
                  <a:pt x="3439614" y="3108658"/>
                  <a:pt x="2979779" y="3321595"/>
                  <a:pt x="2362292" y="3321595"/>
                </a:cubicBezTo>
                <a:cubicBezTo>
                  <a:pt x="1899140" y="3321595"/>
                  <a:pt x="1559319" y="3095023"/>
                  <a:pt x="1093716" y="2749441"/>
                </a:cubicBezTo>
                <a:cubicBezTo>
                  <a:pt x="1041701" y="2710827"/>
                  <a:pt x="989684" y="2672676"/>
                  <a:pt x="939333" y="2635829"/>
                </a:cubicBezTo>
                <a:cubicBezTo>
                  <a:pt x="666418" y="2435869"/>
                  <a:pt x="408686" y="2246981"/>
                  <a:pt x="237160" y="2041901"/>
                </a:cubicBezTo>
                <a:cubicBezTo>
                  <a:pt x="73176" y="1845849"/>
                  <a:pt x="0" y="1649145"/>
                  <a:pt x="0" y="1404055"/>
                </a:cubicBezTo>
                <a:cubicBezTo>
                  <a:pt x="0" y="866538"/>
                  <a:pt x="144750" y="376466"/>
                  <a:pt x="410955" y="1974"/>
                </a:cubicBezTo>
                <a:close/>
              </a:path>
            </a:pathLst>
          </a:custGeom>
          <a:noFill/>
          <a:extLst>
            <a:ext uri="{909E8E84-426E-40DD-AFC4-6F175D3DCCD1}">
              <a14:hiddenFill xmlns:a14="http://schemas.microsoft.com/office/drawing/2010/main">
                <a:solidFill>
                  <a:srgbClr val="FFFFFF"/>
                </a:solidFill>
              </a14:hiddenFill>
            </a:ext>
          </a:extLst>
        </p:spPr>
      </p:pic>
      <p:sp>
        <p:nvSpPr>
          <p:cNvPr id="5129" name="Freeform: Shape 5128">
            <a:extLst>
              <a:ext uri="{FF2B5EF4-FFF2-40B4-BE49-F238E27FC236}">
                <a16:creationId xmlns:a16="http://schemas.microsoft.com/office/drawing/2014/main" id="{C24CD456-79B8-4425-95A0-5344971E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76470"/>
            <a:ext cx="4211054" cy="5181530"/>
          </a:xfrm>
          <a:custGeom>
            <a:avLst/>
            <a:gdLst>
              <a:gd name="connsiteX0" fmla="*/ 1165310 w 4211054"/>
              <a:gd name="connsiteY0" fmla="*/ 990 h 5181530"/>
              <a:gd name="connsiteX1" fmla="*/ 2418078 w 4211054"/>
              <a:gd name="connsiteY1" fmla="*/ 367333 h 5181530"/>
              <a:gd name="connsiteX2" fmla="*/ 3861693 w 4211054"/>
              <a:gd name="connsiteY2" fmla="*/ 4749397 h 5181530"/>
              <a:gd name="connsiteX3" fmla="*/ 3592887 w 4211054"/>
              <a:gd name="connsiteY3" fmla="*/ 5091022 h 5181530"/>
              <a:gd name="connsiteX4" fmla="*/ 3483152 w 4211054"/>
              <a:gd name="connsiteY4" fmla="*/ 5181530 h 5181530"/>
              <a:gd name="connsiteX5" fmla="*/ 0 w 4211054"/>
              <a:gd name="connsiteY5" fmla="*/ 5181530 h 5181530"/>
              <a:gd name="connsiteX6" fmla="*/ 0 w 4211054"/>
              <a:gd name="connsiteY6" fmla="*/ 5181528 h 5181530"/>
              <a:gd name="connsiteX7" fmla="*/ 2981677 w 4211054"/>
              <a:gd name="connsiteY7" fmla="*/ 5181528 h 5181530"/>
              <a:gd name="connsiteX8" fmla="*/ 3028606 w 4211054"/>
              <a:gd name="connsiteY8" fmla="*/ 5160626 h 5181530"/>
              <a:gd name="connsiteX9" fmla="*/ 3747110 w 4211054"/>
              <a:gd name="connsiteY9" fmla="*/ 4553549 h 5181530"/>
              <a:gd name="connsiteX10" fmla="*/ 2353269 w 4211054"/>
              <a:gd name="connsiteY10" fmla="*/ 527791 h 5181530"/>
              <a:gd name="connsiteX11" fmla="*/ 1162923 w 4211054"/>
              <a:gd name="connsiteY11" fmla="*/ 185179 h 5181530"/>
              <a:gd name="connsiteX12" fmla="*/ 80119 w 4211054"/>
              <a:gd name="connsiteY12" fmla="*/ 399295 h 5181530"/>
              <a:gd name="connsiteX13" fmla="*/ 0 w 4211054"/>
              <a:gd name="connsiteY13" fmla="*/ 438059 h 5181530"/>
              <a:gd name="connsiteX14" fmla="*/ 0 w 4211054"/>
              <a:gd name="connsiteY14" fmla="*/ 251609 h 5181530"/>
              <a:gd name="connsiteX15" fmla="*/ 158783 w 4211054"/>
              <a:gd name="connsiteY15" fmla="*/ 182603 h 5181530"/>
              <a:gd name="connsiteX16" fmla="*/ 1165310 w 4211054"/>
              <a:gd name="connsiteY16" fmla="*/ 990 h 518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2" y="5181530"/>
                </a:lnTo>
                <a:lnTo>
                  <a:pt x="0" y="5181530"/>
                </a:lnTo>
                <a:lnTo>
                  <a:pt x="0" y="5181528"/>
                </a:lnTo>
                <a:lnTo>
                  <a:pt x="2981677" y="5181528"/>
                </a:lnTo>
                <a:lnTo>
                  <a:pt x="3028606" y="5160626"/>
                </a:lnTo>
                <a:cubicBezTo>
                  <a:pt x="3311277" y="5028098"/>
                  <a:pt x="3558318" y="4869020"/>
                  <a:pt x="3747110" y="4553549"/>
                </a:cubicBezTo>
                <a:cubicBezTo>
                  <a:pt x="4552598" y="3207566"/>
                  <a:pt x="3769268" y="1316508"/>
                  <a:pt x="2353269" y="527791"/>
                </a:cubicBezTo>
                <a:cubicBezTo>
                  <a:pt x="1957349" y="307263"/>
                  <a:pt x="1554872" y="198154"/>
                  <a:pt x="1162923" y="185179"/>
                </a:cubicBezTo>
                <a:cubicBezTo>
                  <a:pt x="787306" y="172747"/>
                  <a:pt x="421359" y="248602"/>
                  <a:pt x="80119" y="399295"/>
                </a:cubicBezTo>
                <a:lnTo>
                  <a:pt x="0" y="438059"/>
                </a:lnTo>
                <a:lnTo>
                  <a:pt x="0" y="251609"/>
                </a:lnTo>
                <a:lnTo>
                  <a:pt x="158783" y="182603"/>
                </a:lnTo>
                <a:cubicBezTo>
                  <a:pt x="479801" y="54981"/>
                  <a:pt x="818871" y="-8854"/>
                  <a:pt x="116531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31" name="Freeform: Shape 5130">
            <a:extLst>
              <a:ext uri="{FF2B5EF4-FFF2-40B4-BE49-F238E27FC236}">
                <a16:creationId xmlns:a16="http://schemas.microsoft.com/office/drawing/2014/main" id="{3C9C3854-C672-47D2-8FD3-15A88F6CE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63824" y="-15902"/>
            <a:ext cx="4289727" cy="2866417"/>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33" name="Freeform: Shape 5132">
            <a:extLst>
              <a:ext uri="{FF2B5EF4-FFF2-40B4-BE49-F238E27FC236}">
                <a16:creationId xmlns:a16="http://schemas.microsoft.com/office/drawing/2014/main" id="{AE886DDB-D248-47D2-9A3C-8E203F6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6555" y="1"/>
            <a:ext cx="3997527" cy="2646947"/>
          </a:xfrm>
          <a:custGeom>
            <a:avLst/>
            <a:gdLst>
              <a:gd name="connsiteX0" fmla="*/ 478501 w 3997527"/>
              <a:gd name="connsiteY0" fmla="*/ 2 h 2646947"/>
              <a:gd name="connsiteX1" fmla="*/ 382993 w 3997527"/>
              <a:gd name="connsiteY1" fmla="*/ 123929 h 2646947"/>
              <a:gd name="connsiteX2" fmla="*/ 290041 w 3997527"/>
              <a:gd name="connsiteY2" fmla="*/ 274421 h 2646947"/>
              <a:gd name="connsiteX3" fmla="*/ 117491 w 3997527"/>
              <a:gd name="connsiteY3" fmla="*/ 923641 h 2646947"/>
              <a:gd name="connsiteX4" fmla="*/ 403069 w 3997527"/>
              <a:gd name="connsiteY4" fmla="*/ 1526467 h 2646947"/>
              <a:gd name="connsiteX5" fmla="*/ 546966 w 3997527"/>
              <a:gd name="connsiteY5" fmla="*/ 1717806 h 2646947"/>
              <a:gd name="connsiteX6" fmla="*/ 1897207 w 3997527"/>
              <a:gd name="connsiteY6" fmla="*/ 2465727 h 2646947"/>
              <a:gd name="connsiteX7" fmla="*/ 2922217 w 3997527"/>
              <a:gd name="connsiteY7" fmla="*/ 2005601 h 2646947"/>
              <a:gd name="connsiteX8" fmla="*/ 3046959 w 3997527"/>
              <a:gd name="connsiteY8" fmla="*/ 1914233 h 2646947"/>
              <a:gd name="connsiteX9" fmla="*/ 3614314 w 3997527"/>
              <a:gd name="connsiteY9" fmla="*/ 1436596 h 2646947"/>
              <a:gd name="connsiteX10" fmla="*/ 3805939 w 3997527"/>
              <a:gd name="connsiteY10" fmla="*/ 923641 h 2646947"/>
              <a:gd name="connsiteX11" fmla="*/ 3633781 w 3997527"/>
              <a:gd name="connsiteY11" fmla="*/ 75714 h 2646947"/>
              <a:gd name="connsiteX12" fmla="*/ 3595267 w 3997527"/>
              <a:gd name="connsiteY12" fmla="*/ 2 h 2646947"/>
              <a:gd name="connsiteX13" fmla="*/ 292993 w 3997527"/>
              <a:gd name="connsiteY13" fmla="*/ 0 h 2646947"/>
              <a:gd name="connsiteX14" fmla="*/ 3828920 w 3997527"/>
              <a:gd name="connsiteY14" fmla="*/ 0 h 2646947"/>
              <a:gd name="connsiteX15" fmla="*/ 3877162 w 3997527"/>
              <a:gd name="connsiteY15" fmla="*/ 126877 h 2646947"/>
              <a:gd name="connsiteX16" fmla="*/ 3997527 w 3997527"/>
              <a:gd name="connsiteY16" fmla="*/ 908578 h 2646947"/>
              <a:gd name="connsiteX17" fmla="*/ 3789844 w 3997527"/>
              <a:gd name="connsiteY17" fmla="*/ 1486825 h 2646947"/>
              <a:gd name="connsiteX18" fmla="*/ 3174946 w 3997527"/>
              <a:gd name="connsiteY18" fmla="*/ 2025257 h 2646947"/>
              <a:gd name="connsiteX19" fmla="*/ 3039752 w 3997527"/>
              <a:gd name="connsiteY19" fmla="*/ 2128254 h 2646947"/>
              <a:gd name="connsiteX20" fmla="*/ 1928850 w 3997527"/>
              <a:gd name="connsiteY20" fmla="*/ 2646947 h 2646947"/>
              <a:gd name="connsiteX21" fmla="*/ 465463 w 3997527"/>
              <a:gd name="connsiteY21" fmla="*/ 1803828 h 2646947"/>
              <a:gd name="connsiteX22" fmla="*/ 309508 w 3997527"/>
              <a:gd name="connsiteY22" fmla="*/ 1588134 h 2646947"/>
              <a:gd name="connsiteX23" fmla="*/ 0 w 3997527"/>
              <a:gd name="connsiteY23" fmla="*/ 908578 h 2646947"/>
              <a:gd name="connsiteX24" fmla="*/ 187010 w 3997527"/>
              <a:gd name="connsiteY24" fmla="*/ 176721 h 2646947"/>
              <a:gd name="connsiteX25" fmla="*/ 287750 w 3997527"/>
              <a:gd name="connsiteY25" fmla="*/ 7075 h 264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97527" h="2646947">
                <a:moveTo>
                  <a:pt x="478501" y="2"/>
                </a:moveTo>
                <a:lnTo>
                  <a:pt x="382993" y="123929"/>
                </a:lnTo>
                <a:cubicBezTo>
                  <a:pt x="349048" y="172951"/>
                  <a:pt x="318041" y="223144"/>
                  <a:pt x="290041" y="274421"/>
                </a:cubicBezTo>
                <a:cubicBezTo>
                  <a:pt x="175588" y="484093"/>
                  <a:pt x="117491" y="702521"/>
                  <a:pt x="117491" y="923641"/>
                </a:cubicBezTo>
                <a:cubicBezTo>
                  <a:pt x="117491" y="1146334"/>
                  <a:pt x="210177" y="1276386"/>
                  <a:pt x="403069" y="1526467"/>
                </a:cubicBezTo>
                <a:cubicBezTo>
                  <a:pt x="449609" y="1586781"/>
                  <a:pt x="497735" y="1649187"/>
                  <a:pt x="546966" y="1717806"/>
                </a:cubicBezTo>
                <a:cubicBezTo>
                  <a:pt x="923173" y="2242063"/>
                  <a:pt x="1327000" y="2465727"/>
                  <a:pt x="1897207" y="2465727"/>
                </a:cubicBezTo>
                <a:cubicBezTo>
                  <a:pt x="2271434" y="2465727"/>
                  <a:pt x="2546010" y="2283518"/>
                  <a:pt x="2922217" y="2005601"/>
                </a:cubicBezTo>
                <a:cubicBezTo>
                  <a:pt x="2964245" y="1974547"/>
                  <a:pt x="3006275" y="1943867"/>
                  <a:pt x="3046959" y="1914233"/>
                </a:cubicBezTo>
                <a:cubicBezTo>
                  <a:pt x="3267474" y="1753426"/>
                  <a:pt x="3475721" y="1601521"/>
                  <a:pt x="3614314" y="1436596"/>
                </a:cubicBezTo>
                <a:cubicBezTo>
                  <a:pt x="3746813" y="1278931"/>
                  <a:pt x="3805939" y="1120743"/>
                  <a:pt x="3805939" y="923641"/>
                </a:cubicBezTo>
                <a:cubicBezTo>
                  <a:pt x="3805939" y="614875"/>
                  <a:pt x="3746267" y="325578"/>
                  <a:pt x="3633781" y="75714"/>
                </a:cubicBezTo>
                <a:lnTo>
                  <a:pt x="3595267" y="2"/>
                </a:lnTo>
                <a:close/>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0" y="2646947"/>
                </a:cubicBezTo>
                <a:cubicBezTo>
                  <a:pt x="1310863" y="2646947"/>
                  <a:pt x="873195" y="2394813"/>
                  <a:pt x="465463" y="1803828"/>
                </a:cubicBezTo>
                <a:cubicBezTo>
                  <a:pt x="412107" y="1726474"/>
                  <a:pt x="359949" y="1656124"/>
                  <a:pt x="309508" y="1588134"/>
                </a:cubicBezTo>
                <a:cubicBezTo>
                  <a:pt x="100453" y="1306222"/>
                  <a:pt x="0" y="1159615"/>
                  <a:pt x="0" y="908578"/>
                </a:cubicBezTo>
                <a:cubicBezTo>
                  <a:pt x="0" y="659312"/>
                  <a:pt x="62965" y="413080"/>
                  <a:pt x="187010" y="176721"/>
                </a:cubicBezTo>
                <a:cubicBezTo>
                  <a:pt x="217356" y="118918"/>
                  <a:pt x="250961" y="62336"/>
                  <a:pt x="287750" y="7075"/>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35" name="Freeform: Shape 5134">
            <a:extLst>
              <a:ext uri="{FF2B5EF4-FFF2-40B4-BE49-F238E27FC236}">
                <a16:creationId xmlns:a16="http://schemas.microsoft.com/office/drawing/2014/main" id="{F36FEC56-B33E-40ED-923C-498D3BEEE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71" y="1473959"/>
            <a:ext cx="4454769" cy="5404513"/>
          </a:xfrm>
          <a:custGeom>
            <a:avLst/>
            <a:gdLst>
              <a:gd name="connsiteX0" fmla="*/ 1149113 w 4454769"/>
              <a:gd name="connsiteY0" fmla="*/ 1055 h 5404513"/>
              <a:gd name="connsiteX1" fmla="*/ 2508788 w 4454769"/>
              <a:gd name="connsiteY1" fmla="*/ 391365 h 5404513"/>
              <a:gd name="connsiteX2" fmla="*/ 4075595 w 4454769"/>
              <a:gd name="connsiteY2" fmla="*/ 5060115 h 5404513"/>
              <a:gd name="connsiteX3" fmla="*/ 3862163 w 4454769"/>
              <a:gd name="connsiteY3" fmla="*/ 5346252 h 5404513"/>
              <a:gd name="connsiteX4" fmla="*/ 3803547 w 4454769"/>
              <a:gd name="connsiteY4" fmla="*/ 5404513 h 5404513"/>
              <a:gd name="connsiteX5" fmla="*/ 0 w 4454769"/>
              <a:gd name="connsiteY5" fmla="*/ 5404513 h 5404513"/>
              <a:gd name="connsiteX6" fmla="*/ 0 w 4454769"/>
              <a:gd name="connsiteY6" fmla="*/ 218736 h 5404513"/>
              <a:gd name="connsiteX7" fmla="*/ 56694 w 4454769"/>
              <a:gd name="connsiteY7" fmla="*/ 194549 h 5404513"/>
              <a:gd name="connsiteX8" fmla="*/ 1149113 w 4454769"/>
              <a:gd name="connsiteY8" fmla="*/ 1055 h 540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4769" h="5404513">
                <a:moveTo>
                  <a:pt x="1149113" y="1055"/>
                </a:moveTo>
                <a:cubicBezTo>
                  <a:pt x="1597515" y="13563"/>
                  <a:pt x="2057293" y="137708"/>
                  <a:pt x="2508788" y="391365"/>
                </a:cubicBezTo>
                <a:cubicBezTo>
                  <a:pt x="4123552" y="1298564"/>
                  <a:pt x="5006684" y="3490819"/>
                  <a:pt x="4075595" y="5060115"/>
                </a:cubicBezTo>
                <a:cubicBezTo>
                  <a:pt x="4010128" y="5170459"/>
                  <a:pt x="3938758" y="5264482"/>
                  <a:pt x="3862163" y="5346252"/>
                </a:cubicBezTo>
                <a:lnTo>
                  <a:pt x="3803547" y="5404513"/>
                </a:lnTo>
                <a:lnTo>
                  <a:pt x="0" y="5404513"/>
                </a:lnTo>
                <a:lnTo>
                  <a:pt x="0" y="218736"/>
                </a:lnTo>
                <a:lnTo>
                  <a:pt x="56694" y="194549"/>
                </a:lnTo>
                <a:cubicBezTo>
                  <a:pt x="405107" y="58578"/>
                  <a:pt x="773111" y="-9433"/>
                  <a:pt x="1149113" y="105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7" name="Freeform: Shape 5136">
            <a:extLst>
              <a:ext uri="{FF2B5EF4-FFF2-40B4-BE49-F238E27FC236}">
                <a16:creationId xmlns:a16="http://schemas.microsoft.com/office/drawing/2014/main" id="{D99B66FE-83E7-4E7B-9C00-1A61ADF87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951" y="-11953"/>
            <a:ext cx="4152001" cy="3562347"/>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39" name="Freeform: Shape 5138">
            <a:extLst>
              <a:ext uri="{FF2B5EF4-FFF2-40B4-BE49-F238E27FC236}">
                <a16:creationId xmlns:a16="http://schemas.microsoft.com/office/drawing/2014/main" id="{7EB76DC5-F703-43FB-A5D9-A9ADE420A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53663" y="0"/>
            <a:ext cx="3938337" cy="3321595"/>
          </a:xfrm>
          <a:custGeom>
            <a:avLst/>
            <a:gdLst>
              <a:gd name="connsiteX0" fmla="*/ 1166365 w 3938337"/>
              <a:gd name="connsiteY0" fmla="*/ 0 h 3321595"/>
              <a:gd name="connsiteX1" fmla="*/ 107576 w 3938337"/>
              <a:gd name="connsiteY1" fmla="*/ 0 h 3321595"/>
              <a:gd name="connsiteX2" fmla="*/ 66927 w 3938337"/>
              <a:gd name="connsiteY2" fmla="*/ 0 h 3321595"/>
              <a:gd name="connsiteX3" fmla="*/ 0 w 3938337"/>
              <a:gd name="connsiteY3" fmla="*/ 0 h 3321595"/>
              <a:gd name="connsiteX4" fmla="*/ 0 w 3938337"/>
              <a:gd name="connsiteY4" fmla="*/ 59511 h 3321595"/>
              <a:gd name="connsiteX5" fmla="*/ 0 w 3938337"/>
              <a:gd name="connsiteY5" fmla="*/ 155390 h 3321595"/>
              <a:gd name="connsiteX6" fmla="*/ 0 w 3938337"/>
              <a:gd name="connsiteY6" fmla="*/ 901114 h 3321595"/>
              <a:gd name="connsiteX7" fmla="*/ 4 w 3938337"/>
              <a:gd name="connsiteY7" fmla="*/ 901114 h 3321595"/>
              <a:gd name="connsiteX8" fmla="*/ 4 w 3938337"/>
              <a:gd name="connsiteY8" fmla="*/ 471771 h 3321595"/>
              <a:gd name="connsiteX9" fmla="*/ 50187 w 3938337"/>
              <a:gd name="connsiteY9" fmla="*/ 407556 h 3321595"/>
              <a:gd name="connsiteX10" fmla="*/ 352921 w 3938337"/>
              <a:gd name="connsiteY10" fmla="*/ 118259 h 3321595"/>
              <a:gd name="connsiteX11" fmla="*/ 514890 w 3938337"/>
              <a:gd name="connsiteY11" fmla="*/ 2 h 3321595"/>
              <a:gd name="connsiteX12" fmla="*/ 1166365 w 3938337"/>
              <a:gd name="connsiteY12" fmla="*/ 2 h 3321595"/>
              <a:gd name="connsiteX13" fmla="*/ 3525817 w 3938337"/>
              <a:gd name="connsiteY13" fmla="*/ 0 h 3321595"/>
              <a:gd name="connsiteX14" fmla="*/ 3384145 w 3938337"/>
              <a:gd name="connsiteY14" fmla="*/ 0 h 3321595"/>
              <a:gd name="connsiteX15" fmla="*/ 3385646 w 3938337"/>
              <a:gd name="connsiteY15" fmla="*/ 1904 h 3321595"/>
              <a:gd name="connsiteX16" fmla="*/ 3780089 w 3938337"/>
              <a:gd name="connsiteY16" fmla="*/ 1354125 h 3321595"/>
              <a:gd name="connsiteX17" fmla="*/ 3552458 w 3938337"/>
              <a:gd name="connsiteY17" fmla="*/ 1969288 h 3321595"/>
              <a:gd name="connsiteX18" fmla="*/ 3414534 w 3938337"/>
              <a:gd name="connsiteY18" fmla="*/ 2115111 h 3321595"/>
              <a:gd name="connsiteX19" fmla="*/ 3395732 w 3938337"/>
              <a:gd name="connsiteY19" fmla="*/ 2131585 h 3321595"/>
              <a:gd name="connsiteX20" fmla="*/ 3390273 w 3938337"/>
              <a:gd name="connsiteY20" fmla="*/ 2137223 h 3321595"/>
              <a:gd name="connsiteX21" fmla="*/ 3348116 w 3938337"/>
              <a:gd name="connsiteY21" fmla="*/ 2173305 h 3321595"/>
              <a:gd name="connsiteX22" fmla="*/ 3251972 w 3938337"/>
              <a:gd name="connsiteY22" fmla="*/ 2257543 h 3321595"/>
              <a:gd name="connsiteX23" fmla="*/ 2878500 w 3938337"/>
              <a:gd name="connsiteY23" fmla="*/ 2542096 h 3321595"/>
              <a:gd name="connsiteX24" fmla="*/ 2730320 w 3938337"/>
              <a:gd name="connsiteY24" fmla="*/ 2651667 h 3321595"/>
              <a:gd name="connsiteX25" fmla="*/ 1512716 w 3938337"/>
              <a:gd name="connsiteY25" fmla="*/ 3203474 h 3321595"/>
              <a:gd name="connsiteX26" fmla="*/ 78219 w 3938337"/>
              <a:gd name="connsiteY26" fmla="*/ 2525579 h 3321595"/>
              <a:gd name="connsiteX27" fmla="*/ 0 w 3938337"/>
              <a:gd name="connsiteY27" fmla="*/ 2428877 h 3321595"/>
              <a:gd name="connsiteX28" fmla="*/ 0 w 3938337"/>
              <a:gd name="connsiteY28" fmla="*/ 2518435 h 3321595"/>
              <a:gd name="connsiteX29" fmla="*/ 81495 w 3938337"/>
              <a:gd name="connsiteY29" fmla="*/ 2618704 h 3321595"/>
              <a:gd name="connsiteX30" fmla="*/ 1576046 w 3938337"/>
              <a:gd name="connsiteY30" fmla="*/ 3321595 h 3321595"/>
              <a:gd name="connsiteX31" fmla="*/ 2844621 w 3938337"/>
              <a:gd name="connsiteY31" fmla="*/ 2749441 h 3321595"/>
              <a:gd name="connsiteX32" fmla="*/ 2999005 w 3938337"/>
              <a:gd name="connsiteY32" fmla="*/ 2635829 h 3321595"/>
              <a:gd name="connsiteX33" fmla="*/ 3701177 w 3938337"/>
              <a:gd name="connsiteY33" fmla="*/ 2041901 h 3321595"/>
              <a:gd name="connsiteX34" fmla="*/ 3938337 w 3938337"/>
              <a:gd name="connsiteY34" fmla="*/ 1404055 h 3321595"/>
              <a:gd name="connsiteX35" fmla="*/ 3527383 w 3938337"/>
              <a:gd name="connsiteY35"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8337" h="3321595">
                <a:moveTo>
                  <a:pt x="1166365" y="0"/>
                </a:moveTo>
                <a:lnTo>
                  <a:pt x="107576" y="0"/>
                </a:lnTo>
                <a:lnTo>
                  <a:pt x="66927" y="0"/>
                </a:lnTo>
                <a:lnTo>
                  <a:pt x="0" y="0"/>
                </a:lnTo>
                <a:lnTo>
                  <a:pt x="0" y="59511"/>
                </a:lnTo>
                <a:lnTo>
                  <a:pt x="0" y="155390"/>
                </a:lnTo>
                <a:lnTo>
                  <a:pt x="0" y="901114"/>
                </a:lnTo>
                <a:lnTo>
                  <a:pt x="4" y="901114"/>
                </a:lnTo>
                <a:lnTo>
                  <a:pt x="4" y="471771"/>
                </a:lnTo>
                <a:lnTo>
                  <a:pt x="50187" y="407556"/>
                </a:lnTo>
                <a:cubicBezTo>
                  <a:pt x="138559" y="305382"/>
                  <a:pt x="239680" y="208703"/>
                  <a:pt x="352921" y="118259"/>
                </a:cubicBezTo>
                <a:lnTo>
                  <a:pt x="514890" y="2"/>
                </a:lnTo>
                <a:lnTo>
                  <a:pt x="1166365" y="2"/>
                </a:lnTo>
                <a:close/>
                <a:moveTo>
                  <a:pt x="3525817" y="0"/>
                </a:moveTo>
                <a:lnTo>
                  <a:pt x="3384145" y="0"/>
                </a:lnTo>
                <a:lnTo>
                  <a:pt x="3385646" y="1904"/>
                </a:lnTo>
                <a:cubicBezTo>
                  <a:pt x="3641155" y="363079"/>
                  <a:pt x="3780089" y="835723"/>
                  <a:pt x="3780089" y="1354125"/>
                </a:cubicBezTo>
                <a:cubicBezTo>
                  <a:pt x="3780089" y="1590500"/>
                  <a:pt x="3709854" y="1780209"/>
                  <a:pt x="3552458" y="1969288"/>
                </a:cubicBezTo>
                <a:cubicBezTo>
                  <a:pt x="3511300" y="2018735"/>
                  <a:pt x="3464970" y="2067206"/>
                  <a:pt x="3414534" y="2115111"/>
                </a:cubicBezTo>
                <a:lnTo>
                  <a:pt x="3395732" y="2131585"/>
                </a:lnTo>
                <a:lnTo>
                  <a:pt x="3390273" y="2137223"/>
                </a:lnTo>
                <a:lnTo>
                  <a:pt x="3348116" y="2173305"/>
                </a:lnTo>
                <a:lnTo>
                  <a:pt x="3251972" y="2257543"/>
                </a:lnTo>
                <a:cubicBezTo>
                  <a:pt x="3136805" y="2351916"/>
                  <a:pt x="3009474" y="2445671"/>
                  <a:pt x="2878500" y="2542096"/>
                </a:cubicBezTo>
                <a:cubicBezTo>
                  <a:pt x="2830172" y="2577632"/>
                  <a:pt x="2780245" y="2614426"/>
                  <a:pt x="2730320" y="2651667"/>
                </a:cubicBezTo>
                <a:cubicBezTo>
                  <a:pt x="2283426" y="2984960"/>
                  <a:pt x="1957258" y="3203474"/>
                  <a:pt x="1512716" y="3203474"/>
                </a:cubicBezTo>
                <a:cubicBezTo>
                  <a:pt x="920041" y="3203474"/>
                  <a:pt x="478682" y="2998110"/>
                  <a:pt x="78219" y="2525579"/>
                </a:cubicBezTo>
                <a:lnTo>
                  <a:pt x="0" y="2428877"/>
                </a:lnTo>
                <a:lnTo>
                  <a:pt x="0" y="2518435"/>
                </a:lnTo>
                <a:lnTo>
                  <a:pt x="81495" y="2618704"/>
                </a:lnTo>
                <a:cubicBezTo>
                  <a:pt x="498723" y="3108658"/>
                  <a:pt x="958559" y="3321595"/>
                  <a:pt x="1576046" y="3321595"/>
                </a:cubicBezTo>
                <a:cubicBezTo>
                  <a:pt x="2039197" y="3321595"/>
                  <a:pt x="2379018" y="3095023"/>
                  <a:pt x="2844621" y="2749441"/>
                </a:cubicBezTo>
                <a:cubicBezTo>
                  <a:pt x="2896636" y="2710827"/>
                  <a:pt x="2948653" y="2672676"/>
                  <a:pt x="2999005" y="2635829"/>
                </a:cubicBezTo>
                <a:cubicBezTo>
                  <a:pt x="3271919" y="2435869"/>
                  <a:pt x="3529651" y="2246981"/>
                  <a:pt x="3701177" y="2041901"/>
                </a:cubicBezTo>
                <a:cubicBezTo>
                  <a:pt x="3865161" y="1845849"/>
                  <a:pt x="3938337" y="1649145"/>
                  <a:pt x="3938337" y="1404055"/>
                </a:cubicBezTo>
                <a:cubicBezTo>
                  <a:pt x="3938337" y="866538"/>
                  <a:pt x="3793587" y="376466"/>
                  <a:pt x="352738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3">
            <a:extLst>
              <a:ext uri="{FF2B5EF4-FFF2-40B4-BE49-F238E27FC236}">
                <a16:creationId xmlns:a16="http://schemas.microsoft.com/office/drawing/2014/main" id="{68FC904F-96CE-B775-F086-9E0F5B678666}"/>
              </a:ext>
            </a:extLst>
          </p:cNvPr>
          <p:cNvSpPr>
            <a:spLocks noGrp="1"/>
          </p:cNvSpPr>
          <p:nvPr>
            <p:ph type="ftr" sz="quarter" idx="11"/>
          </p:nvPr>
        </p:nvSpPr>
        <p:spPr>
          <a:xfrm>
            <a:off x="4932301" y="6355080"/>
            <a:ext cx="5766179" cy="365760"/>
          </a:xfrm>
        </p:spPr>
        <p:txBody>
          <a:bodyPr vert="horz" lIns="91440" tIns="45720" rIns="91440" bIns="45720" rtlCol="0" anchor="ctr">
            <a:normAutofit/>
          </a:bodyPr>
          <a:lstStyle/>
          <a:p>
            <a:pPr algn="r">
              <a:spcAft>
                <a:spcPts val="600"/>
              </a:spcAft>
            </a:pPr>
            <a:r>
              <a:rPr lang="en-US" kern="1200">
                <a:solidFill>
                  <a:schemeClr val="tx1">
                    <a:lumMod val="75000"/>
                    <a:lumOff val="25000"/>
                  </a:schemeClr>
                </a:solidFill>
                <a:latin typeface="+mn-lt"/>
                <a:ea typeface="+mn-ea"/>
                <a:cs typeface="+mn-cs"/>
              </a:rPr>
              <a:t>GitHub</a:t>
            </a:r>
          </a:p>
        </p:txBody>
      </p:sp>
      <p:pic>
        <p:nvPicPr>
          <p:cNvPr id="10" name="Picture 9" descr="A cat head in a circle&#10;&#10;Description automatically generated">
            <a:extLst>
              <a:ext uri="{FF2B5EF4-FFF2-40B4-BE49-F238E27FC236}">
                <a16:creationId xmlns:a16="http://schemas.microsoft.com/office/drawing/2014/main" id="{569F53CB-09EB-FE71-84A8-FB0A3B4C35DE}"/>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11108076" y="5721383"/>
            <a:ext cx="1001969" cy="988964"/>
          </a:xfrm>
          <a:prstGeom prst="rect">
            <a:avLst/>
          </a:prstGeom>
        </p:spPr>
      </p:pic>
    </p:spTree>
    <p:extLst>
      <p:ext uri="{BB962C8B-B14F-4D97-AF65-F5344CB8AC3E}">
        <p14:creationId xmlns:p14="http://schemas.microsoft.com/office/powerpoint/2010/main" val="2517921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00" name="Rectangle 7199">
            <a:extLst>
              <a:ext uri="{FF2B5EF4-FFF2-40B4-BE49-F238E27FC236}">
                <a16:creationId xmlns:a16="http://schemas.microsoft.com/office/drawing/2014/main" id="{7AA67C3D-6D28-4C64-81F8-295FC9396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7202" name="Freeform: Shape 720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04" name="Freeform: Shape 720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098" name="Picture 2" descr="Thank you to Prof Jack Li">
            <a:extLst>
              <a:ext uri="{FF2B5EF4-FFF2-40B4-BE49-F238E27FC236}">
                <a16:creationId xmlns:a16="http://schemas.microsoft.com/office/drawing/2014/main" id="{8E6BBFFD-632C-342A-CB0B-B099D170BF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80" r="2" b="32470"/>
          <a:stretch/>
        </p:blipFill>
        <p:spPr bwMode="auto">
          <a:xfrm>
            <a:off x="2664294" y="-1"/>
            <a:ext cx="9526226" cy="3405188"/>
          </a:xfrm>
          <a:custGeom>
            <a:avLst/>
            <a:gdLst/>
            <a:ahLst/>
            <a:cxnLst/>
            <a:rect l="l" t="t" r="r" b="b"/>
            <a:pathLst>
              <a:path w="9526226" h="3405188">
                <a:moveTo>
                  <a:pt x="1617925" y="0"/>
                </a:moveTo>
                <a:lnTo>
                  <a:pt x="2711158" y="0"/>
                </a:lnTo>
                <a:lnTo>
                  <a:pt x="3027357" y="0"/>
                </a:lnTo>
                <a:lnTo>
                  <a:pt x="3491324" y="0"/>
                </a:lnTo>
                <a:lnTo>
                  <a:pt x="5200853" y="0"/>
                </a:lnTo>
                <a:lnTo>
                  <a:pt x="9526226" y="0"/>
                </a:lnTo>
                <a:lnTo>
                  <a:pt x="9526226" y="3405188"/>
                </a:lnTo>
                <a:lnTo>
                  <a:pt x="0" y="3405188"/>
                </a:lnTo>
                <a:lnTo>
                  <a:pt x="1596" y="3337395"/>
                </a:lnTo>
                <a:cubicBezTo>
                  <a:pt x="68390" y="1928213"/>
                  <a:pt x="632836" y="708413"/>
                  <a:pt x="1595801" y="14997"/>
                </a:cubicBezTo>
                <a:close/>
              </a:path>
            </a:pathLst>
          </a:custGeom>
          <a:noFill/>
          <a:extLst>
            <a:ext uri="{909E8E84-426E-40DD-AFC4-6F175D3DCCD1}">
              <a14:hiddenFill xmlns:a14="http://schemas.microsoft.com/office/drawing/2010/main">
                <a:solidFill>
                  <a:srgbClr val="FFFFFF"/>
                </a:solidFill>
              </a14:hiddenFill>
            </a:ext>
          </a:extLst>
        </p:spPr>
      </p:pic>
      <p:sp>
        <p:nvSpPr>
          <p:cNvPr id="7206" name="Freeform: Shape 7205">
            <a:extLst>
              <a:ext uri="{FF2B5EF4-FFF2-40B4-BE49-F238E27FC236}">
                <a16:creationId xmlns:a16="http://schemas.microsoft.com/office/drawing/2014/main" id="{74283919-7E00-4FC2-BFC9-3F56E5880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64294" y="0"/>
            <a:ext cx="1953741" cy="3405188"/>
          </a:xfrm>
          <a:custGeom>
            <a:avLst/>
            <a:gdLst>
              <a:gd name="connsiteX0" fmla="*/ 340960 w 1953741"/>
              <a:gd name="connsiteY0" fmla="*/ 0 h 3405188"/>
              <a:gd name="connsiteX1" fmla="*/ 0 w 1953741"/>
              <a:gd name="connsiteY1" fmla="*/ 0 h 3405188"/>
              <a:gd name="connsiteX2" fmla="*/ 0 w 1953741"/>
              <a:gd name="connsiteY2" fmla="*/ 1 h 3405188"/>
              <a:gd name="connsiteX3" fmla="*/ 121075 w 1953741"/>
              <a:gd name="connsiteY3" fmla="*/ 1 h 3405188"/>
              <a:gd name="connsiteX4" fmla="*/ 143661 w 1953741"/>
              <a:gd name="connsiteY4" fmla="*/ 14998 h 3405188"/>
              <a:gd name="connsiteX5" fmla="*/ 1771120 w 1953741"/>
              <a:gd name="connsiteY5" fmla="*/ 3337396 h 3405188"/>
              <a:gd name="connsiteX6" fmla="*/ 1772750 w 1953741"/>
              <a:gd name="connsiteY6" fmla="*/ 3405188 h 3405188"/>
              <a:gd name="connsiteX7" fmla="*/ 1953741 w 1953741"/>
              <a:gd name="connsiteY7" fmla="*/ 3405188 h 3405188"/>
              <a:gd name="connsiteX8" fmla="*/ 1937324 w 1953741"/>
              <a:gd name="connsiteY8" fmla="*/ 3058183 h 3405188"/>
              <a:gd name="connsiteX9" fmla="*/ 363084 w 1953741"/>
              <a:gd name="connsiteY9" fmla="*/ 14997 h 340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3741" h="3405188">
                <a:moveTo>
                  <a:pt x="340960" y="0"/>
                </a:moveTo>
                <a:lnTo>
                  <a:pt x="0" y="0"/>
                </a:lnTo>
                <a:lnTo>
                  <a:pt x="0" y="1"/>
                </a:lnTo>
                <a:lnTo>
                  <a:pt x="121075" y="1"/>
                </a:lnTo>
                <a:lnTo>
                  <a:pt x="143661" y="14998"/>
                </a:lnTo>
                <a:cubicBezTo>
                  <a:pt x="1126713" y="708414"/>
                  <a:pt x="1702933" y="1928214"/>
                  <a:pt x="1771120" y="3337396"/>
                </a:cubicBezTo>
                <a:lnTo>
                  <a:pt x="1772750" y="3405188"/>
                </a:lnTo>
                <a:lnTo>
                  <a:pt x="1953741" y="3405188"/>
                </a:lnTo>
                <a:lnTo>
                  <a:pt x="1937324" y="3058183"/>
                </a:lnTo>
                <a:cubicBezTo>
                  <a:pt x="1813464" y="1767912"/>
                  <a:pt x="1261851" y="662186"/>
                  <a:pt x="363084"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0207BF7A-3327-5EFD-0F53-228F6E4DA4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5"/>
          <a:stretch/>
        </p:blipFill>
        <p:spPr bwMode="auto">
          <a:xfrm>
            <a:off x="2660676" y="3452815"/>
            <a:ext cx="9531324" cy="3405187"/>
          </a:xfrm>
          <a:custGeom>
            <a:avLst/>
            <a:gdLst/>
            <a:ahLst/>
            <a:cxnLst/>
            <a:rect l="l" t="t" r="r" b="b"/>
            <a:pathLst>
              <a:path w="9531324" h="3405187">
                <a:moveTo>
                  <a:pt x="3977" y="0"/>
                </a:moveTo>
                <a:lnTo>
                  <a:pt x="9531324" y="0"/>
                </a:lnTo>
                <a:lnTo>
                  <a:pt x="9531324" y="3405187"/>
                </a:lnTo>
                <a:lnTo>
                  <a:pt x="5205951" y="3405187"/>
                </a:lnTo>
                <a:lnTo>
                  <a:pt x="3496422" y="3405187"/>
                </a:lnTo>
                <a:lnTo>
                  <a:pt x="3032455" y="3405187"/>
                </a:lnTo>
                <a:lnTo>
                  <a:pt x="2716256" y="3405187"/>
                </a:lnTo>
                <a:lnTo>
                  <a:pt x="2502754" y="3405187"/>
                </a:lnTo>
                <a:lnTo>
                  <a:pt x="2390998" y="3327786"/>
                </a:lnTo>
                <a:cubicBezTo>
                  <a:pt x="2217180" y="3200295"/>
                  <a:pt x="2046553" y="3062584"/>
                  <a:pt x="1874350" y="2922001"/>
                </a:cubicBezTo>
                <a:cubicBezTo>
                  <a:pt x="928725" y="2150026"/>
                  <a:pt x="0" y="1516318"/>
                  <a:pt x="0" y="168843"/>
                </a:cubicBezTo>
                <a:close/>
              </a:path>
            </a:pathLst>
          </a:cu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9E32DAC4-B7AF-E92B-32D3-3657B32C6581}"/>
              </a:ext>
            </a:extLst>
          </p:cNvPr>
          <p:cNvSpPr>
            <a:spLocks noGrp="1"/>
          </p:cNvSpPr>
          <p:nvPr>
            <p:ph type="ftr" sz="quarter" idx="11"/>
          </p:nvPr>
        </p:nvSpPr>
        <p:spPr>
          <a:xfrm>
            <a:off x="1179576" y="6355080"/>
            <a:ext cx="3721209" cy="365760"/>
          </a:xfrm>
        </p:spPr>
        <p:txBody>
          <a:bodyPr vert="horz" lIns="91440" tIns="45720" rIns="91440" bIns="45720" rtlCol="0" anchor="ctr">
            <a:normAutofit/>
          </a:bodyPr>
          <a:lstStyle/>
          <a:p>
            <a:pPr algn="l">
              <a:spcAft>
                <a:spcPts val="600"/>
              </a:spcAft>
            </a:pPr>
            <a:r>
              <a:rPr lang="en-US" kern="1200" dirty="0">
                <a:solidFill>
                  <a:schemeClr val="tx1">
                    <a:lumMod val="75000"/>
                    <a:lumOff val="25000"/>
                  </a:schemeClr>
                </a:solidFill>
                <a:latin typeface="+mn-lt"/>
                <a:ea typeface="+mn-ea"/>
                <a:cs typeface="+mn-cs"/>
              </a:rPr>
              <a:t>GitHub</a:t>
            </a:r>
          </a:p>
        </p:txBody>
      </p:sp>
      <p:sp>
        <p:nvSpPr>
          <p:cNvPr id="7208" name="Freeform: Shape 7207">
            <a:extLst>
              <a:ext uri="{FF2B5EF4-FFF2-40B4-BE49-F238E27FC236}">
                <a16:creationId xmlns:a16="http://schemas.microsoft.com/office/drawing/2014/main" id="{2217FF4A-5EDF-43B7-90EE-BDD9F1E9E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60676" y="3452813"/>
            <a:ext cx="2740990" cy="3405187"/>
          </a:xfrm>
          <a:custGeom>
            <a:avLst/>
            <a:gdLst>
              <a:gd name="connsiteX0" fmla="*/ 2737014 w 2740990"/>
              <a:gd name="connsiteY0" fmla="*/ 0 h 3405187"/>
              <a:gd name="connsiteX1" fmla="*/ 2550901 w 2740990"/>
              <a:gd name="connsiteY1" fmla="*/ 0 h 3405187"/>
              <a:gd name="connsiteX2" fmla="*/ 2554960 w 2740990"/>
              <a:gd name="connsiteY2" fmla="*/ 168844 h 3405187"/>
              <a:gd name="connsiteX3" fmla="*/ 641512 w 2740990"/>
              <a:gd name="connsiteY3" fmla="*/ 2922002 h 3405187"/>
              <a:gd name="connsiteX4" fmla="*/ 114085 w 2740990"/>
              <a:gd name="connsiteY4" fmla="*/ 3327787 h 3405187"/>
              <a:gd name="connsiteX5" fmla="*/ 0 w 2740990"/>
              <a:gd name="connsiteY5" fmla="*/ 3405187 h 3405187"/>
              <a:gd name="connsiteX6" fmla="*/ 24734 w 2740990"/>
              <a:gd name="connsiteY6" fmla="*/ 3405187 h 3405187"/>
              <a:gd name="connsiteX7" fmla="*/ 238236 w 2740990"/>
              <a:gd name="connsiteY7" fmla="*/ 3405187 h 3405187"/>
              <a:gd name="connsiteX8" fmla="*/ 349992 w 2740990"/>
              <a:gd name="connsiteY8" fmla="*/ 3327786 h 3405187"/>
              <a:gd name="connsiteX9" fmla="*/ 866640 w 2740990"/>
              <a:gd name="connsiteY9" fmla="*/ 2922001 h 3405187"/>
              <a:gd name="connsiteX10" fmla="*/ 2740990 w 2740990"/>
              <a:gd name="connsiteY10" fmla="*/ 168843 h 340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0990" h="3405187">
                <a:moveTo>
                  <a:pt x="2737014" y="0"/>
                </a:moveTo>
                <a:lnTo>
                  <a:pt x="2550901" y="0"/>
                </a:lnTo>
                <a:lnTo>
                  <a:pt x="2554960" y="168844"/>
                </a:lnTo>
                <a:cubicBezTo>
                  <a:pt x="2554960" y="1516319"/>
                  <a:pt x="1606862" y="2150027"/>
                  <a:pt x="641512" y="2922002"/>
                </a:cubicBezTo>
                <a:cubicBezTo>
                  <a:pt x="465716" y="3062585"/>
                  <a:pt x="291530" y="3200296"/>
                  <a:pt x="114085" y="3327787"/>
                </a:cubicBezTo>
                <a:lnTo>
                  <a:pt x="0" y="3405187"/>
                </a:lnTo>
                <a:lnTo>
                  <a:pt x="24734" y="3405187"/>
                </a:lnTo>
                <a:lnTo>
                  <a:pt x="238236" y="3405187"/>
                </a:lnTo>
                <a:lnTo>
                  <a:pt x="349992" y="3327786"/>
                </a:lnTo>
                <a:cubicBezTo>
                  <a:pt x="523810" y="3200295"/>
                  <a:pt x="694437" y="3062584"/>
                  <a:pt x="866640" y="2922001"/>
                </a:cubicBezTo>
                <a:cubicBezTo>
                  <a:pt x="1812265" y="2150026"/>
                  <a:pt x="2740990" y="1516318"/>
                  <a:pt x="2740990" y="16884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 cat head in a circle&#10;&#10;Description automatically generated">
            <a:extLst>
              <a:ext uri="{FF2B5EF4-FFF2-40B4-BE49-F238E27FC236}">
                <a16:creationId xmlns:a16="http://schemas.microsoft.com/office/drawing/2014/main" id="{1F489EFA-B82B-39A6-06E2-1B68AD250A50}"/>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192938" y="5723438"/>
            <a:ext cx="1001969" cy="988964"/>
          </a:xfrm>
          <a:prstGeom prst="rect">
            <a:avLst/>
          </a:prstGeom>
        </p:spPr>
      </p:pic>
    </p:spTree>
    <p:extLst>
      <p:ext uri="{BB962C8B-B14F-4D97-AF65-F5344CB8AC3E}">
        <p14:creationId xmlns:p14="http://schemas.microsoft.com/office/powerpoint/2010/main" val="222981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823300-5D15-F92F-3032-8B6299B111EE}"/>
              </a:ext>
            </a:extLst>
          </p:cNvPr>
          <p:cNvSpPr>
            <a:spLocks noGrp="1"/>
          </p:cNvSpPr>
          <p:nvPr>
            <p:ph type="title"/>
          </p:nvPr>
        </p:nvSpPr>
        <p:spPr>
          <a:xfrm>
            <a:off x="838200" y="431516"/>
            <a:ext cx="10515600" cy="1200330"/>
          </a:xfrm>
        </p:spPr>
        <p:txBody>
          <a:bodyPr>
            <a:normAutofit fontScale="90000"/>
          </a:bodyPr>
          <a:lstStyle/>
          <a:p>
            <a:r>
              <a:rPr lang="de-DE" b="1" dirty="0">
                <a:solidFill>
                  <a:schemeClr val="accent2"/>
                </a:solidFill>
                <a:latin typeface="Calibri" panose="020F0502020204030204" pitchFamily="34" charset="0"/>
                <a:cs typeface="Calibri" panose="020F0502020204030204" pitchFamily="34" charset="0"/>
              </a:rPr>
              <a:t>                    Introduction to REST API </a:t>
            </a:r>
            <a:r>
              <a:rPr lang="de-DE" b="1" dirty="0">
                <a:solidFill>
                  <a:schemeClr val="bg2">
                    <a:lumMod val="10000"/>
                  </a:schemeClr>
                </a:solidFill>
                <a:latin typeface="Calibri" panose="020F0502020204030204" pitchFamily="34" charset="0"/>
                <a:cs typeface="Calibri" panose="020F0502020204030204" pitchFamily="34" charset="0"/>
              </a:rPr>
              <a:t>									</a:t>
            </a:r>
            <a:br>
              <a:rPr lang="de-DE" b="1" dirty="0">
                <a:solidFill>
                  <a:schemeClr val="bg2">
                    <a:lumMod val="10000"/>
                  </a:schemeClr>
                </a:solidFill>
                <a:latin typeface="Calibri" panose="020F0502020204030204" pitchFamily="34" charset="0"/>
                <a:cs typeface="Calibri" panose="020F0502020204030204" pitchFamily="34" charset="0"/>
              </a:rPr>
            </a:br>
            <a:endParaRPr lang="en-US" dirty="0"/>
          </a:p>
        </p:txBody>
      </p:sp>
      <p:sp>
        <p:nvSpPr>
          <p:cNvPr id="8" name="TextBox 7">
            <a:extLst>
              <a:ext uri="{FF2B5EF4-FFF2-40B4-BE49-F238E27FC236}">
                <a16:creationId xmlns:a16="http://schemas.microsoft.com/office/drawing/2014/main" id="{FD2AE9D1-55D4-C9E6-52C8-B5E6ACB080E8}"/>
              </a:ext>
            </a:extLst>
          </p:cNvPr>
          <p:cNvSpPr txBox="1"/>
          <p:nvPr/>
        </p:nvSpPr>
        <p:spPr>
          <a:xfrm>
            <a:off x="246580" y="786847"/>
            <a:ext cx="11945420" cy="646331"/>
          </a:xfrm>
          <a:prstGeom prst="rect">
            <a:avLst/>
          </a:prstGeom>
          <a:noFill/>
        </p:spPr>
        <p:txBody>
          <a:bodyPr wrap="square">
            <a:spAutoFit/>
          </a:bodyPr>
          <a:lstStyle/>
          <a:p>
            <a:r>
              <a:rPr lang="en-US" sz="1800" dirty="0">
                <a:effectLst/>
                <a:latin typeface="Cambria" panose="02040503050406030204" pitchFamily="18" charset="0"/>
                <a:ea typeface="Calibri" panose="020F0502020204030204" pitchFamily="34" charset="0"/>
                <a:cs typeface="Calibri" panose="020F0502020204030204" pitchFamily="34" charset="0"/>
              </a:rPr>
              <a:t>Representational State Transfer (REST) is an architectural style that defines a set of constraints to be used for creating web services. REST API is a way of accessing web services in a simple and flexible way without having any processing.</a:t>
            </a:r>
            <a:endParaRPr lang="en-US" dirty="0"/>
          </a:p>
        </p:txBody>
      </p:sp>
      <p:pic>
        <p:nvPicPr>
          <p:cNvPr id="13" name="Picture 12">
            <a:extLst>
              <a:ext uri="{FF2B5EF4-FFF2-40B4-BE49-F238E27FC236}">
                <a16:creationId xmlns:a16="http://schemas.microsoft.com/office/drawing/2014/main" id="{FFDD2857-C57A-F8D6-5D2C-F786AF3DF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674" y="5907640"/>
            <a:ext cx="2123325" cy="782085"/>
          </a:xfrm>
          <a:prstGeom prst="rect">
            <a:avLst/>
          </a:prstGeom>
        </p:spPr>
      </p:pic>
      <p:sp>
        <p:nvSpPr>
          <p:cNvPr id="2" name="Footer Placeholder 1">
            <a:extLst>
              <a:ext uri="{FF2B5EF4-FFF2-40B4-BE49-F238E27FC236}">
                <a16:creationId xmlns:a16="http://schemas.microsoft.com/office/drawing/2014/main" id="{3681294D-7508-CBE1-AA43-A2A5C5A83426}"/>
              </a:ext>
            </a:extLst>
          </p:cNvPr>
          <p:cNvSpPr>
            <a:spLocks noGrp="1"/>
          </p:cNvSpPr>
          <p:nvPr>
            <p:ph type="ftr" sz="quarter" idx="11"/>
          </p:nvPr>
        </p:nvSpPr>
        <p:spPr>
          <a:xfrm>
            <a:off x="4038600" y="6356350"/>
            <a:ext cx="4114800" cy="365125"/>
          </a:xfrm>
        </p:spPr>
        <p:txBody>
          <a:bodyPr/>
          <a:lstStyle/>
          <a:p>
            <a:r>
              <a:rPr lang="en-US" dirty="0"/>
              <a:t>GitHub</a:t>
            </a:r>
          </a:p>
        </p:txBody>
      </p:sp>
      <p:pic>
        <p:nvPicPr>
          <p:cNvPr id="2050" name="Picture 2" descr="REST - Architecture">
            <a:extLst>
              <a:ext uri="{FF2B5EF4-FFF2-40B4-BE49-F238E27FC236}">
                <a16:creationId xmlns:a16="http://schemas.microsoft.com/office/drawing/2014/main" id="{14A46F5B-C94B-5F67-FBF6-C1E926548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91" y="1555698"/>
            <a:ext cx="92583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1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D6E87F-F239-F1A3-AB84-48525818CCFB}"/>
              </a:ext>
            </a:extLst>
          </p:cNvPr>
          <p:cNvSpPr txBox="1"/>
          <p:nvPr/>
        </p:nvSpPr>
        <p:spPr>
          <a:xfrm>
            <a:off x="8577229" y="566678"/>
            <a:ext cx="3327975" cy="3631763"/>
          </a:xfrm>
          <a:prstGeom prst="rect">
            <a:avLst/>
          </a:prstGeom>
          <a:noFill/>
        </p:spPr>
        <p:txBody>
          <a:bodyPr wrap="square">
            <a:spAutoFit/>
          </a:bodyPr>
          <a:lstStyle/>
          <a:p>
            <a:r>
              <a:rPr lang="en-US" sz="2300" dirty="0">
                <a:effectLst/>
                <a:latin typeface="Cambria" panose="02040503050406030204" pitchFamily="18" charset="0"/>
                <a:ea typeface="Calibri" panose="020F0502020204030204" pitchFamily="34" charset="0"/>
                <a:cs typeface="Calibri" panose="020F0502020204030204" pitchFamily="34" charset="0"/>
              </a:rPr>
              <a:t>REST uses less bandwidth, simple and flexible making it more suitable for internet usage. It’s used to fetch or give some information from a web service. All communication done via REST API uses only HTTP request. </a:t>
            </a:r>
            <a:endParaRPr lang="en-US" sz="2300" dirty="0"/>
          </a:p>
        </p:txBody>
      </p:sp>
      <p:pic>
        <p:nvPicPr>
          <p:cNvPr id="6" name="Picture 5" descr="What is a RESTful API? | TutorialEdge.net">
            <a:extLst>
              <a:ext uri="{FF2B5EF4-FFF2-40B4-BE49-F238E27FC236}">
                <a16:creationId xmlns:a16="http://schemas.microsoft.com/office/drawing/2014/main" id="{828406E6-4259-6E6D-0E80-6AF5F59978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796" y="205482"/>
            <a:ext cx="7922256" cy="4803350"/>
          </a:xfrm>
          <a:prstGeom prst="rect">
            <a:avLst/>
          </a:prstGeom>
          <a:noFill/>
          <a:ln>
            <a:noFill/>
          </a:ln>
        </p:spPr>
      </p:pic>
      <p:pic>
        <p:nvPicPr>
          <p:cNvPr id="9" name="Picture 8">
            <a:extLst>
              <a:ext uri="{FF2B5EF4-FFF2-40B4-BE49-F238E27FC236}">
                <a16:creationId xmlns:a16="http://schemas.microsoft.com/office/drawing/2014/main" id="{7D27D5A6-0CEC-BDE9-127B-6245A8E9F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708" y="5509237"/>
            <a:ext cx="2123325" cy="782085"/>
          </a:xfrm>
          <a:prstGeom prst="rect">
            <a:avLst/>
          </a:prstGeom>
        </p:spPr>
      </p:pic>
      <p:pic>
        <p:nvPicPr>
          <p:cNvPr id="2" name="Picture 1">
            <a:extLst>
              <a:ext uri="{FF2B5EF4-FFF2-40B4-BE49-F238E27FC236}">
                <a16:creationId xmlns:a16="http://schemas.microsoft.com/office/drawing/2014/main" id="{192FD4A7-B79C-F083-CD0A-EBBE65E8BEF3}"/>
              </a:ext>
            </a:extLst>
          </p:cNvPr>
          <p:cNvPicPr>
            <a:picLocks noChangeAspect="1"/>
          </p:cNvPicPr>
          <p:nvPr/>
        </p:nvPicPr>
        <p:blipFill>
          <a:blip r:embed="rId4"/>
          <a:stretch>
            <a:fillRect/>
          </a:stretch>
        </p:blipFill>
        <p:spPr>
          <a:xfrm>
            <a:off x="960194" y="4921322"/>
            <a:ext cx="6575460" cy="1551397"/>
          </a:xfrm>
          <a:prstGeom prst="rect">
            <a:avLst/>
          </a:prstGeom>
        </p:spPr>
      </p:pic>
    </p:spTree>
    <p:extLst>
      <p:ext uri="{BB962C8B-B14F-4D97-AF65-F5344CB8AC3E}">
        <p14:creationId xmlns:p14="http://schemas.microsoft.com/office/powerpoint/2010/main" val="409021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3A8A-BF52-E0C3-A7A7-9435BD514507}"/>
              </a:ext>
            </a:extLst>
          </p:cNvPr>
          <p:cNvSpPr>
            <a:spLocks noGrp="1"/>
          </p:cNvSpPr>
          <p:nvPr>
            <p:ph type="title"/>
          </p:nvPr>
        </p:nvSpPr>
        <p:spPr>
          <a:xfrm>
            <a:off x="838200" y="401562"/>
            <a:ext cx="10515600" cy="681036"/>
          </a:xfrm>
        </p:spPr>
        <p:txBody>
          <a:bodyPr>
            <a:normAutofit fontScale="90000"/>
          </a:bodyPr>
          <a:lstStyle/>
          <a:p>
            <a:r>
              <a:rPr lang="de-DE" b="1" dirty="0">
                <a:solidFill>
                  <a:schemeClr val="accent2"/>
                </a:solidFill>
                <a:latin typeface="Calibri" panose="020F0502020204030204" pitchFamily="34" charset="0"/>
                <a:cs typeface="Calibri" panose="020F0502020204030204" pitchFamily="34" charset="0"/>
              </a:rPr>
              <a:t>                         REST API methods</a:t>
            </a:r>
            <a:endParaRPr lang="en-US" dirty="0">
              <a:solidFill>
                <a:schemeClr val="accent2"/>
              </a:solidFill>
            </a:endParaRPr>
          </a:p>
        </p:txBody>
      </p:sp>
      <p:sp>
        <p:nvSpPr>
          <p:cNvPr id="6" name="TextBox 5">
            <a:extLst>
              <a:ext uri="{FF2B5EF4-FFF2-40B4-BE49-F238E27FC236}">
                <a16:creationId xmlns:a16="http://schemas.microsoft.com/office/drawing/2014/main" id="{0E1466C6-5915-61AC-B801-789A683DA8EA}"/>
              </a:ext>
            </a:extLst>
          </p:cNvPr>
          <p:cNvSpPr txBox="1"/>
          <p:nvPr/>
        </p:nvSpPr>
        <p:spPr>
          <a:xfrm>
            <a:off x="302232" y="1278021"/>
            <a:ext cx="11889768" cy="923330"/>
          </a:xfrm>
          <a:prstGeom prst="rect">
            <a:avLst/>
          </a:prstGeom>
          <a:noFill/>
        </p:spPr>
        <p:txBody>
          <a:bodyPr wrap="square">
            <a:spAutoFit/>
          </a:bodyPr>
          <a:lstStyle/>
          <a:p>
            <a:pPr marL="0" marR="0">
              <a:spcBef>
                <a:spcPts val="0"/>
              </a:spcBef>
              <a:spcAft>
                <a:spcPts val="0"/>
              </a:spcAft>
            </a:pPr>
            <a:r>
              <a:rPr lang="en-US" sz="1800" dirty="0">
                <a:effectLst/>
                <a:latin typeface="Cambria" panose="02040503050406030204" pitchFamily="18" charset="0"/>
                <a:ea typeface="Calibri" panose="020F0502020204030204" pitchFamily="34" charset="0"/>
              </a:rPr>
              <a:t>Working: 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a:t>
            </a:r>
            <a:endParaRPr lang="en-US" sz="2400" dirty="0">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62E19DB4-7A91-6CB8-CCB0-7A0B6CF8F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901" y="5537436"/>
            <a:ext cx="2123325" cy="782085"/>
          </a:xfrm>
          <a:prstGeom prst="rect">
            <a:avLst/>
          </a:prstGeom>
        </p:spPr>
      </p:pic>
      <p:sp>
        <p:nvSpPr>
          <p:cNvPr id="3" name="Footer Placeholder 1">
            <a:extLst>
              <a:ext uri="{FF2B5EF4-FFF2-40B4-BE49-F238E27FC236}">
                <a16:creationId xmlns:a16="http://schemas.microsoft.com/office/drawing/2014/main" id="{B492E8CF-A78B-F368-1D1A-FA611A5BF995}"/>
              </a:ext>
            </a:extLst>
          </p:cNvPr>
          <p:cNvSpPr>
            <a:spLocks noGrp="1"/>
          </p:cNvSpPr>
          <p:nvPr>
            <p:ph type="ftr" sz="quarter" idx="11"/>
          </p:nvPr>
        </p:nvSpPr>
        <p:spPr>
          <a:xfrm>
            <a:off x="4038600" y="6356350"/>
            <a:ext cx="4114800" cy="365125"/>
          </a:xfrm>
        </p:spPr>
        <p:txBody>
          <a:bodyPr/>
          <a:lstStyle/>
          <a:p>
            <a:r>
              <a:rPr lang="en-US" dirty="0"/>
              <a:t>GitHub</a:t>
            </a:r>
          </a:p>
        </p:txBody>
      </p:sp>
      <p:pic>
        <p:nvPicPr>
          <p:cNvPr id="1026" name="Picture 2" descr="image">
            <a:extLst>
              <a:ext uri="{FF2B5EF4-FFF2-40B4-BE49-F238E27FC236}">
                <a16:creationId xmlns:a16="http://schemas.microsoft.com/office/drawing/2014/main" id="{AB8D2029-AB4A-F676-25E7-E64CB760A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946" y="2558553"/>
            <a:ext cx="7828908" cy="350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12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5DA2-F0C1-0436-FEAD-9C975923D8FD}"/>
              </a:ext>
            </a:extLst>
          </p:cNvPr>
          <p:cNvSpPr>
            <a:spLocks noGrp="1"/>
          </p:cNvSpPr>
          <p:nvPr>
            <p:ph type="title"/>
          </p:nvPr>
        </p:nvSpPr>
        <p:spPr>
          <a:xfrm>
            <a:off x="838200" y="1"/>
            <a:ext cx="10515600" cy="681036"/>
          </a:xfrm>
        </p:spPr>
        <p:txBody>
          <a:bodyPr>
            <a:normAutofit fontScale="90000"/>
          </a:bodyPr>
          <a:lstStyle/>
          <a:p>
            <a:r>
              <a:rPr lang="en-US" dirty="0">
                <a:solidFill>
                  <a:schemeClr val="accent2"/>
                </a:solidFill>
                <a:latin typeface="+mn-lt"/>
              </a:rPr>
              <a:t>                       Rest API Response Codes</a:t>
            </a:r>
          </a:p>
        </p:txBody>
      </p:sp>
      <p:sp>
        <p:nvSpPr>
          <p:cNvPr id="5" name="TextBox 4">
            <a:extLst>
              <a:ext uri="{FF2B5EF4-FFF2-40B4-BE49-F238E27FC236}">
                <a16:creationId xmlns:a16="http://schemas.microsoft.com/office/drawing/2014/main" id="{455A8C5E-4772-ED50-616F-800A32547D1B}"/>
              </a:ext>
            </a:extLst>
          </p:cNvPr>
          <p:cNvSpPr txBox="1"/>
          <p:nvPr/>
        </p:nvSpPr>
        <p:spPr>
          <a:xfrm>
            <a:off x="213189" y="622550"/>
            <a:ext cx="3536879" cy="4093428"/>
          </a:xfrm>
          <a:prstGeom prst="rect">
            <a:avLst/>
          </a:prstGeom>
          <a:noFill/>
        </p:spPr>
        <p:txBody>
          <a:bodyPr wrap="square">
            <a:spAutoFit/>
          </a:bodyPr>
          <a:lstStyle/>
          <a:p>
            <a:pPr marL="0" marR="0">
              <a:spcBef>
                <a:spcPts val="0"/>
              </a:spcBef>
              <a:spcAft>
                <a:spcPts val="0"/>
              </a:spcAft>
            </a:pPr>
            <a:r>
              <a:rPr lang="en-US" sz="1300" b="1" dirty="0">
                <a:solidFill>
                  <a:srgbClr val="FF6600"/>
                </a:solidFill>
                <a:effectLst/>
                <a:latin typeface="Work Sans" pitchFamily="2" charset="0"/>
                <a:ea typeface="Times New Roman" panose="02020603050405020304" pitchFamily="18" charset="0"/>
              </a:rPr>
              <a:t>#1) 100 Series</a:t>
            </a:r>
            <a:br>
              <a:rPr lang="en-US" sz="1300" dirty="0">
                <a:solidFill>
                  <a:srgbClr val="3A3A3A"/>
                </a:solidFill>
                <a:effectLst/>
                <a:latin typeface="Work Sans" pitchFamily="2" charset="0"/>
                <a:ea typeface="Times New Roman" panose="02020603050405020304" pitchFamily="18" charset="0"/>
              </a:rPr>
            </a:br>
            <a:r>
              <a:rPr lang="en-US" sz="1300" dirty="0">
                <a:solidFill>
                  <a:srgbClr val="3A3A3A"/>
                </a:solidFill>
                <a:effectLst/>
                <a:latin typeface="Work Sans" pitchFamily="2" charset="0"/>
                <a:ea typeface="Times New Roman" panose="02020603050405020304" pitchFamily="18" charset="0"/>
              </a:rPr>
              <a:t>These are temporary Responses</a:t>
            </a:r>
            <a:endParaRPr lang="en-US" sz="13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100 Continue</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101 Switching Protocols</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102 Processing</a:t>
            </a:r>
          </a:p>
          <a:p>
            <a:pPr marL="342900" marR="0" lvl="0" indent="-342900">
              <a:spcBef>
                <a:spcPts val="0"/>
              </a:spcBef>
              <a:spcAft>
                <a:spcPts val="0"/>
              </a:spcAft>
              <a:buSzPts val="1000"/>
              <a:buFont typeface="Symbol" panose="05050102010706020507" pitchFamily="18" charset="2"/>
              <a:buChar char=""/>
              <a:tabLst>
                <a:tab pos="457200" algn="l"/>
              </a:tabLst>
            </a:pPr>
            <a:endParaRPr lang="en-US" sz="13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300" b="1" dirty="0">
                <a:solidFill>
                  <a:srgbClr val="FF6600"/>
                </a:solidFill>
                <a:effectLst/>
                <a:latin typeface="Work Sans" pitchFamily="2" charset="0"/>
                <a:ea typeface="Times New Roman" panose="02020603050405020304" pitchFamily="18" charset="0"/>
              </a:rPr>
              <a:t>#2) 200 Series</a:t>
            </a:r>
            <a:br>
              <a:rPr lang="en-US" sz="1300" dirty="0">
                <a:solidFill>
                  <a:srgbClr val="3A3A3A"/>
                </a:solidFill>
                <a:effectLst/>
                <a:latin typeface="Work Sans" pitchFamily="2" charset="0"/>
                <a:ea typeface="Times New Roman" panose="02020603050405020304" pitchFamily="18" charset="0"/>
              </a:rPr>
            </a:br>
            <a:r>
              <a:rPr lang="en-US" sz="1300" dirty="0">
                <a:solidFill>
                  <a:srgbClr val="3A3A3A"/>
                </a:solidFill>
                <a:effectLst/>
                <a:latin typeface="Work Sans" pitchFamily="2" charset="0"/>
                <a:ea typeface="Times New Roman" panose="02020603050405020304" pitchFamily="18" charset="0"/>
              </a:rPr>
              <a:t>The client accepts the Request, being processed successfully at the server.</a:t>
            </a:r>
            <a:endParaRPr lang="en-US" sz="13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70AD47"/>
                </a:solidFill>
                <a:effectLst/>
                <a:latin typeface="Work Sans" pitchFamily="2" charset="0"/>
                <a:ea typeface="Calibri" panose="020F0502020204030204" pitchFamily="34" charset="0"/>
              </a:rPr>
              <a:t>200 – OK</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201 – Created</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202 – Accepted</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203 – Non-Authoritative Information</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204 – No Content</a:t>
            </a: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205 – Reset Content</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206 – Partial Content</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207 – Multi-Status</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208 – Already Reported</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226 – IM Used</a:t>
            </a:r>
            <a:br>
              <a:rPr lang="en-US" sz="1300" dirty="0">
                <a:solidFill>
                  <a:srgbClr val="3A3A3A"/>
                </a:solidFill>
                <a:effectLst/>
                <a:latin typeface="Work Sans" pitchFamily="2" charset="0"/>
                <a:ea typeface="Calibri" panose="020F0502020204030204" pitchFamily="34" charset="0"/>
                <a:cs typeface="Calibri" panose="020F0502020204030204" pitchFamily="34" charset="0"/>
              </a:rPr>
            </a:br>
            <a:endParaRPr lang="en-US" sz="13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03089F74-2CB9-089D-0C66-AD800155B3F1}"/>
              </a:ext>
            </a:extLst>
          </p:cNvPr>
          <p:cNvSpPr txBox="1"/>
          <p:nvPr/>
        </p:nvSpPr>
        <p:spPr>
          <a:xfrm>
            <a:off x="89899" y="4487225"/>
            <a:ext cx="6006101" cy="2292935"/>
          </a:xfrm>
          <a:prstGeom prst="rect">
            <a:avLst/>
          </a:prstGeom>
          <a:noFill/>
        </p:spPr>
        <p:txBody>
          <a:bodyPr wrap="square">
            <a:spAutoFit/>
          </a:bodyPr>
          <a:lstStyle/>
          <a:p>
            <a:pPr marL="0" marR="0">
              <a:spcBef>
                <a:spcPts val="0"/>
              </a:spcBef>
              <a:spcAft>
                <a:spcPts val="0"/>
              </a:spcAft>
            </a:pPr>
            <a:r>
              <a:rPr lang="en-US" sz="1300" b="1" dirty="0">
                <a:solidFill>
                  <a:srgbClr val="FF6600"/>
                </a:solidFill>
                <a:effectLst/>
                <a:latin typeface="Work Sans" pitchFamily="2" charset="0"/>
                <a:ea typeface="Times New Roman" panose="02020603050405020304" pitchFamily="18" charset="0"/>
              </a:rPr>
              <a:t>#3) 300 Series</a:t>
            </a:r>
            <a:br>
              <a:rPr lang="en-US" sz="1300" dirty="0">
                <a:solidFill>
                  <a:srgbClr val="3A3A3A"/>
                </a:solidFill>
                <a:effectLst/>
                <a:latin typeface="Work Sans" pitchFamily="2" charset="0"/>
                <a:ea typeface="Times New Roman" panose="02020603050405020304" pitchFamily="18" charset="0"/>
              </a:rPr>
            </a:br>
            <a:r>
              <a:rPr lang="en-US" sz="1300" dirty="0">
                <a:solidFill>
                  <a:srgbClr val="3A3A3A"/>
                </a:solidFill>
                <a:effectLst/>
                <a:latin typeface="Work Sans" pitchFamily="2" charset="0"/>
                <a:ea typeface="Times New Roman" panose="02020603050405020304" pitchFamily="18" charset="0"/>
              </a:rPr>
              <a:t>Most of the codes related to this series are for URL Redirection.</a:t>
            </a:r>
            <a:endParaRPr lang="en-US" sz="13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300 – Multiple Choices</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301 – Moved Permanently</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302 – Found</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303 – Check Other</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304 – Not Modified</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305 – Use Proxy</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306 – Switch Proxy</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307 – Temporary Redirect</a:t>
            </a:r>
            <a:endParaRPr lang="en-US" sz="13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300" dirty="0">
                <a:solidFill>
                  <a:srgbClr val="3A3A3A"/>
                </a:solidFill>
                <a:effectLst/>
                <a:latin typeface="Work Sans" pitchFamily="2" charset="0"/>
                <a:ea typeface="Calibri" panose="020F0502020204030204" pitchFamily="34" charset="0"/>
              </a:rPr>
              <a:t>308 – Permanent Redirect</a:t>
            </a:r>
            <a:endParaRPr lang="en-US" sz="13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46A331B2-6F51-0D47-EC04-30F2B23B2245}"/>
              </a:ext>
            </a:extLst>
          </p:cNvPr>
          <p:cNvSpPr txBox="1"/>
          <p:nvPr/>
        </p:nvSpPr>
        <p:spPr>
          <a:xfrm>
            <a:off x="6076308" y="622550"/>
            <a:ext cx="2827962" cy="6109365"/>
          </a:xfrm>
          <a:prstGeom prst="rect">
            <a:avLst/>
          </a:prstGeom>
          <a:noFill/>
        </p:spPr>
        <p:txBody>
          <a:bodyPr wrap="square">
            <a:spAutoFit/>
          </a:bodyPr>
          <a:lstStyle/>
          <a:p>
            <a:pPr marL="0" marR="0">
              <a:spcBef>
                <a:spcPts val="0"/>
              </a:spcBef>
              <a:spcAft>
                <a:spcPts val="0"/>
              </a:spcAft>
            </a:pPr>
            <a:r>
              <a:rPr lang="en-US" sz="1150" b="1" dirty="0">
                <a:solidFill>
                  <a:srgbClr val="FF6600"/>
                </a:solidFill>
                <a:effectLst/>
                <a:latin typeface="Work Sans" pitchFamily="2" charset="0"/>
                <a:ea typeface="Times New Roman" panose="02020603050405020304" pitchFamily="18" charset="0"/>
              </a:rPr>
              <a:t>#4) 400 Series</a:t>
            </a:r>
            <a:br>
              <a:rPr lang="en-US" sz="1150" dirty="0">
                <a:solidFill>
                  <a:srgbClr val="3A3A3A"/>
                </a:solidFill>
                <a:effectLst/>
                <a:latin typeface="Work Sans" pitchFamily="2" charset="0"/>
                <a:ea typeface="Times New Roman" panose="02020603050405020304" pitchFamily="18" charset="0"/>
              </a:rPr>
            </a:br>
            <a:r>
              <a:rPr lang="en-US" sz="1150" dirty="0">
                <a:solidFill>
                  <a:srgbClr val="3A3A3A"/>
                </a:solidFill>
                <a:effectLst/>
                <a:latin typeface="Work Sans" pitchFamily="2" charset="0"/>
                <a:ea typeface="Times New Roman" panose="02020603050405020304" pitchFamily="18" charset="0"/>
              </a:rPr>
              <a:t>These are specific to client-side error.</a:t>
            </a:r>
            <a:endParaRPr lang="en-US" sz="115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C00000"/>
                </a:solidFill>
                <a:effectLst/>
                <a:latin typeface="Work Sans" pitchFamily="2" charset="0"/>
                <a:ea typeface="Calibri" panose="020F0502020204030204" pitchFamily="34" charset="0"/>
              </a:rPr>
              <a:t>400 – Bad Request</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FFC000"/>
                </a:solidFill>
                <a:effectLst/>
                <a:latin typeface="Work Sans" pitchFamily="2" charset="0"/>
                <a:ea typeface="Calibri" panose="020F0502020204030204" pitchFamily="34" charset="0"/>
              </a:rPr>
              <a:t>401 – </a:t>
            </a:r>
            <a:r>
              <a:rPr lang="en-US" sz="1150" dirty="0" err="1">
                <a:solidFill>
                  <a:srgbClr val="FFC000"/>
                </a:solidFill>
                <a:effectLst/>
                <a:latin typeface="Work Sans" pitchFamily="2" charset="0"/>
                <a:ea typeface="Calibri" panose="020F0502020204030204" pitchFamily="34" charset="0"/>
              </a:rPr>
              <a:t>Unauthorised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402 – Payment Required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403 – Forbidden</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FF0000"/>
                </a:solidFill>
                <a:effectLst/>
                <a:latin typeface="Work Sans" pitchFamily="2" charset="0"/>
                <a:ea typeface="Calibri" panose="020F0502020204030204" pitchFamily="34" charset="0"/>
              </a:rPr>
              <a:t>404 – Not Found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405 – Method Not Allowed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406 – Not Acceptable</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407 – Proxy Authentication Required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408 – Request Timeout</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409 – Conflict</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410 – Gone</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411 – Length Required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412 – Precondition Failed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413 – Payload Too Large</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414 – URI Too Long</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415 – Unsupported Media Type</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416 – Range Not Satisfiable</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417 – Expectation Failed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418 – I’m a teapot</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421 – Misdirected Request</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422 – </a:t>
            </a:r>
            <a:r>
              <a:rPr lang="en-US" sz="1150" dirty="0" err="1">
                <a:solidFill>
                  <a:srgbClr val="3A3A3A"/>
                </a:solidFill>
                <a:effectLst/>
                <a:latin typeface="Work Sans" pitchFamily="2" charset="0"/>
                <a:ea typeface="Calibri" panose="020F0502020204030204" pitchFamily="34" charset="0"/>
              </a:rPr>
              <a:t>Unprocessable</a:t>
            </a:r>
            <a:r>
              <a:rPr lang="en-US" sz="1150" dirty="0">
                <a:solidFill>
                  <a:srgbClr val="3A3A3A"/>
                </a:solidFill>
                <a:effectLst/>
                <a:latin typeface="Work Sans" pitchFamily="2" charset="0"/>
                <a:ea typeface="Calibri" panose="020F0502020204030204" pitchFamily="34" charset="0"/>
              </a:rPr>
              <a:t> Entity</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423 – Locked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424 – Failed Dependency</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426 – Upgrade Required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428 – Precondition Required</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429 – Too Many Requests</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431 – Request Header Fields Too Large</a:t>
            </a:r>
            <a:endParaRPr lang="en-US" sz="115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971550" algn="l"/>
              </a:tabLst>
            </a:pPr>
            <a:r>
              <a:rPr lang="en-US" sz="1150" dirty="0">
                <a:solidFill>
                  <a:srgbClr val="3A3A3A"/>
                </a:solidFill>
                <a:effectLst/>
                <a:latin typeface="Work Sans" pitchFamily="2" charset="0"/>
                <a:ea typeface="Calibri" panose="020F0502020204030204" pitchFamily="34" charset="0"/>
              </a:rPr>
              <a:t>451 – Unavailable For Legal Reasons</a:t>
            </a:r>
            <a:endParaRPr lang="en-US" sz="115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9EF98ABC-C068-4542-3FED-B258F428023E}"/>
              </a:ext>
            </a:extLst>
          </p:cNvPr>
          <p:cNvSpPr txBox="1"/>
          <p:nvPr/>
        </p:nvSpPr>
        <p:spPr>
          <a:xfrm>
            <a:off x="9068657" y="681037"/>
            <a:ext cx="2622478" cy="4616648"/>
          </a:xfrm>
          <a:prstGeom prst="rect">
            <a:avLst/>
          </a:prstGeom>
          <a:noFill/>
        </p:spPr>
        <p:txBody>
          <a:bodyPr wrap="square">
            <a:spAutoFit/>
          </a:bodyPr>
          <a:lstStyle/>
          <a:p>
            <a:pPr marL="0" marR="0">
              <a:spcBef>
                <a:spcPts val="0"/>
              </a:spcBef>
              <a:spcAft>
                <a:spcPts val="0"/>
              </a:spcAft>
            </a:pPr>
            <a:r>
              <a:rPr lang="en-US" sz="1400" b="1" dirty="0">
                <a:solidFill>
                  <a:srgbClr val="FF6600"/>
                </a:solidFill>
                <a:effectLst/>
                <a:latin typeface="Work Sans" pitchFamily="2" charset="0"/>
                <a:ea typeface="Times New Roman" panose="02020603050405020304" pitchFamily="18" charset="0"/>
              </a:rPr>
              <a:t>#5) 500 Series</a:t>
            </a:r>
            <a:br>
              <a:rPr lang="en-US" sz="1400" dirty="0">
                <a:solidFill>
                  <a:srgbClr val="3A3A3A"/>
                </a:solidFill>
                <a:effectLst/>
                <a:latin typeface="Work Sans" pitchFamily="2" charset="0"/>
                <a:ea typeface="Times New Roman" panose="02020603050405020304" pitchFamily="18" charset="0"/>
              </a:rPr>
            </a:br>
            <a:r>
              <a:rPr lang="en-US" sz="1400" dirty="0">
                <a:solidFill>
                  <a:srgbClr val="3A3A3A"/>
                </a:solidFill>
                <a:effectLst/>
                <a:latin typeface="Work Sans" pitchFamily="2" charset="0"/>
                <a:ea typeface="Times New Roman" panose="02020603050405020304" pitchFamily="18" charset="0"/>
              </a:rPr>
              <a:t>These are specific to the server-side error.</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500 – Internal Server Error</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501 – Not Implemented</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502 – Bad Gateway</a:t>
            </a: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503 – Service Unavailable</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u="sng" dirty="0">
                <a:solidFill>
                  <a:srgbClr val="000000"/>
                </a:solidFill>
                <a:effectLst/>
                <a:latin typeface="Work Sans" pitchFamily="2" charset="0"/>
                <a:ea typeface="Calibri" panose="020F0502020204030204" pitchFamily="34" charset="0"/>
                <a:hlinkClick r:id="rId2"/>
              </a:rPr>
              <a:t>504 – Gateway Timeout</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505 – HTTP Version Not Supported</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506 – Variant Also Negotiates</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507 – Insufficient Storage</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508 – Loop Detected</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510 – Not Extended</a:t>
            </a:r>
            <a:endParaRPr lang="en-US" sz="1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400" dirty="0">
                <a:solidFill>
                  <a:srgbClr val="3A3A3A"/>
                </a:solidFill>
                <a:effectLst/>
                <a:latin typeface="Work Sans" pitchFamily="2" charset="0"/>
                <a:ea typeface="Calibri" panose="020F0502020204030204" pitchFamily="34" charset="0"/>
              </a:rPr>
              <a:t>511 –  Network Authentication Required</a:t>
            </a:r>
            <a:endParaRPr lang="en-US" sz="1400" dirty="0">
              <a:effectLst/>
              <a:latin typeface="Calibri" panose="020F0502020204030204" pitchFamily="34" charset="0"/>
              <a:ea typeface="Calibri" panose="020F0502020204030204" pitchFamily="34" charset="0"/>
            </a:endParaRPr>
          </a:p>
        </p:txBody>
      </p:sp>
      <p:pic>
        <p:nvPicPr>
          <p:cNvPr id="13" name="Picture 12">
            <a:extLst>
              <a:ext uri="{FF2B5EF4-FFF2-40B4-BE49-F238E27FC236}">
                <a16:creationId xmlns:a16="http://schemas.microsoft.com/office/drawing/2014/main" id="{F689259B-B2D9-CACE-F99D-4F7ED8CAF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8674" y="5907640"/>
            <a:ext cx="2123325" cy="782085"/>
          </a:xfrm>
          <a:prstGeom prst="rect">
            <a:avLst/>
          </a:prstGeom>
        </p:spPr>
      </p:pic>
    </p:spTree>
    <p:extLst>
      <p:ext uri="{BB962C8B-B14F-4D97-AF65-F5344CB8AC3E}">
        <p14:creationId xmlns:p14="http://schemas.microsoft.com/office/powerpoint/2010/main" val="82845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7166C-05D5-0382-3A06-F07BD6BF7905}"/>
              </a:ext>
            </a:extLst>
          </p:cNvPr>
          <p:cNvPicPr>
            <a:picLocks noChangeAspect="1"/>
          </p:cNvPicPr>
          <p:nvPr/>
        </p:nvPicPr>
        <p:blipFill>
          <a:blip r:embed="rId2"/>
          <a:stretch>
            <a:fillRect/>
          </a:stretch>
        </p:blipFill>
        <p:spPr>
          <a:xfrm>
            <a:off x="2827" y="0"/>
            <a:ext cx="12189173" cy="6858000"/>
          </a:xfrm>
          <a:prstGeom prst="rect">
            <a:avLst/>
          </a:prstGeom>
        </p:spPr>
      </p:pic>
      <p:pic>
        <p:nvPicPr>
          <p:cNvPr id="9" name="Picture 8" descr="A cat head in a circle&#10;&#10;Description automatically generated">
            <a:extLst>
              <a:ext uri="{FF2B5EF4-FFF2-40B4-BE49-F238E27FC236}">
                <a16:creationId xmlns:a16="http://schemas.microsoft.com/office/drawing/2014/main" id="{519035CF-439A-EC93-A9FB-11CAB68CB3A0}"/>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11" name="Footer Placeholder 1">
            <a:extLst>
              <a:ext uri="{FF2B5EF4-FFF2-40B4-BE49-F238E27FC236}">
                <a16:creationId xmlns:a16="http://schemas.microsoft.com/office/drawing/2014/main" id="{142C7F77-5A0C-F023-2A12-4594435202F2}"/>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199844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CDF66D-EA60-62CA-9C74-7A753BB29F2D}"/>
              </a:ext>
            </a:extLst>
          </p:cNvPr>
          <p:cNvPicPr>
            <a:picLocks noChangeAspect="1"/>
          </p:cNvPicPr>
          <p:nvPr/>
        </p:nvPicPr>
        <p:blipFill>
          <a:blip r:embed="rId2"/>
          <a:stretch>
            <a:fillRect/>
          </a:stretch>
        </p:blipFill>
        <p:spPr>
          <a:xfrm>
            <a:off x="10239" y="0"/>
            <a:ext cx="12171521" cy="6858000"/>
          </a:xfrm>
          <a:prstGeom prst="rect">
            <a:avLst/>
          </a:prstGeom>
        </p:spPr>
      </p:pic>
      <p:pic>
        <p:nvPicPr>
          <p:cNvPr id="6" name="Picture 5" descr="A cat head in a circle&#10;&#10;Description automatically generated">
            <a:extLst>
              <a:ext uri="{FF2B5EF4-FFF2-40B4-BE49-F238E27FC236}">
                <a16:creationId xmlns:a16="http://schemas.microsoft.com/office/drawing/2014/main" id="{452E680C-DC2C-2EDF-B31D-53C927D4F7C6}"/>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0929657" y="5559206"/>
            <a:ext cx="1001969" cy="988964"/>
          </a:xfrm>
          <a:prstGeom prst="rect">
            <a:avLst/>
          </a:prstGeom>
        </p:spPr>
      </p:pic>
      <p:sp>
        <p:nvSpPr>
          <p:cNvPr id="7" name="Footer Placeholder 1">
            <a:extLst>
              <a:ext uri="{FF2B5EF4-FFF2-40B4-BE49-F238E27FC236}">
                <a16:creationId xmlns:a16="http://schemas.microsoft.com/office/drawing/2014/main" id="{70C3B5DF-1677-49B5-5373-A8B7E95532BF}"/>
              </a:ext>
            </a:extLst>
          </p:cNvPr>
          <p:cNvSpPr>
            <a:spLocks noGrp="1"/>
          </p:cNvSpPr>
          <p:nvPr>
            <p:ph type="ftr" sz="quarter" idx="11"/>
          </p:nvPr>
        </p:nvSpPr>
        <p:spPr>
          <a:xfrm>
            <a:off x="4038600" y="6356350"/>
            <a:ext cx="4114800" cy="365125"/>
          </a:xfrm>
        </p:spPr>
        <p:txBody>
          <a:bodyPr/>
          <a:lstStyle/>
          <a:p>
            <a:r>
              <a:rPr lang="en-US" dirty="0"/>
              <a:t>GitHub</a:t>
            </a:r>
          </a:p>
        </p:txBody>
      </p:sp>
    </p:spTree>
    <p:extLst>
      <p:ext uri="{BB962C8B-B14F-4D97-AF65-F5344CB8AC3E}">
        <p14:creationId xmlns:p14="http://schemas.microsoft.com/office/powerpoint/2010/main" val="316579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006a9c5-d130-408c-bc8e-3b5ecdb17aa0}" enabled="1" method="Standard" siteId="{8d4b558f-7b2e-40ba-ad1f-e04d79e6265a}" contentBits="2" removed="0"/>
</clbl:labelList>
</file>

<file path=docProps/app.xml><?xml version="1.0" encoding="utf-8"?>
<Properties xmlns="http://schemas.openxmlformats.org/officeDocument/2006/extended-properties" xmlns:vt="http://schemas.openxmlformats.org/officeDocument/2006/docPropsVTypes">
  <TotalTime>0</TotalTime>
  <Words>3572</Words>
  <Application>Microsoft Office PowerPoint</Application>
  <PresentationFormat>Widescreen</PresentationFormat>
  <Paragraphs>333</Paragraphs>
  <Slides>37</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37</vt:i4>
      </vt:variant>
    </vt:vector>
  </HeadingPairs>
  <TitlesOfParts>
    <vt:vector size="53" baseType="lpstr">
      <vt:lpstr>Meiryo</vt:lpstr>
      <vt:lpstr>Arial</vt:lpstr>
      <vt:lpstr>Arial Unicode MS</vt:lpstr>
      <vt:lpstr>Bell MT</vt:lpstr>
      <vt:lpstr>Calibri</vt:lpstr>
      <vt:lpstr>Calibri Light</vt:lpstr>
      <vt:lpstr>Cambria</vt:lpstr>
      <vt:lpstr>Consolas</vt:lpstr>
      <vt:lpstr>Courier New</vt:lpstr>
      <vt:lpstr>Lucida Console</vt:lpstr>
      <vt:lpstr>Segoe UI</vt:lpstr>
      <vt:lpstr>Söhne</vt:lpstr>
      <vt:lpstr>Symbol</vt:lpstr>
      <vt:lpstr>Times New Roman</vt:lpstr>
      <vt:lpstr>Work Sans</vt:lpstr>
      <vt:lpstr>Office Theme</vt:lpstr>
      <vt:lpstr>PowerPoint Presentation</vt:lpstr>
      <vt:lpstr>PowerPoint Presentation</vt:lpstr>
      <vt:lpstr>PowerPoint Presentation</vt:lpstr>
      <vt:lpstr>                    Introduction to REST API           </vt:lpstr>
      <vt:lpstr>PowerPoint Presentation</vt:lpstr>
      <vt:lpstr>                         REST API methods</vt:lpstr>
      <vt:lpstr>                       Rest API Response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vt:lpstr>
      <vt:lpstr>Leveraging GitHub API Feature </vt:lpstr>
      <vt:lpstr>                     GitHub API (Private Repository) </vt:lpstr>
      <vt:lpstr>GitHub API</vt:lpstr>
      <vt:lpstr>Which One to Use?</vt:lpstr>
      <vt:lpstr>PowerPoint Presentation</vt:lpstr>
      <vt:lpstr>   Purpose of GitHub Auto Resynchronization Tool</vt:lpstr>
      <vt:lpstr>                         FEATURES OVERVIEW</vt:lpstr>
      <vt:lpstr>                         TOOL REQUIREMENTS</vt:lpstr>
      <vt:lpstr>Fetching available Tags and Branches from remote repo</vt:lpstr>
      <vt:lpstr>    Fetch GitHub contents from a remote repo</vt:lpstr>
      <vt:lpstr>                   Download NON- LFS File</vt:lpstr>
      <vt:lpstr>                   Download Git LFS File</vt:lpstr>
      <vt:lpstr>PowerPoint Presentation</vt:lpstr>
      <vt:lpstr>PowerPoint Presentation</vt:lpstr>
      <vt:lpstr>Traversal of Repository / Folder download</vt:lpstr>
      <vt:lpstr>PowerPoint Presentation</vt:lpstr>
      <vt:lpstr>                               ADVANTAGES</vt:lpstr>
      <vt:lpstr>                                  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API and Automation </dc:title>
  <dc:creator>Hossain, SK Abdur Rahaman</dc:creator>
  <cp:lastModifiedBy>Hossain, SK Abdur Rahaman</cp:lastModifiedBy>
  <cp:revision>158</cp:revision>
  <dcterms:created xsi:type="dcterms:W3CDTF">2023-10-06T11:26:05Z</dcterms:created>
  <dcterms:modified xsi:type="dcterms:W3CDTF">2024-01-10T18:26:15Z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Internal</vt:lpwstr>
  </property>
</Properties>
</file>