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0"/>
  </p:normalViewPr>
  <p:slideViewPr>
    <p:cSldViewPr snapToGrid="0" snapToObjects="1">
      <p:cViewPr varScale="1">
        <p:scale>
          <a:sx n="87" d="100"/>
          <a:sy n="87"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C58C-864F-2F4A-8FA5-9701A32BAE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4C8FFF-3D35-4A41-8721-A66D1DF67C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42EC12-C34D-A843-BB08-74D82634329F}"/>
              </a:ext>
            </a:extLst>
          </p:cNvPr>
          <p:cNvSpPr>
            <a:spLocks noGrp="1"/>
          </p:cNvSpPr>
          <p:nvPr>
            <p:ph type="dt" sz="half" idx="10"/>
          </p:nvPr>
        </p:nvSpPr>
        <p:spPr/>
        <p:txBody>
          <a:bodyPr/>
          <a:lstStyle/>
          <a:p>
            <a:fld id="{4A7DE511-FE5E-1143-B534-7B74DC74F079}" type="datetimeFigureOut">
              <a:rPr lang="en-US" smtClean="0"/>
              <a:t>3/3/22</a:t>
            </a:fld>
            <a:endParaRPr lang="en-US"/>
          </a:p>
        </p:txBody>
      </p:sp>
      <p:sp>
        <p:nvSpPr>
          <p:cNvPr id="5" name="Footer Placeholder 4">
            <a:extLst>
              <a:ext uri="{FF2B5EF4-FFF2-40B4-BE49-F238E27FC236}">
                <a16:creationId xmlns:a16="http://schemas.microsoft.com/office/drawing/2014/main" id="{08052A92-29C2-4544-A4B4-B4AF12DCA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59C98-3B13-934F-9B30-9D6F3A4D934A}"/>
              </a:ext>
            </a:extLst>
          </p:cNvPr>
          <p:cNvSpPr>
            <a:spLocks noGrp="1"/>
          </p:cNvSpPr>
          <p:nvPr>
            <p:ph type="sldNum" sz="quarter" idx="12"/>
          </p:nvPr>
        </p:nvSpPr>
        <p:spPr/>
        <p:txBody>
          <a:bodyPr/>
          <a:lstStyle/>
          <a:p>
            <a:fld id="{99CB9D81-620B-F046-AE71-B133BA9811F5}" type="slidenum">
              <a:rPr lang="en-US" smtClean="0"/>
              <a:t>‹#›</a:t>
            </a:fld>
            <a:endParaRPr lang="en-US"/>
          </a:p>
        </p:txBody>
      </p:sp>
    </p:spTree>
    <p:extLst>
      <p:ext uri="{BB962C8B-B14F-4D97-AF65-F5344CB8AC3E}">
        <p14:creationId xmlns:p14="http://schemas.microsoft.com/office/powerpoint/2010/main" val="61625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8B3B-D02C-5242-BC82-C193C1C501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2D1DEE-38EE-4548-9A88-ED15A26E7A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B0F8B-9732-7241-81A9-CD7CFA4135A3}"/>
              </a:ext>
            </a:extLst>
          </p:cNvPr>
          <p:cNvSpPr>
            <a:spLocks noGrp="1"/>
          </p:cNvSpPr>
          <p:nvPr>
            <p:ph type="dt" sz="half" idx="10"/>
          </p:nvPr>
        </p:nvSpPr>
        <p:spPr/>
        <p:txBody>
          <a:bodyPr/>
          <a:lstStyle/>
          <a:p>
            <a:fld id="{4A7DE511-FE5E-1143-B534-7B74DC74F079}" type="datetimeFigureOut">
              <a:rPr lang="en-US" smtClean="0"/>
              <a:t>3/3/22</a:t>
            </a:fld>
            <a:endParaRPr lang="en-US"/>
          </a:p>
        </p:txBody>
      </p:sp>
      <p:sp>
        <p:nvSpPr>
          <p:cNvPr id="5" name="Footer Placeholder 4">
            <a:extLst>
              <a:ext uri="{FF2B5EF4-FFF2-40B4-BE49-F238E27FC236}">
                <a16:creationId xmlns:a16="http://schemas.microsoft.com/office/drawing/2014/main" id="{732D52C2-CB47-6C4F-ACED-F2A2ED2D0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F1C64-96E7-7C47-BC4E-B367D16E1176}"/>
              </a:ext>
            </a:extLst>
          </p:cNvPr>
          <p:cNvSpPr>
            <a:spLocks noGrp="1"/>
          </p:cNvSpPr>
          <p:nvPr>
            <p:ph type="sldNum" sz="quarter" idx="12"/>
          </p:nvPr>
        </p:nvSpPr>
        <p:spPr/>
        <p:txBody>
          <a:bodyPr/>
          <a:lstStyle/>
          <a:p>
            <a:fld id="{99CB9D81-620B-F046-AE71-B133BA9811F5}" type="slidenum">
              <a:rPr lang="en-US" smtClean="0"/>
              <a:t>‹#›</a:t>
            </a:fld>
            <a:endParaRPr lang="en-US"/>
          </a:p>
        </p:txBody>
      </p:sp>
    </p:spTree>
    <p:extLst>
      <p:ext uri="{BB962C8B-B14F-4D97-AF65-F5344CB8AC3E}">
        <p14:creationId xmlns:p14="http://schemas.microsoft.com/office/powerpoint/2010/main" val="200467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05A4E-807D-F341-A25D-E9DE877458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8D31C9-41A2-AD40-B3F9-EBF263A176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98398-5481-E146-B80F-932BAFEBB2A7}"/>
              </a:ext>
            </a:extLst>
          </p:cNvPr>
          <p:cNvSpPr>
            <a:spLocks noGrp="1"/>
          </p:cNvSpPr>
          <p:nvPr>
            <p:ph type="dt" sz="half" idx="10"/>
          </p:nvPr>
        </p:nvSpPr>
        <p:spPr/>
        <p:txBody>
          <a:bodyPr/>
          <a:lstStyle/>
          <a:p>
            <a:fld id="{4A7DE511-FE5E-1143-B534-7B74DC74F079}" type="datetimeFigureOut">
              <a:rPr lang="en-US" smtClean="0"/>
              <a:t>3/3/22</a:t>
            </a:fld>
            <a:endParaRPr lang="en-US"/>
          </a:p>
        </p:txBody>
      </p:sp>
      <p:sp>
        <p:nvSpPr>
          <p:cNvPr id="5" name="Footer Placeholder 4">
            <a:extLst>
              <a:ext uri="{FF2B5EF4-FFF2-40B4-BE49-F238E27FC236}">
                <a16:creationId xmlns:a16="http://schemas.microsoft.com/office/drawing/2014/main" id="{7E794BBA-DBCA-254F-A68E-086E380B5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CC41E-762F-4740-8A25-04F3C9B45DC3}"/>
              </a:ext>
            </a:extLst>
          </p:cNvPr>
          <p:cNvSpPr>
            <a:spLocks noGrp="1"/>
          </p:cNvSpPr>
          <p:nvPr>
            <p:ph type="sldNum" sz="quarter" idx="12"/>
          </p:nvPr>
        </p:nvSpPr>
        <p:spPr/>
        <p:txBody>
          <a:bodyPr/>
          <a:lstStyle/>
          <a:p>
            <a:fld id="{99CB9D81-620B-F046-AE71-B133BA9811F5}" type="slidenum">
              <a:rPr lang="en-US" smtClean="0"/>
              <a:t>‹#›</a:t>
            </a:fld>
            <a:endParaRPr lang="en-US"/>
          </a:p>
        </p:txBody>
      </p:sp>
    </p:spTree>
    <p:extLst>
      <p:ext uri="{BB962C8B-B14F-4D97-AF65-F5344CB8AC3E}">
        <p14:creationId xmlns:p14="http://schemas.microsoft.com/office/powerpoint/2010/main" val="53085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B43A-5F24-BE41-A51D-F644DB172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52FA1B-E0BB-2646-8EDD-70F011E932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3C519-DD76-D24D-8D51-042B2F22CA92}"/>
              </a:ext>
            </a:extLst>
          </p:cNvPr>
          <p:cNvSpPr>
            <a:spLocks noGrp="1"/>
          </p:cNvSpPr>
          <p:nvPr>
            <p:ph type="dt" sz="half" idx="10"/>
          </p:nvPr>
        </p:nvSpPr>
        <p:spPr/>
        <p:txBody>
          <a:bodyPr/>
          <a:lstStyle/>
          <a:p>
            <a:fld id="{4A7DE511-FE5E-1143-B534-7B74DC74F079}" type="datetimeFigureOut">
              <a:rPr lang="en-US" smtClean="0"/>
              <a:t>3/3/22</a:t>
            </a:fld>
            <a:endParaRPr lang="en-US"/>
          </a:p>
        </p:txBody>
      </p:sp>
      <p:sp>
        <p:nvSpPr>
          <p:cNvPr id="5" name="Footer Placeholder 4">
            <a:extLst>
              <a:ext uri="{FF2B5EF4-FFF2-40B4-BE49-F238E27FC236}">
                <a16:creationId xmlns:a16="http://schemas.microsoft.com/office/drawing/2014/main" id="{1C1DFDD5-30A8-8B4E-8083-54C29C7C1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20EC-FD63-554F-8131-511ED8323E17}"/>
              </a:ext>
            </a:extLst>
          </p:cNvPr>
          <p:cNvSpPr>
            <a:spLocks noGrp="1"/>
          </p:cNvSpPr>
          <p:nvPr>
            <p:ph type="sldNum" sz="quarter" idx="12"/>
          </p:nvPr>
        </p:nvSpPr>
        <p:spPr/>
        <p:txBody>
          <a:bodyPr/>
          <a:lstStyle/>
          <a:p>
            <a:fld id="{99CB9D81-620B-F046-AE71-B133BA9811F5}" type="slidenum">
              <a:rPr lang="en-US" smtClean="0"/>
              <a:t>‹#›</a:t>
            </a:fld>
            <a:endParaRPr lang="en-US"/>
          </a:p>
        </p:txBody>
      </p:sp>
    </p:spTree>
    <p:extLst>
      <p:ext uri="{BB962C8B-B14F-4D97-AF65-F5344CB8AC3E}">
        <p14:creationId xmlns:p14="http://schemas.microsoft.com/office/powerpoint/2010/main" val="45860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E9E2-5C93-2349-8490-59E20DFB5C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91B21D-B747-D74E-A654-D507A5B98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741C11-418C-B640-BF11-95F634499195}"/>
              </a:ext>
            </a:extLst>
          </p:cNvPr>
          <p:cNvSpPr>
            <a:spLocks noGrp="1"/>
          </p:cNvSpPr>
          <p:nvPr>
            <p:ph type="dt" sz="half" idx="10"/>
          </p:nvPr>
        </p:nvSpPr>
        <p:spPr/>
        <p:txBody>
          <a:bodyPr/>
          <a:lstStyle/>
          <a:p>
            <a:fld id="{4A7DE511-FE5E-1143-B534-7B74DC74F079}" type="datetimeFigureOut">
              <a:rPr lang="en-US" smtClean="0"/>
              <a:t>3/3/22</a:t>
            </a:fld>
            <a:endParaRPr lang="en-US"/>
          </a:p>
        </p:txBody>
      </p:sp>
      <p:sp>
        <p:nvSpPr>
          <p:cNvPr id="5" name="Footer Placeholder 4">
            <a:extLst>
              <a:ext uri="{FF2B5EF4-FFF2-40B4-BE49-F238E27FC236}">
                <a16:creationId xmlns:a16="http://schemas.microsoft.com/office/drawing/2014/main" id="{2EE5C725-9955-FF4A-BC2D-17B2A96FD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AB13B-9AA3-7D45-B989-DF984CD1E10D}"/>
              </a:ext>
            </a:extLst>
          </p:cNvPr>
          <p:cNvSpPr>
            <a:spLocks noGrp="1"/>
          </p:cNvSpPr>
          <p:nvPr>
            <p:ph type="sldNum" sz="quarter" idx="12"/>
          </p:nvPr>
        </p:nvSpPr>
        <p:spPr/>
        <p:txBody>
          <a:bodyPr/>
          <a:lstStyle/>
          <a:p>
            <a:fld id="{99CB9D81-620B-F046-AE71-B133BA9811F5}" type="slidenum">
              <a:rPr lang="en-US" smtClean="0"/>
              <a:t>‹#›</a:t>
            </a:fld>
            <a:endParaRPr lang="en-US"/>
          </a:p>
        </p:txBody>
      </p:sp>
    </p:spTree>
    <p:extLst>
      <p:ext uri="{BB962C8B-B14F-4D97-AF65-F5344CB8AC3E}">
        <p14:creationId xmlns:p14="http://schemas.microsoft.com/office/powerpoint/2010/main" val="153772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6E34-C508-5548-B043-54ABE1F3C6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A1F9DE-E2BE-A34D-8BC5-CCAC790C8E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3C41EB-0877-BF44-9E56-6CE2B0AC95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798DCE-CC67-9449-BA51-616DCED9183D}"/>
              </a:ext>
            </a:extLst>
          </p:cNvPr>
          <p:cNvSpPr>
            <a:spLocks noGrp="1"/>
          </p:cNvSpPr>
          <p:nvPr>
            <p:ph type="dt" sz="half" idx="10"/>
          </p:nvPr>
        </p:nvSpPr>
        <p:spPr/>
        <p:txBody>
          <a:bodyPr/>
          <a:lstStyle/>
          <a:p>
            <a:fld id="{4A7DE511-FE5E-1143-B534-7B74DC74F079}" type="datetimeFigureOut">
              <a:rPr lang="en-US" smtClean="0"/>
              <a:t>3/3/22</a:t>
            </a:fld>
            <a:endParaRPr lang="en-US"/>
          </a:p>
        </p:txBody>
      </p:sp>
      <p:sp>
        <p:nvSpPr>
          <p:cNvPr id="6" name="Footer Placeholder 5">
            <a:extLst>
              <a:ext uri="{FF2B5EF4-FFF2-40B4-BE49-F238E27FC236}">
                <a16:creationId xmlns:a16="http://schemas.microsoft.com/office/drawing/2014/main" id="{540FFED4-3F23-8A44-A445-BDEA2AE1B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8DD89-0850-6241-82B6-3120892B3F1A}"/>
              </a:ext>
            </a:extLst>
          </p:cNvPr>
          <p:cNvSpPr>
            <a:spLocks noGrp="1"/>
          </p:cNvSpPr>
          <p:nvPr>
            <p:ph type="sldNum" sz="quarter" idx="12"/>
          </p:nvPr>
        </p:nvSpPr>
        <p:spPr/>
        <p:txBody>
          <a:bodyPr/>
          <a:lstStyle/>
          <a:p>
            <a:fld id="{99CB9D81-620B-F046-AE71-B133BA9811F5}" type="slidenum">
              <a:rPr lang="en-US" smtClean="0"/>
              <a:t>‹#›</a:t>
            </a:fld>
            <a:endParaRPr lang="en-US"/>
          </a:p>
        </p:txBody>
      </p:sp>
    </p:spTree>
    <p:extLst>
      <p:ext uri="{BB962C8B-B14F-4D97-AF65-F5344CB8AC3E}">
        <p14:creationId xmlns:p14="http://schemas.microsoft.com/office/powerpoint/2010/main" val="376604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3B78-62D6-1E41-8409-D80BCE19CA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F944A9-1620-F242-803C-B987717AF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F5766D-01D4-9A4A-A4EE-C75BDC8A20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64CA30-6C69-C245-A7A3-E48378715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7217FF-6F6D-3945-8EEE-3A88EE8A7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AA3FBA-1F29-504D-A8D8-2119E5933F0C}"/>
              </a:ext>
            </a:extLst>
          </p:cNvPr>
          <p:cNvSpPr>
            <a:spLocks noGrp="1"/>
          </p:cNvSpPr>
          <p:nvPr>
            <p:ph type="dt" sz="half" idx="10"/>
          </p:nvPr>
        </p:nvSpPr>
        <p:spPr/>
        <p:txBody>
          <a:bodyPr/>
          <a:lstStyle/>
          <a:p>
            <a:fld id="{4A7DE511-FE5E-1143-B534-7B74DC74F079}" type="datetimeFigureOut">
              <a:rPr lang="en-US" smtClean="0"/>
              <a:t>3/3/22</a:t>
            </a:fld>
            <a:endParaRPr lang="en-US"/>
          </a:p>
        </p:txBody>
      </p:sp>
      <p:sp>
        <p:nvSpPr>
          <p:cNvPr id="8" name="Footer Placeholder 7">
            <a:extLst>
              <a:ext uri="{FF2B5EF4-FFF2-40B4-BE49-F238E27FC236}">
                <a16:creationId xmlns:a16="http://schemas.microsoft.com/office/drawing/2014/main" id="{A4114341-7C70-FE43-BDB5-8FAC297289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03BDC0-74E4-D14F-9280-39258E30097E}"/>
              </a:ext>
            </a:extLst>
          </p:cNvPr>
          <p:cNvSpPr>
            <a:spLocks noGrp="1"/>
          </p:cNvSpPr>
          <p:nvPr>
            <p:ph type="sldNum" sz="quarter" idx="12"/>
          </p:nvPr>
        </p:nvSpPr>
        <p:spPr/>
        <p:txBody>
          <a:bodyPr/>
          <a:lstStyle/>
          <a:p>
            <a:fld id="{99CB9D81-620B-F046-AE71-B133BA9811F5}" type="slidenum">
              <a:rPr lang="en-US" smtClean="0"/>
              <a:t>‹#›</a:t>
            </a:fld>
            <a:endParaRPr lang="en-US"/>
          </a:p>
        </p:txBody>
      </p:sp>
    </p:spTree>
    <p:extLst>
      <p:ext uri="{BB962C8B-B14F-4D97-AF65-F5344CB8AC3E}">
        <p14:creationId xmlns:p14="http://schemas.microsoft.com/office/powerpoint/2010/main" val="82620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2483-65D2-D148-A972-82D1CA75B3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ECF2D6-0E07-5A4F-9BA6-A5E54475B7EF}"/>
              </a:ext>
            </a:extLst>
          </p:cNvPr>
          <p:cNvSpPr>
            <a:spLocks noGrp="1"/>
          </p:cNvSpPr>
          <p:nvPr>
            <p:ph type="dt" sz="half" idx="10"/>
          </p:nvPr>
        </p:nvSpPr>
        <p:spPr/>
        <p:txBody>
          <a:bodyPr/>
          <a:lstStyle/>
          <a:p>
            <a:fld id="{4A7DE511-FE5E-1143-B534-7B74DC74F079}" type="datetimeFigureOut">
              <a:rPr lang="en-US" smtClean="0"/>
              <a:t>3/3/22</a:t>
            </a:fld>
            <a:endParaRPr lang="en-US"/>
          </a:p>
        </p:txBody>
      </p:sp>
      <p:sp>
        <p:nvSpPr>
          <p:cNvPr id="4" name="Footer Placeholder 3">
            <a:extLst>
              <a:ext uri="{FF2B5EF4-FFF2-40B4-BE49-F238E27FC236}">
                <a16:creationId xmlns:a16="http://schemas.microsoft.com/office/drawing/2014/main" id="{D4A63391-A5FE-F445-914F-7AB14C2579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A0A32-06CE-E644-9259-8A2516FAE4E3}"/>
              </a:ext>
            </a:extLst>
          </p:cNvPr>
          <p:cNvSpPr>
            <a:spLocks noGrp="1"/>
          </p:cNvSpPr>
          <p:nvPr>
            <p:ph type="sldNum" sz="quarter" idx="12"/>
          </p:nvPr>
        </p:nvSpPr>
        <p:spPr/>
        <p:txBody>
          <a:bodyPr/>
          <a:lstStyle/>
          <a:p>
            <a:fld id="{99CB9D81-620B-F046-AE71-B133BA9811F5}" type="slidenum">
              <a:rPr lang="en-US" smtClean="0"/>
              <a:t>‹#›</a:t>
            </a:fld>
            <a:endParaRPr lang="en-US"/>
          </a:p>
        </p:txBody>
      </p:sp>
    </p:spTree>
    <p:extLst>
      <p:ext uri="{BB962C8B-B14F-4D97-AF65-F5344CB8AC3E}">
        <p14:creationId xmlns:p14="http://schemas.microsoft.com/office/powerpoint/2010/main" val="115593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6AD527-E0CD-F14A-B19A-9271BA281D72}"/>
              </a:ext>
            </a:extLst>
          </p:cNvPr>
          <p:cNvSpPr>
            <a:spLocks noGrp="1"/>
          </p:cNvSpPr>
          <p:nvPr>
            <p:ph type="dt" sz="half" idx="10"/>
          </p:nvPr>
        </p:nvSpPr>
        <p:spPr/>
        <p:txBody>
          <a:bodyPr/>
          <a:lstStyle/>
          <a:p>
            <a:fld id="{4A7DE511-FE5E-1143-B534-7B74DC74F079}" type="datetimeFigureOut">
              <a:rPr lang="en-US" smtClean="0"/>
              <a:t>3/3/22</a:t>
            </a:fld>
            <a:endParaRPr lang="en-US"/>
          </a:p>
        </p:txBody>
      </p:sp>
      <p:sp>
        <p:nvSpPr>
          <p:cNvPr id="3" name="Footer Placeholder 2">
            <a:extLst>
              <a:ext uri="{FF2B5EF4-FFF2-40B4-BE49-F238E27FC236}">
                <a16:creationId xmlns:a16="http://schemas.microsoft.com/office/drawing/2014/main" id="{ACAB208B-A11E-774D-85A2-4889A86849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1D82F-71F2-7544-8F60-638252AEEB55}"/>
              </a:ext>
            </a:extLst>
          </p:cNvPr>
          <p:cNvSpPr>
            <a:spLocks noGrp="1"/>
          </p:cNvSpPr>
          <p:nvPr>
            <p:ph type="sldNum" sz="quarter" idx="12"/>
          </p:nvPr>
        </p:nvSpPr>
        <p:spPr/>
        <p:txBody>
          <a:bodyPr/>
          <a:lstStyle/>
          <a:p>
            <a:fld id="{99CB9D81-620B-F046-AE71-B133BA9811F5}" type="slidenum">
              <a:rPr lang="en-US" smtClean="0"/>
              <a:t>‹#›</a:t>
            </a:fld>
            <a:endParaRPr lang="en-US"/>
          </a:p>
        </p:txBody>
      </p:sp>
    </p:spTree>
    <p:extLst>
      <p:ext uri="{BB962C8B-B14F-4D97-AF65-F5344CB8AC3E}">
        <p14:creationId xmlns:p14="http://schemas.microsoft.com/office/powerpoint/2010/main" val="176894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9406-E070-154D-B664-9AB299D22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712682-ADE6-804D-BA2E-794D4FB65C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F852E7-0EBA-3840-A671-4B7B50268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CDA3D-E792-1C4F-BAEB-78499DBF5245}"/>
              </a:ext>
            </a:extLst>
          </p:cNvPr>
          <p:cNvSpPr>
            <a:spLocks noGrp="1"/>
          </p:cNvSpPr>
          <p:nvPr>
            <p:ph type="dt" sz="half" idx="10"/>
          </p:nvPr>
        </p:nvSpPr>
        <p:spPr/>
        <p:txBody>
          <a:bodyPr/>
          <a:lstStyle/>
          <a:p>
            <a:fld id="{4A7DE511-FE5E-1143-B534-7B74DC74F079}" type="datetimeFigureOut">
              <a:rPr lang="en-US" smtClean="0"/>
              <a:t>3/3/22</a:t>
            </a:fld>
            <a:endParaRPr lang="en-US"/>
          </a:p>
        </p:txBody>
      </p:sp>
      <p:sp>
        <p:nvSpPr>
          <p:cNvPr id="6" name="Footer Placeholder 5">
            <a:extLst>
              <a:ext uri="{FF2B5EF4-FFF2-40B4-BE49-F238E27FC236}">
                <a16:creationId xmlns:a16="http://schemas.microsoft.com/office/drawing/2014/main" id="{15905997-2D98-BC4F-AD45-3900ADF35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6C210-FBF8-8E4B-9F2D-17E321040186}"/>
              </a:ext>
            </a:extLst>
          </p:cNvPr>
          <p:cNvSpPr>
            <a:spLocks noGrp="1"/>
          </p:cNvSpPr>
          <p:nvPr>
            <p:ph type="sldNum" sz="quarter" idx="12"/>
          </p:nvPr>
        </p:nvSpPr>
        <p:spPr/>
        <p:txBody>
          <a:bodyPr/>
          <a:lstStyle/>
          <a:p>
            <a:fld id="{99CB9D81-620B-F046-AE71-B133BA9811F5}" type="slidenum">
              <a:rPr lang="en-US" smtClean="0"/>
              <a:t>‹#›</a:t>
            </a:fld>
            <a:endParaRPr lang="en-US"/>
          </a:p>
        </p:txBody>
      </p:sp>
    </p:spTree>
    <p:extLst>
      <p:ext uri="{BB962C8B-B14F-4D97-AF65-F5344CB8AC3E}">
        <p14:creationId xmlns:p14="http://schemas.microsoft.com/office/powerpoint/2010/main" val="3398801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7D1A-F820-594C-8F78-9303CCD28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44F0C2-1129-C14C-90E6-929393ACB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9F7E78-B726-EE41-AA76-638DAE78F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60FB9-08AF-9443-A8C7-FCBA8A62B8A5}"/>
              </a:ext>
            </a:extLst>
          </p:cNvPr>
          <p:cNvSpPr>
            <a:spLocks noGrp="1"/>
          </p:cNvSpPr>
          <p:nvPr>
            <p:ph type="dt" sz="half" idx="10"/>
          </p:nvPr>
        </p:nvSpPr>
        <p:spPr/>
        <p:txBody>
          <a:bodyPr/>
          <a:lstStyle/>
          <a:p>
            <a:fld id="{4A7DE511-FE5E-1143-B534-7B74DC74F079}" type="datetimeFigureOut">
              <a:rPr lang="en-US" smtClean="0"/>
              <a:t>3/3/22</a:t>
            </a:fld>
            <a:endParaRPr lang="en-US"/>
          </a:p>
        </p:txBody>
      </p:sp>
      <p:sp>
        <p:nvSpPr>
          <p:cNvPr id="6" name="Footer Placeholder 5">
            <a:extLst>
              <a:ext uri="{FF2B5EF4-FFF2-40B4-BE49-F238E27FC236}">
                <a16:creationId xmlns:a16="http://schemas.microsoft.com/office/drawing/2014/main" id="{B4B56A33-BF90-534B-A5A0-CF3DF1E2E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4B372-8874-AA47-BE48-08FE98655AD1}"/>
              </a:ext>
            </a:extLst>
          </p:cNvPr>
          <p:cNvSpPr>
            <a:spLocks noGrp="1"/>
          </p:cNvSpPr>
          <p:nvPr>
            <p:ph type="sldNum" sz="quarter" idx="12"/>
          </p:nvPr>
        </p:nvSpPr>
        <p:spPr/>
        <p:txBody>
          <a:bodyPr/>
          <a:lstStyle/>
          <a:p>
            <a:fld id="{99CB9D81-620B-F046-AE71-B133BA9811F5}" type="slidenum">
              <a:rPr lang="en-US" smtClean="0"/>
              <a:t>‹#›</a:t>
            </a:fld>
            <a:endParaRPr lang="en-US"/>
          </a:p>
        </p:txBody>
      </p:sp>
    </p:spTree>
    <p:extLst>
      <p:ext uri="{BB962C8B-B14F-4D97-AF65-F5344CB8AC3E}">
        <p14:creationId xmlns:p14="http://schemas.microsoft.com/office/powerpoint/2010/main" val="118750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333EEF-1941-AA45-93F5-5368265CE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DF07D6-2A63-574C-8BAF-F03253D02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5D508-2C8B-EB4B-8237-B3E95ED23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DE511-FE5E-1143-B534-7B74DC74F079}" type="datetimeFigureOut">
              <a:rPr lang="en-US" smtClean="0"/>
              <a:t>3/3/22</a:t>
            </a:fld>
            <a:endParaRPr lang="en-US"/>
          </a:p>
        </p:txBody>
      </p:sp>
      <p:sp>
        <p:nvSpPr>
          <p:cNvPr id="5" name="Footer Placeholder 4">
            <a:extLst>
              <a:ext uri="{FF2B5EF4-FFF2-40B4-BE49-F238E27FC236}">
                <a16:creationId xmlns:a16="http://schemas.microsoft.com/office/drawing/2014/main" id="{76EB9A63-7875-2047-AA03-6B3C2E75F7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D67F80-7B84-F240-AA76-AE8EF414A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B9D81-620B-F046-AE71-B133BA9811F5}" type="slidenum">
              <a:rPr lang="en-US" smtClean="0"/>
              <a:t>‹#›</a:t>
            </a:fld>
            <a:endParaRPr lang="en-US"/>
          </a:p>
        </p:txBody>
      </p:sp>
    </p:spTree>
    <p:extLst>
      <p:ext uri="{BB962C8B-B14F-4D97-AF65-F5344CB8AC3E}">
        <p14:creationId xmlns:p14="http://schemas.microsoft.com/office/powerpoint/2010/main" val="4058232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771E-2F52-D34B-A93D-D0BA8D4FE26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43323F6-7903-744A-8CB5-910347686F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557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C9AAFF-150D-2A4D-AC36-F021AF92F341}"/>
              </a:ext>
            </a:extLst>
          </p:cNvPr>
          <p:cNvSpPr/>
          <p:nvPr/>
        </p:nvSpPr>
        <p:spPr>
          <a:xfrm>
            <a:off x="812800" y="-30748"/>
            <a:ext cx="10680700" cy="5909310"/>
          </a:xfrm>
          <a:prstGeom prst="rect">
            <a:avLst/>
          </a:prstGeom>
        </p:spPr>
        <p:txBody>
          <a:bodyPr wrap="square">
            <a:spAutoFit/>
          </a:bodyPr>
          <a:lstStyle/>
          <a:p>
            <a:pPr fontAlgn="ctr">
              <a:buFont typeface="Arial" panose="020B0604020202020204" pitchFamily="34" charset="0"/>
              <a:buChar char="•"/>
            </a:pPr>
            <a:r>
              <a:rPr lang="en-US" dirty="0">
                <a:solidFill>
                  <a:srgbClr val="000000"/>
                </a:solidFill>
                <a:highlight>
                  <a:srgbClr val="FFFF00"/>
                </a:highlight>
                <a:latin typeface="Calibri" panose="020F0502020204030204" pitchFamily="34" charset="0"/>
              </a:rPr>
              <a:t>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a:t>
            </a:r>
            <a:endParaRPr lang="en-US" b="0" i="0" dirty="0">
              <a:solidFill>
                <a:srgbClr val="000000"/>
              </a:solidFill>
              <a:effectLst/>
              <a:highlight>
                <a:srgbClr val="FFFF00"/>
              </a:highlight>
              <a:latin typeface="arial" panose="020B0604020202020204" pitchFamily="34" charset="0"/>
            </a:endParaRPr>
          </a:p>
          <a:p>
            <a:pPr fontAlgn="ctr">
              <a:buFont typeface="Arial" panose="020B0604020202020204" pitchFamily="34" charset="0"/>
              <a:buChar char="•"/>
            </a:pPr>
            <a:r>
              <a:rPr lang="en-US" dirty="0">
                <a:solidFill>
                  <a:srgbClr val="000000"/>
                </a:solidFill>
                <a:highlight>
                  <a:srgbClr val="FFFF00"/>
                </a:highlight>
                <a:latin typeface="Calibri" panose="020F0502020204030204" pitchFamily="34" charset="0"/>
              </a:rPr>
              <a:t>Describe what the 5 variables mean in the dataset (Chapter 1).</a:t>
            </a:r>
            <a:endParaRPr lang="en-US" b="0" i="0" dirty="0">
              <a:solidFill>
                <a:srgbClr val="000000"/>
              </a:solidFill>
              <a:effectLst/>
              <a:highlight>
                <a:srgbClr val="FFFF00"/>
              </a:highlight>
              <a:latin typeface="arial" panose="020B0604020202020204" pitchFamily="34" charset="0"/>
            </a:endParaRPr>
          </a:p>
          <a:p>
            <a:pPr fontAlgn="ctr">
              <a:buFont typeface="Arial" panose="020B0604020202020204" pitchFamily="34" charset="0"/>
              <a:buChar char="•"/>
            </a:pPr>
            <a:r>
              <a:rPr lang="en-US" dirty="0">
                <a:solidFill>
                  <a:srgbClr val="000000"/>
                </a:solidFill>
                <a:highlight>
                  <a:srgbClr val="FFFF00"/>
                </a:highlight>
                <a:latin typeface="Calibri" panose="020F0502020204030204" pitchFamily="34" charset="0"/>
              </a:rPr>
              <a:t>Include a histogram of each of the 5 variables – in your summary and analysis, identify any outliers and explain the reasoning for them being outliers and how you believe they should be handled (Chapter 2).</a:t>
            </a:r>
            <a:endParaRPr lang="en-US" b="0" i="0" dirty="0">
              <a:solidFill>
                <a:srgbClr val="000000"/>
              </a:solidFill>
              <a:effectLst/>
              <a:highlight>
                <a:srgbClr val="FFFF00"/>
              </a:highlight>
              <a:latin typeface="arial" panose="020B0604020202020204" pitchFamily="34" charset="0"/>
            </a:endParaRPr>
          </a:p>
          <a:p>
            <a:pPr fontAlgn="ctr">
              <a:buFont typeface="Arial" panose="020B0604020202020204" pitchFamily="34" charset="0"/>
              <a:buChar char="•"/>
            </a:pPr>
            <a:r>
              <a:rPr lang="en-US" dirty="0">
                <a:solidFill>
                  <a:srgbClr val="000000"/>
                </a:solidFill>
                <a:highlight>
                  <a:srgbClr val="FFFF00"/>
                </a:highlight>
                <a:latin typeface="Calibri" panose="020F0502020204030204" pitchFamily="34" charset="0"/>
              </a:rPr>
              <a:t>Include the other descriptive characteristics about the variables: Mean, Mode, Spread, and Tails (Chapter 2).</a:t>
            </a:r>
            <a:endParaRPr lang="en-US" b="0" i="0" dirty="0">
              <a:solidFill>
                <a:srgbClr val="000000"/>
              </a:solidFill>
              <a:effectLst/>
              <a:highlight>
                <a:srgbClr val="FFFF00"/>
              </a:highlight>
              <a:latin typeface="arial" panose="020B0604020202020204" pitchFamily="34" charset="0"/>
            </a:endParaRPr>
          </a:p>
          <a:p>
            <a:pPr fontAlgn="ctr">
              <a:buFont typeface="Arial" panose="020B0604020202020204" pitchFamily="34" charset="0"/>
              <a:buChar char="•"/>
            </a:pPr>
            <a:r>
              <a:rPr lang="en-US" dirty="0">
                <a:solidFill>
                  <a:srgbClr val="000000"/>
                </a:solidFill>
                <a:highlight>
                  <a:srgbClr val="FFFF00"/>
                </a:highlight>
                <a:latin typeface="Calibri" panose="020F0502020204030204" pitchFamily="34" charset="0"/>
              </a:rPr>
              <a:t>Using pg. 29 of your text as an example, compare two scenarios in your data using a PMF. Reminder, this isn’t comparing two variables against each other – it is the same variable, but a different scenario. Almost like a filter. The example in the book is first babies compared to all other babies, it is still the same variable, but breaking the data out based on criteria we are exploring (Chapter 3).</a:t>
            </a:r>
            <a:endParaRPr lang="en-US" b="0" i="0" dirty="0">
              <a:solidFill>
                <a:srgbClr val="000000"/>
              </a:solidFill>
              <a:effectLst/>
              <a:highlight>
                <a:srgbClr val="FFFF00"/>
              </a:highlight>
              <a:latin typeface="arial" panose="020B0604020202020204" pitchFamily="34" charset="0"/>
            </a:endParaRPr>
          </a:p>
          <a:p>
            <a:pPr fontAlgn="ctr">
              <a:buFont typeface="Arial" panose="020B0604020202020204" pitchFamily="34" charset="0"/>
              <a:buChar char="•"/>
            </a:pPr>
            <a:r>
              <a:rPr lang="en-US" dirty="0">
                <a:solidFill>
                  <a:srgbClr val="000000"/>
                </a:solidFill>
                <a:highlight>
                  <a:srgbClr val="FFFF00"/>
                </a:highlight>
                <a:latin typeface="Calibri" panose="020F0502020204030204" pitchFamily="34" charset="0"/>
              </a:rPr>
              <a:t>Create 1 CDF with one of your variables, using page 41-44 as your guide, what does this tell you about your variable and how does it address the question you are trying to answer (Chapter 4).</a:t>
            </a:r>
            <a:endParaRPr lang="en-US" b="0" i="0" dirty="0">
              <a:solidFill>
                <a:srgbClr val="000000"/>
              </a:solidFill>
              <a:effectLst/>
              <a:highlight>
                <a:srgbClr val="FFFF00"/>
              </a:highlight>
              <a:latin typeface="arial" panose="020B0604020202020204" pitchFamily="34" charset="0"/>
            </a:endParaRPr>
          </a:p>
          <a:p>
            <a:pPr fontAlgn="ctr">
              <a:buFont typeface="Arial" panose="020B0604020202020204" pitchFamily="34" charset="0"/>
              <a:buChar char="•"/>
            </a:pPr>
            <a:r>
              <a:rPr lang="en-US" dirty="0">
                <a:solidFill>
                  <a:srgbClr val="000000"/>
                </a:solidFill>
                <a:latin typeface="Calibri" panose="020F0502020204030204" pitchFamily="34" charset="0"/>
              </a:rPr>
              <a:t>Plot 1 analytical distribution and provide your analysis on how it applies to the dataset you have chosen (Chapter 5).</a:t>
            </a:r>
            <a:endParaRPr lang="en-US" b="0" i="0" dirty="0">
              <a:solidFill>
                <a:srgbClr val="000000"/>
              </a:solidFill>
              <a:effectLst/>
              <a:latin typeface="arial" panose="020B0604020202020204" pitchFamily="34" charset="0"/>
            </a:endParaRPr>
          </a:p>
          <a:p>
            <a:pPr fontAlgn="ctr">
              <a:buFont typeface="Arial" panose="020B0604020202020204" pitchFamily="34" charset="0"/>
              <a:buChar char="•"/>
            </a:pPr>
            <a:r>
              <a:rPr lang="en-US" dirty="0">
                <a:solidFill>
                  <a:srgbClr val="000000"/>
                </a:solidFill>
                <a:latin typeface="Calibri" panose="020F0502020204030204" pitchFamily="34" charset="0"/>
              </a:rPr>
              <a:t>Create two scatter plots comparing two variables and provide your analysis on correlation and causation. Remember, covariance, Pearson’s correlation, and Non-Linear Relationships should also be considered during your analysis (Chapter 7).</a:t>
            </a:r>
            <a:endParaRPr lang="en-US" b="0" i="0" dirty="0">
              <a:solidFill>
                <a:srgbClr val="000000"/>
              </a:solidFill>
              <a:effectLst/>
              <a:latin typeface="arial" panose="020B0604020202020204" pitchFamily="34" charset="0"/>
            </a:endParaRPr>
          </a:p>
          <a:p>
            <a:pPr fontAlgn="ctr">
              <a:buFont typeface="Arial" panose="020B0604020202020204" pitchFamily="34" charset="0"/>
              <a:buChar char="•"/>
            </a:pPr>
            <a:r>
              <a:rPr lang="en-US" dirty="0">
                <a:solidFill>
                  <a:srgbClr val="000000"/>
                </a:solidFill>
                <a:latin typeface="Calibri" panose="020F0502020204030204" pitchFamily="34" charset="0"/>
              </a:rPr>
              <a:t>Conduct a test on your hypothesis using one of the methods covered in Chapter 9.</a:t>
            </a:r>
            <a:endParaRPr lang="en-US" b="0" i="0" dirty="0">
              <a:solidFill>
                <a:srgbClr val="000000"/>
              </a:solidFill>
              <a:effectLst/>
              <a:latin typeface="arial" panose="020B0604020202020204" pitchFamily="34" charset="0"/>
            </a:endParaRPr>
          </a:p>
          <a:p>
            <a:pPr fontAlgn="ctr">
              <a:buFont typeface="Arial" panose="020B0604020202020204" pitchFamily="34" charset="0"/>
              <a:buChar char="•"/>
            </a:pPr>
            <a:r>
              <a:rPr lang="en-US" dirty="0">
                <a:solidFill>
                  <a:srgbClr val="000000"/>
                </a:solidFill>
                <a:latin typeface="Calibri" panose="020F0502020204030204" pitchFamily="34" charset="0"/>
              </a:rPr>
              <a:t>For this project, conduct a regression analysis on either one dependent and one explanatory variable, or multiple explanatory variables (Chapter 10 &amp; 11).</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41862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B354-15A7-0948-B1A1-4C0FA5795B12}"/>
              </a:ext>
            </a:extLst>
          </p:cNvPr>
          <p:cNvSpPr>
            <a:spLocks noGrp="1"/>
          </p:cNvSpPr>
          <p:nvPr>
            <p:ph type="title"/>
          </p:nvPr>
        </p:nvSpPr>
        <p:spPr/>
        <p:txBody>
          <a:bodyPr/>
          <a:lstStyle/>
          <a:p>
            <a:r>
              <a:rPr lang="en-US" dirty="0">
                <a:solidFill>
                  <a:srgbClr val="000000"/>
                </a:solidFill>
                <a:latin typeface="Calibri" panose="020F0502020204030204" pitchFamily="34" charset="0"/>
              </a:rPr>
              <a:t>A minimum of 5 variables in your dataset used during your analysis</a:t>
            </a:r>
            <a:endParaRPr lang="en-US" dirty="0"/>
          </a:p>
        </p:txBody>
      </p:sp>
      <p:sp>
        <p:nvSpPr>
          <p:cNvPr id="3" name="Content Placeholder 2">
            <a:extLst>
              <a:ext uri="{FF2B5EF4-FFF2-40B4-BE49-F238E27FC236}">
                <a16:creationId xmlns:a16="http://schemas.microsoft.com/office/drawing/2014/main" id="{CFF7C613-944C-0F45-B830-1CD7904C3409}"/>
              </a:ext>
            </a:extLst>
          </p:cNvPr>
          <p:cNvSpPr>
            <a:spLocks noGrp="1"/>
          </p:cNvSpPr>
          <p:nvPr>
            <p:ph idx="1"/>
          </p:nvPr>
        </p:nvSpPr>
        <p:spPr/>
        <p:txBody>
          <a:bodyPr/>
          <a:lstStyle/>
          <a:p>
            <a:r>
              <a:rPr lang="en-US" dirty="0"/>
              <a:t>The below Variables used in my analysis.</a:t>
            </a:r>
          </a:p>
          <a:p>
            <a:r>
              <a:rPr lang="en-US" dirty="0"/>
              <a:t>SALE_PRC</a:t>
            </a:r>
          </a:p>
          <a:p>
            <a:r>
              <a:rPr lang="en-US" dirty="0"/>
              <a:t>LND_SQFOOT</a:t>
            </a:r>
          </a:p>
          <a:p>
            <a:r>
              <a:rPr lang="en-US" dirty="0"/>
              <a:t>TOT_LVG_AREA</a:t>
            </a:r>
          </a:p>
          <a:p>
            <a:r>
              <a:rPr lang="en-US" dirty="0"/>
              <a:t>Age</a:t>
            </a:r>
          </a:p>
          <a:p>
            <a:r>
              <a:rPr lang="en-US" dirty="0" err="1"/>
              <a:t>Months_old</a:t>
            </a:r>
            <a:endParaRPr lang="en-US" dirty="0"/>
          </a:p>
        </p:txBody>
      </p:sp>
    </p:spTree>
    <p:extLst>
      <p:ext uri="{BB962C8B-B14F-4D97-AF65-F5344CB8AC3E}">
        <p14:creationId xmlns:p14="http://schemas.microsoft.com/office/powerpoint/2010/main" val="47541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5D0C-A63F-314F-85FC-F1D804FCE9AE}"/>
              </a:ext>
            </a:extLst>
          </p:cNvPr>
          <p:cNvSpPr>
            <a:spLocks noGrp="1"/>
          </p:cNvSpPr>
          <p:nvPr>
            <p:ph type="title"/>
          </p:nvPr>
        </p:nvSpPr>
        <p:spPr/>
        <p:txBody>
          <a:bodyPr/>
          <a:lstStyle/>
          <a:p>
            <a:r>
              <a:rPr lang="en-US" dirty="0">
                <a:solidFill>
                  <a:srgbClr val="000000"/>
                </a:solidFill>
                <a:latin typeface="Calibri" panose="020F0502020204030204" pitchFamily="34" charset="0"/>
              </a:rPr>
              <a:t>Describe what the 5 variables mean in the dataset</a:t>
            </a:r>
            <a:endParaRPr lang="en-US" dirty="0"/>
          </a:p>
        </p:txBody>
      </p:sp>
      <p:sp>
        <p:nvSpPr>
          <p:cNvPr id="3" name="Content Placeholder 2">
            <a:extLst>
              <a:ext uri="{FF2B5EF4-FFF2-40B4-BE49-F238E27FC236}">
                <a16:creationId xmlns:a16="http://schemas.microsoft.com/office/drawing/2014/main" id="{76287481-AF16-604C-B27E-A9C379C59EB3}"/>
              </a:ext>
            </a:extLst>
          </p:cNvPr>
          <p:cNvSpPr>
            <a:spLocks noGrp="1"/>
          </p:cNvSpPr>
          <p:nvPr>
            <p:ph idx="1"/>
          </p:nvPr>
        </p:nvSpPr>
        <p:spPr/>
        <p:txBody>
          <a:bodyPr/>
          <a:lstStyle/>
          <a:p>
            <a:r>
              <a:rPr lang="en-US" dirty="0"/>
              <a:t>SALE_PRC : Integer: it’s the sale price of the house</a:t>
            </a:r>
          </a:p>
          <a:p>
            <a:r>
              <a:rPr lang="en-US" dirty="0"/>
              <a:t>LND_SQFOOT- Integer : </a:t>
            </a:r>
            <a:r>
              <a:rPr lang="en-US" dirty="0" err="1"/>
              <a:t>Sqft</a:t>
            </a:r>
            <a:r>
              <a:rPr lang="en-US" dirty="0"/>
              <a:t> of the house</a:t>
            </a:r>
          </a:p>
          <a:p>
            <a:r>
              <a:rPr lang="en-US" dirty="0"/>
              <a:t>TOT_LVG_AREA - Integer : Total living are</a:t>
            </a:r>
          </a:p>
          <a:p>
            <a:r>
              <a:rPr lang="en-US" dirty="0"/>
              <a:t>Age - Integer : Age of the house</a:t>
            </a:r>
          </a:p>
          <a:p>
            <a:r>
              <a:rPr lang="en-US" dirty="0"/>
              <a:t>HWY_DIST - Integer : Distance From Highway</a:t>
            </a:r>
          </a:p>
        </p:txBody>
      </p:sp>
    </p:spTree>
    <p:extLst>
      <p:ext uri="{BB962C8B-B14F-4D97-AF65-F5344CB8AC3E}">
        <p14:creationId xmlns:p14="http://schemas.microsoft.com/office/powerpoint/2010/main" val="67046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9C27-E790-094C-B3C1-F2DBFAC2745C}"/>
              </a:ext>
            </a:extLst>
          </p:cNvPr>
          <p:cNvSpPr>
            <a:spLocks noGrp="1"/>
          </p:cNvSpPr>
          <p:nvPr>
            <p:ph type="title"/>
          </p:nvPr>
        </p:nvSpPr>
        <p:spPr/>
        <p:txBody>
          <a:bodyPr/>
          <a:lstStyle/>
          <a:p>
            <a:r>
              <a:rPr lang="en-US" dirty="0">
                <a:solidFill>
                  <a:srgbClr val="000000"/>
                </a:solidFill>
                <a:latin typeface="Calibri" panose="020F0502020204030204" pitchFamily="34" charset="0"/>
              </a:rPr>
              <a:t>Include a histogram of each of the 5 variables</a:t>
            </a:r>
            <a:endParaRPr lang="en-US" dirty="0"/>
          </a:p>
        </p:txBody>
      </p:sp>
      <p:pic>
        <p:nvPicPr>
          <p:cNvPr id="1026" name="Picture 2">
            <a:extLst>
              <a:ext uri="{FF2B5EF4-FFF2-40B4-BE49-F238E27FC236}">
                <a16:creationId xmlns:a16="http://schemas.microsoft.com/office/drawing/2014/main" id="{DA97758B-E6B0-0343-A47C-AB6DE439FE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54944"/>
            <a:ext cx="2790885" cy="18724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84DDD07-0D71-0D4D-BA70-596933BA2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0492" y="1407719"/>
            <a:ext cx="2933701" cy="19988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059FBDD-0634-D047-B5E8-C2AC61F03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92" y="3343088"/>
            <a:ext cx="2933700" cy="19988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0881852-803F-9645-AFD6-9B2C875506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1610" y="1308603"/>
            <a:ext cx="3153090" cy="21971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FE8CED3-196E-C942-8997-A4C7AB3662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0492" y="3451413"/>
            <a:ext cx="3383436" cy="2270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32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8F3C-83AA-D546-8BE9-E39D1E2FD223}"/>
              </a:ext>
            </a:extLst>
          </p:cNvPr>
          <p:cNvSpPr>
            <a:spLocks noGrp="1"/>
          </p:cNvSpPr>
          <p:nvPr>
            <p:ph type="title"/>
          </p:nvPr>
        </p:nvSpPr>
        <p:spPr/>
        <p:txBody>
          <a:bodyPr/>
          <a:lstStyle/>
          <a:p>
            <a:r>
              <a:rPr lang="en-US" dirty="0">
                <a:solidFill>
                  <a:srgbClr val="000000"/>
                </a:solidFill>
                <a:latin typeface="Calibri" panose="020F0502020204030204" pitchFamily="34" charset="0"/>
              </a:rPr>
              <a:t>Mean, Mode, Spread, and Tails</a:t>
            </a:r>
            <a:endParaRPr lang="en-US" dirty="0"/>
          </a:p>
        </p:txBody>
      </p:sp>
      <p:sp>
        <p:nvSpPr>
          <p:cNvPr id="3" name="Content Placeholder 2">
            <a:extLst>
              <a:ext uri="{FF2B5EF4-FFF2-40B4-BE49-F238E27FC236}">
                <a16:creationId xmlns:a16="http://schemas.microsoft.com/office/drawing/2014/main" id="{CDBDFD9B-2773-DF46-9D3F-8B457BDB0598}"/>
              </a:ext>
            </a:extLst>
          </p:cNvPr>
          <p:cNvSpPr>
            <a:spLocks noGrp="1"/>
          </p:cNvSpPr>
          <p:nvPr>
            <p:ph idx="1"/>
          </p:nvPr>
        </p:nvSpPr>
        <p:spPr/>
        <p:txBody>
          <a:bodyPr/>
          <a:lstStyle/>
          <a:p>
            <a:r>
              <a:rPr lang="en-US" dirty="0"/>
              <a:t>print(</a:t>
            </a:r>
            <a:r>
              <a:rPr lang="en-US" dirty="0" err="1"/>
              <a:t>df.mean</a:t>
            </a:r>
            <a:r>
              <a:rPr lang="en-US" dirty="0"/>
              <a:t>())</a:t>
            </a:r>
          </a:p>
          <a:p>
            <a:r>
              <a:rPr lang="en-US" sz="1100" dirty="0"/>
              <a:t>LATITUDE 2.572881e+01 LONGITUDE -8.032748e+01 PARCELNO 2.356496e+12 SALE_PRC 3.999419e+05 LND_SQFOOT 8.620880e+03 TOT_LVG_AREA 2.058045e+03 SPEC_FEAT_VAL 9.562493e+03 RAIL_DIST 8.348549e+03 OCEAN_DIST 3.169099e+04 WATER_DIST 1.196029e+04 CNTR_DIST 6.849033e+04 SUBCNTR_DI 4.111505e+04 HWY_DIST 7.723771e+03 age 3.066925e+01 avno60plus 1.492966e-02 </a:t>
            </a:r>
            <a:r>
              <a:rPr lang="en-US" sz="1100" dirty="0" err="1"/>
              <a:t>month_sold</a:t>
            </a:r>
            <a:r>
              <a:rPr lang="en-US" sz="1100" dirty="0"/>
              <a:t> 6.655828e+00 </a:t>
            </a:r>
            <a:r>
              <a:rPr lang="en-US" sz="1100" dirty="0" err="1"/>
              <a:t>structure_quality</a:t>
            </a:r>
            <a:r>
              <a:rPr lang="en-US" sz="1100" dirty="0"/>
              <a:t> 3.513997e+00</a:t>
            </a:r>
          </a:p>
          <a:p>
            <a:endParaRPr lang="en-US" sz="1100" dirty="0"/>
          </a:p>
          <a:p>
            <a:r>
              <a:rPr lang="en-US" sz="1100" dirty="0"/>
              <a:t>print(</a:t>
            </a:r>
            <a:r>
              <a:rPr lang="en-US" sz="1100" dirty="0" err="1"/>
              <a:t>df.mode</a:t>
            </a:r>
            <a:r>
              <a:rPr lang="en-US" sz="1100" dirty="0"/>
              <a:t>())</a:t>
            </a:r>
          </a:p>
          <a:p>
            <a:endParaRPr lang="en-US" sz="1100" dirty="0"/>
          </a:p>
        </p:txBody>
      </p:sp>
      <p:graphicFrame>
        <p:nvGraphicFramePr>
          <p:cNvPr id="6" name="Table 5">
            <a:extLst>
              <a:ext uri="{FF2B5EF4-FFF2-40B4-BE49-F238E27FC236}">
                <a16:creationId xmlns:a16="http://schemas.microsoft.com/office/drawing/2014/main" id="{CF7DED7E-B2E1-2844-B4AE-183920FD0771}"/>
              </a:ext>
            </a:extLst>
          </p:cNvPr>
          <p:cNvGraphicFramePr>
            <a:graphicFrameLocks noGrp="1"/>
          </p:cNvGraphicFramePr>
          <p:nvPr>
            <p:extLst>
              <p:ext uri="{D42A27DB-BD31-4B8C-83A1-F6EECF244321}">
                <p14:modId xmlns:p14="http://schemas.microsoft.com/office/powerpoint/2010/main" val="3319515618"/>
              </p:ext>
            </p:extLst>
          </p:nvPr>
        </p:nvGraphicFramePr>
        <p:xfrm>
          <a:off x="1054100" y="3429001"/>
          <a:ext cx="7670808" cy="2233268"/>
        </p:xfrm>
        <a:graphic>
          <a:graphicData uri="http://schemas.openxmlformats.org/drawingml/2006/table">
            <a:tbl>
              <a:tblPr>
                <a:tableStyleId>{5C22544A-7EE6-4342-B048-85BDC9FD1C3A}</a:tableStyleId>
              </a:tblPr>
              <a:tblGrid>
                <a:gridCol w="426156">
                  <a:extLst>
                    <a:ext uri="{9D8B030D-6E8A-4147-A177-3AD203B41FA5}">
                      <a16:colId xmlns:a16="http://schemas.microsoft.com/office/drawing/2014/main" val="2403584106"/>
                    </a:ext>
                  </a:extLst>
                </a:gridCol>
                <a:gridCol w="426156">
                  <a:extLst>
                    <a:ext uri="{9D8B030D-6E8A-4147-A177-3AD203B41FA5}">
                      <a16:colId xmlns:a16="http://schemas.microsoft.com/office/drawing/2014/main" val="526455022"/>
                    </a:ext>
                  </a:extLst>
                </a:gridCol>
                <a:gridCol w="426156">
                  <a:extLst>
                    <a:ext uri="{9D8B030D-6E8A-4147-A177-3AD203B41FA5}">
                      <a16:colId xmlns:a16="http://schemas.microsoft.com/office/drawing/2014/main" val="3991559276"/>
                    </a:ext>
                  </a:extLst>
                </a:gridCol>
                <a:gridCol w="426156">
                  <a:extLst>
                    <a:ext uri="{9D8B030D-6E8A-4147-A177-3AD203B41FA5}">
                      <a16:colId xmlns:a16="http://schemas.microsoft.com/office/drawing/2014/main" val="846143348"/>
                    </a:ext>
                  </a:extLst>
                </a:gridCol>
                <a:gridCol w="426156">
                  <a:extLst>
                    <a:ext uri="{9D8B030D-6E8A-4147-A177-3AD203B41FA5}">
                      <a16:colId xmlns:a16="http://schemas.microsoft.com/office/drawing/2014/main" val="2802346900"/>
                    </a:ext>
                  </a:extLst>
                </a:gridCol>
                <a:gridCol w="426156">
                  <a:extLst>
                    <a:ext uri="{9D8B030D-6E8A-4147-A177-3AD203B41FA5}">
                      <a16:colId xmlns:a16="http://schemas.microsoft.com/office/drawing/2014/main" val="1088331824"/>
                    </a:ext>
                  </a:extLst>
                </a:gridCol>
                <a:gridCol w="426156">
                  <a:extLst>
                    <a:ext uri="{9D8B030D-6E8A-4147-A177-3AD203B41FA5}">
                      <a16:colId xmlns:a16="http://schemas.microsoft.com/office/drawing/2014/main" val="1570791248"/>
                    </a:ext>
                  </a:extLst>
                </a:gridCol>
                <a:gridCol w="426156">
                  <a:extLst>
                    <a:ext uri="{9D8B030D-6E8A-4147-A177-3AD203B41FA5}">
                      <a16:colId xmlns:a16="http://schemas.microsoft.com/office/drawing/2014/main" val="844245809"/>
                    </a:ext>
                  </a:extLst>
                </a:gridCol>
                <a:gridCol w="426156">
                  <a:extLst>
                    <a:ext uri="{9D8B030D-6E8A-4147-A177-3AD203B41FA5}">
                      <a16:colId xmlns:a16="http://schemas.microsoft.com/office/drawing/2014/main" val="3663154990"/>
                    </a:ext>
                  </a:extLst>
                </a:gridCol>
                <a:gridCol w="426156">
                  <a:extLst>
                    <a:ext uri="{9D8B030D-6E8A-4147-A177-3AD203B41FA5}">
                      <a16:colId xmlns:a16="http://schemas.microsoft.com/office/drawing/2014/main" val="3971393485"/>
                    </a:ext>
                  </a:extLst>
                </a:gridCol>
                <a:gridCol w="426156">
                  <a:extLst>
                    <a:ext uri="{9D8B030D-6E8A-4147-A177-3AD203B41FA5}">
                      <a16:colId xmlns:a16="http://schemas.microsoft.com/office/drawing/2014/main" val="254258314"/>
                    </a:ext>
                  </a:extLst>
                </a:gridCol>
                <a:gridCol w="426156">
                  <a:extLst>
                    <a:ext uri="{9D8B030D-6E8A-4147-A177-3AD203B41FA5}">
                      <a16:colId xmlns:a16="http://schemas.microsoft.com/office/drawing/2014/main" val="4021734295"/>
                    </a:ext>
                  </a:extLst>
                </a:gridCol>
                <a:gridCol w="426156">
                  <a:extLst>
                    <a:ext uri="{9D8B030D-6E8A-4147-A177-3AD203B41FA5}">
                      <a16:colId xmlns:a16="http://schemas.microsoft.com/office/drawing/2014/main" val="3271706603"/>
                    </a:ext>
                  </a:extLst>
                </a:gridCol>
                <a:gridCol w="426156">
                  <a:extLst>
                    <a:ext uri="{9D8B030D-6E8A-4147-A177-3AD203B41FA5}">
                      <a16:colId xmlns:a16="http://schemas.microsoft.com/office/drawing/2014/main" val="1236698059"/>
                    </a:ext>
                  </a:extLst>
                </a:gridCol>
                <a:gridCol w="426156">
                  <a:extLst>
                    <a:ext uri="{9D8B030D-6E8A-4147-A177-3AD203B41FA5}">
                      <a16:colId xmlns:a16="http://schemas.microsoft.com/office/drawing/2014/main" val="2056947746"/>
                    </a:ext>
                  </a:extLst>
                </a:gridCol>
                <a:gridCol w="426156">
                  <a:extLst>
                    <a:ext uri="{9D8B030D-6E8A-4147-A177-3AD203B41FA5}">
                      <a16:colId xmlns:a16="http://schemas.microsoft.com/office/drawing/2014/main" val="167274476"/>
                    </a:ext>
                  </a:extLst>
                </a:gridCol>
                <a:gridCol w="426156">
                  <a:extLst>
                    <a:ext uri="{9D8B030D-6E8A-4147-A177-3AD203B41FA5}">
                      <a16:colId xmlns:a16="http://schemas.microsoft.com/office/drawing/2014/main" val="4051202951"/>
                    </a:ext>
                  </a:extLst>
                </a:gridCol>
                <a:gridCol w="426156">
                  <a:extLst>
                    <a:ext uri="{9D8B030D-6E8A-4147-A177-3AD203B41FA5}">
                      <a16:colId xmlns:a16="http://schemas.microsoft.com/office/drawing/2014/main" val="2672950053"/>
                    </a:ext>
                  </a:extLst>
                </a:gridCol>
              </a:tblGrid>
              <a:tr h="163006">
                <a:tc gridSpan="10">
                  <a:txBody>
                    <a:bodyPr/>
                    <a:lstStyle/>
                    <a:p>
                      <a:pPr algn="l" fontAlgn="b"/>
                      <a:r>
                        <a:rPr lang="en-US" sz="1000" u="none" strike="noStrike">
                          <a:effectLst/>
                        </a:rPr>
                        <a:t>   LATITUDE  LONGITUDE      PARCELNO  SALE_PRC  LND_SQFOOT  TOT_LVG_AREA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l" fontAlgn="b"/>
                      <a:r>
                        <a:rPr lang="en-US" sz="1000" u="none" strike="noStrike">
                          <a:effectLst/>
                        </a:rPr>
                        <a:t>    SPEC_FEAT_VAL  RAIL_DIST  OCEAN_DIST  WATER_DIST  CNTR_DIST  SUBCNTR_DI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920767"/>
                  </a:ext>
                </a:extLst>
              </a:tr>
              <a:tr h="163006">
                <a:tc gridSpan="10">
                  <a:txBody>
                    <a:bodyPr/>
                    <a:lstStyle/>
                    <a:p>
                      <a:pPr algn="l" fontAlgn="b"/>
                      <a:r>
                        <a:rPr lang="en-US" sz="1000" u="none" strike="noStrike">
                          <a:effectLst/>
                        </a:rPr>
                        <a:t>0   25.749640 -80.431515  1.312402e+11  250000.0      7500.0        3079.0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l" fontAlgn="b"/>
                      <a:r>
                        <a:rPr lang="en-US" sz="1000" u="none" strike="noStrike">
                          <a:effectLst/>
                        </a:rPr>
                        <a:t>0             0.0       50.0     13858.2         0.0    14557.6     14557.6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6835130"/>
                  </a:ext>
                </a:extLst>
              </a:tr>
              <a:tr h="163006">
                <a:tc gridSpan="10">
                  <a:txBody>
                    <a:bodyPr/>
                    <a:lstStyle/>
                    <a:p>
                      <a:pPr algn="l" fontAlgn="b"/>
                      <a:r>
                        <a:rPr lang="en-US" sz="1000" u="none" strike="noStrike">
                          <a:effectLst/>
                        </a:rPr>
                        <a:t>1   25.816591 -80.228887  3.022200e+12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l" fontAlgn="b"/>
                      <a:r>
                        <a:rPr lang="en-US" sz="1000" u="none" strike="noStrike">
                          <a:effectLst/>
                        </a:rPr>
                        <a:t>1             NaN        NaN     15183.3         NaN    25074.0     25074.0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45721968"/>
                  </a:ext>
                </a:extLst>
              </a:tr>
              <a:tr h="163006">
                <a:tc gridSpan="10">
                  <a:txBody>
                    <a:bodyPr/>
                    <a:lstStyle/>
                    <a:p>
                      <a:pPr algn="l" fontAlgn="b"/>
                      <a:r>
                        <a:rPr lang="en-US" sz="1000" u="none" strike="noStrike">
                          <a:effectLst/>
                        </a:rPr>
                        <a:t>2   25.837536 -80.198387  3.031150e+12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l" fontAlgn="b"/>
                      <a:r>
                        <a:rPr lang="en-US" sz="1000" u="none" strike="noStrike">
                          <a:effectLst/>
                        </a:rPr>
                        <a:t>2             NaN        NaN     21012.0         NaN    43025.9     37728.9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50704715"/>
                  </a:ext>
                </a:extLst>
              </a:tr>
              <a:tr h="163006">
                <a:tc gridSpan="10">
                  <a:txBody>
                    <a:bodyPr/>
                    <a:lstStyle/>
                    <a:p>
                      <a:pPr algn="l" fontAlgn="b"/>
                      <a:r>
                        <a:rPr lang="en-US" sz="1000" u="none" strike="noStrike">
                          <a:effectLst/>
                        </a:rPr>
                        <a:t>3   25.908080 -80.167954  3.049101e+12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l" fontAlgn="b"/>
                      <a:r>
                        <a:rPr lang="en-US" sz="1000" u="none" strike="noStrike">
                          <a:effectLst/>
                        </a:rPr>
                        <a:t>3             NaN        NaN     22211.5         NaN    48378.1     44362.6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65160208"/>
                  </a:ext>
                </a:extLst>
              </a:tr>
              <a:tr h="163006">
                <a:tc gridSpan="10">
                  <a:txBody>
                    <a:bodyPr/>
                    <a:lstStyle/>
                    <a:p>
                      <a:pPr algn="l" fontAlgn="b"/>
                      <a:r>
                        <a:rPr lang="en-US" sz="1000" u="none" strike="noStrike">
                          <a:effectLst/>
                        </a:rPr>
                        <a:t>4         NaN        NaN           NaN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l" fontAlgn="b"/>
                      <a:r>
                        <a:rPr lang="en-US" sz="1000" u="none" strike="noStrike">
                          <a:effectLst/>
                        </a:rPr>
                        <a:t>4             NaN        NaN     24820.4         NaN    79187.6     44742.7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21179558"/>
                  </a:ext>
                </a:extLst>
              </a:tr>
              <a:tr h="163006">
                <a:tc gridSpan="10">
                  <a:txBody>
                    <a:bodyPr/>
                    <a:lstStyle/>
                    <a:p>
                      <a:pPr algn="l" fontAlgn="b"/>
                      <a:r>
                        <a:rPr lang="en-US" sz="1000" u="none" strike="noStrike">
                          <a:effectLst/>
                        </a:rPr>
                        <a:t>5         NaN        NaN           NaN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l" fontAlgn="b"/>
                      <a:r>
                        <a:rPr lang="en-US" sz="1000" u="none" strike="noStrike">
                          <a:effectLst/>
                        </a:rPr>
                        <a:t>5             NaN        NaN     28968.2         NaN    93953.7     45214.2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5412628"/>
                  </a:ext>
                </a:extLst>
              </a:tr>
              <a:tr h="163006">
                <a:tc gridSpan="10">
                  <a:txBody>
                    <a:bodyPr/>
                    <a:lstStyle/>
                    <a:p>
                      <a:pPr algn="l" fontAlgn="b"/>
                      <a:r>
                        <a:rPr lang="en-US" sz="1000" u="none" strike="noStrike">
                          <a:effectLst/>
                        </a:rPr>
                        <a:t>6         NaN        NaN           NaN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l" fontAlgn="b"/>
                      <a:r>
                        <a:rPr lang="en-US" sz="1000" u="none" strike="noStrike">
                          <a:effectLst/>
                        </a:rPr>
                        <a:t>6             NaN        NaN     33545.3         NaN        NaN     60514.7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0271594"/>
                  </a:ext>
                </a:extLst>
              </a:tr>
              <a:tr h="163006">
                <a:tc gridSpan="10">
                  <a:txBody>
                    <a:bodyPr/>
                    <a:lstStyle/>
                    <a:p>
                      <a:pPr algn="l" fontAlgn="b"/>
                      <a:r>
                        <a:rPr lang="en-US" sz="1000" u="none" strike="noStrike">
                          <a:effectLst/>
                        </a:rPr>
                        <a:t>7         NaN        NaN           NaN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l" fontAlgn="b"/>
                      <a:r>
                        <a:rPr lang="en-US" sz="1000" u="none" strike="noStrike">
                          <a:effectLst/>
                        </a:rPr>
                        <a:t>7             NaN        NaN     34891.0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78918739"/>
                  </a:ext>
                </a:extLst>
              </a:tr>
              <a:tr h="163006">
                <a:tc gridSpan="10">
                  <a:txBody>
                    <a:bodyPr/>
                    <a:lstStyle/>
                    <a:p>
                      <a:pPr algn="l" fontAlgn="b"/>
                      <a:r>
                        <a:rPr lang="en-US" sz="1000" u="none" strike="noStrike">
                          <a:effectLst/>
                        </a:rPr>
                        <a:t>8         NaN        NaN           NaN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l" fontAlgn="b"/>
                      <a:r>
                        <a:rPr lang="en-US" sz="1000" u="none" strike="noStrike">
                          <a:effectLst/>
                        </a:rPr>
                        <a:t>8             NaN        NaN     42047.0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61968767"/>
                  </a:ext>
                </a:extLst>
              </a:tr>
              <a:tr h="163006">
                <a:tc gridSpan="10">
                  <a:txBody>
                    <a:bodyPr/>
                    <a:lstStyle/>
                    <a:p>
                      <a:pPr algn="l" fontAlgn="b"/>
                      <a:r>
                        <a:rPr lang="en-US" sz="1000" u="none" strike="noStrike">
                          <a:effectLst/>
                        </a:rPr>
                        <a:t>9         NaN        NaN           NaN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l" fontAlgn="b"/>
                      <a:r>
                        <a:rPr lang="en-US" sz="1000" u="none" strike="noStrike">
                          <a:effectLst/>
                        </a:rPr>
                        <a:t>9             NaN        NaN     55025.2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90643649"/>
                  </a:ext>
                </a:extLst>
              </a:tr>
              <a:tr h="163006">
                <a:tc gridSpan="10">
                  <a:txBody>
                    <a:bodyPr/>
                    <a:lstStyle/>
                    <a:p>
                      <a:pPr algn="l" fontAlgn="b"/>
                      <a:r>
                        <a:rPr lang="en-US" sz="1000" u="none" strike="noStrike">
                          <a:effectLst/>
                        </a:rPr>
                        <a:t>10        NaN        NaN           NaN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l" fontAlgn="b"/>
                      <a:r>
                        <a:rPr lang="en-US" sz="1000" u="none" strike="noStrike">
                          <a:effectLst/>
                        </a:rPr>
                        <a:t>10            NaN        NaN     61433.2         NaN        NaN         NaN </a:t>
                      </a:r>
                      <a:endParaRPr lang="en-US" sz="1000" b="0" i="0" u="none" strike="noStrike">
                        <a:solidFill>
                          <a:srgbClr val="000000"/>
                        </a:solidFill>
                        <a:effectLst/>
                        <a:latin typeface="Courier New" panose="02070309020205020404" pitchFamily="49" charset="0"/>
                      </a:endParaRPr>
                    </a:p>
                  </a:txBody>
                  <a:tcPr marL="6741" marR="6741" marT="674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87764567"/>
                  </a:ext>
                </a:extLst>
              </a:tr>
              <a:tr h="75927">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741" marR="6741" marT="6741"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6741" marR="6741" marT="6741" marB="0" anchor="b"/>
                </a:tc>
                <a:extLst>
                  <a:ext uri="{0D108BD9-81ED-4DB2-BD59-A6C34878D82A}">
                    <a16:rowId xmlns:a16="http://schemas.microsoft.com/office/drawing/2014/main" val="3701004384"/>
                  </a:ext>
                </a:extLst>
              </a:tr>
            </a:tbl>
          </a:graphicData>
        </a:graphic>
      </p:graphicFrame>
    </p:spTree>
    <p:extLst>
      <p:ext uri="{BB962C8B-B14F-4D97-AF65-F5344CB8AC3E}">
        <p14:creationId xmlns:p14="http://schemas.microsoft.com/office/powerpoint/2010/main" val="414742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038E-00DB-B843-BB06-717DEC7475B1}"/>
              </a:ext>
            </a:extLst>
          </p:cNvPr>
          <p:cNvSpPr>
            <a:spLocks noGrp="1"/>
          </p:cNvSpPr>
          <p:nvPr>
            <p:ph type="title"/>
          </p:nvPr>
        </p:nvSpPr>
        <p:spPr/>
        <p:txBody>
          <a:bodyPr/>
          <a:lstStyle/>
          <a:p>
            <a:r>
              <a:rPr lang="en-US" dirty="0">
                <a:solidFill>
                  <a:srgbClr val="000000"/>
                </a:solidFill>
                <a:latin typeface="Calibri" panose="020F0502020204030204" pitchFamily="34" charset="0"/>
              </a:rPr>
              <a:t>compare two scenarios in your data using a PMF</a:t>
            </a:r>
            <a:endParaRPr lang="en-US" dirty="0"/>
          </a:p>
        </p:txBody>
      </p:sp>
      <p:pic>
        <p:nvPicPr>
          <p:cNvPr id="3074" name="Picture 2">
            <a:extLst>
              <a:ext uri="{FF2B5EF4-FFF2-40B4-BE49-F238E27FC236}">
                <a16:creationId xmlns:a16="http://schemas.microsoft.com/office/drawing/2014/main" id="{A90AD2E2-2ADC-3348-82B6-B3C9E3D019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8500" y="2909888"/>
            <a:ext cx="4132722" cy="28051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6FFFC5-48FE-3741-A645-1278F1ED801D}"/>
              </a:ext>
            </a:extLst>
          </p:cNvPr>
          <p:cNvSpPr/>
          <p:nvPr/>
        </p:nvSpPr>
        <p:spPr>
          <a:xfrm>
            <a:off x="1028700" y="1690688"/>
            <a:ext cx="4533900" cy="1015663"/>
          </a:xfrm>
          <a:prstGeom prst="rect">
            <a:avLst/>
          </a:prstGeom>
        </p:spPr>
        <p:txBody>
          <a:bodyPr wrap="square">
            <a:spAutoFit/>
          </a:bodyPr>
          <a:lstStyle/>
          <a:p>
            <a:r>
              <a:rPr lang="en-US" sz="1200" dirty="0" err="1"/>
              <a:t>SALE_PRC_hist</a:t>
            </a:r>
            <a:r>
              <a:rPr lang="en-US" sz="1200" dirty="0"/>
              <a:t> = thinkstats2.Hist(df['SALE_PRC'].head(100), label='SALE_PRC')</a:t>
            </a:r>
          </a:p>
          <a:p>
            <a:r>
              <a:rPr lang="en-US" sz="1200" dirty="0" err="1"/>
              <a:t>pmf</a:t>
            </a:r>
            <a:r>
              <a:rPr lang="en-US" sz="1200" dirty="0"/>
              <a:t> = </a:t>
            </a:r>
            <a:r>
              <a:rPr lang="en-US" sz="1200" dirty="0" err="1"/>
              <a:t>SALE_PRC_hist.Copy</a:t>
            </a:r>
            <a:r>
              <a:rPr lang="en-US" sz="1200" dirty="0"/>
              <a:t>()</a:t>
            </a:r>
          </a:p>
          <a:p>
            <a:r>
              <a:rPr lang="en-US" sz="1200" dirty="0" err="1"/>
              <a:t>thinkplot.Hist</a:t>
            </a:r>
            <a:r>
              <a:rPr lang="en-US" sz="1200" dirty="0"/>
              <a:t>(</a:t>
            </a:r>
            <a:r>
              <a:rPr lang="en-US" sz="1200" dirty="0" err="1"/>
              <a:t>pmf</a:t>
            </a:r>
            <a:r>
              <a:rPr lang="en-US" sz="1200" dirty="0"/>
              <a:t>)</a:t>
            </a:r>
          </a:p>
          <a:p>
            <a:r>
              <a:rPr lang="en-US" sz="1200" dirty="0" err="1"/>
              <a:t>thinkplot.Config</a:t>
            </a:r>
            <a:r>
              <a:rPr lang="en-US" sz="1200" dirty="0"/>
              <a:t>(</a:t>
            </a:r>
            <a:r>
              <a:rPr lang="en-US" sz="1200" dirty="0" err="1"/>
              <a:t>xlabel</a:t>
            </a:r>
            <a:r>
              <a:rPr lang="en-US" sz="1200" dirty="0"/>
              <a:t>='sale price', </a:t>
            </a:r>
            <a:r>
              <a:rPr lang="en-US" sz="1200" dirty="0" err="1"/>
              <a:t>ylabel</a:t>
            </a:r>
            <a:r>
              <a:rPr lang="en-US" sz="1200" dirty="0"/>
              <a:t>='PMF')</a:t>
            </a:r>
          </a:p>
        </p:txBody>
      </p:sp>
      <p:pic>
        <p:nvPicPr>
          <p:cNvPr id="3076" name="Picture 4">
            <a:extLst>
              <a:ext uri="{FF2B5EF4-FFF2-40B4-BE49-F238E27FC236}">
                <a16:creationId xmlns:a16="http://schemas.microsoft.com/office/drawing/2014/main" id="{C84BFEE7-A92C-B14B-99CA-83461DA0A7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2909888"/>
            <a:ext cx="4368800" cy="2616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DFDFC0-B975-FC4F-8B16-EA24F67EFBAD}"/>
              </a:ext>
            </a:extLst>
          </p:cNvPr>
          <p:cNvSpPr/>
          <p:nvPr/>
        </p:nvSpPr>
        <p:spPr>
          <a:xfrm>
            <a:off x="4907422" y="1742739"/>
            <a:ext cx="6096000" cy="830997"/>
          </a:xfrm>
          <a:prstGeom prst="rect">
            <a:avLst/>
          </a:prstGeom>
        </p:spPr>
        <p:txBody>
          <a:bodyPr>
            <a:spAutoFit/>
          </a:bodyPr>
          <a:lstStyle/>
          <a:p>
            <a:r>
              <a:rPr lang="en-US" sz="1200" dirty="0" err="1"/>
              <a:t>SALE_PRC_hist</a:t>
            </a:r>
            <a:r>
              <a:rPr lang="en-US" sz="1200" dirty="0"/>
              <a:t> = thinkstats2.Hist(df['SALE_PRC']&gt;(200000), label='SALE_PRC')</a:t>
            </a:r>
          </a:p>
          <a:p>
            <a:r>
              <a:rPr lang="en-US" sz="1200" dirty="0" err="1"/>
              <a:t>pmf</a:t>
            </a:r>
            <a:r>
              <a:rPr lang="en-US" sz="1200" dirty="0"/>
              <a:t> = </a:t>
            </a:r>
            <a:r>
              <a:rPr lang="en-US" sz="1200" dirty="0" err="1"/>
              <a:t>SALE_PRC_hist.Copy</a:t>
            </a:r>
            <a:r>
              <a:rPr lang="en-US" sz="1200" dirty="0"/>
              <a:t>()</a:t>
            </a:r>
          </a:p>
          <a:p>
            <a:r>
              <a:rPr lang="en-US" sz="1200" dirty="0" err="1"/>
              <a:t>thinkplot.Hist</a:t>
            </a:r>
            <a:r>
              <a:rPr lang="en-US" sz="1200" dirty="0"/>
              <a:t>(</a:t>
            </a:r>
            <a:r>
              <a:rPr lang="en-US" sz="1200" dirty="0" err="1"/>
              <a:t>pmf</a:t>
            </a:r>
            <a:r>
              <a:rPr lang="en-US" sz="1200" dirty="0"/>
              <a:t>)</a:t>
            </a:r>
          </a:p>
          <a:p>
            <a:r>
              <a:rPr lang="en-US" sz="1200" dirty="0" err="1"/>
              <a:t>thinkplot.Config</a:t>
            </a:r>
            <a:r>
              <a:rPr lang="en-US" sz="1200" dirty="0"/>
              <a:t>(</a:t>
            </a:r>
            <a:r>
              <a:rPr lang="en-US" sz="1200" dirty="0" err="1"/>
              <a:t>xlabel</a:t>
            </a:r>
            <a:r>
              <a:rPr lang="en-US" sz="1200" dirty="0"/>
              <a:t>='sale price', </a:t>
            </a:r>
            <a:r>
              <a:rPr lang="en-US" sz="1200" dirty="0" err="1"/>
              <a:t>ylabel</a:t>
            </a:r>
            <a:r>
              <a:rPr lang="en-US" sz="1200" dirty="0"/>
              <a:t>='PMF')</a:t>
            </a:r>
          </a:p>
        </p:txBody>
      </p:sp>
    </p:spTree>
    <p:extLst>
      <p:ext uri="{BB962C8B-B14F-4D97-AF65-F5344CB8AC3E}">
        <p14:creationId xmlns:p14="http://schemas.microsoft.com/office/powerpoint/2010/main" val="404148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4728-3BF5-E742-AAC6-1206D8E0D389}"/>
              </a:ext>
            </a:extLst>
          </p:cNvPr>
          <p:cNvSpPr>
            <a:spLocks noGrp="1"/>
          </p:cNvSpPr>
          <p:nvPr>
            <p:ph type="title"/>
          </p:nvPr>
        </p:nvSpPr>
        <p:spPr/>
        <p:txBody>
          <a:bodyPr/>
          <a:lstStyle/>
          <a:p>
            <a:r>
              <a:rPr lang="en-US" dirty="0">
                <a:solidFill>
                  <a:srgbClr val="000000"/>
                </a:solidFill>
                <a:latin typeface="Calibri" panose="020F0502020204030204" pitchFamily="34" charset="0"/>
              </a:rPr>
              <a:t>Create 1 CDF with one of your variables</a:t>
            </a:r>
            <a:endParaRPr lang="en-US" dirty="0"/>
          </a:p>
        </p:txBody>
      </p:sp>
      <p:pic>
        <p:nvPicPr>
          <p:cNvPr id="4098" name="Picture 2">
            <a:extLst>
              <a:ext uri="{FF2B5EF4-FFF2-40B4-BE49-F238E27FC236}">
                <a16:creationId xmlns:a16="http://schemas.microsoft.com/office/drawing/2014/main" id="{1E84B36A-E205-7A4A-9064-A37CBDEC50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801144"/>
            <a:ext cx="4902200" cy="3340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1774689-894C-744B-B185-04A0C490660F}"/>
              </a:ext>
            </a:extLst>
          </p:cNvPr>
          <p:cNvSpPr/>
          <p:nvPr/>
        </p:nvSpPr>
        <p:spPr>
          <a:xfrm>
            <a:off x="939800" y="1444536"/>
            <a:ext cx="6096000" cy="1477328"/>
          </a:xfrm>
          <a:prstGeom prst="rect">
            <a:avLst/>
          </a:prstGeom>
        </p:spPr>
        <p:txBody>
          <a:bodyPr>
            <a:spAutoFit/>
          </a:bodyPr>
          <a:lstStyle/>
          <a:p>
            <a:r>
              <a:rPr lang="en-US" dirty="0" err="1"/>
              <a:t>cdf</a:t>
            </a:r>
            <a:r>
              <a:rPr lang="en-US" dirty="0"/>
              <a:t> = thinkstats2.Cdf(df['SALE_PRC'], label='SALE_PRC')</a:t>
            </a:r>
          </a:p>
          <a:p>
            <a:r>
              <a:rPr lang="en-US" dirty="0" err="1"/>
              <a:t>thinkplot.Cdf</a:t>
            </a:r>
            <a:r>
              <a:rPr lang="en-US" dirty="0"/>
              <a:t>(</a:t>
            </a:r>
            <a:r>
              <a:rPr lang="en-US" dirty="0" err="1"/>
              <a:t>cdf</a:t>
            </a:r>
            <a:r>
              <a:rPr lang="en-US" dirty="0"/>
              <a:t>)</a:t>
            </a:r>
          </a:p>
          <a:p>
            <a:r>
              <a:rPr lang="en-US" dirty="0" err="1"/>
              <a:t>thinkplot.Config</a:t>
            </a:r>
            <a:r>
              <a:rPr lang="en-US" dirty="0"/>
              <a:t>(</a:t>
            </a:r>
            <a:r>
              <a:rPr lang="en-US" dirty="0" err="1"/>
              <a:t>xlabel</a:t>
            </a:r>
            <a:r>
              <a:rPr lang="en-US" dirty="0"/>
              <a:t>='SALE_PRC', </a:t>
            </a:r>
            <a:r>
              <a:rPr lang="en-US" dirty="0" err="1"/>
              <a:t>ylabel</a:t>
            </a:r>
            <a:r>
              <a:rPr lang="en-US" dirty="0"/>
              <a:t>='CDF', loc='upper left’)</a:t>
            </a:r>
          </a:p>
          <a:p>
            <a:r>
              <a:rPr lang="en-US" dirty="0"/>
              <a:t>This shows 90% of the house prices are more then 500k</a:t>
            </a:r>
          </a:p>
        </p:txBody>
      </p:sp>
    </p:spTree>
    <p:extLst>
      <p:ext uri="{BB962C8B-B14F-4D97-AF65-F5344CB8AC3E}">
        <p14:creationId xmlns:p14="http://schemas.microsoft.com/office/powerpoint/2010/main" val="353299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CDD7-9619-C443-8468-F45CC122D047}"/>
              </a:ext>
            </a:extLst>
          </p:cNvPr>
          <p:cNvSpPr>
            <a:spLocks noGrp="1"/>
          </p:cNvSpPr>
          <p:nvPr>
            <p:ph type="title"/>
          </p:nvPr>
        </p:nvSpPr>
        <p:spPr/>
        <p:txBody>
          <a:bodyPr/>
          <a:lstStyle/>
          <a:p>
            <a:r>
              <a:rPr lang="en-US" dirty="0">
                <a:solidFill>
                  <a:srgbClr val="000000"/>
                </a:solidFill>
                <a:latin typeface="Calibri" panose="020F0502020204030204" pitchFamily="34" charset="0"/>
              </a:rPr>
              <a:t>Plot 1 analytical distribution and provide your analysis</a:t>
            </a:r>
            <a:endParaRPr lang="en-US" dirty="0"/>
          </a:p>
        </p:txBody>
      </p:sp>
      <p:sp>
        <p:nvSpPr>
          <p:cNvPr id="3" name="Content Placeholder 2">
            <a:extLst>
              <a:ext uri="{FF2B5EF4-FFF2-40B4-BE49-F238E27FC236}">
                <a16:creationId xmlns:a16="http://schemas.microsoft.com/office/drawing/2014/main" id="{941149CA-66C8-F54F-91A6-5217D72FE87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32120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TotalTime>
  <Words>969</Words>
  <Application>Microsoft Macintosh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Calibri</vt:lpstr>
      <vt:lpstr>Calibri Light</vt:lpstr>
      <vt:lpstr>Courier New</vt:lpstr>
      <vt:lpstr>Office Theme</vt:lpstr>
      <vt:lpstr>PowerPoint Presentation</vt:lpstr>
      <vt:lpstr>PowerPoint Presentation</vt:lpstr>
      <vt:lpstr>A minimum of 5 variables in your dataset used during your analysis</vt:lpstr>
      <vt:lpstr>Describe what the 5 variables mean in the dataset</vt:lpstr>
      <vt:lpstr>Include a histogram of each of the 5 variables</vt:lpstr>
      <vt:lpstr>Mean, Mode, Spread, and Tails</vt:lpstr>
      <vt:lpstr>compare two scenarios in your data using a PMF</vt:lpstr>
      <vt:lpstr>Create 1 CDF with one of your variables</vt:lpstr>
      <vt:lpstr>Plot 1 analytical distribution and provide your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Kabindra Senapati</dc:creator>
  <cp:lastModifiedBy>Kabindra Senapati</cp:lastModifiedBy>
  <cp:revision>1</cp:revision>
  <dcterms:created xsi:type="dcterms:W3CDTF">2022-03-02T02:52:28Z</dcterms:created>
  <dcterms:modified xsi:type="dcterms:W3CDTF">2022-03-04T02:24:25Z</dcterms:modified>
</cp:coreProperties>
</file>