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115" d="100"/>
          <a:sy n="115" d="100"/>
        </p:scale>
        <p:origin x="1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9D1-E668-711E-4746-359004908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1A8001-DE76-03F1-EB0E-13A1F76C4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70FC08-F9EA-6136-5566-8080FC4D2CD4}"/>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C54A660B-E1D3-2119-2339-B0C0C2470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8A446-4C85-6F28-1AF2-D60168684E06}"/>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359334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C2F5-C985-8CFD-6D8E-45B0451EC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12F64-D282-AFB7-023B-7276BE6D8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F4C7B-A425-8311-B9AD-C638C200FE1D}"/>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26B85FDC-5452-405F-1913-34E763711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921A3-EF95-231E-6543-4ABD68BA08B9}"/>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160158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7DCA6-7BB8-B0E9-0AB3-BDDCB4287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E1A8A-BE41-95F4-00FD-B787F3C8C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51D23-5B75-D327-D6D1-85F50E642E6F}"/>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3F3CBF3F-84E1-2254-2FA5-225050F91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8517F-D6EE-9F6B-4050-F2160A16ABFC}"/>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57724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9F62-6412-EEC3-30B2-69E68369C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3B3BB-920E-A082-15EE-3C3A794C9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3F545-ED11-2C54-E7CA-93BF598231B7}"/>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9AA46922-E27A-32F3-970D-6CDBC74BC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B0D99-AF80-D6E1-3BF4-ABABC9A3490D}"/>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165849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4466-3E16-5B23-6BC5-50E4AC41E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C2E5F6-28E6-72C5-BD7F-6298AD2F0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02ACE-0FA0-6478-5725-B982C60A1069}"/>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E9880483-42FC-5372-6D6C-9D9145367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105DD-DA48-EF7C-2580-838980C2DED1}"/>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334131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4FF1-3065-437F-C79A-77FFEBF4B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29502-E48E-B445-40EF-C473B0D9F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F7ADC-F71B-1EFB-B0AE-8C1596905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A349D-0E30-7BE9-B149-A1DA66CF1159}"/>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6" name="Footer Placeholder 5">
            <a:extLst>
              <a:ext uri="{FF2B5EF4-FFF2-40B4-BE49-F238E27FC236}">
                <a16:creationId xmlns:a16="http://schemas.microsoft.com/office/drawing/2014/main" id="{ACF63D7B-7D0C-D7B1-5A79-90D1A377F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7644C-3C8F-A5C9-75C6-90A8EEF02855}"/>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131831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B64F-B960-02B9-C09D-F89A7800D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FC4F9A-5347-5205-217D-1AF02AF36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FF651-717A-1731-1A95-5B84E1EC0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0FE5D0-0D10-6C6D-FC74-14E8071C0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D4644-3CA6-E529-9716-F3AE48FFB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8D8829-A924-579C-E3BF-66A06813E733}"/>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8" name="Footer Placeholder 7">
            <a:extLst>
              <a:ext uri="{FF2B5EF4-FFF2-40B4-BE49-F238E27FC236}">
                <a16:creationId xmlns:a16="http://schemas.microsoft.com/office/drawing/2014/main" id="{C9143CF7-4850-466E-475E-5E832C997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C9A1B6-4CE3-017E-A952-87AAE36A157E}"/>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30980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6914-45E7-ABE7-8431-8F6E4C20C2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ED9A2-B731-8A10-9C95-4F702DE76494}"/>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4" name="Footer Placeholder 3">
            <a:extLst>
              <a:ext uri="{FF2B5EF4-FFF2-40B4-BE49-F238E27FC236}">
                <a16:creationId xmlns:a16="http://schemas.microsoft.com/office/drawing/2014/main" id="{6E8D9739-5D22-9F53-7882-2E0A0F117B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FE197-8DF8-2A38-11AC-F4F33213ADDB}"/>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103418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2C296-9C56-795B-D479-E28AF0DDC726}"/>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3" name="Footer Placeholder 2">
            <a:extLst>
              <a:ext uri="{FF2B5EF4-FFF2-40B4-BE49-F238E27FC236}">
                <a16:creationId xmlns:a16="http://schemas.microsoft.com/office/drawing/2014/main" id="{19A5D626-1368-BF95-5D42-1B63B6D248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DC0086-A08A-BF07-5C1A-F57512724BAA}"/>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128324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4CD8-0A79-5E19-063E-14FC84799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C416E1-CC53-7A79-8E81-02BAAB058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2D904-E8F4-7557-A346-3D29D35A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0F70E-1E90-B2F9-840B-D5E0815C935A}"/>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6" name="Footer Placeholder 5">
            <a:extLst>
              <a:ext uri="{FF2B5EF4-FFF2-40B4-BE49-F238E27FC236}">
                <a16:creationId xmlns:a16="http://schemas.microsoft.com/office/drawing/2014/main" id="{61B03A65-F908-0BB9-C233-B507F2CEC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22DBB-AB47-975D-10D2-769402116B42}"/>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25118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FC37-87C4-183E-E396-CC5E5DFDD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91CAB-46CA-3DDB-3AE3-1920C5E01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1CC302-71FA-9A97-A686-743FA615E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C518C-372C-3A00-BFD9-E3560FBB611D}"/>
              </a:ext>
            </a:extLst>
          </p:cNvPr>
          <p:cNvSpPr>
            <a:spLocks noGrp="1"/>
          </p:cNvSpPr>
          <p:nvPr>
            <p:ph type="dt" sz="half" idx="10"/>
          </p:nvPr>
        </p:nvSpPr>
        <p:spPr/>
        <p:txBody>
          <a:bodyPr/>
          <a:lstStyle/>
          <a:p>
            <a:fld id="{1F5884AA-94B6-C448-BFD5-71D8B84630A8}" type="datetimeFigureOut">
              <a:rPr lang="en-US" smtClean="0"/>
              <a:t>2/26/24</a:t>
            </a:fld>
            <a:endParaRPr lang="en-US"/>
          </a:p>
        </p:txBody>
      </p:sp>
      <p:sp>
        <p:nvSpPr>
          <p:cNvPr id="6" name="Footer Placeholder 5">
            <a:extLst>
              <a:ext uri="{FF2B5EF4-FFF2-40B4-BE49-F238E27FC236}">
                <a16:creationId xmlns:a16="http://schemas.microsoft.com/office/drawing/2014/main" id="{4FCE9DEC-AFDF-EAA5-D417-AB7E18DDB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8E735-5DB5-40BE-4F0E-D98BF79B29D3}"/>
              </a:ext>
            </a:extLst>
          </p:cNvPr>
          <p:cNvSpPr>
            <a:spLocks noGrp="1"/>
          </p:cNvSpPr>
          <p:nvPr>
            <p:ph type="sldNum" sz="quarter" idx="12"/>
          </p:nvPr>
        </p:nvSpPr>
        <p:spPr/>
        <p:txBody>
          <a:bodyPr/>
          <a:lstStyle/>
          <a:p>
            <a:fld id="{FE9CD928-9E4E-F54F-BF5E-CFB96BEF549F}" type="slidenum">
              <a:rPr lang="en-US" smtClean="0"/>
              <a:t>‹#›</a:t>
            </a:fld>
            <a:endParaRPr lang="en-US"/>
          </a:p>
        </p:txBody>
      </p:sp>
    </p:spTree>
    <p:extLst>
      <p:ext uri="{BB962C8B-B14F-4D97-AF65-F5344CB8AC3E}">
        <p14:creationId xmlns:p14="http://schemas.microsoft.com/office/powerpoint/2010/main" val="345888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44F83-C5C9-30DC-A543-BEC9A57E5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A24ED-004C-523E-5076-3C47F5287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43B53-DBE7-5894-E56A-DA3E3455C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884AA-94B6-C448-BFD5-71D8B84630A8}" type="datetimeFigureOut">
              <a:rPr lang="en-US" smtClean="0"/>
              <a:t>2/26/24</a:t>
            </a:fld>
            <a:endParaRPr lang="en-US"/>
          </a:p>
        </p:txBody>
      </p:sp>
      <p:sp>
        <p:nvSpPr>
          <p:cNvPr id="5" name="Footer Placeholder 4">
            <a:extLst>
              <a:ext uri="{FF2B5EF4-FFF2-40B4-BE49-F238E27FC236}">
                <a16:creationId xmlns:a16="http://schemas.microsoft.com/office/drawing/2014/main" id="{78E1A9C9-0366-2B90-32D7-CBEEBE92A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68062-4B7C-74F3-2C7B-7ACC7772B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CD928-9E4E-F54F-BF5E-CFB96BEF549F}" type="slidenum">
              <a:rPr lang="en-US" smtClean="0"/>
              <a:t>‹#›</a:t>
            </a:fld>
            <a:endParaRPr lang="en-US"/>
          </a:p>
        </p:txBody>
      </p:sp>
    </p:spTree>
    <p:extLst>
      <p:ext uri="{BB962C8B-B14F-4D97-AF65-F5344CB8AC3E}">
        <p14:creationId xmlns:p14="http://schemas.microsoft.com/office/powerpoint/2010/main" val="784374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E243-35AE-5AEC-2FFF-0B0B9DB20A66}"/>
              </a:ext>
            </a:extLst>
          </p:cNvPr>
          <p:cNvSpPr>
            <a:spLocks noGrp="1"/>
          </p:cNvSpPr>
          <p:nvPr>
            <p:ph type="ctrTitle"/>
          </p:nvPr>
        </p:nvSpPr>
        <p:spPr/>
        <p:txBody>
          <a:bodyPr>
            <a:normAutofit fontScale="90000"/>
          </a:bodyPr>
          <a:lstStyle/>
          <a:p>
            <a:br>
              <a:rPr lang="en-US" sz="3600" b="1" dirty="0">
                <a:solidFill>
                  <a:srgbClr val="E7E7E7"/>
                </a:solidFill>
                <a:effectLst/>
                <a:latin typeface="Times"/>
              </a:rPr>
            </a:br>
            <a:br>
              <a:rPr lang="en-US" dirty="0">
                <a:solidFill>
                  <a:srgbClr val="E7E7E7"/>
                </a:solidFill>
                <a:effectLst/>
                <a:latin typeface="Times"/>
              </a:rPr>
            </a:br>
            <a:br>
              <a:rPr lang="en-US" b="1" i="0" dirty="0">
                <a:solidFill>
                  <a:srgbClr val="ECECEC"/>
                </a:solidFill>
                <a:effectLst/>
                <a:latin typeface="Söhne"/>
              </a:rPr>
            </a:br>
            <a:r>
              <a:rPr lang="en-US" sz="3100" b="1" dirty="0">
                <a:effectLst/>
                <a:latin typeface="Times"/>
              </a:rPr>
              <a:t>Leveraging Yahoo Finance Data for Predictive Modeling </a:t>
            </a:r>
            <a:br>
              <a:rPr lang="en-US" sz="3100" dirty="0">
                <a:effectLst/>
                <a:latin typeface="Times"/>
              </a:rPr>
            </a:br>
            <a:r>
              <a:rPr lang="en-US" sz="3100" b="1" dirty="0">
                <a:effectLst/>
                <a:latin typeface="Times"/>
              </a:rPr>
              <a:t>in the Stock Market</a:t>
            </a:r>
            <a:r>
              <a:rPr lang="en-US" sz="3100" dirty="0">
                <a:effectLst/>
                <a:latin typeface="Times"/>
              </a:rPr>
              <a:t> </a:t>
            </a:r>
            <a:endParaRPr lang="en-US" sz="3100" dirty="0"/>
          </a:p>
        </p:txBody>
      </p:sp>
    </p:spTree>
    <p:extLst>
      <p:ext uri="{BB962C8B-B14F-4D97-AF65-F5344CB8AC3E}">
        <p14:creationId xmlns:p14="http://schemas.microsoft.com/office/powerpoint/2010/main" val="45380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CFBE-3A78-2B43-C28C-C272F4EF956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2125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E28B-6B31-BFBA-2C1B-D70913F6E4DA}"/>
              </a:ext>
            </a:extLst>
          </p:cNvPr>
          <p:cNvSpPr>
            <a:spLocks noGrp="1"/>
          </p:cNvSpPr>
          <p:nvPr>
            <p:ph type="title"/>
          </p:nvPr>
        </p:nvSpPr>
        <p:spPr/>
        <p:txBody>
          <a:bodyPr/>
          <a:lstStyle/>
          <a:p>
            <a:r>
              <a:rPr lang="en-US" b="0" i="0" dirty="0">
                <a:solidFill>
                  <a:srgbClr val="ECECEC"/>
                </a:solidFill>
                <a:effectLst/>
                <a:latin typeface="Söhne"/>
              </a:rPr>
              <a:t>Understanding the Business Problem</a:t>
            </a:r>
            <a:endParaRPr lang="en-US" dirty="0"/>
          </a:p>
        </p:txBody>
      </p:sp>
      <p:sp>
        <p:nvSpPr>
          <p:cNvPr id="3" name="Content Placeholder 2">
            <a:extLst>
              <a:ext uri="{FF2B5EF4-FFF2-40B4-BE49-F238E27FC236}">
                <a16:creationId xmlns:a16="http://schemas.microsoft.com/office/drawing/2014/main" id="{870CC64E-4655-544C-36CA-BB8272ED6449}"/>
              </a:ext>
            </a:extLst>
          </p:cNvPr>
          <p:cNvSpPr>
            <a:spLocks noGrp="1"/>
          </p:cNvSpPr>
          <p:nvPr>
            <p:ph idx="1"/>
          </p:nvPr>
        </p:nvSpPr>
        <p:spPr/>
        <p:txBody>
          <a:bodyPr/>
          <a:lstStyle/>
          <a:p>
            <a:pPr marL="0" indent="0" algn="l">
              <a:buNone/>
            </a:pPr>
            <a:endParaRPr lang="en-US" sz="18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r>
              <a:rPr lang="en-US" sz="18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primary goal is to mitigate the inherent risks and uncertainties in stock market investments by predicting future stock prices. Accurate predictions can significantly enhance investment strategies, leading to better risk management and increased investment returns. This problem addresses the need for advanced analytical tools in the investment world, where traditional methods often fall short in accurately predicting market movements.</a:t>
            </a:r>
            <a:endParaRPr lang="en-US"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106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6118-7783-415C-3D70-3DE2CC71B347}"/>
              </a:ext>
            </a:extLst>
          </p:cNvPr>
          <p:cNvSpPr>
            <a:spLocks noGrp="1"/>
          </p:cNvSpPr>
          <p:nvPr>
            <p:ph type="title"/>
          </p:nvPr>
        </p:nvSpPr>
        <p:spPr/>
        <p:txBody>
          <a:bodyPr/>
          <a:lstStyle/>
          <a:p>
            <a:pPr marL="0" indent="0" algn="l">
              <a:buNone/>
            </a:pPr>
            <a:r>
              <a:rPr lang="en-US" b="0" i="0" dirty="0">
                <a:solidFill>
                  <a:srgbClr val="ECECEC"/>
                </a:solidFill>
                <a:effectLst/>
                <a:latin typeface="Söhne"/>
              </a:rPr>
              <a:t>Exploring Yahoo Finance Data</a:t>
            </a:r>
          </a:p>
        </p:txBody>
      </p:sp>
      <p:sp>
        <p:nvSpPr>
          <p:cNvPr id="3" name="Content Placeholder 2">
            <a:extLst>
              <a:ext uri="{FF2B5EF4-FFF2-40B4-BE49-F238E27FC236}">
                <a16:creationId xmlns:a16="http://schemas.microsoft.com/office/drawing/2014/main" id="{453644D2-9787-5DEC-86FE-36AF242C5283}"/>
              </a:ext>
            </a:extLst>
          </p:cNvPr>
          <p:cNvSpPr>
            <a:spLocks noGrp="1"/>
          </p:cNvSpPr>
          <p:nvPr>
            <p:ph idx="1"/>
          </p:nvPr>
        </p:nvSpPr>
        <p:spPr/>
        <p:txBody>
          <a:bodyPr/>
          <a:lstStyle/>
          <a:p>
            <a:pPr marL="342900" marR="0" lvl="0" indent="-342900" algn="just">
              <a:spcBef>
                <a:spcPts val="0"/>
              </a:spcBef>
              <a:spcAft>
                <a:spcPts val="0"/>
              </a:spcAft>
              <a:buFont typeface="Arial" panose="020B0604020202020204" pitchFamily="34" charset="0"/>
              <a:buChar char="•"/>
              <a:tabLst>
                <a:tab pos="139700" algn="l"/>
                <a:tab pos="457200" algn="l"/>
              </a:tabLst>
            </a:pPr>
            <a:endPar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139700" algn="l"/>
                <a:tab pos="457200" algn="l"/>
              </a:tabLst>
            </a:pPr>
            <a:r>
              <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Data Source: The data is sourced from Yahoo Finance, a reputable platform offering comprehensive financial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139700" algn="l"/>
                <a:tab pos="457200" algn="l"/>
              </a:tabLst>
            </a:pPr>
            <a:r>
              <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Features: Key features include historical stock prices (Open, High, Low, Close) and trading volume, providing a quantitative basis for analysis.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139700" algn="l"/>
                <a:tab pos="457200" algn="l"/>
              </a:tabLst>
            </a:pPr>
            <a:r>
              <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Data Prep: Data preparation involved cleaning missing values and creating lag features, such as the previous day's closing price, to serve as predictors for the current day's closing price.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139700" algn="l"/>
                <a:tab pos="457200" algn="l"/>
              </a:tabLst>
            </a:pPr>
            <a:r>
              <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Data Dictionary: A concise reference that defines each feature within the dataset, ensuring clarity and consistency in data interpretation.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873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37DD-CC28-1EDE-A59B-1086CE92193C}"/>
              </a:ext>
            </a:extLst>
          </p:cNvPr>
          <p:cNvSpPr>
            <a:spLocks noGrp="1"/>
          </p:cNvSpPr>
          <p:nvPr>
            <p:ph type="title"/>
          </p:nvPr>
        </p:nvSpPr>
        <p:spPr/>
        <p:txBody>
          <a:bodyPr/>
          <a:lstStyle/>
          <a:p>
            <a:r>
              <a:rPr lang="en-US" b="0" i="0" dirty="0">
                <a:solidFill>
                  <a:srgbClr val="ECECEC"/>
                </a:solidFill>
                <a:effectLst/>
                <a:latin typeface="Söhne"/>
              </a:rPr>
              <a:t>Predictive Modeling Approach</a:t>
            </a:r>
            <a:endParaRPr lang="en-US" dirty="0"/>
          </a:p>
        </p:txBody>
      </p:sp>
      <p:sp>
        <p:nvSpPr>
          <p:cNvPr id="3" name="Content Placeholder 2">
            <a:extLst>
              <a:ext uri="{FF2B5EF4-FFF2-40B4-BE49-F238E27FC236}">
                <a16:creationId xmlns:a16="http://schemas.microsoft.com/office/drawing/2014/main" id="{CFE635F2-2680-9D30-AC24-CEC3A720AA74}"/>
              </a:ext>
            </a:extLst>
          </p:cNvPr>
          <p:cNvSpPr>
            <a:spLocks noGrp="1"/>
          </p:cNvSpPr>
          <p:nvPr>
            <p:ph idx="1"/>
          </p:nvPr>
        </p:nvSpPr>
        <p:spPr/>
        <p:txBody>
          <a:bodyPr/>
          <a:lstStyle/>
          <a:p>
            <a:pPr marL="0" indent="0" algn="l">
              <a:buNone/>
            </a:pPr>
            <a:endParaRPr lang="en-US" sz="1200" b="0" i="0" dirty="0">
              <a:solidFill>
                <a:srgbClr val="ECECEC"/>
              </a:solidFill>
              <a:effectLst/>
              <a:latin typeface="Söhne"/>
            </a:endParaRPr>
          </a:p>
          <a:p>
            <a:pPr marL="0" indent="0">
              <a:buNone/>
            </a:pPr>
            <a:r>
              <a:rPr lang="en-US" sz="1600" dirty="0">
                <a:effectLst/>
              </a:rPr>
              <a:t>•</a:t>
            </a:r>
            <a:r>
              <a:rPr lang="en-US" sz="1600" b="1" dirty="0">
                <a:effectLst/>
              </a:rPr>
              <a:t>Linear Regression</a:t>
            </a:r>
            <a:r>
              <a:rPr lang="en-US" sz="1600" dirty="0">
                <a:effectLst/>
              </a:rPr>
              <a:t>: Utilized as a baseline model to establish a predictive framework based on linear relationships between features and target variables.</a:t>
            </a:r>
          </a:p>
          <a:p>
            <a:pPr marL="0" indent="0">
              <a:buNone/>
            </a:pPr>
            <a:r>
              <a:rPr lang="en-US" sz="1600" dirty="0">
                <a:effectLst/>
              </a:rPr>
              <a:t>•</a:t>
            </a:r>
            <a:r>
              <a:rPr lang="en-US" sz="1600" b="1" dirty="0">
                <a:effectLst/>
              </a:rPr>
              <a:t>Random Forest Regressor</a:t>
            </a:r>
            <a:r>
              <a:rPr lang="en-US" sz="1600" dirty="0">
                <a:effectLst/>
              </a:rPr>
              <a:t>: Employed for its ability to handle non-linear data and provide insights into feature importance, thereby improving model robustness.</a:t>
            </a:r>
          </a:p>
          <a:p>
            <a:pPr marL="0" indent="0">
              <a:buNone/>
            </a:pPr>
            <a:r>
              <a:rPr lang="en-US" sz="1600" dirty="0">
                <a:effectLst/>
              </a:rPr>
              <a:t>•</a:t>
            </a:r>
            <a:r>
              <a:rPr lang="en-US" sz="1600" b="1" dirty="0">
                <a:effectLst/>
              </a:rPr>
              <a:t>Gradient Boosting Regressor</a:t>
            </a:r>
            <a:r>
              <a:rPr lang="en-US" sz="1600" dirty="0">
                <a:effectLst/>
              </a:rPr>
              <a:t>: Explored for its effectiveness in handling complex patterns through sequential learning, aiming for further accuracy improvements.</a:t>
            </a:r>
          </a:p>
          <a:p>
            <a:pPr marL="0" indent="0">
              <a:buNone/>
            </a:pPr>
            <a:r>
              <a:rPr lang="en-US" sz="1600" dirty="0">
                <a:effectLst/>
              </a:rPr>
              <a:t>•</a:t>
            </a:r>
            <a:r>
              <a:rPr lang="en-US" sz="1600" b="1" dirty="0">
                <a:effectLst/>
              </a:rPr>
              <a:t>Evaluation Metrics: </a:t>
            </a:r>
            <a:r>
              <a:rPr lang="en-US" sz="1600" dirty="0">
                <a:effectLst/>
              </a:rPr>
              <a:t>Model performance assessed using Root Mean Squared Error (RMSE) and R-squared (R²) values to quantify prediction accuracy and the proportion of variance explained by the model, respectively.</a:t>
            </a:r>
          </a:p>
          <a:p>
            <a:pPr marL="0" indent="0">
              <a:buNone/>
            </a:pPr>
            <a:br>
              <a:rPr lang="en-US" sz="1600" dirty="0">
                <a:effectLst/>
              </a:rPr>
            </a:br>
            <a:endParaRPr lang="en-US" sz="1600" dirty="0">
              <a:effectLst/>
            </a:endParaRPr>
          </a:p>
          <a:p>
            <a:pPr marL="0" indent="0" algn="l">
              <a:buNone/>
            </a:pPr>
            <a:endParaRPr lang="en-US" sz="1200" b="0" i="0" dirty="0">
              <a:solidFill>
                <a:srgbClr val="ECECEC"/>
              </a:solidFill>
              <a:effectLst/>
              <a:latin typeface="Söhne"/>
            </a:endParaRPr>
          </a:p>
        </p:txBody>
      </p:sp>
    </p:spTree>
    <p:extLst>
      <p:ext uri="{BB962C8B-B14F-4D97-AF65-F5344CB8AC3E}">
        <p14:creationId xmlns:p14="http://schemas.microsoft.com/office/powerpoint/2010/main" val="353809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5BF4-70D1-8444-1FFA-AA341E388BFA}"/>
              </a:ext>
            </a:extLst>
          </p:cNvPr>
          <p:cNvSpPr>
            <a:spLocks noGrp="1"/>
          </p:cNvSpPr>
          <p:nvPr>
            <p:ph type="title"/>
          </p:nvPr>
        </p:nvSpPr>
        <p:spPr/>
        <p:txBody>
          <a:bodyPr/>
          <a:lstStyle/>
          <a:p>
            <a:r>
              <a:rPr lang="en-US" b="1" i="0" dirty="0">
                <a:solidFill>
                  <a:srgbClr val="ECECEC"/>
                </a:solidFill>
                <a:effectLst/>
                <a:latin typeface="Söhne"/>
              </a:rPr>
              <a:t>Key Insights</a:t>
            </a:r>
            <a:endParaRPr lang="en-US" dirty="0"/>
          </a:p>
        </p:txBody>
      </p:sp>
      <p:sp>
        <p:nvSpPr>
          <p:cNvPr id="3" name="Content Placeholder 2">
            <a:extLst>
              <a:ext uri="{FF2B5EF4-FFF2-40B4-BE49-F238E27FC236}">
                <a16:creationId xmlns:a16="http://schemas.microsoft.com/office/drawing/2014/main" id="{DEE04629-B949-7C99-84EA-255CB63AF829}"/>
              </a:ext>
            </a:extLst>
          </p:cNvPr>
          <p:cNvSpPr>
            <a:spLocks noGrp="1"/>
          </p:cNvSpPr>
          <p:nvPr>
            <p:ph idx="1"/>
          </p:nvPr>
        </p:nvSpPr>
        <p:spPr>
          <a:xfrm>
            <a:off x="659780" y="1814474"/>
            <a:ext cx="10515600" cy="4351338"/>
          </a:xfrm>
        </p:spPr>
        <p:txBody>
          <a:bodyPr>
            <a:noAutofit/>
          </a:bodyPr>
          <a:lstStyle/>
          <a:p>
            <a:pPr algn="l">
              <a:buFont typeface="+mj-lt"/>
              <a:buAutoNum type="arabicPeriod"/>
            </a:pPr>
            <a:r>
              <a:rPr lang="en-US" sz="1200" b="1" i="0" dirty="0">
                <a:effectLst/>
              </a:rPr>
              <a:t>Feature Importance and Selection</a:t>
            </a:r>
            <a:r>
              <a:rPr lang="en-US" sz="1200" b="0" i="0" dirty="0">
                <a:effectLst/>
              </a:rPr>
              <a:t>:</a:t>
            </a:r>
          </a:p>
          <a:p>
            <a:pPr marL="742950" lvl="1" indent="-285750" algn="l">
              <a:buFont typeface="+mj-lt"/>
              <a:buAutoNum type="arabicPeriod"/>
            </a:pPr>
            <a:r>
              <a:rPr lang="en-US" sz="1200" b="0" i="0" dirty="0">
                <a:effectLst/>
              </a:rPr>
              <a:t>The analysis underscored the pivotal role of specific features, such as the Relative Strength Index (RSI) and moving averages (e.g., Close_MA10, Close_MA20), in enhancing the model's prediction accuracy. These features, indicative of market momentum and trends, were crucial in refining the models for better performance.</a:t>
            </a:r>
          </a:p>
          <a:p>
            <a:pPr marL="742950" lvl="1" indent="-285750" algn="l">
              <a:buFont typeface="+mj-lt"/>
              <a:buAutoNum type="arabicPeriod"/>
            </a:pPr>
            <a:r>
              <a:rPr lang="en-US" sz="1200" b="0" i="0" dirty="0">
                <a:effectLst/>
              </a:rPr>
              <a:t>Advanced feature selection techniques, including permutation importance and SHAP (</a:t>
            </a:r>
            <a:r>
              <a:rPr lang="en-US" sz="1200" b="0" i="0" dirty="0" err="1">
                <a:effectLst/>
              </a:rPr>
              <a:t>SHapley</a:t>
            </a:r>
            <a:r>
              <a:rPr lang="en-US" sz="1200" b="0" i="0" dirty="0">
                <a:effectLst/>
              </a:rPr>
              <a:t> Additive </a:t>
            </a:r>
            <a:r>
              <a:rPr lang="en-US" sz="1200" b="0" i="0" dirty="0" err="1">
                <a:effectLst/>
              </a:rPr>
              <a:t>exPlanations</a:t>
            </a:r>
            <a:r>
              <a:rPr lang="en-US" sz="1200" b="0" i="0" dirty="0">
                <a:effectLst/>
              </a:rPr>
              <a:t>) values, were deployed to identify and quantify the impact of each feature on the model's predictions, leading to more focused model training and improved accuracy.</a:t>
            </a:r>
          </a:p>
          <a:p>
            <a:pPr algn="l">
              <a:buFont typeface="+mj-lt"/>
              <a:buAutoNum type="arabicPeriod"/>
            </a:pPr>
            <a:r>
              <a:rPr lang="en-US" sz="1200" b="1" i="0" dirty="0">
                <a:effectLst/>
              </a:rPr>
              <a:t>Model Evaluation and Comparison</a:t>
            </a:r>
            <a:r>
              <a:rPr lang="en-US" sz="1200" b="0" i="0" dirty="0">
                <a:effectLst/>
              </a:rPr>
              <a:t>:</a:t>
            </a:r>
          </a:p>
          <a:p>
            <a:pPr marL="742950" lvl="1" indent="-285750" algn="l">
              <a:buFont typeface="+mj-lt"/>
              <a:buAutoNum type="arabicPeriod"/>
            </a:pPr>
            <a:r>
              <a:rPr lang="en-US" sz="1200" b="0" i="0" dirty="0">
                <a:effectLst/>
              </a:rPr>
              <a:t>The comparative performance of multiple models (Linear Regression, Random Forest, and Gradient Boosting Regressor) was meticulously assessed using RMSE and R-squared metrics. This rigorous evaluation process facilitated the identification of the most effective model, with Gradient Boosting Regressor emerging as a particularly strong candidate due to its sophisticated handling of complex, nonlinear relationships within the data.</a:t>
            </a:r>
          </a:p>
          <a:p>
            <a:pPr marL="742950" lvl="1" indent="-285750" algn="l">
              <a:buFont typeface="+mj-lt"/>
              <a:buAutoNum type="arabicPeriod"/>
            </a:pPr>
            <a:r>
              <a:rPr lang="en-US" sz="1200" b="0" i="0" dirty="0">
                <a:effectLst/>
              </a:rPr>
              <a:t>The findings emphasized the importance of not only minimizing RMSE for accuracy but also maximizing R-squared to ensure the model's explanatory power was optimized, reflecting a balance between prediction accuracy and the ability to explain variance in stock prices.</a:t>
            </a:r>
          </a:p>
          <a:p>
            <a:pPr algn="l">
              <a:buFont typeface="+mj-lt"/>
              <a:buAutoNum type="arabicPeriod"/>
            </a:pPr>
            <a:r>
              <a:rPr lang="en-US" sz="1200" b="1" i="0" dirty="0">
                <a:effectLst/>
              </a:rPr>
              <a:t>Adjustments for Overfitting</a:t>
            </a:r>
            <a:r>
              <a:rPr lang="en-US" sz="1200" b="0" i="0" dirty="0">
                <a:effectLst/>
              </a:rPr>
              <a:t>:</a:t>
            </a:r>
          </a:p>
          <a:p>
            <a:pPr marL="742950" lvl="1" indent="-285750" algn="l">
              <a:buFont typeface="+mj-lt"/>
              <a:buAutoNum type="arabicPeriod"/>
            </a:pPr>
            <a:r>
              <a:rPr lang="en-US" sz="1200" b="0" i="0" dirty="0">
                <a:effectLst/>
              </a:rPr>
              <a:t>To combat overfitting, a common challenge in predictive modeling, techniques such as parameter tuning and cross-validation were implemented. These adjustments were critical in enhancing the model's ability to generalize to unseen data, thereby ensuring reliability and robustness in real-world applications.</a:t>
            </a:r>
          </a:p>
          <a:p>
            <a:pPr algn="l">
              <a:buFont typeface="+mj-lt"/>
              <a:buAutoNum type="arabicPeriod"/>
            </a:pPr>
            <a:r>
              <a:rPr lang="en-US" sz="1200" b="1" i="0" dirty="0">
                <a:effectLst/>
              </a:rPr>
              <a:t>Implications for Predictive Modeling in Finance</a:t>
            </a:r>
            <a:r>
              <a:rPr lang="en-US" sz="1200" b="0" i="0" dirty="0">
                <a:effectLst/>
              </a:rPr>
              <a:t>:</a:t>
            </a:r>
          </a:p>
          <a:p>
            <a:pPr marL="742950" lvl="1" indent="-285750" algn="l">
              <a:buFont typeface="+mj-lt"/>
              <a:buAutoNum type="arabicPeriod"/>
            </a:pPr>
            <a:r>
              <a:rPr lang="en-US" sz="1200" b="0" i="0" dirty="0">
                <a:effectLst/>
              </a:rPr>
              <a:t>The insights garnered from this analysis have profound implications for predictive modeling in the financial sector, particularly in the context of stock market forecasting. They highlight the potential for sophisticated machine learning models to capture complex market dynamics and offer predictive insights that can inform investment strategies.</a:t>
            </a:r>
          </a:p>
        </p:txBody>
      </p:sp>
    </p:spTree>
    <p:extLst>
      <p:ext uri="{BB962C8B-B14F-4D97-AF65-F5344CB8AC3E}">
        <p14:creationId xmlns:p14="http://schemas.microsoft.com/office/powerpoint/2010/main" val="102209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FD7D-015C-C8DC-E2C3-9A27551AC09C}"/>
              </a:ext>
            </a:extLst>
          </p:cNvPr>
          <p:cNvSpPr>
            <a:spLocks noGrp="1"/>
          </p:cNvSpPr>
          <p:nvPr>
            <p:ph type="title"/>
          </p:nvPr>
        </p:nvSpPr>
        <p:spPr/>
        <p:txBody>
          <a:bodyPr/>
          <a:lstStyle/>
          <a:p>
            <a:r>
              <a:rPr lang="en-US" b="1" i="0" dirty="0">
                <a:solidFill>
                  <a:srgbClr val="ECECEC"/>
                </a:solidFill>
                <a:effectLst/>
                <a:latin typeface="Söhne"/>
              </a:rPr>
              <a:t>Challenges and Adjustments</a:t>
            </a:r>
            <a:endParaRPr lang="en-US" dirty="0"/>
          </a:p>
        </p:txBody>
      </p:sp>
      <p:sp>
        <p:nvSpPr>
          <p:cNvPr id="3" name="Content Placeholder 2">
            <a:extLst>
              <a:ext uri="{FF2B5EF4-FFF2-40B4-BE49-F238E27FC236}">
                <a16:creationId xmlns:a16="http://schemas.microsoft.com/office/drawing/2014/main" id="{F5EE3066-5530-AAC5-AFF4-C335B6215EB8}"/>
              </a:ext>
            </a:extLst>
          </p:cNvPr>
          <p:cNvSpPr>
            <a:spLocks noGrp="1"/>
          </p:cNvSpPr>
          <p:nvPr>
            <p:ph idx="1"/>
          </p:nvPr>
        </p:nvSpPr>
        <p:spPr/>
        <p:txBody>
          <a:bodyPr>
            <a:normAutofit/>
          </a:bodyPr>
          <a:lstStyle/>
          <a:p>
            <a:pPr algn="just">
              <a:buFont typeface="Arial" panose="020B0604020202020204" pitchFamily="34" charset="0"/>
              <a:buChar char="•"/>
            </a:pPr>
            <a:r>
              <a:rPr lang="en-US" sz="1400" b="0" i="0" dirty="0">
                <a:effectLst/>
              </a:rPr>
              <a:t>Addressed overfitting by tuning model parameters and employing cross-validation techniques to ensure model generalizability.</a:t>
            </a:r>
          </a:p>
          <a:p>
            <a:pPr algn="just">
              <a:buFont typeface="Arial" panose="020B0604020202020204" pitchFamily="34" charset="0"/>
              <a:buChar char="•"/>
            </a:pPr>
            <a:r>
              <a:rPr lang="en-US" sz="1400" b="0" i="0" dirty="0">
                <a:effectLst/>
              </a:rPr>
              <a:t>Explored advanced feature selection methods to enhance model performance and interpretability.</a:t>
            </a:r>
          </a:p>
          <a:p>
            <a:pPr algn="just"/>
            <a:r>
              <a:rPr lang="en-US" sz="1400" b="0" i="0" dirty="0">
                <a:effectLst/>
              </a:rPr>
              <a:t>The analysis also pointed towards future research avenues, including the integration of additional predictive features (e.g., market sentiment, macroeconomic indicators) and the exploration of more complex models (e.g., deep learning approaches) that could potentially offer even greater accuracy and insight into stock market movements.</a:t>
            </a:r>
          </a:p>
          <a:p>
            <a:pPr marL="0" marR="0" algn="just">
              <a:spcBef>
                <a:spcPts val="1200"/>
              </a:spcBef>
              <a:spcAft>
                <a:spcPts val="0"/>
              </a:spcAft>
            </a:pPr>
            <a:r>
              <a:rPr lang="en-US" sz="1400" dirty="0"/>
              <a:t>Experiment with Different Models: Beyond linear regression, explore more complex models such as ensemble methods (Random Forests,  Gradient Boosting Machines), deep learning networks, and time series forecasting models (ARIMA, LSTM networks). These models can capture nonlinear relationships and patterns not discernible with simpler approaches.</a:t>
            </a:r>
          </a:p>
          <a:p>
            <a:pPr marL="0" marR="0" algn="just">
              <a:spcBef>
                <a:spcPts val="1200"/>
              </a:spcBef>
              <a:spcAft>
                <a:spcPts val="0"/>
              </a:spcAft>
            </a:pPr>
            <a:r>
              <a:rPr lang="en-US" sz="1400" dirty="0"/>
              <a:t>Implement Cross-Validation: Use techniques like k-fold cross-validation to assess how the model performs on unseen data, ensuring that the model generalizes well and is not overfitting to the training data.</a:t>
            </a:r>
          </a:p>
          <a:p>
            <a:pPr algn="just"/>
            <a:endParaRPr lang="en-US" sz="1400" dirty="0"/>
          </a:p>
        </p:txBody>
      </p:sp>
    </p:spTree>
    <p:extLst>
      <p:ext uri="{BB962C8B-B14F-4D97-AF65-F5344CB8AC3E}">
        <p14:creationId xmlns:p14="http://schemas.microsoft.com/office/powerpoint/2010/main" val="51884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Rectangle 103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7D1B59-BF31-35D7-B44D-DA9015E2FF4E}"/>
              </a:ext>
            </a:extLst>
          </p:cNvPr>
          <p:cNvSpPr>
            <a:spLocks noGrp="1"/>
          </p:cNvSpPr>
          <p:nvPr>
            <p:ph type="title"/>
          </p:nvPr>
        </p:nvSpPr>
        <p:spPr>
          <a:xfrm>
            <a:off x="1115568" y="548640"/>
            <a:ext cx="10168128" cy="1179576"/>
          </a:xfrm>
        </p:spPr>
        <p:txBody>
          <a:bodyPr>
            <a:normAutofit/>
          </a:bodyPr>
          <a:lstStyle/>
          <a:p>
            <a:r>
              <a:rPr lang="en-US" sz="4000"/>
              <a:t>Vizualization</a:t>
            </a:r>
          </a:p>
        </p:txBody>
      </p:sp>
      <p:sp>
        <p:nvSpPr>
          <p:cNvPr id="1039" name="Rectangle 103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 blue and white bar chart&#10;&#10;Description automatically generated">
            <a:extLst>
              <a:ext uri="{FF2B5EF4-FFF2-40B4-BE49-F238E27FC236}">
                <a16:creationId xmlns:a16="http://schemas.microsoft.com/office/drawing/2014/main" id="{C4C85887-ADC4-58D0-A4FD-24EFA5C91C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64" b="1"/>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093C8468-5DC0-7C36-6E92-A6A8DEA7B955}"/>
              </a:ext>
            </a:extLst>
          </p:cNvPr>
          <p:cNvSpPr>
            <a:spLocks noGrp="1"/>
          </p:cNvSpPr>
          <p:nvPr>
            <p:ph idx="1"/>
          </p:nvPr>
        </p:nvSpPr>
        <p:spPr>
          <a:xfrm>
            <a:off x="7411453" y="2478024"/>
            <a:ext cx="3872243" cy="3694176"/>
          </a:xfrm>
        </p:spPr>
        <p:txBody>
          <a:bodyPr anchor="ctr">
            <a:normAutofit/>
          </a:bodyPr>
          <a:lstStyle/>
          <a:p>
            <a:r>
              <a:rPr lang="en-US" sz="1200" b="0" i="0" dirty="0">
                <a:effectLst/>
              </a:rPr>
              <a:t>This visualization helps in understanding the relative importance of each feature used in the model. </a:t>
            </a:r>
            <a:endParaRPr lang="en-US" sz="1800" dirty="0"/>
          </a:p>
        </p:txBody>
      </p:sp>
    </p:spTree>
    <p:extLst>
      <p:ext uri="{BB962C8B-B14F-4D97-AF65-F5344CB8AC3E}">
        <p14:creationId xmlns:p14="http://schemas.microsoft.com/office/powerpoint/2010/main" val="40072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2" name="Rectangle 207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74" name="Rectangle 207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1F9B5-5DC2-3A94-77EA-E322EEE9DE2F}"/>
              </a:ext>
            </a:extLst>
          </p:cNvPr>
          <p:cNvSpPr>
            <a:spLocks noGrp="1"/>
          </p:cNvSpPr>
          <p:nvPr>
            <p:ph type="title"/>
          </p:nvPr>
        </p:nvSpPr>
        <p:spPr>
          <a:xfrm>
            <a:off x="1115568" y="548640"/>
            <a:ext cx="10168128" cy="926247"/>
          </a:xfrm>
        </p:spPr>
        <p:txBody>
          <a:bodyPr>
            <a:normAutofit/>
          </a:bodyPr>
          <a:lstStyle/>
          <a:p>
            <a:r>
              <a:rPr lang="en-US" sz="4000"/>
              <a:t>Visualization</a:t>
            </a:r>
          </a:p>
        </p:txBody>
      </p:sp>
      <p:sp>
        <p:nvSpPr>
          <p:cNvPr id="2076" name="Rectangle 207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6">
            <a:extLst>
              <a:ext uri="{FF2B5EF4-FFF2-40B4-BE49-F238E27FC236}">
                <a16:creationId xmlns:a16="http://schemas.microsoft.com/office/drawing/2014/main" id="{41E55D94-7F12-5D66-BAE0-28B525E98C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79" r="2" b="2"/>
          <a:stretch/>
        </p:blipFill>
        <p:spPr bwMode="auto">
          <a:xfrm>
            <a:off x="908304" y="2384854"/>
            <a:ext cx="6009855" cy="3861488"/>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7B7C6704-2E5F-ACD7-D31C-D14692AACFC8}"/>
              </a:ext>
            </a:extLst>
          </p:cNvPr>
          <p:cNvSpPr>
            <a:spLocks noGrp="1"/>
          </p:cNvSpPr>
          <p:nvPr>
            <p:ph idx="1"/>
          </p:nvPr>
        </p:nvSpPr>
        <p:spPr>
          <a:xfrm>
            <a:off x="7411453" y="2478024"/>
            <a:ext cx="3872243" cy="3694176"/>
          </a:xfrm>
        </p:spPr>
        <p:txBody>
          <a:bodyPr anchor="ctr">
            <a:normAutofit/>
          </a:bodyPr>
          <a:lstStyle/>
          <a:p>
            <a:r>
              <a:rPr lang="en-US" sz="1800" b="0" i="0" dirty="0">
                <a:effectLst/>
              </a:rPr>
              <a:t>This chart compares the performance of three predictive models: Linear Regression, Random Forest, and Gradient Boosting, using Root Mean Squared Error (RMSE) as the metric. A lower MSE value indicates a model with better predictive accuracy. </a:t>
            </a:r>
            <a:endParaRPr lang="en-US" sz="1800" dirty="0"/>
          </a:p>
        </p:txBody>
      </p:sp>
    </p:spTree>
    <p:extLst>
      <p:ext uri="{BB962C8B-B14F-4D97-AF65-F5344CB8AC3E}">
        <p14:creationId xmlns:p14="http://schemas.microsoft.com/office/powerpoint/2010/main" val="358462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F298-7E79-FA1C-E6C4-0EC34045F12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8D34E8-3D3B-7055-C6F4-0CA6F399C375}"/>
              </a:ext>
            </a:extLst>
          </p:cNvPr>
          <p:cNvSpPr>
            <a:spLocks noGrp="1"/>
          </p:cNvSpPr>
          <p:nvPr>
            <p:ph idx="1"/>
          </p:nvPr>
        </p:nvSpPr>
        <p:spPr/>
        <p:txBody>
          <a:bodyPr/>
          <a:lstStyle/>
          <a:p>
            <a:r>
              <a:rPr lang="en-US" sz="1800"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predictive model demonstrated a baseline capability to forecast stock prices, suggesting the viability of using historical data for investment decisions. However, the analysis also highlighted the model's limitations, emphasizing the need for more sophisticated methods to better capture the market's complex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822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918</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Calibri</vt:lpstr>
      <vt:lpstr>Calibri Light</vt:lpstr>
      <vt:lpstr>Söhne</vt:lpstr>
      <vt:lpstr>Times</vt:lpstr>
      <vt:lpstr>Times New Roman</vt:lpstr>
      <vt:lpstr>Office Theme</vt:lpstr>
      <vt:lpstr>   Leveraging Yahoo Finance Data for Predictive Modeling  in the Stock Market </vt:lpstr>
      <vt:lpstr>Understanding the Business Problem</vt:lpstr>
      <vt:lpstr>Exploring Yahoo Finance Data</vt:lpstr>
      <vt:lpstr>Predictive Modeling Approach</vt:lpstr>
      <vt:lpstr>Key Insights</vt:lpstr>
      <vt:lpstr>Challenges and Adjustments</vt:lpstr>
      <vt:lpstr>Vizualization</vt:lpstr>
      <vt:lpstr>Visualization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Leveraging Yahoo Finance Data for Predictive Modeling  in the Stock Market </dc:title>
  <dc:creator>Kabindra Senapati</dc:creator>
  <cp:lastModifiedBy>Kabindra Senapati</cp:lastModifiedBy>
  <cp:revision>1</cp:revision>
  <dcterms:created xsi:type="dcterms:W3CDTF">2024-02-27T01:42:19Z</dcterms:created>
  <dcterms:modified xsi:type="dcterms:W3CDTF">2024-02-27T03:11:37Z</dcterms:modified>
</cp:coreProperties>
</file>