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0"/>
    <p:restoredTop sz="96327"/>
  </p:normalViewPr>
  <p:slideViewPr>
    <p:cSldViewPr snapToGrid="0">
      <p:cViewPr varScale="1">
        <p:scale>
          <a:sx n="116" d="100"/>
          <a:sy n="116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3E43-299B-A4F5-D1D5-68F8C155A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Predictive Analysis of Heart Disease Using Machine Learning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4938E-7C79-5C63-EFEA-69E65A70C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551365"/>
          </a:xfrm>
        </p:spPr>
        <p:txBody>
          <a:bodyPr/>
          <a:lstStyle/>
          <a:p>
            <a:r>
              <a:rPr lang="en-US" dirty="0" err="1"/>
              <a:t>Kabindra</a:t>
            </a:r>
            <a:r>
              <a:rPr lang="en-US" dirty="0"/>
              <a:t> Senapati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771F-E48C-389A-EC4A-150D5115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61177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Age and Heart Disease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BB33F0-5693-8C28-E03F-BA50479D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13895"/>
            <a:ext cx="38671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08D72-87D8-74D5-EC0E-795999A1BAC3}"/>
              </a:ext>
            </a:extLst>
          </p:cNvPr>
          <p:cNvSpPr txBox="1"/>
          <p:nvPr/>
        </p:nvSpPr>
        <p:spPr>
          <a:xfrm>
            <a:off x="933679" y="4722438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'Age' has a high coefficient value of 0.899, it suggests that age is a significant factor in predicting heart disease according to the model.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02395-7977-8397-E8DF-07A91F3040DD}"/>
              </a:ext>
            </a:extLst>
          </p:cNvPr>
          <p:cNvSpPr txBox="1"/>
          <p:nvPr/>
        </p:nvSpPr>
        <p:spPr>
          <a:xfrm>
            <a:off x="1057619" y="1613895"/>
            <a:ext cx="5420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Age as a Risk Factor: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Age is a well-known risk factor in heart disease, with risk generally increasing as age advances.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Our model analysis aligns with this medical understanding, indicating a noticeable impact of age on heart disease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Model 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The model suggests a gradational increase in heart disease risk with age. Older age groups show a higher predicted probability of heart disease.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Specific age thresholds where risk escalations are noted (if any specific age-related patterns were observed in the model's predictions).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189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796E-A71E-6394-970D-A9D33916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744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7705-A1DB-DCA5-B13C-A2120B9F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9" y="1410159"/>
            <a:ext cx="10195464" cy="5100809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Summary of Key 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RandomForestClassifier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model achieved an accuracy of 87.4%, demonstrating strong predictive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Key risk factors identified include exercise-induced angina, maximum heart rate, chest pain type, age, and sex.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Age emerged as a notable factor, with older age groups showing higher predicted probabilities of heart disease.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Analysis revealed the importance of considering a combination of clinical factors, rather than relying on a single risk indicator.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Strengths: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Balanced sensitivity and specificity, making it a reliable tool for preliminary screening and risk assessment.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Ability to identify and quantify the influence of multiple risk factors simultaneously.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Clinical Implications: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model provides valuable insights for healthcare professionals in identifying high-risk patients and tailoring preventive strategies.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Potential to aid in early intervention and personalized patient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Future Directions: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Further validation with larger, diverse datasets to enhance model robustness and generalizability.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Integration of additional predictive variables such as lifestyle factors, genetic markers, or detailed clinical history.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Exploration of model deployment in clinical settings as a decision-support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Final Thoughts: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analysis underscores the potential of machine learning in transforming healthcare diagnostics and risk assessment.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Continued research and collaboration between data scientists and medical professionals are essential to realize the full potential of such models in patient 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2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31AD-31D9-2050-F640-1FC52345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6EF0-EE0B-5F42-B36B-E42BBBF0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Heart disease is a leading cause of death globally.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Objective: </a:t>
            </a:r>
          </a:p>
          <a:p>
            <a:pPr marL="0" indent="0">
              <a:buNone/>
            </a:pPr>
            <a:r>
              <a:rPr lang="en-US" dirty="0">
                <a:solidFill>
                  <a:srgbClr val="D1D5DB"/>
                </a:solidFill>
                <a:latin typeface="Söhne"/>
              </a:rPr>
              <a:t>	The primary objective of this analysis is to utilize data science modeling 	techniques to predict heart disease. By analyzing a comprehensive dataset that 	combines two sources of heart-related health data, we aim to identify key 	factors that contribute to heart disease and develop a predictive model that can 	assist healthcare professionals in early detection and prevention strategies.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3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8B31-BFAA-07A6-3E3F-581E36E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 Overview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E26B-8183-2333-747E-90825BF0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Source: </a:t>
            </a:r>
            <a:r>
              <a:rPr lang="en-US" sz="1500" dirty="0">
                <a:solidFill>
                  <a:srgbClr val="D1D5DB"/>
                </a:solidFill>
                <a:latin typeface="Söhne"/>
              </a:rPr>
              <a:t>Combined dataset from two heart disease studies.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Features: </a:t>
            </a:r>
            <a:r>
              <a:rPr lang="en-US" sz="1500" dirty="0">
                <a:solidFill>
                  <a:srgbClr val="D1D5DB"/>
                </a:solidFill>
                <a:latin typeface="Söhne"/>
              </a:rPr>
              <a:t>Age, Sex, Chest Pain Type, Resting Blood Pressure, Cholesterol, etc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Preprocessing: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Categorical Encoding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Converted categorical variables such as 'Sex', '</a:t>
            </a: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ChestPainType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’, 	'</a:t>
            </a: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RestingECG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’, 	'</a:t>
            </a: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ExerciseAngina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', '</a:t>
            </a: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ST_Slope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', and 'Thallium' from string to numerical values using 	Label Encoding. This 	step is crucial for machine learning algorithms that require numerical 	input.</a:t>
            </a:r>
          </a:p>
          <a:p>
            <a:pPr marL="0" indent="0" algn="just">
              <a:buNone/>
            </a:pP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	Data Normalization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Applied </a:t>
            </a:r>
            <a:r>
              <a:rPr lang="en-US" sz="1500" b="0" i="0" dirty="0" err="1">
                <a:solidFill>
                  <a:srgbClr val="D1D5DB"/>
                </a:solidFill>
                <a:effectLst/>
                <a:latin typeface="Söhne"/>
              </a:rPr>
              <a:t>StandardScaler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 to numerical features to standardize the data, ensuring 	each 	feature contributes equally to the model. This process involves subtracting the mean and dividing by the 	standard deviation for each feature.</a:t>
            </a:r>
          </a:p>
          <a:p>
            <a:pPr marL="0" indent="0" algn="just">
              <a:buNone/>
            </a:pP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	Handling Missing Values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Identified and filled missing values. Missing numerical values were replaced 	with the median of the respective feature, as the median is less sensitive to outliers compared to the 	mean.</a:t>
            </a:r>
          </a:p>
          <a:p>
            <a:pPr marL="0" indent="0" algn="just">
              <a:buNone/>
            </a:pPr>
            <a:r>
              <a:rPr lang="en-US" sz="1500" b="1" dirty="0">
                <a:solidFill>
                  <a:srgbClr val="D1D5DB"/>
                </a:solidFill>
                <a:latin typeface="Söhne"/>
              </a:rPr>
              <a:t>	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Söhne"/>
              </a:rPr>
              <a:t>Data Integration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Söhne"/>
              </a:rPr>
              <a:t>: Combined the two datasets into a single unified dataset while ensuring consistency 	in feature names and formats across both sources.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4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F1DA-63F7-E927-7401-08D0E4BC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Description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52CE-A0BF-D85C-7A62-584109D0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Selection: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RandomForestClassifier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Why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RandomForestClassifier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?: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Robust to Overfitting: Combines multiple decision trees to improve generalizability and reduce the risk of overfitting to the training data.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Handles Non-Linear Relationships: Effectively captures complex relationships between features and the target variable, crucial for medical datasets with multifaceted risk factors.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Feature Importance: Provides insights into which features are most influential in predicting heart disease, aiding in understanding and interpretability.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Söhne"/>
              </a:rPr>
              <a:t>Versatility: Works well with both categorical and numerical data, accommodating the diverse range of features in heart disease prediction.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Training Process: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	Data Split: The combined dataset was split into training and testing sets with a [specify the ratio, e.g., 70/30 or 	80/20] split.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067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1E4-06F3-85C5-1DF5-78D392E8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Performance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8896-95AF-AA3D-E4D0-EB45A703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67" y="1657500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Accuracy (0.874):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model correctly predicts heart disease status in 87.4% of cases, indicating a high level of overall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Reflects the model's general effectiveness in classifying both presence and absence of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Sensitivity (Recall) (0.883):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Indicates that the model correctly identifies 88.3% of actual heart disease cases.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 sensitivity is critical in medical diagnostics to reduce the risk of missing true cases of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Specificity (0.864):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Shows that the model correctly identifies 86.4% of individuals without heart disease.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Important for ensuring that healthy individuals are not incorrectly diagnosed, reducing unnecessary medical interventions.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Precision (0.878):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Suggests that 87.8% of the model's positive predictions for heart disease are accurate.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measure of the reliability of the model's positive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1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BF40-DBBD-A461-4746-A3354FBC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Model Performance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9698-B461-3F5C-3B81-166ED388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36" y="1396314"/>
            <a:ext cx="8946541" cy="485208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False Positive Rate (0.136):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Approximately 13.6% of healthy individuals are incorrectly identified as having heart disease.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lower false positive rate is desirable to minimize unnecessary stress and treatments.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False Negative Rate (0.117):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About 11.7% of actual heart disease cases are missed by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Reducing this rate is crucial to avoid untreated heart disease and its potential complications.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Interpretation and Implications: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model demonstrates balanced performance with both high sensitivity and specificity, making it suitable for clinical screening purposes.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Continuous monitoring and validation of the model are recommended, especially in a medical context where accuracy is paramount.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EF87-DE41-4DD2-1ABE-02BC0734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Identifying Key Features in Heart Disease Prediction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99AC-C581-95C0-A7D2-CF5A8988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917" y="2052918"/>
            <a:ext cx="10055818" cy="4195481"/>
          </a:xfrm>
        </p:spPr>
        <p:txBody>
          <a:bodyPr>
            <a:normAutofit/>
          </a:bodyPr>
          <a:lstStyle/>
          <a:p>
            <a:pPr algn="just"/>
            <a:r>
              <a:rPr lang="en-US" sz="1800" b="1" i="0" dirty="0">
                <a:solidFill>
                  <a:srgbClr val="D1D5DB"/>
                </a:solidFill>
                <a:effectLst/>
                <a:latin typeface="Söhne"/>
              </a:rPr>
              <a:t>Top Contributing 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D1D5DB"/>
                </a:solidFill>
                <a:effectLst/>
                <a:latin typeface="Söhne"/>
              </a:rPr>
              <a:t>ExerciseAngina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: The presence of exercise-induced angina was found to be the most significant predictor, suggesting a strong association with heart disease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sz="1400" b="1" i="0" dirty="0">
                <a:solidFill>
                  <a:srgbClr val="D1D5DB"/>
                </a:solidFill>
                <a:effectLst/>
                <a:latin typeface="Söhne"/>
              </a:rPr>
              <a:t> (Maximum Heart Rate)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: Lower maximum heart rates during exercise are associated with a higher risk of heart disease.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D1D5DB"/>
                </a:solidFill>
                <a:effectLst/>
                <a:latin typeface="Söhne"/>
              </a:rPr>
              <a:t>ChestPainType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: Different types of chest pain have varying implications for heart disease, with certain types more indicative of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D1D5DB"/>
                </a:solidFill>
                <a:effectLst/>
                <a:latin typeface="Söhne"/>
              </a:rPr>
              <a:t>Oldpeak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: The ST depression induced by exercise relative to rest is a crucial indicator, with higher values associated with greater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Söhne"/>
              </a:rPr>
              <a:t>Sex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: Gender appears to be a significant factor, reflecting differences in heart disease risk between males and females.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Additional Notable Features: Mention other features that scored highly in the analysis, such as Age, </a:t>
            </a:r>
            <a:r>
              <a:rPr lang="en-US" sz="1400" b="0" i="0" dirty="0" err="1">
                <a:solidFill>
                  <a:srgbClr val="D1D5DB"/>
                </a:solidFill>
                <a:effectLst/>
                <a:latin typeface="Söhne"/>
              </a:rPr>
              <a:t>FastingBS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, Cholesterol,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Implications for Diagnosis and Treatment: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These findings highlight the importance of considering a range of clinical factors in diagnosing and assessing the risk of heart disease.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The model provides a data-driven approach to understanding and prioritizing risk factors in patient care.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905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5E2F-FF07-D68F-DB05-FBADD0EF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Analysis of Feature Impact - Exercise-Induced Angina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BC8A-83A0-B697-D2C9-50C1998E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340025" cy="4195481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Exercise-Induced Angina: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Exercise-induced angina is chest pain or discomfort that occurs during physical exertion, indicative of potential heart problems.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It's a critical symptom in diagnosing coronary artery disease and related heart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Analysis and 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presence of exercise-induced angina emerged as a significant predictor in our model, suggesting a strong correlation with heart disease.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Profiles with exercise-induced angina showed a higher predicted probability of heart disease compared to those without.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Interpreting the Impact: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finding aligns with medical understanding that exercise-induced angina is a strong indicator of potential heart disease.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model effectively captures this clinical observation, highlighting the symptom's importance in risk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Clinical Implications: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model's sensitivity to exercise-induced angina underscores the need for careful evaluation of this symptom in clinical practice.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aids in identifying patients who may require further diagnostic testing or more aggressive preventive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Future Considerations: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Further exploration of the symptom's severity and frequency in relation to heart disease risk could enhance model precision.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Integration with other diagnostic criteria and patient history for a more holistic risk assessment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5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5710-44A2-5656-F2A9-6B3E661E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Analysis of Feature Impact - Maximum Heart Rate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F3D9-8E90-920D-9A4B-ED447B94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98" y="2052918"/>
            <a:ext cx="10377889" cy="4352364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Understanding Maximum Heart Rate (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Maximum heart rate is the highest heart rate an individual can achieve during intense exercise. It's often used to assess cardiac function and fitness level.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Traditionally, lower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during exercise is seen as a potential indicator of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Analysis and 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Investigated the impact of different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levels on the predicted risk of heart disease.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Model predictions indicated a consistent probability of heart disease across a range of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levels, suggesting limited impact of this feature within the current model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Interpreting the 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consistent predictions across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levels may indicate that other factors in the model, such as age or chest pain type, have more influence on the heart disease risk assessment.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outcome could also suggest the need for a more nuanced approach in interpreting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relation to heart disease, considering individual patient profiles.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Clinical Considerations: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While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a valuable metric in cardiovascular assessment, its role in isolation as a predictor of heart disease may be limited.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Comprehensive evaluation considering multiple risk factors remains crucial in clinical diagnosis.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Future Research Directions: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Explore the interaction of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with other clinical factors and its combined effect on heart disease risk.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Consider additional data and advanced modeling techniques to further elucidate the role of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MaxHR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heart disease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6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1689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Helvetica Neue</vt:lpstr>
      <vt:lpstr>Söhne</vt:lpstr>
      <vt:lpstr>Wingdings 3</vt:lpstr>
      <vt:lpstr>Ion</vt:lpstr>
      <vt:lpstr>Predictive Analysis of Heart Disease Using Machine Learning</vt:lpstr>
      <vt:lpstr>Introduction </vt:lpstr>
      <vt:lpstr>Data Overview </vt:lpstr>
      <vt:lpstr>Model Description </vt:lpstr>
      <vt:lpstr>Model Performance </vt:lpstr>
      <vt:lpstr>Model Performance </vt:lpstr>
      <vt:lpstr>Identifying Key Features in Heart Disease Prediction </vt:lpstr>
      <vt:lpstr>Analysis of Feature Impact - Exercise-Induced Angina </vt:lpstr>
      <vt:lpstr>Analysis of Feature Impact - Maximum Heart Rate </vt:lpstr>
      <vt:lpstr>Age and Heart Disease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Heart Disease Using Machine Learning</dc:title>
  <dc:creator>Kabindra Senapati</dc:creator>
  <cp:lastModifiedBy>Kabindra Senapati</cp:lastModifiedBy>
  <cp:revision>2</cp:revision>
  <dcterms:created xsi:type="dcterms:W3CDTF">2024-01-31T03:50:08Z</dcterms:created>
  <dcterms:modified xsi:type="dcterms:W3CDTF">2024-01-31T04:36:24Z</dcterms:modified>
</cp:coreProperties>
</file>