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0"/>
  </p:normalViewPr>
  <p:slideViewPr>
    <p:cSldViewPr snapToGrid="0" snapToObjects="1">
      <p:cViewPr>
        <p:scale>
          <a:sx n="100" d="100"/>
          <a:sy n="100" d="100"/>
        </p:scale>
        <p:origin x="1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461A2-8D1B-4CF2-B058-BA75A65B526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C6F44C-9F31-498B-8A01-D68CFDF9E767}">
      <dgm:prSet/>
      <dgm:spPr/>
      <dgm:t>
        <a:bodyPr/>
        <a:lstStyle/>
        <a:p>
          <a:r>
            <a:rPr lang="en-US"/>
            <a:t>The below Variables used in my analysis.</a:t>
          </a:r>
        </a:p>
      </dgm:t>
    </dgm:pt>
    <dgm:pt modelId="{6BA6ED5D-444F-46FC-995F-47A71DD3E3FF}" type="parTrans" cxnId="{143574D6-CC60-4575-BF08-4FF9E96C229D}">
      <dgm:prSet/>
      <dgm:spPr/>
      <dgm:t>
        <a:bodyPr/>
        <a:lstStyle/>
        <a:p>
          <a:endParaRPr lang="en-US"/>
        </a:p>
      </dgm:t>
    </dgm:pt>
    <dgm:pt modelId="{921C6E51-0F68-4FA6-8ACC-40ACE7B77C21}" type="sibTrans" cxnId="{143574D6-CC60-4575-BF08-4FF9E96C229D}">
      <dgm:prSet/>
      <dgm:spPr/>
      <dgm:t>
        <a:bodyPr/>
        <a:lstStyle/>
        <a:p>
          <a:endParaRPr lang="en-US"/>
        </a:p>
      </dgm:t>
    </dgm:pt>
    <dgm:pt modelId="{005F84A5-932F-49A2-A28B-6F39A8B3D3F7}">
      <dgm:prSet/>
      <dgm:spPr/>
      <dgm:t>
        <a:bodyPr/>
        <a:lstStyle/>
        <a:p>
          <a:r>
            <a:rPr lang="en-US"/>
            <a:t>SALE_PRC</a:t>
          </a:r>
        </a:p>
      </dgm:t>
    </dgm:pt>
    <dgm:pt modelId="{BD709C37-36EA-45D0-A396-9B9CA56BE705}" type="parTrans" cxnId="{BA532EDF-027F-4F25-A9EB-DA6A4ADCD446}">
      <dgm:prSet/>
      <dgm:spPr/>
      <dgm:t>
        <a:bodyPr/>
        <a:lstStyle/>
        <a:p>
          <a:endParaRPr lang="en-US"/>
        </a:p>
      </dgm:t>
    </dgm:pt>
    <dgm:pt modelId="{96717247-52EC-47AD-B134-EC4E38793A3A}" type="sibTrans" cxnId="{BA532EDF-027F-4F25-A9EB-DA6A4ADCD446}">
      <dgm:prSet/>
      <dgm:spPr/>
      <dgm:t>
        <a:bodyPr/>
        <a:lstStyle/>
        <a:p>
          <a:endParaRPr lang="en-US"/>
        </a:p>
      </dgm:t>
    </dgm:pt>
    <dgm:pt modelId="{3625DE06-3DE7-472F-900D-C0B460790DBC}">
      <dgm:prSet/>
      <dgm:spPr/>
      <dgm:t>
        <a:bodyPr/>
        <a:lstStyle/>
        <a:p>
          <a:r>
            <a:rPr lang="en-US"/>
            <a:t>LND_SQFOOT</a:t>
          </a:r>
        </a:p>
      </dgm:t>
    </dgm:pt>
    <dgm:pt modelId="{4B47A6F0-9800-4759-BCEB-86F2AD65DAD7}" type="parTrans" cxnId="{0D8BA52A-FC8F-49AB-B5C3-FE0256BB0B5E}">
      <dgm:prSet/>
      <dgm:spPr/>
      <dgm:t>
        <a:bodyPr/>
        <a:lstStyle/>
        <a:p>
          <a:endParaRPr lang="en-US"/>
        </a:p>
      </dgm:t>
    </dgm:pt>
    <dgm:pt modelId="{80EEDCF3-D15C-44FC-829F-9A1819F339FC}" type="sibTrans" cxnId="{0D8BA52A-FC8F-49AB-B5C3-FE0256BB0B5E}">
      <dgm:prSet/>
      <dgm:spPr/>
      <dgm:t>
        <a:bodyPr/>
        <a:lstStyle/>
        <a:p>
          <a:endParaRPr lang="en-US"/>
        </a:p>
      </dgm:t>
    </dgm:pt>
    <dgm:pt modelId="{B6796ED8-DDB0-4035-B689-79D51EF8E459}">
      <dgm:prSet/>
      <dgm:spPr/>
      <dgm:t>
        <a:bodyPr/>
        <a:lstStyle/>
        <a:p>
          <a:r>
            <a:rPr lang="en-US"/>
            <a:t>TOT_LVG_AREA</a:t>
          </a:r>
        </a:p>
      </dgm:t>
    </dgm:pt>
    <dgm:pt modelId="{56D132B4-BC26-4AF3-8DAF-1639A23B8D2E}" type="parTrans" cxnId="{336A8BA5-FC5B-4A86-99E3-4C066BD75778}">
      <dgm:prSet/>
      <dgm:spPr/>
      <dgm:t>
        <a:bodyPr/>
        <a:lstStyle/>
        <a:p>
          <a:endParaRPr lang="en-US"/>
        </a:p>
      </dgm:t>
    </dgm:pt>
    <dgm:pt modelId="{0F851BBC-12DA-4ABA-8C95-5617DCCDA5B0}" type="sibTrans" cxnId="{336A8BA5-FC5B-4A86-99E3-4C066BD75778}">
      <dgm:prSet/>
      <dgm:spPr/>
      <dgm:t>
        <a:bodyPr/>
        <a:lstStyle/>
        <a:p>
          <a:endParaRPr lang="en-US"/>
        </a:p>
      </dgm:t>
    </dgm:pt>
    <dgm:pt modelId="{074447E5-AE32-4A69-9C53-196FF5239D81}">
      <dgm:prSet/>
      <dgm:spPr/>
      <dgm:t>
        <a:bodyPr/>
        <a:lstStyle/>
        <a:p>
          <a:r>
            <a:rPr lang="en-US"/>
            <a:t>Age</a:t>
          </a:r>
        </a:p>
      </dgm:t>
    </dgm:pt>
    <dgm:pt modelId="{9EB6047A-93FA-479E-9748-E207F7D10B55}" type="parTrans" cxnId="{F7A44795-CD7A-497E-A1D0-BDC54A5B7249}">
      <dgm:prSet/>
      <dgm:spPr/>
      <dgm:t>
        <a:bodyPr/>
        <a:lstStyle/>
        <a:p>
          <a:endParaRPr lang="en-US"/>
        </a:p>
      </dgm:t>
    </dgm:pt>
    <dgm:pt modelId="{F21EA6B5-CEFC-4F11-8D3B-8E079AC49338}" type="sibTrans" cxnId="{F7A44795-CD7A-497E-A1D0-BDC54A5B7249}">
      <dgm:prSet/>
      <dgm:spPr/>
      <dgm:t>
        <a:bodyPr/>
        <a:lstStyle/>
        <a:p>
          <a:endParaRPr lang="en-US"/>
        </a:p>
      </dgm:t>
    </dgm:pt>
    <dgm:pt modelId="{5AB7C8F6-74B5-4327-AF3E-6F604F7F720D}">
      <dgm:prSet/>
      <dgm:spPr/>
      <dgm:t>
        <a:bodyPr/>
        <a:lstStyle/>
        <a:p>
          <a:r>
            <a:rPr lang="en-US"/>
            <a:t>Months_old</a:t>
          </a:r>
        </a:p>
      </dgm:t>
    </dgm:pt>
    <dgm:pt modelId="{A4840EA9-D05D-40A5-83B8-72CD70518F98}" type="parTrans" cxnId="{A08C1266-6556-40E6-9CA1-FAD71C47B761}">
      <dgm:prSet/>
      <dgm:spPr/>
      <dgm:t>
        <a:bodyPr/>
        <a:lstStyle/>
        <a:p>
          <a:endParaRPr lang="en-US"/>
        </a:p>
      </dgm:t>
    </dgm:pt>
    <dgm:pt modelId="{B24F8EAF-641C-4778-BD91-6420474470BE}" type="sibTrans" cxnId="{A08C1266-6556-40E6-9CA1-FAD71C47B761}">
      <dgm:prSet/>
      <dgm:spPr/>
      <dgm:t>
        <a:bodyPr/>
        <a:lstStyle/>
        <a:p>
          <a:endParaRPr lang="en-US"/>
        </a:p>
      </dgm:t>
    </dgm:pt>
    <dgm:pt modelId="{09435C0F-ADB3-7F4F-8165-55DC71640124}" type="pres">
      <dgm:prSet presAssocID="{4C2461A2-8D1B-4CF2-B058-BA75A65B5264}" presName="linear" presStyleCnt="0">
        <dgm:presLayoutVars>
          <dgm:animLvl val="lvl"/>
          <dgm:resizeHandles val="exact"/>
        </dgm:presLayoutVars>
      </dgm:prSet>
      <dgm:spPr/>
    </dgm:pt>
    <dgm:pt modelId="{31A72893-6145-4948-B051-1AFC4E4D8A3A}" type="pres">
      <dgm:prSet presAssocID="{4DC6F44C-9F31-498B-8A01-D68CFDF9E76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CFC6236-5177-0341-8E06-E35D4F3050C1}" type="pres">
      <dgm:prSet presAssocID="{921C6E51-0F68-4FA6-8ACC-40ACE7B77C21}" presName="spacer" presStyleCnt="0"/>
      <dgm:spPr/>
    </dgm:pt>
    <dgm:pt modelId="{B76B5A40-1E35-C14A-93FD-A0F15C97EF5B}" type="pres">
      <dgm:prSet presAssocID="{005F84A5-932F-49A2-A28B-6F39A8B3D3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2FD183-B495-BF4C-8A94-46C4E9DA7492}" type="pres">
      <dgm:prSet presAssocID="{96717247-52EC-47AD-B134-EC4E38793A3A}" presName="spacer" presStyleCnt="0"/>
      <dgm:spPr/>
    </dgm:pt>
    <dgm:pt modelId="{59437C1D-3895-724F-BA69-730A8BB4931C}" type="pres">
      <dgm:prSet presAssocID="{3625DE06-3DE7-472F-900D-C0B460790DB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C8E31F5-0984-6549-A455-84612E32227D}" type="pres">
      <dgm:prSet presAssocID="{80EEDCF3-D15C-44FC-829F-9A1819F339FC}" presName="spacer" presStyleCnt="0"/>
      <dgm:spPr/>
    </dgm:pt>
    <dgm:pt modelId="{504A1ED2-8C08-C540-AE0F-2E8C9B7BD824}" type="pres">
      <dgm:prSet presAssocID="{B6796ED8-DDB0-4035-B689-79D51EF8E4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4CE37E-793B-C344-ACAE-508C1E31BAD2}" type="pres">
      <dgm:prSet presAssocID="{0F851BBC-12DA-4ABA-8C95-5617DCCDA5B0}" presName="spacer" presStyleCnt="0"/>
      <dgm:spPr/>
    </dgm:pt>
    <dgm:pt modelId="{1189279A-2F2D-B34A-8DED-9AD9EBD16C75}" type="pres">
      <dgm:prSet presAssocID="{074447E5-AE32-4A69-9C53-196FF5239D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6C1D7B9-E6B6-D646-8A78-888F82673509}" type="pres">
      <dgm:prSet presAssocID="{F21EA6B5-CEFC-4F11-8D3B-8E079AC49338}" presName="spacer" presStyleCnt="0"/>
      <dgm:spPr/>
    </dgm:pt>
    <dgm:pt modelId="{E4A6CD48-1B0A-3046-8D43-961CD6655EB1}" type="pres">
      <dgm:prSet presAssocID="{5AB7C8F6-74B5-4327-AF3E-6F604F7F720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E1130B-BCDE-1948-BC2D-553F490E03E8}" type="presOf" srcId="{4C2461A2-8D1B-4CF2-B058-BA75A65B5264}" destId="{09435C0F-ADB3-7F4F-8165-55DC71640124}" srcOrd="0" destOrd="0" presId="urn:microsoft.com/office/officeart/2005/8/layout/vList2"/>
    <dgm:cxn modelId="{9AB71411-C2EB-7643-AACC-1C45DEC61A53}" type="presOf" srcId="{005F84A5-932F-49A2-A28B-6F39A8B3D3F7}" destId="{B76B5A40-1E35-C14A-93FD-A0F15C97EF5B}" srcOrd="0" destOrd="0" presId="urn:microsoft.com/office/officeart/2005/8/layout/vList2"/>
    <dgm:cxn modelId="{0D8BA52A-FC8F-49AB-B5C3-FE0256BB0B5E}" srcId="{4C2461A2-8D1B-4CF2-B058-BA75A65B5264}" destId="{3625DE06-3DE7-472F-900D-C0B460790DBC}" srcOrd="2" destOrd="0" parTransId="{4B47A6F0-9800-4759-BCEB-86F2AD65DAD7}" sibTransId="{80EEDCF3-D15C-44FC-829F-9A1819F339FC}"/>
    <dgm:cxn modelId="{7CFED245-543E-6E47-B290-383EB29A3A1D}" type="presOf" srcId="{4DC6F44C-9F31-498B-8A01-D68CFDF9E767}" destId="{31A72893-6145-4948-B051-1AFC4E4D8A3A}" srcOrd="0" destOrd="0" presId="urn:microsoft.com/office/officeart/2005/8/layout/vList2"/>
    <dgm:cxn modelId="{854D845E-4919-624D-8B92-1309B61182D3}" type="presOf" srcId="{074447E5-AE32-4A69-9C53-196FF5239D81}" destId="{1189279A-2F2D-B34A-8DED-9AD9EBD16C75}" srcOrd="0" destOrd="0" presId="urn:microsoft.com/office/officeart/2005/8/layout/vList2"/>
    <dgm:cxn modelId="{A08C1266-6556-40E6-9CA1-FAD71C47B761}" srcId="{4C2461A2-8D1B-4CF2-B058-BA75A65B5264}" destId="{5AB7C8F6-74B5-4327-AF3E-6F604F7F720D}" srcOrd="5" destOrd="0" parTransId="{A4840EA9-D05D-40A5-83B8-72CD70518F98}" sibTransId="{B24F8EAF-641C-4778-BD91-6420474470BE}"/>
    <dgm:cxn modelId="{F7A44795-CD7A-497E-A1D0-BDC54A5B7249}" srcId="{4C2461A2-8D1B-4CF2-B058-BA75A65B5264}" destId="{074447E5-AE32-4A69-9C53-196FF5239D81}" srcOrd="4" destOrd="0" parTransId="{9EB6047A-93FA-479E-9748-E207F7D10B55}" sibTransId="{F21EA6B5-CEFC-4F11-8D3B-8E079AC49338}"/>
    <dgm:cxn modelId="{7EF5CCA3-1864-D141-89BD-821273BF4D9E}" type="presOf" srcId="{B6796ED8-DDB0-4035-B689-79D51EF8E459}" destId="{504A1ED2-8C08-C540-AE0F-2E8C9B7BD824}" srcOrd="0" destOrd="0" presId="urn:microsoft.com/office/officeart/2005/8/layout/vList2"/>
    <dgm:cxn modelId="{336A8BA5-FC5B-4A86-99E3-4C066BD75778}" srcId="{4C2461A2-8D1B-4CF2-B058-BA75A65B5264}" destId="{B6796ED8-DDB0-4035-B689-79D51EF8E459}" srcOrd="3" destOrd="0" parTransId="{56D132B4-BC26-4AF3-8DAF-1639A23B8D2E}" sibTransId="{0F851BBC-12DA-4ABA-8C95-5617DCCDA5B0}"/>
    <dgm:cxn modelId="{89526DAD-9323-7F41-AF71-00929F5D2E41}" type="presOf" srcId="{3625DE06-3DE7-472F-900D-C0B460790DBC}" destId="{59437C1D-3895-724F-BA69-730A8BB4931C}" srcOrd="0" destOrd="0" presId="urn:microsoft.com/office/officeart/2005/8/layout/vList2"/>
    <dgm:cxn modelId="{736CBFD1-C012-824E-992E-CE2AF0580A03}" type="presOf" srcId="{5AB7C8F6-74B5-4327-AF3E-6F604F7F720D}" destId="{E4A6CD48-1B0A-3046-8D43-961CD6655EB1}" srcOrd="0" destOrd="0" presId="urn:microsoft.com/office/officeart/2005/8/layout/vList2"/>
    <dgm:cxn modelId="{143574D6-CC60-4575-BF08-4FF9E96C229D}" srcId="{4C2461A2-8D1B-4CF2-B058-BA75A65B5264}" destId="{4DC6F44C-9F31-498B-8A01-D68CFDF9E767}" srcOrd="0" destOrd="0" parTransId="{6BA6ED5D-444F-46FC-995F-47A71DD3E3FF}" sibTransId="{921C6E51-0F68-4FA6-8ACC-40ACE7B77C21}"/>
    <dgm:cxn modelId="{BA532EDF-027F-4F25-A9EB-DA6A4ADCD446}" srcId="{4C2461A2-8D1B-4CF2-B058-BA75A65B5264}" destId="{005F84A5-932F-49A2-A28B-6F39A8B3D3F7}" srcOrd="1" destOrd="0" parTransId="{BD709C37-36EA-45D0-A396-9B9CA56BE705}" sibTransId="{96717247-52EC-47AD-B134-EC4E38793A3A}"/>
    <dgm:cxn modelId="{62C6B311-1240-4945-AD6F-C8B95D76D931}" type="presParOf" srcId="{09435C0F-ADB3-7F4F-8165-55DC71640124}" destId="{31A72893-6145-4948-B051-1AFC4E4D8A3A}" srcOrd="0" destOrd="0" presId="urn:microsoft.com/office/officeart/2005/8/layout/vList2"/>
    <dgm:cxn modelId="{D2EA9158-D09F-784D-BF3E-C7AAC435FFAD}" type="presParOf" srcId="{09435C0F-ADB3-7F4F-8165-55DC71640124}" destId="{8CFC6236-5177-0341-8E06-E35D4F3050C1}" srcOrd="1" destOrd="0" presId="urn:microsoft.com/office/officeart/2005/8/layout/vList2"/>
    <dgm:cxn modelId="{849646BE-44ED-5F4B-B0F8-F973A1EB22DC}" type="presParOf" srcId="{09435C0F-ADB3-7F4F-8165-55DC71640124}" destId="{B76B5A40-1E35-C14A-93FD-A0F15C97EF5B}" srcOrd="2" destOrd="0" presId="urn:microsoft.com/office/officeart/2005/8/layout/vList2"/>
    <dgm:cxn modelId="{67612CB9-D0CE-1E47-B619-2AE40A754A70}" type="presParOf" srcId="{09435C0F-ADB3-7F4F-8165-55DC71640124}" destId="{502FD183-B495-BF4C-8A94-46C4E9DA7492}" srcOrd="3" destOrd="0" presId="urn:microsoft.com/office/officeart/2005/8/layout/vList2"/>
    <dgm:cxn modelId="{0B42A7D6-2673-AF4F-A6EC-3DE459A39BE3}" type="presParOf" srcId="{09435C0F-ADB3-7F4F-8165-55DC71640124}" destId="{59437C1D-3895-724F-BA69-730A8BB4931C}" srcOrd="4" destOrd="0" presId="urn:microsoft.com/office/officeart/2005/8/layout/vList2"/>
    <dgm:cxn modelId="{C6BA2903-15B9-6E4B-8C55-5B8BD33AD30E}" type="presParOf" srcId="{09435C0F-ADB3-7F4F-8165-55DC71640124}" destId="{DC8E31F5-0984-6549-A455-84612E32227D}" srcOrd="5" destOrd="0" presId="urn:microsoft.com/office/officeart/2005/8/layout/vList2"/>
    <dgm:cxn modelId="{468BFC9F-3EBB-F247-8096-7EF362038485}" type="presParOf" srcId="{09435C0F-ADB3-7F4F-8165-55DC71640124}" destId="{504A1ED2-8C08-C540-AE0F-2E8C9B7BD824}" srcOrd="6" destOrd="0" presId="urn:microsoft.com/office/officeart/2005/8/layout/vList2"/>
    <dgm:cxn modelId="{720C8605-6904-9540-AF0C-71578E35144D}" type="presParOf" srcId="{09435C0F-ADB3-7F4F-8165-55DC71640124}" destId="{4A4CE37E-793B-C344-ACAE-508C1E31BAD2}" srcOrd="7" destOrd="0" presId="urn:microsoft.com/office/officeart/2005/8/layout/vList2"/>
    <dgm:cxn modelId="{0E43C89A-9162-2648-8400-E61B7D28B928}" type="presParOf" srcId="{09435C0F-ADB3-7F4F-8165-55DC71640124}" destId="{1189279A-2F2D-B34A-8DED-9AD9EBD16C75}" srcOrd="8" destOrd="0" presId="urn:microsoft.com/office/officeart/2005/8/layout/vList2"/>
    <dgm:cxn modelId="{45E57DCA-3828-A047-A616-C0EB6E34F469}" type="presParOf" srcId="{09435C0F-ADB3-7F4F-8165-55DC71640124}" destId="{16C1D7B9-E6B6-D646-8A78-888F82673509}" srcOrd="9" destOrd="0" presId="urn:microsoft.com/office/officeart/2005/8/layout/vList2"/>
    <dgm:cxn modelId="{533714BB-718C-1048-BA5F-2C718AB7E321}" type="presParOf" srcId="{09435C0F-ADB3-7F4F-8165-55DC71640124}" destId="{E4A6CD48-1B0A-3046-8D43-961CD6655EB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72893-6145-4948-B051-1AFC4E4D8A3A}">
      <dsp:nvSpPr>
        <dsp:cNvPr id="0" name=""/>
        <dsp:cNvSpPr/>
      </dsp:nvSpPr>
      <dsp:spPr>
        <a:xfrm>
          <a:off x="0" y="536003"/>
          <a:ext cx="626364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below Variables used in my analysis.</a:t>
          </a:r>
        </a:p>
      </dsp:txBody>
      <dsp:txXfrm>
        <a:off x="32784" y="568787"/>
        <a:ext cx="6198072" cy="606012"/>
      </dsp:txXfrm>
    </dsp:sp>
    <dsp:sp modelId="{B76B5A40-1E35-C14A-93FD-A0F15C97EF5B}">
      <dsp:nvSpPr>
        <dsp:cNvPr id="0" name=""/>
        <dsp:cNvSpPr/>
      </dsp:nvSpPr>
      <dsp:spPr>
        <a:xfrm>
          <a:off x="0" y="1288224"/>
          <a:ext cx="626364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SALE_PRC</a:t>
          </a:r>
        </a:p>
      </dsp:txBody>
      <dsp:txXfrm>
        <a:off x="32784" y="1321008"/>
        <a:ext cx="6198072" cy="606012"/>
      </dsp:txXfrm>
    </dsp:sp>
    <dsp:sp modelId="{59437C1D-3895-724F-BA69-730A8BB4931C}">
      <dsp:nvSpPr>
        <dsp:cNvPr id="0" name=""/>
        <dsp:cNvSpPr/>
      </dsp:nvSpPr>
      <dsp:spPr>
        <a:xfrm>
          <a:off x="0" y="2040444"/>
          <a:ext cx="626364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LND_SQFOOT</a:t>
          </a:r>
        </a:p>
      </dsp:txBody>
      <dsp:txXfrm>
        <a:off x="32784" y="2073228"/>
        <a:ext cx="6198072" cy="606012"/>
      </dsp:txXfrm>
    </dsp:sp>
    <dsp:sp modelId="{504A1ED2-8C08-C540-AE0F-2E8C9B7BD824}">
      <dsp:nvSpPr>
        <dsp:cNvPr id="0" name=""/>
        <dsp:cNvSpPr/>
      </dsp:nvSpPr>
      <dsp:spPr>
        <a:xfrm>
          <a:off x="0" y="2792664"/>
          <a:ext cx="626364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TOT_LVG_AREA</a:t>
          </a:r>
        </a:p>
      </dsp:txBody>
      <dsp:txXfrm>
        <a:off x="32784" y="2825448"/>
        <a:ext cx="6198072" cy="606012"/>
      </dsp:txXfrm>
    </dsp:sp>
    <dsp:sp modelId="{1189279A-2F2D-B34A-8DED-9AD9EBD16C75}">
      <dsp:nvSpPr>
        <dsp:cNvPr id="0" name=""/>
        <dsp:cNvSpPr/>
      </dsp:nvSpPr>
      <dsp:spPr>
        <a:xfrm>
          <a:off x="0" y="3544884"/>
          <a:ext cx="626364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Age</a:t>
          </a:r>
        </a:p>
      </dsp:txBody>
      <dsp:txXfrm>
        <a:off x="32784" y="3577668"/>
        <a:ext cx="6198072" cy="606012"/>
      </dsp:txXfrm>
    </dsp:sp>
    <dsp:sp modelId="{E4A6CD48-1B0A-3046-8D43-961CD6655EB1}">
      <dsp:nvSpPr>
        <dsp:cNvPr id="0" name=""/>
        <dsp:cNvSpPr/>
      </dsp:nvSpPr>
      <dsp:spPr>
        <a:xfrm>
          <a:off x="0" y="4297104"/>
          <a:ext cx="626364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Months_old</a:t>
          </a:r>
        </a:p>
      </dsp:txBody>
      <dsp:txXfrm>
        <a:off x="32784" y="4329888"/>
        <a:ext cx="619807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58C-864F-2F4A-8FA5-9701A32B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C8FFF-3D35-4A41-8721-A66D1DF67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EC12-C34D-A843-BB08-74D8263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2A92-29C2-4544-A4B4-B4AF12DC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9C98-3B13-934F-9B30-9D6F3A4D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8B3B-D02C-5242-BC82-C193C1C5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D1DEE-38EE-4548-9A88-ED15A26E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0F8B-9732-7241-81A9-CD7CFA41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52C2-CB47-6C4F-ACED-F2A2ED2D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1C64-96E7-7C47-BC4E-B367D16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05A4E-807D-F341-A25D-E9DE8774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31C9-41A2-AD40-B3F9-EBF263A1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8398-5481-E146-B80F-932BAFEB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4BBA-DBCA-254F-A68E-086E380B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41E-762F-4740-8A25-04F3C9B4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B43A-5F24-BE41-A51D-F644DB17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FA1B-E0BB-2646-8EDD-70F011E9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C519-DD76-D24D-8D51-042B2F2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FDD5-30A8-8B4E-8083-54C29C7C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20EC-FD63-554F-8131-511ED832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E9E2-5C93-2349-8490-59E20DFB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B21D-B747-D74E-A654-D507A5B9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41C11-418C-B640-BF11-95F6344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C725-9955-FF4A-BC2D-17B2A96F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B13B-9AA3-7D45-B989-DF984CD1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6E34-C508-5548-B043-54ABE1F3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F9DE-E2BE-A34D-8BC5-CCAC790C8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C41EB-0877-BF44-9E56-6CE2B0AC9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98DCE-CC67-9449-BA51-616DCED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FED4-3F23-8A44-A445-BDEA2AE1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DD89-0850-6241-82B6-3120892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B78-62D6-1E41-8409-D80BCE19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44A9-1620-F242-803C-B987717A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766D-01D4-9A4A-A4EE-C75BDC8A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4CA30-6C69-C245-A7A3-E48378715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217FF-6F6D-3945-8EEE-3A88EE8A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A3FBA-1F29-504D-A8D8-2119E593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14341-7C70-FE43-BDB5-8FAC2972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3BDC0-74E4-D14F-9280-39258E30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2483-65D2-D148-A972-82D1CA7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CF2D6-0E07-5A4F-9BA6-A5E54475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63391-A5FE-F445-914F-7AB14C25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A0A32-06CE-E644-9259-8A2516FA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AD527-E0CD-F14A-B19A-9271BA2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B208B-A11E-774D-85A2-4889A868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D82F-71F2-7544-8F60-638252A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9406-E070-154D-B664-9AB299D2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2682-ADE6-804D-BA2E-794D4FB6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52E7-0EBA-3840-A671-4B7B5026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CDA3D-E792-1C4F-BAEB-78499DBF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05997-2D98-BC4F-AD45-3900ADF3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C210-FBF8-8E4B-9F2D-17E32104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7D1A-F820-594C-8F78-9303CCD2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4F0C2-1129-C14C-90E6-929393ACB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7E78-B726-EE41-AA76-638DAE78F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0FB9-08AF-9443-A8C7-FCBA8A62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6A33-BF90-534B-A5A0-CF3DF1E2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B372-8874-AA47-BE48-08FE9865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33EEF-1941-AA45-93F5-5368265C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07D6-2A63-574C-8BAF-F03253D0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D508-2C8B-EB4B-8237-B3E95ED23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E511-FE5E-1143-B534-7B74DC74F07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B9A63-7875-2047-AA03-6B3C2E75F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F80-7B84-F240-AA76-AE8EF414A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9D81-620B-F046-AE71-B133BA9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323F6-7903-744A-8CB5-91034768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Kabindra</a:t>
            </a:r>
            <a:r>
              <a:rPr lang="en-US" sz="2000" dirty="0">
                <a:solidFill>
                  <a:srgbClr val="080808"/>
                </a:solidFill>
              </a:rPr>
              <a:t> Senapati – DSC530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771E-2F52-D34B-A93D-D0BA8D4F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FinalProject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D2757-077A-0E44-810F-48831A5F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Conduct a test on your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13901-5478-6F47-9DA4-7E8E176DD5FD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/>
              <a:t>The P-value is low and do not represent the whole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52540-EE94-BB44-BD0E-BDC23355B619}"/>
              </a:ext>
            </a:extLst>
          </p:cNvPr>
          <p:cNvSpPr/>
          <p:nvPr/>
        </p:nvSpPr>
        <p:spPr>
          <a:xfrm>
            <a:off x="1041400" y="1498938"/>
            <a:ext cx="6096000" cy="28469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= </a:t>
            </a:r>
            <a:r>
              <a:rPr lang="en-US" dirty="0" err="1"/>
              <a:t>SampleRows</a:t>
            </a:r>
            <a:r>
              <a:rPr lang="en-US" dirty="0"/>
              <a:t>(</a:t>
            </a:r>
            <a:r>
              <a:rPr lang="en-US" dirty="0" err="1"/>
              <a:t>dfNew</a:t>
            </a:r>
            <a:r>
              <a:rPr lang="en-US" dirty="0"/>
              <a:t>, 2)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sample1 = </a:t>
            </a:r>
            <a:r>
              <a:rPr lang="en-US" dirty="0" err="1"/>
              <a:t>SampleRows</a:t>
            </a:r>
            <a:r>
              <a:rPr lang="en-US" dirty="0"/>
              <a:t>(</a:t>
            </a:r>
            <a:r>
              <a:rPr lang="en-US" dirty="0" err="1"/>
              <a:t>dfNew</a:t>
            </a:r>
            <a:r>
              <a:rPr lang="en-US" dirty="0"/>
              <a:t>, 3)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data = sample.SALE_PRC.values,sample1.SALE_PRC.values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data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ht</a:t>
            </a:r>
            <a:r>
              <a:rPr lang="en-US" dirty="0"/>
              <a:t> = </a:t>
            </a:r>
            <a:r>
              <a:rPr lang="en-US" dirty="0" err="1"/>
              <a:t>DiffMeansPermute</a:t>
            </a:r>
            <a:r>
              <a:rPr lang="en-US" dirty="0"/>
              <a:t>(data)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pvalue</a:t>
            </a:r>
            <a:r>
              <a:rPr lang="en-US" dirty="0"/>
              <a:t> = </a:t>
            </a:r>
            <a:r>
              <a:rPr lang="en-US" dirty="0" err="1"/>
              <a:t>ht.PValue</a:t>
            </a:r>
            <a:r>
              <a:rPr lang="en-US" dirty="0"/>
              <a:t>()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Pvalue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0.095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B1B7-9749-504B-BCE8-2A90100D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conduct a regression analysis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224051-BB28-0541-8FBF-26143220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708400" cy="24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ED5E6-FEC7-8C4A-85DD-BB9075C6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22117"/>
              </p:ext>
            </p:extLst>
          </p:nvPr>
        </p:nvGraphicFramePr>
        <p:xfrm>
          <a:off x="5029201" y="1704183"/>
          <a:ext cx="6591300" cy="4480560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3673177638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980999645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3313543512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1659944891"/>
                    </a:ext>
                  </a:extLst>
                </a:gridCol>
              </a:tblGrid>
              <a:tr h="273503">
                <a:tc gridSpan="4">
                  <a:txBody>
                    <a:bodyPr/>
                    <a:lstStyle/>
                    <a:p>
                      <a:r>
                        <a:rPr lang="en-US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68412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SALE_PRC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67139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0.132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80882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2115.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215229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Fri, 04 Mar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59587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16:37:52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-1.9526e+05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18836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13932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3.905e+05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396741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13930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3.905e+05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373272"/>
                  </a:ext>
                </a:extLst>
              </a:tr>
              <a:tr h="273503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0124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503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DC5539-4FBF-3A49-9A6D-73D01FD7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1435"/>
              </p:ext>
            </p:extLst>
          </p:nvPr>
        </p:nvGraphicFramePr>
        <p:xfrm>
          <a:off x="838200" y="3944463"/>
          <a:ext cx="4152904" cy="2743200"/>
        </p:xfrm>
        <a:graphic>
          <a:graphicData uri="http://schemas.openxmlformats.org/drawingml/2006/table">
            <a:tbl>
              <a:tblPr/>
              <a:tblGrid>
                <a:gridCol w="593272">
                  <a:extLst>
                    <a:ext uri="{9D8B030D-6E8A-4147-A177-3AD203B41FA5}">
                      <a16:colId xmlns:a16="http://schemas.microsoft.com/office/drawing/2014/main" val="4118024918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553601988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546608882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208819793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535728146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2468934780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872841993"/>
                    </a:ext>
                  </a:extLst>
                </a:gridCol>
              </a:tblGrid>
              <a:tr h="376466">
                <a:tc>
                  <a:txBody>
                    <a:bodyPr/>
                    <a:lstStyle/>
                    <a:p>
                      <a:pPr algn="r" fontAlgn="ctr"/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697793"/>
                  </a:ext>
                </a:extLst>
              </a:tr>
              <a:tr h="658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Intercept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2.364e+05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4349.770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54.341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2.28e+05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2.45e+05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18881"/>
                  </a:ext>
                </a:extLst>
              </a:tr>
              <a:tr h="6588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LND_SQFOOT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18.9739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0.413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45.991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18.165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19.783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58511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6B7501CA-A24E-8C45-A8F9-E2DF63FD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68143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Notes: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[1] Standard Errors assume that the covariance matrix of the errors is correctly specified.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[2] The condition number is large, 1.83e+04. This might indicate that there are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strong multicollinearity or other numerical problems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B354-15A7-0948-B1A1-4C0FA579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339359" cy="512000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accent5"/>
                </a:solidFill>
                <a:latin typeface="Calibri" panose="020F0502020204030204" pitchFamily="34" charset="0"/>
              </a:rPr>
              <a:t>A minimum of 5 variables in your dataset used during your analysis</a:t>
            </a:r>
            <a:endParaRPr lang="en-US" sz="56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88DE2-5E86-48D7-9D63-ADC6EFAAA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13915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41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D5D0C-A63F-314F-85FC-F1D804FC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panose="020F0502020204030204" pitchFamily="34" charset="0"/>
              </a:rPr>
              <a:t>Describe what the 5 variables mean in the 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7481-AF16-604C-B27E-A9C379C5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SALE_PRC : Integer: it’s the sale price of the house</a:t>
            </a:r>
          </a:p>
          <a:p>
            <a:r>
              <a:rPr lang="en-US" dirty="0"/>
              <a:t>LND_SQFOOT- Integer : </a:t>
            </a:r>
            <a:r>
              <a:rPr lang="en-US" dirty="0" err="1"/>
              <a:t>Sqft</a:t>
            </a:r>
            <a:r>
              <a:rPr lang="en-US" dirty="0"/>
              <a:t> of the house</a:t>
            </a:r>
          </a:p>
          <a:p>
            <a:r>
              <a:rPr lang="en-US" dirty="0"/>
              <a:t>TOT_LVG_AREA - Integer : Total living are</a:t>
            </a:r>
          </a:p>
          <a:p>
            <a:r>
              <a:rPr lang="en-US" dirty="0"/>
              <a:t>Age - Integer : Age of the house</a:t>
            </a:r>
          </a:p>
          <a:p>
            <a:r>
              <a:rPr lang="en-US" dirty="0"/>
              <a:t>HWY_DIST - Integer : Distance From Highway</a:t>
            </a:r>
          </a:p>
        </p:txBody>
      </p:sp>
    </p:spTree>
    <p:extLst>
      <p:ext uri="{BB962C8B-B14F-4D97-AF65-F5344CB8AC3E}">
        <p14:creationId xmlns:p14="http://schemas.microsoft.com/office/powerpoint/2010/main" val="6704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7758B-E6B0-0343-A47C-AB6DE439FE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685800"/>
            <a:ext cx="2459038" cy="1628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4DDD07-0D71-0D4D-BA70-596933BA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2374900"/>
            <a:ext cx="2459038" cy="165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0881852-803F-9645-AFD6-9B2C8755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4095750"/>
            <a:ext cx="2459038" cy="1695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59FBDD-0634-D047-B5E8-C2AC61F0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685800"/>
            <a:ext cx="3759200" cy="254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FE8CED3-196E-C942-8997-A4C7AB36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3287713"/>
            <a:ext cx="3759200" cy="2501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F59C27-E790-094C-B3C1-F2DBFAC2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</a:rPr>
              <a:t>Include a histogram of each of the 5 variables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2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D8F3C-83AA-D546-8BE9-E39D1E2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Calibri" panose="020F0502020204030204" pitchFamily="34" charset="0"/>
              </a:rPr>
              <a:t>Mean, Mode, Spread, and Tails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FD9B-2773-DF46-9D3F-8B457BDB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900"/>
              <a:t>print(df.mean())</a:t>
            </a:r>
          </a:p>
          <a:p>
            <a:r>
              <a:rPr lang="en-US" sz="900"/>
              <a:t>LATITUDE 2.572881e+01 LONGITUDE -8.032748e+01 PARCELNO 2.356496e+12 SALE_PRC 3.999419e+05 LND_SQFOOT 8.620880e+03 TOT_LVG_AREA 2.058045e+03 SPEC_FEAT_VAL 9.562493e+03 RAIL_DIST 8.348549e+03 OCEAN_DIST 3.169099e+04 WATER_DIST 1.196029e+04 CNTR_DIST 6.849033e+04 SUBCNTR_DI 4.111505e+04 HWY_DIST 7.723771e+03 age 3.066925e+01 avno60plus 1.492966e-02 month_sold 6.655828e+00 structure_quality 3.513997e+00</a:t>
            </a:r>
          </a:p>
          <a:p>
            <a:endParaRPr lang="en-US" sz="900"/>
          </a:p>
          <a:p>
            <a:r>
              <a:rPr lang="en-US" sz="900"/>
              <a:t>print(df.mode())</a:t>
            </a:r>
          </a:p>
          <a:p>
            <a:endParaRPr lang="en-US" sz="9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DED7E-B2E1-2844-B4AE-183920FD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10418"/>
              </p:ext>
            </p:extLst>
          </p:nvPr>
        </p:nvGraphicFramePr>
        <p:xfrm>
          <a:off x="4662102" y="1313431"/>
          <a:ext cx="6903734" cy="41081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36569">
                  <a:extLst>
                    <a:ext uri="{9D8B030D-6E8A-4147-A177-3AD203B41FA5}">
                      <a16:colId xmlns:a16="http://schemas.microsoft.com/office/drawing/2014/main" val="2403584106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526455022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3991559276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846143348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2802346900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1088331824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1570791248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844245809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3663154990"/>
                    </a:ext>
                  </a:extLst>
                </a:gridCol>
                <a:gridCol w="290872">
                  <a:extLst>
                    <a:ext uri="{9D8B030D-6E8A-4147-A177-3AD203B41FA5}">
                      <a16:colId xmlns:a16="http://schemas.microsoft.com/office/drawing/2014/main" val="3971393485"/>
                    </a:ext>
                  </a:extLst>
                </a:gridCol>
                <a:gridCol w="1054390">
                  <a:extLst>
                    <a:ext uri="{9D8B030D-6E8A-4147-A177-3AD203B41FA5}">
                      <a16:colId xmlns:a16="http://schemas.microsoft.com/office/drawing/2014/main" val="254258314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4021734295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3271706603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1236698059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2056947746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167274476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4051202951"/>
                    </a:ext>
                  </a:extLst>
                </a:gridCol>
                <a:gridCol w="313561">
                  <a:extLst>
                    <a:ext uri="{9D8B030D-6E8A-4147-A177-3AD203B41FA5}">
                      <a16:colId xmlns:a16="http://schemas.microsoft.com/office/drawing/2014/main" val="2672950053"/>
                    </a:ext>
                  </a:extLst>
                </a:gridCol>
              </a:tblGrid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LATITUDE  LONGITUDE      PARCELNO  SALE_PRC  LND_SQFOOT  TOT_LVG_AREA  \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SPEC_FEAT_VAL  RAIL_DIST  OCEAN_DIST  WATER_DIST  CNTR_DIST  SUBCNTR_DI  \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0767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  25.749640 -80.431515  1.312402e+11  250000.0      7500.0        3079.0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0             0.0       50.0     13858.2         0.0    14557.6     14557.6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5130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  25.816591 -80.228887  3.022200e+12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            NaN        NaN     15183.3         NaN    25074.0     25074.0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21968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   25.837536 -80.198387  3.031150e+12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             NaN        NaN     21012.0         NaN    43025.9     37728.9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04715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   25.908080 -80.167954  3.049101e+12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             NaN        NaN     22211.5         NaN    48378.1     44362.6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60208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             NaN        NaN     24820.4         NaN    79187.6     44742.7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179558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             NaN        NaN     28968.2         NaN    93953.7     45214.2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12628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6             NaN        NaN     33545.3         NaN        NaN     60514.7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71594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7             NaN        NaN     34891.0         NaN        NaN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18739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8             NaN        NaN     42047.0         NaN        NaN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68767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 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             NaN        NaN     55025.2         NaN        NaN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43649"/>
                  </a:ext>
                </a:extLst>
              </a:tr>
              <a:tr h="329008">
                <a:tc gridSpan="10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       NaN        NaN           NaN       NaN         NaN           NaN 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           NaN        NaN     61433.2         NaN        NaN         NaN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71" marR="6371" marT="637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64567"/>
                  </a:ext>
                </a:extLst>
              </a:tr>
              <a:tr h="16000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1" marR="6371" marT="6371" marB="0" anchor="b"/>
                </a:tc>
                <a:extLst>
                  <a:ext uri="{0D108BD9-81ED-4DB2-BD59-A6C34878D82A}">
                    <a16:rowId xmlns:a16="http://schemas.microsoft.com/office/drawing/2014/main" val="370100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42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038E-00DB-B843-BB06-717DEC74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compare two scenarios in your data using a PMF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0AD2E2-2ADC-3348-82B6-B3C9E3D019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909888"/>
            <a:ext cx="4132722" cy="28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6FFFC5-48FE-3741-A645-1278F1ED801D}"/>
              </a:ext>
            </a:extLst>
          </p:cNvPr>
          <p:cNvSpPr/>
          <p:nvPr/>
        </p:nvSpPr>
        <p:spPr>
          <a:xfrm>
            <a:off x="1028700" y="1690688"/>
            <a:ext cx="4533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SALE_PRC_hist</a:t>
            </a:r>
            <a:r>
              <a:rPr lang="en-US" sz="1200" dirty="0"/>
              <a:t> = thinkstats2.Hist(df['SALE_PRC'].head(100), label='SALE_PRC')</a:t>
            </a:r>
          </a:p>
          <a:p>
            <a:r>
              <a:rPr lang="en-US" sz="1200" dirty="0" err="1"/>
              <a:t>pmf</a:t>
            </a:r>
            <a:r>
              <a:rPr lang="en-US" sz="1200" dirty="0"/>
              <a:t> = </a:t>
            </a:r>
            <a:r>
              <a:rPr lang="en-US" sz="1200" dirty="0" err="1"/>
              <a:t>SALE_PRC_hist.Copy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thinkplot.Hist</a:t>
            </a:r>
            <a:r>
              <a:rPr lang="en-US" sz="1200" dirty="0"/>
              <a:t>(</a:t>
            </a:r>
            <a:r>
              <a:rPr lang="en-US" sz="1200" dirty="0" err="1"/>
              <a:t>pmf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thinkplot.Config</a:t>
            </a:r>
            <a:r>
              <a:rPr lang="en-US" sz="1200" dirty="0"/>
              <a:t>(</a:t>
            </a:r>
            <a:r>
              <a:rPr lang="en-US" sz="1200" dirty="0" err="1"/>
              <a:t>xlabel</a:t>
            </a:r>
            <a:r>
              <a:rPr lang="en-US" sz="1200" dirty="0"/>
              <a:t>='sale price', </a:t>
            </a:r>
            <a:r>
              <a:rPr lang="en-US" sz="1200" dirty="0" err="1"/>
              <a:t>ylabel</a:t>
            </a:r>
            <a:r>
              <a:rPr lang="en-US" sz="1200" dirty="0"/>
              <a:t>='PMF')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4BFEE7-A92C-B14B-99CA-83461DA0A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909888"/>
            <a:ext cx="43688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DFDFC0-B975-FC4F-8B16-EA24F67EFBAD}"/>
              </a:ext>
            </a:extLst>
          </p:cNvPr>
          <p:cNvSpPr/>
          <p:nvPr/>
        </p:nvSpPr>
        <p:spPr>
          <a:xfrm>
            <a:off x="4907422" y="17427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SALE_PRC_hist</a:t>
            </a:r>
            <a:r>
              <a:rPr lang="en-US" sz="1200" dirty="0"/>
              <a:t> = thinkstats2.Hist(df['SALE_PRC']&gt;(200000), label='SALE_PRC')</a:t>
            </a:r>
          </a:p>
          <a:p>
            <a:r>
              <a:rPr lang="en-US" sz="1200" dirty="0" err="1"/>
              <a:t>pmf</a:t>
            </a:r>
            <a:r>
              <a:rPr lang="en-US" sz="1200" dirty="0"/>
              <a:t> = </a:t>
            </a:r>
            <a:r>
              <a:rPr lang="en-US" sz="1200" dirty="0" err="1"/>
              <a:t>SALE_PRC_hist.Copy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thinkplot.Hist</a:t>
            </a:r>
            <a:r>
              <a:rPr lang="en-US" sz="1200" dirty="0"/>
              <a:t>(</a:t>
            </a:r>
            <a:r>
              <a:rPr lang="en-US" sz="1200" dirty="0" err="1"/>
              <a:t>pmf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thinkplot.Config</a:t>
            </a:r>
            <a:r>
              <a:rPr lang="en-US" sz="1200" dirty="0"/>
              <a:t>(</a:t>
            </a:r>
            <a:r>
              <a:rPr lang="en-US" sz="1200" dirty="0" err="1"/>
              <a:t>xlabel</a:t>
            </a:r>
            <a:r>
              <a:rPr lang="en-US" sz="1200" dirty="0"/>
              <a:t>='sale price', </a:t>
            </a:r>
            <a:r>
              <a:rPr lang="en-US" sz="1200" dirty="0" err="1"/>
              <a:t>ylabel</a:t>
            </a:r>
            <a:r>
              <a:rPr lang="en-US" sz="1200" dirty="0"/>
              <a:t>='PMF')</a:t>
            </a:r>
          </a:p>
        </p:txBody>
      </p:sp>
    </p:spTree>
    <p:extLst>
      <p:ext uri="{BB962C8B-B14F-4D97-AF65-F5344CB8AC3E}">
        <p14:creationId xmlns:p14="http://schemas.microsoft.com/office/powerpoint/2010/main" val="40414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44728-3BF5-E742-AAC6-1206D8E0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1 CDF with one of your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74689-894C-744B-B185-04A0C490660F}"/>
              </a:ext>
            </a:extLst>
          </p:cNvPr>
          <p:cNvSpPr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cdf = thinkstats2.Cdf(df['SALE_PRC'], label='SALE_PRC')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thinkplot.Cdf(cdf)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thinkplot.Config(xlabel='SALE_PRC', ylabel='CDF', loc='upper left’)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shows 90% of the house prices are more then 500k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84B36A-E205-7A4A-9064-A37CBDEC50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33623"/>
            <a:ext cx="6253212" cy="42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99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3CDD7-9619-C443-8468-F45CC122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 1 analytical distribution and provide your analysis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1CDD776-CB22-6744-8DBB-6668ACBF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029866"/>
            <a:ext cx="6846363" cy="46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2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3884-E816-FC45-954F-D963B7D4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</a:rPr>
              <a:t>Create two scatter plots comparing two variables and provide your analysis on correlation and causation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FE952-CD50-ED41-97D9-C350CEAAF961}"/>
              </a:ext>
            </a:extLst>
          </p:cNvPr>
          <p:cNvSpPr/>
          <p:nvPr/>
        </p:nvSpPr>
        <p:spPr>
          <a:xfrm>
            <a:off x="838200" y="965200"/>
            <a:ext cx="462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def SampleRows(df, nrows, replace=False):</a:t>
            </a:r>
          </a:p>
          <a:p>
            <a:r>
              <a:rPr lang="en-US" sz="1200"/>
              <a:t>    indices = np.random.choice(df.index, nrows, replace=replace)</a:t>
            </a:r>
          </a:p>
          <a:p>
            <a:r>
              <a:rPr lang="en-US" sz="1200"/>
              <a:t>    sample = df.loc[indices]</a:t>
            </a:r>
          </a:p>
          <a:p>
            <a:r>
              <a:rPr lang="en-US" sz="1200"/>
              <a:t>    return sample</a:t>
            </a:r>
          </a:p>
          <a:p>
            <a:r>
              <a:rPr lang="en-US" sz="1200"/>
              <a:t>sample = SampleRows(df, 5000)</a:t>
            </a:r>
          </a:p>
          <a:p>
            <a:r>
              <a:rPr lang="en-US" sz="1200"/>
              <a:t>SALE_PRC, TOT_LVG_AREA = sample.SALE_PRC, sample.TOT_LVG_AREA</a:t>
            </a:r>
          </a:p>
          <a:p>
            <a:r>
              <a:rPr lang="en-US" sz="1200"/>
              <a:t>thinkplot.Scatter(SALE_PRC, TOT_LVG_AREA, alpha=1)</a:t>
            </a:r>
          </a:p>
          <a:p>
            <a:r>
              <a:rPr lang="en-US" sz="1200"/>
              <a:t>thinkplot.Config(xlabel='Sale Price',</a:t>
            </a:r>
          </a:p>
          <a:p>
            <a:r>
              <a:rPr lang="en-US" sz="1200"/>
              <a:t>                 ylabel='living Area',</a:t>
            </a:r>
          </a:p>
          <a:p>
            <a:r>
              <a:rPr lang="en-US" sz="1200"/>
              <a:t>                 legend=False)</a:t>
            </a:r>
            <a:endParaRPr lang="en-US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B506DC-D94C-8A4C-997D-A81FC867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3022600"/>
            <a:ext cx="3384550" cy="22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D5E7B-4049-8340-851C-4FCB851727F0}"/>
              </a:ext>
            </a:extLst>
          </p:cNvPr>
          <p:cNvSpPr txBox="1"/>
          <p:nvPr/>
        </p:nvSpPr>
        <p:spPr>
          <a:xfrm>
            <a:off x="927101" y="5201284"/>
            <a:ext cx="309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shows more correlation between living area and sale price at the lower end where as on the other end its more scattered.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40514-E4B6-274B-8784-C64ADB0DDC79}"/>
              </a:ext>
            </a:extLst>
          </p:cNvPr>
          <p:cNvSpPr/>
          <p:nvPr/>
        </p:nvSpPr>
        <p:spPr>
          <a:xfrm>
            <a:off x="5740400" y="10337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thinkplot.HexBin</a:t>
            </a:r>
            <a:r>
              <a:rPr lang="en-US" sz="1200" dirty="0"/>
              <a:t>(SALE_PRC, TOT_LVG_AREA)</a:t>
            </a:r>
          </a:p>
          <a:p>
            <a:r>
              <a:rPr lang="en-US" sz="1200" dirty="0" err="1"/>
              <a:t>thinkplot.Config</a:t>
            </a:r>
            <a:r>
              <a:rPr lang="en-US" sz="1200" dirty="0"/>
              <a:t>(</a:t>
            </a:r>
            <a:r>
              <a:rPr lang="en-US" sz="1200" dirty="0" err="1"/>
              <a:t>xlabel</a:t>
            </a:r>
            <a:r>
              <a:rPr lang="en-US" sz="1200" dirty="0"/>
              <a:t>='Sale Price',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ylabel</a:t>
            </a:r>
            <a:r>
              <a:rPr lang="en-US" sz="1200" dirty="0"/>
              <a:t>='Living Area',</a:t>
            </a:r>
          </a:p>
          <a:p>
            <a:r>
              <a:rPr lang="en-US" sz="1200" dirty="0"/>
              <a:t>                 legend=False)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340B8EA4-8DBE-E146-B606-28D2C7F5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933357"/>
            <a:ext cx="3384550" cy="22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F8E164-8518-BA4D-A7D0-6F630464CA3E}"/>
              </a:ext>
            </a:extLst>
          </p:cNvPr>
          <p:cNvSpPr/>
          <p:nvPr/>
        </p:nvSpPr>
        <p:spPr>
          <a:xfrm>
            <a:off x="5118102" y="446262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SALE_PRC, TOT_LVG_AREA = </a:t>
            </a:r>
            <a:r>
              <a:rPr lang="en-US" sz="1200" dirty="0" err="1"/>
              <a:t>sample.SALE_PRC</a:t>
            </a:r>
            <a:r>
              <a:rPr lang="en-US" sz="1200" dirty="0"/>
              <a:t>, </a:t>
            </a:r>
            <a:r>
              <a:rPr lang="en-US" sz="1200" dirty="0" err="1"/>
              <a:t>sample.TOT_LVG_AREA</a:t>
            </a:r>
            <a:endParaRPr lang="en-US" sz="1200" dirty="0"/>
          </a:p>
          <a:p>
            <a:r>
              <a:rPr lang="en-US" sz="1200" dirty="0" err="1"/>
              <a:t>Cov</a:t>
            </a:r>
            <a:r>
              <a:rPr lang="en-US" sz="1200" dirty="0"/>
              <a:t>(SALE_PRC, TOT_LVG_AREA)</a:t>
            </a:r>
          </a:p>
          <a:p>
            <a:r>
              <a:rPr lang="en-US" sz="1200" dirty="0"/>
              <a:t>101</a:t>
            </a:r>
          </a:p>
          <a:p>
            <a:r>
              <a:rPr lang="en-US" sz="1200" dirty="0" err="1"/>
              <a:t>Corr</a:t>
            </a:r>
            <a:r>
              <a:rPr lang="en-US" sz="1200" dirty="0"/>
              <a:t>(SALE_PRC, TOT_LVG_AREA)</a:t>
            </a:r>
          </a:p>
          <a:p>
            <a:r>
              <a:rPr lang="en-US" sz="1200" dirty="0"/>
              <a:t>0.675651785547371</a:t>
            </a:r>
          </a:p>
          <a:p>
            <a:r>
              <a:rPr lang="en-US" sz="1200" dirty="0" err="1"/>
              <a:t>SpearmanCorr</a:t>
            </a:r>
            <a:r>
              <a:rPr lang="en-US" sz="1200" dirty="0"/>
              <a:t>(SALE_PRC, TOT_LVG_AREA)</a:t>
            </a:r>
          </a:p>
          <a:p>
            <a:r>
              <a:rPr lang="en-US" sz="1200" dirty="0"/>
              <a:t>0.6989034519024762</a:t>
            </a:r>
          </a:p>
        </p:txBody>
      </p:sp>
    </p:spTree>
    <p:extLst>
      <p:ext uri="{BB962C8B-B14F-4D97-AF65-F5344CB8AC3E}">
        <p14:creationId xmlns:p14="http://schemas.microsoft.com/office/powerpoint/2010/main" val="802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1090</Words>
  <Application>Microsoft Macintosh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Helvetica Neue</vt:lpstr>
      <vt:lpstr>Office Theme</vt:lpstr>
      <vt:lpstr>FinalProject</vt:lpstr>
      <vt:lpstr>A minimum of 5 variables in your dataset used during your analysis</vt:lpstr>
      <vt:lpstr>Describe what the 5 variables mean in the dataset</vt:lpstr>
      <vt:lpstr>Include a histogram of each of the 5 variables</vt:lpstr>
      <vt:lpstr>Mean, Mode, Spread, and Tails</vt:lpstr>
      <vt:lpstr>compare two scenarios in your data using a PMF</vt:lpstr>
      <vt:lpstr>Create 1 CDF with one of your variables</vt:lpstr>
      <vt:lpstr>Plot 1 analytical distribution and provide your analysis</vt:lpstr>
      <vt:lpstr>Create two scatter plots comparing two variables and provide your analysis on correlation and causation</vt:lpstr>
      <vt:lpstr>Conduct a test on your hypothesis</vt:lpstr>
      <vt:lpstr>conduct a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Kabindra Senapati</dc:creator>
  <cp:lastModifiedBy>Kabindra Senapati</cp:lastModifiedBy>
  <cp:revision>4</cp:revision>
  <dcterms:created xsi:type="dcterms:W3CDTF">2022-03-02T02:52:28Z</dcterms:created>
  <dcterms:modified xsi:type="dcterms:W3CDTF">2022-03-04T22:45:12Z</dcterms:modified>
</cp:coreProperties>
</file>