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3"/>
  </p:notesMasterIdLst>
  <p:sldIdLst>
    <p:sldId id="256" r:id="rId5"/>
    <p:sldId id="260" r:id="rId6"/>
    <p:sldId id="259" r:id="rId7"/>
    <p:sldId id="272" r:id="rId8"/>
    <p:sldId id="267" r:id="rId9"/>
    <p:sldId id="261" r:id="rId10"/>
    <p:sldId id="273" r:id="rId11"/>
    <p:sldId id="262" r:id="rId12"/>
    <p:sldId id="263" r:id="rId13"/>
    <p:sldId id="270" r:id="rId14"/>
    <p:sldId id="274" r:id="rId15"/>
    <p:sldId id="264" r:id="rId16"/>
    <p:sldId id="271" r:id="rId17"/>
    <p:sldId id="268" r:id="rId18"/>
    <p:sldId id="275" r:id="rId19"/>
    <p:sldId id="265" r:id="rId20"/>
    <p:sldId id="269" r:id="rId21"/>
    <p:sldId id="276" r:id="rId22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5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CFC711-B463-0050-8299-43DFFB321FBC}" name="Maxim Ivannikov" initials="MI" userId="S::maxim.ivannikov@dataart.com::cca1c525-0cde-40da-81a2-c4d0ff7ad62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a Rachinskaya" initials="JR" lastIdx="1" clrIdx="0">
    <p:extLst>
      <p:ext uri="{19B8F6BF-5375-455C-9EA6-DF929625EA0E}">
        <p15:presenceInfo xmlns:p15="http://schemas.microsoft.com/office/powerpoint/2012/main" userId="S::juliana.rachinskaya@dataart.com::a5b182d3-afaa-4c4d-84c8-d969ce5a39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3AD"/>
    <a:srgbClr val="FFD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/>
  </p:normalViewPr>
  <p:slideViewPr>
    <p:cSldViewPr snapToGrid="0">
      <p:cViewPr varScale="1">
        <p:scale>
          <a:sx n="74" d="100"/>
          <a:sy n="74" d="100"/>
        </p:scale>
        <p:origin x="570" y="84"/>
      </p:cViewPr>
      <p:guideLst>
        <p:guide orient="horz" pos="3265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01EE1-980E-5041-99CA-AE19F2476FCE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2425-FF7F-4149-A7AB-444FA1A00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47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6750" y="4437209"/>
            <a:ext cx="9334500" cy="14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745471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500" y="3345064"/>
            <a:ext cx="742306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092A255-563F-A146-8654-6736A0B857C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480868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3345064"/>
            <a:ext cx="480042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08060" y="3345064"/>
            <a:ext cx="4810193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1BD96902-CE4A-3F49-A386-44810EC5D6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5CF431-9A94-FB43-A1B3-EBAA1C463BB5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349057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4321" y="3345064"/>
            <a:ext cx="3504170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3345064"/>
            <a:ext cx="348551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3345064"/>
            <a:ext cx="348966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EDE6D268-20AB-0B41-85FA-BB0650966B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8E33550-2636-DE4F-892D-CCB219ECB83B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7D8FE4-EB01-044F-9614-C98CC125F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71A66-9516-B54A-91AF-D9C479F3D7D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35DE0674-AB59-AF43-88BC-087999D197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0AF182-A2A6-4345-9E95-0BE61D2962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6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Lin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751" y="2724902"/>
            <a:ext cx="1314000" cy="72000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DE73301-1051-2B42-BC33-7D4FC7D8D7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7FF9A6AE-FA40-7547-99F9-59E94335D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2DB83F-60D6-6E4C-A94D-3821FCAF57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ang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Pr>
        <a:solidFill>
          <a:srgbClr val="2BC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Red">
    <p:bg>
      <p:bgPr>
        <a:solidFill>
          <a:srgbClr val="F05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F89E6B4-BBCC-B640-A4A2-84B83A51A91A}"/>
              </a:ext>
            </a:extLst>
          </p:cNvPr>
          <p:cNvSpPr/>
          <p:nvPr userDrawn="1"/>
        </p:nvSpPr>
        <p:spPr>
          <a:xfrm>
            <a:off x="4093874" y="513528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lac">
    <p:bg>
      <p:bgPr>
        <a:solidFill>
          <a:srgbClr val="7052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bg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eal">
    <p:bg>
      <p:bgPr>
        <a:solidFill>
          <a:srgbClr val="53C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7"/>
            <a:ext cx="15326856" cy="6413651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CA9E855C-E923-5646-8D20-F62DA5981E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F11EE0-A35C-0644-B0FD-A241F7AC5163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26A51CD-AAA2-764F-BC62-A26D4919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1 Line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8"/>
            <a:ext cx="7448088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2617918"/>
            <a:ext cx="7429932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BDFDCAB0-E3F6-944C-ADD7-EB0C45F89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D0C60-4A47-8544-9C78-BE2DA2F39E7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D22872-F1DD-2E44-AEFE-AE2DCED9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2617918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1471809" y="6053343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7" y="2617918"/>
            <a:ext cx="3497502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425587" y="6053343"/>
            <a:ext cx="349847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2617918"/>
            <a:ext cx="348541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86500" y="6053343"/>
            <a:ext cx="3484277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2617918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3322492" y="6053343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6A6E0E94-5D46-E741-ADBB-D3C0BCAA9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51A320-3DA0-4940-ABFE-1E77E43A70D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C0E81F0-E8A3-E74C-81E5-BF82F160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15326856" cy="5686495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B6F5147A-04C5-B742-9752-AF90CA74FF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30AC75-1004-6043-8D21-BD3EC15EE076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1CC79E-20C7-F34E-AB8B-78AEB345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7448088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3345069"/>
            <a:ext cx="7429932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663F9761-095D-9744-A7DB-19872F4612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128F713-9F25-8C4A-A575-8D32A9164653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8D30E9-D3BB-FA46-BD49-47014B9C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2 Lines and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3345065"/>
            <a:ext cx="349484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6" y="3345065"/>
            <a:ext cx="3504133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3345065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3345064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471809" y="6416912"/>
            <a:ext cx="3499824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5425587" y="6416912"/>
            <a:ext cx="3504132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9386500" y="6416912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13322492" y="6416911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BA80EDF2-E662-6C49-A17E-4C4B3DC0C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C700E69-AC4C-3643-9662-4C799C720A10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46DF9C7-9B8B-3446-93D8-A15AB8A5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8288000" cy="10288587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2617918"/>
            <a:ext cx="15335092" cy="2533165"/>
          </a:xfrm>
        </p:spPr>
        <p:txBody>
          <a:bodyPr anchor="b" anchorCtr="0"/>
          <a:lstStyle>
            <a:lvl1pPr>
              <a:defRPr sz="10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1431925" y="6023592"/>
            <a:ext cx="7672388" cy="3021012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Full Name</a:t>
            </a:r>
            <a:br>
              <a:rPr lang="en-US"/>
            </a:br>
            <a:r>
              <a:rPr lang="en-US"/>
              <a:t>Job Title</a:t>
            </a:r>
            <a:br>
              <a:rPr lang="en-US"/>
            </a:br>
            <a:r>
              <a:rPr lang="en-US"/>
              <a:t>Company Name</a:t>
            </a:r>
            <a:br>
              <a:rPr lang="en-US"/>
            </a:br>
            <a:r>
              <a:rPr lang="en-US"/>
              <a:t>Your Email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C5740E-EA05-4546-A91D-6724B445B2A1}"/>
              </a:ext>
            </a:extLst>
          </p:cNvPr>
          <p:cNvSpPr/>
          <p:nvPr userDrawn="1"/>
        </p:nvSpPr>
        <p:spPr>
          <a:xfrm>
            <a:off x="4093874" y="5776158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56117" y="4874424"/>
            <a:ext cx="9372600" cy="642356"/>
          </a:xfrm>
        </p:spPr>
        <p:txBody>
          <a:bodyPr/>
          <a:lstStyle>
            <a:lvl1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i="0" kern="1200" baseline="0" dirty="0" smtClean="0">
                <a:solidFill>
                  <a:srgbClr val="FFB133"/>
                </a:solidFill>
                <a:latin typeface="+mj-lt"/>
                <a:ea typeface="+mj-ea"/>
                <a:cs typeface="+mj-cs"/>
              </a:defRPr>
            </a:lvl1pPr>
            <a:lvl2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2pPr>
            <a:lvl3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3pPr>
            <a:lvl4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4pPr>
            <a:lvl5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7A6A4D64-DC1D-6B4D-9B89-AC8BE92607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6693D-A6F0-8549-9C41-72512A49A341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 userDrawn="1"/>
          </p:nvCxnSpPr>
          <p:spPr>
            <a:xfrm>
              <a:off x="1476080" y="1147820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5144294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261791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1476080" y="199774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d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 userDrawn="1"/>
          </p:nvCxnSpPr>
          <p:spPr>
            <a:xfrm>
              <a:off x="1478437" y="1147820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</p:cNvCxnSpPr>
            <p:nvPr userDrawn="1"/>
          </p:nvCxnSpPr>
          <p:spPr>
            <a:xfrm>
              <a:off x="1478437" y="514429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 userDrawn="1"/>
          </p:nvCxnSpPr>
          <p:spPr>
            <a:xfrm>
              <a:off x="1478437" y="3345068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 userDrawn="1"/>
          </p:nvCxnSpPr>
          <p:spPr>
            <a:xfrm>
              <a:off x="1478437" y="243877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1 Lin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056261" y="4137107"/>
            <a:ext cx="11375424" cy="70912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text</a:t>
            </a:r>
          </a:p>
        </p:txBody>
      </p:sp>
      <p:pic>
        <p:nvPicPr>
          <p:cNvPr id="14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9060" y="3016192"/>
            <a:ext cx="3850840" cy="62126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096046" y="5133352"/>
            <a:ext cx="13176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80DC5-250F-7F4E-B502-DC1EC5145A1B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1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ACF6E7-D83B-324D-A058-69FED887E994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74547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884" y="2617918"/>
            <a:ext cx="743137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38961FC2-1CEF-8D40-B6CB-32949787A6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E9DA78-BE1F-9B43-A0F1-21CEB812E776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481104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2617918"/>
            <a:ext cx="479964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4581" y="2617918"/>
            <a:ext cx="478498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7823A8EE-2565-7A44-A37C-46C44B982A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57B89F7-5159-684E-950B-E01EB6B42DF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3490579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7702" y="2617918"/>
            <a:ext cx="3500353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2617918"/>
            <a:ext cx="34848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2617918"/>
            <a:ext cx="3475971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F0273A64-A4E7-824F-ABC7-B9F490E08B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B54AD38-AC45-774F-BE81-00F3379A7D5C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76080" y="1147819"/>
            <a:ext cx="15335840" cy="7883749"/>
          </a:xfrm>
          <a:ln>
            <a:noFill/>
          </a:ln>
        </p:spPr>
        <p:txBody>
          <a:bodyPr anchor="ctr" anchorCtr="0"/>
          <a:lstStyle>
            <a:lvl1pPr>
              <a:lnSpc>
                <a:spcPct val="100000"/>
              </a:lnSpc>
              <a:defRPr sz="960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2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5048" y="871382"/>
            <a:ext cx="15191852" cy="16436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Sample Text</a:t>
            </a:r>
            <a:br>
              <a:rPr lang="en-US"/>
            </a:br>
            <a:r>
              <a:rPr lang="en-US"/>
              <a:t>Second 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3124684"/>
            <a:ext cx="15201900" cy="54491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39800" y="8750062"/>
            <a:ext cx="3467100" cy="54777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600" b="0" i="0" cap="all" baseline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30" r:id="rId14"/>
    <p:sldLayoutId id="2147483724" r:id="rId15"/>
    <p:sldLayoutId id="2147483725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6" r:id="rId29"/>
    <p:sldLayoutId id="2147483727" r:id="rId30"/>
    <p:sldLayoutId id="2147483728" r:id="rId31"/>
    <p:sldLayoutId id="2147483729" r:id="rId32"/>
  </p:sldLayoutIdLst>
  <p:hf sldNum="0" hdr="0" ftr="0" dt="0"/>
  <p:txStyles>
    <p:titleStyle>
      <a:lvl1pPr algn="l" defTabSz="1371874" rtl="0" eaLnBrk="1" latinLnBrk="0" hangingPunct="1">
        <a:lnSpc>
          <a:spcPct val="90000"/>
        </a:lnSpc>
        <a:spcBef>
          <a:spcPct val="0"/>
        </a:spcBef>
        <a:buNone/>
        <a:defRPr sz="540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30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1pPr>
      <a:lvl2pPr marL="914583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8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2pPr>
      <a:lvl3pPr marL="1371874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3pPr>
      <a:lvl4pPr marL="1829166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2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4pPr>
      <a:lvl5pPr marL="2286457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tabLst>
          <a:tab pos="9490386" algn="l"/>
        </a:tabLst>
        <a:defRPr sz="20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5pPr>
      <a:lvl6pPr marL="3772654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458592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5144529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830466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74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811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86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623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56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49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7" userDrawn="1">
          <p15:clr>
            <a:srgbClr val="F26B43"/>
          </p15:clr>
        </p15:guide>
        <p15:guide id="2" orient="horz" pos="6052" userDrawn="1">
          <p15:clr>
            <a:srgbClr val="F26B43"/>
          </p15:clr>
        </p15:guide>
        <p15:guide id="3" pos="929" userDrawn="1">
          <p15:clr>
            <a:srgbClr val="F26B43"/>
          </p15:clr>
        </p15:guide>
        <p15:guide id="4" orient="horz" pos="1648" userDrawn="1">
          <p15:clr>
            <a:srgbClr val="F26B43"/>
          </p15:clr>
        </p15:guide>
        <p15:guide id="6" orient="horz" pos="3234" userDrawn="1">
          <p15:clr>
            <a:srgbClr val="F26B43"/>
          </p15:clr>
        </p15:guide>
        <p15:guide id="9" orient="horz" pos="4555" userDrawn="1">
          <p15:clr>
            <a:srgbClr val="F26B43"/>
          </p15:clr>
        </p15:guide>
        <p15:guide id="11" orient="horz" pos="5689" userDrawn="1">
          <p15:clr>
            <a:srgbClr val="F26B43"/>
          </p15:clr>
        </p15:guide>
        <p15:guide id="27" orient="horz" pos="1258" userDrawn="1">
          <p15:clr>
            <a:srgbClr val="F26B43"/>
          </p15:clr>
        </p15:guide>
        <p15:guide id="28" pos="1474" userDrawn="1">
          <p15:clr>
            <a:srgbClr val="F26B43"/>
          </p15:clr>
        </p15:guide>
        <p15:guide id="29" pos="1754" userDrawn="1">
          <p15:clr>
            <a:srgbClr val="F26B43"/>
          </p15:clr>
        </p15:guide>
        <p15:guide id="30" pos="2304" userDrawn="1">
          <p15:clr>
            <a:srgbClr val="F26B43"/>
          </p15:clr>
        </p15:guide>
        <p15:guide id="31" pos="2592" userDrawn="1">
          <p15:clr>
            <a:srgbClr val="F26B43"/>
          </p15:clr>
        </p15:guide>
        <p15:guide id="32" pos="3130" userDrawn="1">
          <p15:clr>
            <a:srgbClr val="F26B43"/>
          </p15:clr>
        </p15:guide>
        <p15:guide id="33" pos="3418" userDrawn="1">
          <p15:clr>
            <a:srgbClr val="F26B43"/>
          </p15:clr>
        </p15:guide>
        <p15:guide id="34" pos="3962" userDrawn="1">
          <p15:clr>
            <a:srgbClr val="F26B43"/>
          </p15:clr>
        </p15:guide>
        <p15:guide id="35" pos="4250" userDrawn="1">
          <p15:clr>
            <a:srgbClr val="F26B43"/>
          </p15:clr>
        </p15:guide>
        <p15:guide id="36" pos="4787" userDrawn="1">
          <p15:clr>
            <a:srgbClr val="F26B43"/>
          </p15:clr>
        </p15:guide>
        <p15:guide id="37" pos="5077" userDrawn="1">
          <p15:clr>
            <a:srgbClr val="F26B43"/>
          </p15:clr>
        </p15:guide>
        <p15:guide id="38" pos="5618" userDrawn="1">
          <p15:clr>
            <a:srgbClr val="F26B43"/>
          </p15:clr>
        </p15:guide>
        <p15:guide id="39" pos="5911" userDrawn="1">
          <p15:clr>
            <a:srgbClr val="F26B43"/>
          </p15:clr>
        </p15:guide>
        <p15:guide id="40" pos="6451" userDrawn="1">
          <p15:clr>
            <a:srgbClr val="F26B43"/>
          </p15:clr>
        </p15:guide>
        <p15:guide id="41" pos="6735" userDrawn="1">
          <p15:clr>
            <a:srgbClr val="F26B43"/>
          </p15:clr>
        </p15:guide>
        <p15:guide id="42" pos="7275" userDrawn="1">
          <p15:clr>
            <a:srgbClr val="F26B43"/>
          </p15:clr>
        </p15:guide>
        <p15:guide id="43" pos="7568" userDrawn="1">
          <p15:clr>
            <a:srgbClr val="F26B43"/>
          </p15:clr>
        </p15:guide>
        <p15:guide id="44" pos="8108" userDrawn="1">
          <p15:clr>
            <a:srgbClr val="F26B43"/>
          </p15:clr>
        </p15:guide>
        <p15:guide id="45" pos="8392" userDrawn="1">
          <p15:clr>
            <a:srgbClr val="F26B43"/>
          </p15:clr>
        </p15:guide>
        <p15:guide id="46" pos="8924" userDrawn="1">
          <p15:clr>
            <a:srgbClr val="F26B43"/>
          </p15:clr>
        </p15:guide>
        <p15:guide id="47" pos="9216" userDrawn="1">
          <p15:clr>
            <a:srgbClr val="F26B43"/>
          </p15:clr>
        </p15:guide>
        <p15:guide id="48" pos="9765" userDrawn="1">
          <p15:clr>
            <a:srgbClr val="F26B43"/>
          </p15:clr>
        </p15:guide>
        <p15:guide id="49" pos="10049" userDrawn="1">
          <p15:clr>
            <a:srgbClr val="F26B43"/>
          </p15:clr>
        </p15:guide>
        <p15:guide id="50" pos="105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Workshop, Part 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2209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Affinity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8D08B-AF5A-728E-A98D-4E1C5FEE9B11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manage scheduling process for pods.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B8746-5508-172E-2CE7-B76A14ACFCF9}"/>
              </a:ext>
            </a:extLst>
          </p:cNvPr>
          <p:cNvSpPr txBox="1"/>
          <p:nvPr/>
        </p:nvSpPr>
        <p:spPr>
          <a:xfrm>
            <a:off x="6810177" y="3864748"/>
            <a:ext cx="2449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Affinities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F39E9-08E3-BD7F-C631-700DC8D1C1B2}"/>
              </a:ext>
            </a:extLst>
          </p:cNvPr>
          <p:cNvSpPr txBox="1"/>
          <p:nvPr/>
        </p:nvSpPr>
        <p:spPr>
          <a:xfrm>
            <a:off x="5868562" y="5053383"/>
            <a:ext cx="244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F6E4-D757-7AD4-6771-E0277B4AD725}"/>
              </a:ext>
            </a:extLst>
          </p:cNvPr>
          <p:cNvSpPr txBox="1"/>
          <p:nvPr/>
        </p:nvSpPr>
        <p:spPr>
          <a:xfrm>
            <a:off x="8852717" y="5053382"/>
            <a:ext cx="244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108E6B-113D-3397-065A-3F812ED31274}"/>
              </a:ext>
            </a:extLst>
          </p:cNvPr>
          <p:cNvCxnSpPr>
            <a:cxnSpLocks/>
          </p:cNvCxnSpPr>
          <p:nvPr/>
        </p:nvCxnSpPr>
        <p:spPr>
          <a:xfrm flipH="1">
            <a:off x="6516263" y="4572634"/>
            <a:ext cx="1030877" cy="480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599BD0-206B-BE62-C874-CE0D16F2C4E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034820" y="4572634"/>
            <a:ext cx="1224643" cy="480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F5A837-ED60-3094-DF12-46E20834638F}"/>
              </a:ext>
            </a:extLst>
          </p:cNvPr>
          <p:cNvSpPr txBox="1"/>
          <p:nvPr/>
        </p:nvSpPr>
        <p:spPr>
          <a:xfrm>
            <a:off x="2405399" y="6844972"/>
            <a:ext cx="2449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Affinities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05BCF-8EBD-13DD-E3A0-A3F14524BA47}"/>
              </a:ext>
            </a:extLst>
          </p:cNvPr>
          <p:cNvSpPr txBox="1"/>
          <p:nvPr/>
        </p:nvSpPr>
        <p:spPr>
          <a:xfrm>
            <a:off x="1463784" y="8033607"/>
            <a:ext cx="244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Affinity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E920C-DB29-4027-646E-3F62FF6966D3}"/>
              </a:ext>
            </a:extLst>
          </p:cNvPr>
          <p:cNvSpPr txBox="1"/>
          <p:nvPr/>
        </p:nvSpPr>
        <p:spPr>
          <a:xfrm>
            <a:off x="4447939" y="8033606"/>
            <a:ext cx="244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AntiAffinity</a:t>
            </a:r>
            <a:endParaRPr lang="en-US" sz="3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29A5EB-337D-8501-0990-33073175C3A0}"/>
              </a:ext>
            </a:extLst>
          </p:cNvPr>
          <p:cNvCxnSpPr>
            <a:cxnSpLocks/>
          </p:cNvCxnSpPr>
          <p:nvPr/>
        </p:nvCxnSpPr>
        <p:spPr>
          <a:xfrm flipH="1">
            <a:off x="2111485" y="7552858"/>
            <a:ext cx="1030877" cy="480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DEC4E8-FC52-43D1-CFA2-DBA55596D3C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630042" y="7552858"/>
            <a:ext cx="1224643" cy="480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F25CBB2-8ECA-D77F-8370-E0C976D4964B}"/>
              </a:ext>
            </a:extLst>
          </p:cNvPr>
          <p:cNvSpPr txBox="1"/>
          <p:nvPr/>
        </p:nvSpPr>
        <p:spPr>
          <a:xfrm>
            <a:off x="11595917" y="6760573"/>
            <a:ext cx="2449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Affinities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3F62E1-7534-4389-0169-4A89C0799BF5}"/>
              </a:ext>
            </a:extLst>
          </p:cNvPr>
          <p:cNvSpPr txBox="1"/>
          <p:nvPr/>
        </p:nvSpPr>
        <p:spPr>
          <a:xfrm>
            <a:off x="10654302" y="7949208"/>
            <a:ext cx="244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Required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23CE38-F54F-0CD8-5AC0-4E95E88430D5}"/>
              </a:ext>
            </a:extLst>
          </p:cNvPr>
          <p:cNvSpPr txBox="1"/>
          <p:nvPr/>
        </p:nvSpPr>
        <p:spPr>
          <a:xfrm>
            <a:off x="13638457" y="7949207"/>
            <a:ext cx="244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Preferred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D81FBD-66DD-0E7D-4C64-5181C7AC1A60}"/>
              </a:ext>
            </a:extLst>
          </p:cNvPr>
          <p:cNvCxnSpPr>
            <a:cxnSpLocks/>
          </p:cNvCxnSpPr>
          <p:nvPr/>
        </p:nvCxnSpPr>
        <p:spPr>
          <a:xfrm flipH="1">
            <a:off x="11302003" y="7468459"/>
            <a:ext cx="1030877" cy="480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15B3BA-276A-658F-C3E6-1613A81B6DC7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2820560" y="7468459"/>
            <a:ext cx="1224643" cy="480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86D9FE-532D-7485-EE20-6B0983201F39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8913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Q&amp;A: story</a:t>
            </a:r>
            <a:endParaRPr lang="en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see </a:t>
            </a:r>
            <a:r>
              <a:rPr lang="en-US" dirty="0" err="1"/>
              <a:t>usecases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E76AC75-F0A2-D695-3545-2D4B565B01CF}"/>
              </a:ext>
            </a:extLst>
          </p:cNvPr>
          <p:cNvSpPr/>
          <p:nvPr/>
        </p:nvSpPr>
        <p:spPr>
          <a:xfrm>
            <a:off x="3275462" y="3671247"/>
            <a:ext cx="5513696" cy="1922833"/>
          </a:xfrm>
          <a:prstGeom prst="cloudCallout">
            <a:avLst>
              <a:gd name="adj1" fmla="val -46637"/>
              <a:gd name="adj2" fmla="val 61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to make my online tea-shop frontend scalable and fault-tolerant.</a:t>
            </a:r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5B2BDBD5-5678-202E-FAF3-A0DC4D68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00" y="5396777"/>
            <a:ext cx="3323230" cy="3323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8232B7-9F05-F8DC-FCC9-582380AC9605}"/>
              </a:ext>
            </a:extLst>
          </p:cNvPr>
          <p:cNvSpPr txBox="1"/>
          <p:nvPr/>
        </p:nvSpPr>
        <p:spPr>
          <a:xfrm>
            <a:off x="2186821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E3414CCD-FACA-7861-4640-298E63FF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5368569"/>
            <a:ext cx="3323230" cy="3323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2861F6-C4E6-1ACF-9372-B7F2496D4888}"/>
              </a:ext>
            </a:extLst>
          </p:cNvPr>
          <p:cNvSpPr txBox="1"/>
          <p:nvPr/>
        </p:nvSpPr>
        <p:spPr>
          <a:xfrm>
            <a:off x="10490115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061D5B1-80BC-F4FB-3898-021F7B395B84}"/>
              </a:ext>
            </a:extLst>
          </p:cNvPr>
          <p:cNvSpPr/>
          <p:nvPr/>
        </p:nvSpPr>
        <p:spPr>
          <a:xfrm>
            <a:off x="11198220" y="3671247"/>
            <a:ext cx="5513696" cy="1786355"/>
          </a:xfrm>
          <a:prstGeom prst="wedgeEllipseCallout">
            <a:avLst>
              <a:gd name="adj1" fmla="val -44188"/>
              <a:gd name="adj2" fmla="val 65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using deployment: it is ideal for this.</a:t>
            </a:r>
          </a:p>
        </p:txBody>
      </p:sp>
    </p:spTree>
    <p:extLst>
      <p:ext uri="{BB962C8B-B14F-4D97-AF65-F5344CB8AC3E}">
        <p14:creationId xmlns:p14="http://schemas.microsoft.com/office/powerpoint/2010/main" val="353713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endParaRPr lang="en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1EC296-81C2-AAEE-1938-5C2F2F502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05" y="2678677"/>
            <a:ext cx="6803389" cy="5844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93B126-DD85-A37F-92D9-AB20DC5081F2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</a:t>
            </a:r>
            <a:r>
              <a:rPr lang="en-US" dirty="0" err="1"/>
              <a:t>loadbalance</a:t>
            </a:r>
            <a:r>
              <a:rPr lang="en-US" dirty="0"/>
              <a:t> traffic across pods.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1668F-FF45-7F4F-1E8E-9BC6FD7566E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2075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exposing</a:t>
            </a:r>
            <a:endParaRPr lang="en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126-DD85-A37F-92D9-AB20DC5081F2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make service accessible from outside.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09A1D-92F4-DFF2-4394-E8FE6F13B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08" y="3074988"/>
            <a:ext cx="6065780" cy="60657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B367D-67BE-586D-C466-8D625C2EBE28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1842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high level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8D285-7BF1-8045-164C-2ADE58C7F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271" y="3140482"/>
            <a:ext cx="6301458" cy="6000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E3EBAB-3437-86D0-CCC1-BCB107D77A37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understand how it works in reality.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40B01-BD44-D7D7-1D4E-0151267416F1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6957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Q&amp;A: story</a:t>
            </a:r>
            <a:endParaRPr lang="en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see </a:t>
            </a:r>
            <a:r>
              <a:rPr lang="en-US" dirty="0" err="1"/>
              <a:t>usecases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E76AC75-F0A2-D695-3545-2D4B565B01CF}"/>
              </a:ext>
            </a:extLst>
          </p:cNvPr>
          <p:cNvSpPr/>
          <p:nvPr/>
        </p:nvSpPr>
        <p:spPr>
          <a:xfrm>
            <a:off x="3275462" y="3671247"/>
            <a:ext cx="5513696" cy="1922833"/>
          </a:xfrm>
          <a:prstGeom prst="cloudCallout">
            <a:avLst>
              <a:gd name="adj1" fmla="val -46637"/>
              <a:gd name="adj2" fmla="val 61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how clients would access all those pods?</a:t>
            </a:r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5B2BDBD5-5678-202E-FAF3-A0DC4D68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00" y="5396777"/>
            <a:ext cx="3323230" cy="3323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8232B7-9F05-F8DC-FCC9-582380AC9605}"/>
              </a:ext>
            </a:extLst>
          </p:cNvPr>
          <p:cNvSpPr txBox="1"/>
          <p:nvPr/>
        </p:nvSpPr>
        <p:spPr>
          <a:xfrm>
            <a:off x="2186821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E3414CCD-FACA-7861-4640-298E63FF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5368569"/>
            <a:ext cx="3323230" cy="3323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2861F6-C4E6-1ACF-9372-B7F2496D4888}"/>
              </a:ext>
            </a:extLst>
          </p:cNvPr>
          <p:cNvSpPr txBox="1"/>
          <p:nvPr/>
        </p:nvSpPr>
        <p:spPr>
          <a:xfrm>
            <a:off x="10490115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061D5B1-80BC-F4FB-3898-021F7B395B84}"/>
              </a:ext>
            </a:extLst>
          </p:cNvPr>
          <p:cNvSpPr/>
          <p:nvPr/>
        </p:nvSpPr>
        <p:spPr>
          <a:xfrm>
            <a:off x="11198220" y="3671247"/>
            <a:ext cx="5513696" cy="1786355"/>
          </a:xfrm>
          <a:prstGeom prst="wedgeEllipseCallout">
            <a:avLst>
              <a:gd name="adj1" fmla="val -44188"/>
              <a:gd name="adj2" fmla="val 65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is the answer! It provides single endpoint for all pods and takes care of </a:t>
            </a:r>
            <a:r>
              <a:rPr lang="en-US" dirty="0" err="1"/>
              <a:t>loadbalancing</a:t>
            </a:r>
            <a:r>
              <a:rPr lang="en-US" dirty="0"/>
              <a:t> task.</a:t>
            </a:r>
          </a:p>
        </p:txBody>
      </p:sp>
    </p:spTree>
    <p:extLst>
      <p:ext uri="{BB962C8B-B14F-4D97-AF65-F5344CB8AC3E}">
        <p14:creationId xmlns:p14="http://schemas.microsoft.com/office/powerpoint/2010/main" val="357657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  <a:endParaRPr lang="en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5BD675-74D3-068B-6B0E-F2D4E02912AC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expose service to otter world.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E0AB8-17C2-C5B8-6C91-4A3E76184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45" y="2326011"/>
            <a:ext cx="8163510" cy="68147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6F84E-DD02-FCC9-7E0C-ACEE41D06235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171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high level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EBAB-3437-86D0-CCC1-BCB107D77A37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understand how it works in reality.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0C6227-74E5-E87B-A9BF-74D7BC148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794" y="2034449"/>
            <a:ext cx="5244412" cy="7624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CBD4C6-81ED-2822-A665-8EDF5FBF3982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86238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Q&amp;A: story</a:t>
            </a:r>
            <a:endParaRPr lang="en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see </a:t>
            </a:r>
            <a:r>
              <a:rPr lang="en-US" dirty="0" err="1"/>
              <a:t>usecases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E76AC75-F0A2-D695-3545-2D4B565B01CF}"/>
              </a:ext>
            </a:extLst>
          </p:cNvPr>
          <p:cNvSpPr/>
          <p:nvPr/>
        </p:nvSpPr>
        <p:spPr>
          <a:xfrm>
            <a:off x="3275462" y="3671247"/>
            <a:ext cx="5513696" cy="1922833"/>
          </a:xfrm>
          <a:prstGeom prst="cloudCallout">
            <a:avLst>
              <a:gd name="adj1" fmla="val -46637"/>
              <a:gd name="adj2" fmla="val 61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what if I have multiple services? How I would make them accessible from otter world?</a:t>
            </a:r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5B2BDBD5-5678-202E-FAF3-A0DC4D68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00" y="5396777"/>
            <a:ext cx="3323230" cy="3323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8232B7-9F05-F8DC-FCC9-582380AC9605}"/>
              </a:ext>
            </a:extLst>
          </p:cNvPr>
          <p:cNvSpPr txBox="1"/>
          <p:nvPr/>
        </p:nvSpPr>
        <p:spPr>
          <a:xfrm>
            <a:off x="2186821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E3414CCD-FACA-7861-4640-298E63FF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5368569"/>
            <a:ext cx="3323230" cy="3323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2861F6-C4E6-1ACF-9372-B7F2496D4888}"/>
              </a:ext>
            </a:extLst>
          </p:cNvPr>
          <p:cNvSpPr txBox="1"/>
          <p:nvPr/>
        </p:nvSpPr>
        <p:spPr>
          <a:xfrm>
            <a:off x="10490115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061D5B1-80BC-F4FB-3898-021F7B395B84}"/>
              </a:ext>
            </a:extLst>
          </p:cNvPr>
          <p:cNvSpPr/>
          <p:nvPr/>
        </p:nvSpPr>
        <p:spPr>
          <a:xfrm>
            <a:off x="11198220" y="3671247"/>
            <a:ext cx="5513696" cy="1786355"/>
          </a:xfrm>
          <a:prstGeom prst="wedgeEllipseCallout">
            <a:avLst>
              <a:gd name="adj1" fmla="val -44188"/>
              <a:gd name="adj2" fmla="val 65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would do the job for you.</a:t>
            </a:r>
          </a:p>
        </p:txBody>
      </p:sp>
    </p:spTree>
    <p:extLst>
      <p:ext uri="{BB962C8B-B14F-4D97-AF65-F5344CB8AC3E}">
        <p14:creationId xmlns:p14="http://schemas.microsoft.com/office/powerpoint/2010/main" val="221234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RU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EE991AB-36FC-B786-0E0C-32B5C294E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8525" y="3277722"/>
            <a:ext cx="15910949" cy="5863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2F5E0-2A99-9009-FE3B-56F39EA0D184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6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Containers</a:t>
            </a:r>
            <a:endParaRPr lang="en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A064D7-E2E3-233C-E0D1-A75394D2F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126" y="3423097"/>
            <a:ext cx="11279747" cy="54074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simplify deployment process and increase resource utilization.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9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Q&amp;A: story</a:t>
            </a:r>
            <a:endParaRPr lang="en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see </a:t>
            </a:r>
            <a:r>
              <a:rPr lang="en-US" dirty="0" err="1"/>
              <a:t>usecases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E76AC75-F0A2-D695-3545-2D4B565B01CF}"/>
              </a:ext>
            </a:extLst>
          </p:cNvPr>
          <p:cNvSpPr/>
          <p:nvPr/>
        </p:nvSpPr>
        <p:spPr>
          <a:xfrm>
            <a:off x="3275462" y="3671247"/>
            <a:ext cx="5513696" cy="1922833"/>
          </a:xfrm>
          <a:prstGeom prst="cloudCallout">
            <a:avLst>
              <a:gd name="adj1" fmla="val -46637"/>
              <a:gd name="adj2" fmla="val 61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would be great to create world-level online tea-shop!</a:t>
            </a:r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5B2BDBD5-5678-202E-FAF3-A0DC4D68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00" y="5396777"/>
            <a:ext cx="3323230" cy="3323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8232B7-9F05-F8DC-FCC9-582380AC9605}"/>
              </a:ext>
            </a:extLst>
          </p:cNvPr>
          <p:cNvSpPr txBox="1"/>
          <p:nvPr/>
        </p:nvSpPr>
        <p:spPr>
          <a:xfrm>
            <a:off x="2186821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E3414CCD-FACA-7861-4640-298E63FF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5368569"/>
            <a:ext cx="3323230" cy="3323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2861F6-C4E6-1ACF-9372-B7F2496D4888}"/>
              </a:ext>
            </a:extLst>
          </p:cNvPr>
          <p:cNvSpPr txBox="1"/>
          <p:nvPr/>
        </p:nvSpPr>
        <p:spPr>
          <a:xfrm>
            <a:off x="10490115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061D5B1-80BC-F4FB-3898-021F7B395B84}"/>
              </a:ext>
            </a:extLst>
          </p:cNvPr>
          <p:cNvSpPr/>
          <p:nvPr/>
        </p:nvSpPr>
        <p:spPr>
          <a:xfrm>
            <a:off x="11198220" y="3671247"/>
            <a:ext cx="5513696" cy="1786355"/>
          </a:xfrm>
          <a:prstGeom prst="wedgeEllipseCallout">
            <a:avLst>
              <a:gd name="adj1" fmla="val -44188"/>
              <a:gd name="adj2" fmla="val 65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Well, you need scalable and configurable, platform-agnostic solution, like docker containers.</a:t>
            </a:r>
          </a:p>
        </p:txBody>
      </p:sp>
    </p:spTree>
    <p:extLst>
      <p:ext uri="{BB962C8B-B14F-4D97-AF65-F5344CB8AC3E}">
        <p14:creationId xmlns:p14="http://schemas.microsoft.com/office/powerpoint/2010/main" val="12489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7DD3E-5519-4999-EC6F-7D438E06C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45" y="2939934"/>
            <a:ext cx="12187909" cy="60081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E9D3D6-ECE4-B74D-0DD3-7BB8F50E60D1}"/>
              </a:ext>
            </a:extLst>
          </p:cNvPr>
          <p:cNvCxnSpPr>
            <a:cxnSpLocks/>
          </p:cNvCxnSpPr>
          <p:nvPr/>
        </p:nvCxnSpPr>
        <p:spPr>
          <a:xfrm flipV="1">
            <a:off x="6150279" y="7189940"/>
            <a:ext cx="2116899" cy="13402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B36FF9-2891-8B1B-36FB-72E80C52790A}"/>
              </a:ext>
            </a:extLst>
          </p:cNvPr>
          <p:cNvCxnSpPr>
            <a:cxnSpLocks/>
          </p:cNvCxnSpPr>
          <p:nvPr/>
        </p:nvCxnSpPr>
        <p:spPr>
          <a:xfrm flipV="1">
            <a:off x="8611737" y="8068999"/>
            <a:ext cx="622033" cy="10717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67D1BB-2535-79C8-C4AA-A22226CD9AEA}"/>
              </a:ext>
            </a:extLst>
          </p:cNvPr>
          <p:cNvCxnSpPr>
            <a:cxnSpLocks/>
          </p:cNvCxnSpPr>
          <p:nvPr/>
        </p:nvCxnSpPr>
        <p:spPr>
          <a:xfrm flipH="1">
            <a:off x="9945666" y="4008329"/>
            <a:ext cx="1427967" cy="144049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72BDA0-F7BF-3801-F60F-414DEDF6DF67}"/>
              </a:ext>
            </a:extLst>
          </p:cNvPr>
          <p:cNvCxnSpPr>
            <a:cxnSpLocks/>
          </p:cNvCxnSpPr>
          <p:nvPr/>
        </p:nvCxnSpPr>
        <p:spPr>
          <a:xfrm flipH="1" flipV="1">
            <a:off x="9945666" y="7111255"/>
            <a:ext cx="810595" cy="116622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113E1DB-86E4-333A-F58F-AB5DBB979288}"/>
              </a:ext>
            </a:extLst>
          </p:cNvPr>
          <p:cNvSpPr txBox="1"/>
          <p:nvPr/>
        </p:nvSpPr>
        <p:spPr>
          <a:xfrm>
            <a:off x="4443587" y="8530225"/>
            <a:ext cx="265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server aka </a:t>
            </a:r>
          </a:p>
          <a:p>
            <a:r>
              <a:rPr lang="en-US" dirty="0"/>
              <a:t>“control-plane frontend”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CA6B56-494D-8EEE-2015-2687139F58C5}"/>
              </a:ext>
            </a:extLst>
          </p:cNvPr>
          <p:cNvSpPr txBox="1"/>
          <p:nvPr/>
        </p:nvSpPr>
        <p:spPr>
          <a:xfrm>
            <a:off x="6932670" y="8973872"/>
            <a:ext cx="351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ETCD aka </a:t>
            </a:r>
          </a:p>
          <a:p>
            <a:r>
              <a:rPr lang="en-US" dirty="0"/>
              <a:t>“cluster distributed backup storage”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151F65-6CBE-2276-9202-5E4A43B05E75}"/>
              </a:ext>
            </a:extLst>
          </p:cNvPr>
          <p:cNvSpPr txBox="1"/>
          <p:nvPr/>
        </p:nvSpPr>
        <p:spPr>
          <a:xfrm>
            <a:off x="10529731" y="8311712"/>
            <a:ext cx="351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Controller-manager aka </a:t>
            </a:r>
          </a:p>
          <a:p>
            <a:r>
              <a:rPr lang="en-US" dirty="0"/>
              <a:t>“cluster internal processes manager”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E72E83-110D-518E-BF35-911D4569F3A9}"/>
              </a:ext>
            </a:extLst>
          </p:cNvPr>
          <p:cNvSpPr txBox="1"/>
          <p:nvPr/>
        </p:nvSpPr>
        <p:spPr>
          <a:xfrm>
            <a:off x="10252554" y="3534456"/>
            <a:ext cx="35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Scheduler - schedules pods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CF7E8-D71F-5616-0D73-61D4CC5CCBB9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be able to deploy resources to cluster.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3DD74-0C04-15EE-90A5-959F85E2CD75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496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  <p:bldP spid="20" grpId="1"/>
      <p:bldP spid="21" grpId="0"/>
      <p:bldP spid="21" grpId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and Namespaces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490EB-5808-A3BA-478B-8A7EC5BB7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52" y="3140293"/>
            <a:ext cx="15502695" cy="6000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DFCEA-7225-0EE0-B900-0F2A673DB07D}"/>
              </a:ext>
            </a:extLst>
          </p:cNvPr>
          <p:cNvSpPr txBox="1"/>
          <p:nvPr/>
        </p:nvSpPr>
        <p:spPr>
          <a:xfrm>
            <a:off x="10654302" y="1111118"/>
            <a:ext cx="351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Nodes – to run docker containers, Namespaces - to simplify resource management, like folders for files.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C477E-E6DF-956D-82AD-A7A90DFDE171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4717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Q&amp;A: story</a:t>
            </a:r>
            <a:endParaRPr lang="en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see </a:t>
            </a:r>
            <a:r>
              <a:rPr lang="en-US" dirty="0" err="1"/>
              <a:t>usecases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E76AC75-F0A2-D695-3545-2D4B565B01CF}"/>
              </a:ext>
            </a:extLst>
          </p:cNvPr>
          <p:cNvSpPr/>
          <p:nvPr/>
        </p:nvSpPr>
        <p:spPr>
          <a:xfrm>
            <a:off x="3275462" y="3671247"/>
            <a:ext cx="5513696" cy="1922833"/>
          </a:xfrm>
          <a:prstGeom prst="cloudCallout">
            <a:avLst>
              <a:gd name="adj1" fmla="val -46637"/>
              <a:gd name="adj2" fmla="val 61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deployment, configuration and maintenance automatization for docker containers.</a:t>
            </a:r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5B2BDBD5-5678-202E-FAF3-A0DC4D68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00" y="5396777"/>
            <a:ext cx="3323230" cy="3323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8232B7-9F05-F8DC-FCC9-582380AC9605}"/>
              </a:ext>
            </a:extLst>
          </p:cNvPr>
          <p:cNvSpPr txBox="1"/>
          <p:nvPr/>
        </p:nvSpPr>
        <p:spPr>
          <a:xfrm>
            <a:off x="2186821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E3414CCD-FACA-7861-4640-298E63FF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5368569"/>
            <a:ext cx="3323230" cy="3323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2861F6-C4E6-1ACF-9372-B7F2496D4888}"/>
              </a:ext>
            </a:extLst>
          </p:cNvPr>
          <p:cNvSpPr txBox="1"/>
          <p:nvPr/>
        </p:nvSpPr>
        <p:spPr>
          <a:xfrm>
            <a:off x="10490115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061D5B1-80BC-F4FB-3898-021F7B395B84}"/>
              </a:ext>
            </a:extLst>
          </p:cNvPr>
          <p:cNvSpPr/>
          <p:nvPr/>
        </p:nvSpPr>
        <p:spPr>
          <a:xfrm>
            <a:off x="11198220" y="3671247"/>
            <a:ext cx="5513696" cy="1786355"/>
          </a:xfrm>
          <a:prstGeom prst="wedgeEllipseCallout">
            <a:avLst>
              <a:gd name="adj1" fmla="val -44188"/>
              <a:gd name="adj2" fmla="val 65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Well, you need container orchestration system like Kubernetes.</a:t>
            </a:r>
          </a:p>
        </p:txBody>
      </p:sp>
    </p:spTree>
    <p:extLst>
      <p:ext uri="{BB962C8B-B14F-4D97-AF65-F5344CB8AC3E}">
        <p14:creationId xmlns:p14="http://schemas.microsoft.com/office/powerpoint/2010/main" val="95624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C2B00-923A-C683-59B6-861349277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94" y="3069771"/>
            <a:ext cx="5863908" cy="5840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1BDF3A-33C9-E0D7-BE04-26E52D86563A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configure and run docker container in an efficient way.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B8E0B-BB38-E855-19CC-4E3AB6764EAC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8344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456C20-ECCF-C086-1082-362B6BEE2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87" y="2774751"/>
            <a:ext cx="12879226" cy="63660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18D08B-AF5A-728E-A98D-4E1C5FEE9B11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make pods scalable and fault-tolerant.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B8B01-2911-4280-51C4-8F2D3E831A35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09337504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2021">
  <a:themeElements>
    <a:clrScheme name="Corporate-2021">
      <a:dk1>
        <a:srgbClr val="333332"/>
      </a:dk1>
      <a:lt1>
        <a:srgbClr val="FFFFFF"/>
      </a:lt1>
      <a:dk2>
        <a:srgbClr val="333332"/>
      </a:dk2>
      <a:lt2>
        <a:srgbClr val="FFFFFF"/>
      </a:lt2>
      <a:accent1>
        <a:srgbClr val="53CFF8"/>
      </a:accent1>
      <a:accent2>
        <a:srgbClr val="2BC6BF"/>
      </a:accent2>
      <a:accent3>
        <a:srgbClr val="F0503C"/>
      </a:accent3>
      <a:accent4>
        <a:srgbClr val="70529F"/>
      </a:accent4>
      <a:accent5>
        <a:srgbClr val="FFB133"/>
      </a:accent5>
      <a:accent6>
        <a:srgbClr val="284086"/>
      </a:accent6>
      <a:hlink>
        <a:srgbClr val="53CFF8"/>
      </a:hlink>
      <a:folHlink>
        <a:srgbClr val="70529F"/>
      </a:folHlink>
    </a:clrScheme>
    <a:fontScheme name="Corporate-2021">
      <a:majorFont>
        <a:latin typeface="DA_FuturaPT Light"/>
        <a:ea typeface=""/>
        <a:cs typeface=""/>
      </a:majorFont>
      <a:minorFont>
        <a:latin typeface="DA_FuturaPT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49BC363-B667-0348-8052-76D3631CFD13}" vid="{647FACF3-14CF-244F-B214-5D8B0023B79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e595e6-2bfb-444b-8c2a-22d7ac5c8c1c">
      <Terms xmlns="http://schemas.microsoft.com/office/infopath/2007/PartnerControls"/>
    </lcf76f155ced4ddcb4097134ff3c332f>
    <TaxCatchAll xmlns="d31a9763-ad48-4d75-b4cc-dbd081bef16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4DC51C4310A147BD2D10A84BE7DF5B" ma:contentTypeVersion="14" ma:contentTypeDescription="Create a new document." ma:contentTypeScope="" ma:versionID="58153d9a8ca4cd003aa5c61a075b6dbf">
  <xsd:schema xmlns:xsd="http://www.w3.org/2001/XMLSchema" xmlns:xs="http://www.w3.org/2001/XMLSchema" xmlns:p="http://schemas.microsoft.com/office/2006/metadata/properties" xmlns:ns2="87e595e6-2bfb-444b-8c2a-22d7ac5c8c1c" xmlns:ns3="d31a9763-ad48-4d75-b4cc-dbd081bef165" targetNamespace="http://schemas.microsoft.com/office/2006/metadata/properties" ma:root="true" ma:fieldsID="ca74c81c5f13de2ce0dc44d80fd826d0" ns2:_="" ns3:_="">
    <xsd:import namespace="87e595e6-2bfb-444b-8c2a-22d7ac5c8c1c"/>
    <xsd:import namespace="d31a9763-ad48-4d75-b4cc-dbd081bef1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595e6-2bfb-444b-8c2a-22d7ac5c8c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72a5e43-af37-4b8c-b1e3-40271c12b5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a9763-ad48-4d75-b4cc-dbd081bef16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1ece6bbd-0b24-4018-8a69-62f778b7a1f3}" ma:internalName="TaxCatchAll" ma:showField="CatchAllData" ma:web="d31a9763-ad48-4d75-b4cc-dbd081bef1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74268B-32CC-45F6-B320-01F53DDAC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2D52D5-8A09-4C80-995A-0B98512BFFC1}">
  <ds:schemaRefs>
    <ds:schemaRef ds:uri="http://purl.org/dc/elements/1.1/"/>
    <ds:schemaRef ds:uri="87e595e6-2bfb-444b-8c2a-22d7ac5c8c1c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d31a9763-ad48-4d75-b4cc-dbd081bef165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0BD7E9F-81C8-43A4-A403-00941A4FA9DA}">
  <ds:schemaRefs>
    <ds:schemaRef ds:uri="87e595e6-2bfb-444b-8c2a-22d7ac5c8c1c"/>
    <ds:schemaRef ds:uri="d31a9763-ad48-4d75-b4cc-dbd081bef1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Corporate-2021</Template>
  <TotalTime>13481</TotalTime>
  <Words>456</Words>
  <Application>Microsoft Office PowerPoint</Application>
  <PresentationFormat>Custom</PresentationFormat>
  <Paragraphs>104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DA_FuturaPT Book</vt:lpstr>
      <vt:lpstr>DA_FuturaPT Light</vt:lpstr>
      <vt:lpstr>DA_FuturaPT Medium</vt:lpstr>
      <vt:lpstr>Open Sans</vt:lpstr>
      <vt:lpstr>Corporate-2021</vt:lpstr>
      <vt:lpstr>DevOps Workshop, Part I</vt:lpstr>
      <vt:lpstr>History</vt:lpstr>
      <vt:lpstr>Docker Containers</vt:lpstr>
      <vt:lpstr>Q&amp;A: story</vt:lpstr>
      <vt:lpstr>Kubectl</vt:lpstr>
      <vt:lpstr>Nodes and Namespaces</vt:lpstr>
      <vt:lpstr>Q&amp;A: story</vt:lpstr>
      <vt:lpstr>Pods</vt:lpstr>
      <vt:lpstr>Deployment</vt:lpstr>
      <vt:lpstr>Deployment Affinity</vt:lpstr>
      <vt:lpstr>Q&amp;A: story</vt:lpstr>
      <vt:lpstr>Service</vt:lpstr>
      <vt:lpstr>Service exposing</vt:lpstr>
      <vt:lpstr>Service high level</vt:lpstr>
      <vt:lpstr>Q&amp;A: story</vt:lpstr>
      <vt:lpstr>Ingress</vt:lpstr>
      <vt:lpstr>Ingress high level</vt:lpstr>
      <vt:lpstr>Q&amp;A: 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Eugenia Talinovskaya</dc:creator>
  <cp:lastModifiedBy>Seva Kabrits</cp:lastModifiedBy>
  <cp:revision>23</cp:revision>
  <dcterms:created xsi:type="dcterms:W3CDTF">2021-06-03T12:55:39Z</dcterms:created>
  <dcterms:modified xsi:type="dcterms:W3CDTF">2023-05-10T09:55:20Z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0x010100454DC51C4310A147BD2D10A84BE7DF5B</vt:lpwstr>
  </property>
  <property fmtid="{D5CDD505-2E9C-101B-9397-08002B2CF9AE}" pid="3" name="MediaServiceImageTags">
    <vt:lpwstr/>
  </property>
</Properties>
</file>