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9"/>
  </p:notesMasterIdLst>
  <p:sldIdLst>
    <p:sldId id="256" r:id="rId5"/>
    <p:sldId id="260" r:id="rId6"/>
    <p:sldId id="267" r:id="rId7"/>
    <p:sldId id="276" r:id="rId8"/>
    <p:sldId id="270" r:id="rId9"/>
    <p:sldId id="268" r:id="rId10"/>
    <p:sldId id="269" r:id="rId11"/>
    <p:sldId id="277" r:id="rId12"/>
    <p:sldId id="271" r:id="rId13"/>
    <p:sldId id="272" r:id="rId14"/>
    <p:sldId id="273" r:id="rId15"/>
    <p:sldId id="275" r:id="rId16"/>
    <p:sldId id="274" r:id="rId17"/>
    <p:sldId id="278" r:id="rId18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5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CFC711-B463-0050-8299-43DFFB321FBC}" name="Maxim Ivannikov" initials="MI" userId="S::maxim.ivannikov@dataart.com::cca1c525-0cde-40da-81a2-c4d0ff7ad62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a Rachinskaya" initials="JR" lastIdx="1" clrIdx="0">
    <p:extLst>
      <p:ext uri="{19B8F6BF-5375-455C-9EA6-DF929625EA0E}">
        <p15:presenceInfo xmlns:p15="http://schemas.microsoft.com/office/powerpoint/2012/main" userId="S::juliana.rachinskaya@dataart.com::a5b182d3-afaa-4c4d-84c8-d969ce5a39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3AD"/>
    <a:srgbClr val="FFD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 varScale="1">
        <p:scale>
          <a:sx n="70" d="100"/>
          <a:sy n="70" d="100"/>
        </p:scale>
        <p:origin x="570" y="84"/>
      </p:cViewPr>
      <p:guideLst>
        <p:guide orient="horz" pos="3265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01EE1-980E-5041-99CA-AE19F2476FCE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2425-FF7F-4149-A7AB-444FA1A00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41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93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96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6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24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51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2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6750" y="4437209"/>
            <a:ext cx="9334500" cy="14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745471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500" y="3345064"/>
            <a:ext cx="742306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092A255-563F-A146-8654-6736A0B857C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480868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3345064"/>
            <a:ext cx="480042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08060" y="3345064"/>
            <a:ext cx="4810193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1BD96902-CE4A-3F49-A386-44810EC5D6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5CF431-9A94-FB43-A1B3-EBAA1C463BB5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349057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4321" y="3345064"/>
            <a:ext cx="3504170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3345064"/>
            <a:ext cx="348551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3345064"/>
            <a:ext cx="348966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EDE6D268-20AB-0B41-85FA-BB0650966B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8E33550-2636-DE4F-892D-CCB219ECB83B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7D8FE4-EB01-044F-9614-C98CC125F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71A66-9516-B54A-91AF-D9C479F3D7D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35DE0674-AB59-AF43-88BC-087999D197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AF182-A2A6-4345-9E95-0BE61D2962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6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Lin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E73301-1051-2B42-BC33-7D4FC7D8D7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7FF9A6AE-FA40-7547-99F9-59E94335D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2DB83F-60D6-6E4C-A94D-3821FCAF57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Pr>
        <a:solidFill>
          <a:srgbClr val="2BC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bg>
      <p:bgPr>
        <a:solidFill>
          <a:srgbClr val="F05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F89E6B4-BBCC-B640-A4A2-84B83A51A91A}"/>
              </a:ext>
            </a:extLst>
          </p:cNvPr>
          <p:cNvSpPr/>
          <p:nvPr userDrawn="1"/>
        </p:nvSpPr>
        <p:spPr>
          <a:xfrm>
            <a:off x="4093874" y="513528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lac">
    <p:bg>
      <p:bgPr>
        <a:solidFill>
          <a:srgbClr val="7052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bg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bg>
      <p:bgPr>
        <a:solidFill>
          <a:srgbClr val="53C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7"/>
            <a:ext cx="15326856" cy="6413651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CA9E855C-E923-5646-8D20-F62DA5981E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F11EE0-A35C-0644-B0FD-A241F7AC5163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26A51CD-AAA2-764F-BC62-A26D4919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1 Line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8"/>
            <a:ext cx="7448088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2617918"/>
            <a:ext cx="7429932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BDFDCAB0-E3F6-944C-ADD7-EB0C45F89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D0C60-4A47-8544-9C78-BE2DA2F39E7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D22872-F1DD-2E44-AEFE-AE2DCED9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2617918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471809" y="6053343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7" y="2617918"/>
            <a:ext cx="3497502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425587" y="6053343"/>
            <a:ext cx="349847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2617918"/>
            <a:ext cx="348541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86500" y="6053343"/>
            <a:ext cx="3484277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2617918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3322492" y="6053343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6A6E0E94-5D46-E741-ADBB-D3C0BCAA9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51A320-3DA0-4940-ABFE-1E77E43A70D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C0E81F0-E8A3-E74C-81E5-BF82F160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15326856" cy="5686495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B6F5147A-04C5-B742-9752-AF90CA74FF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30AC75-1004-6043-8D21-BD3EC15EE076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1CC79E-20C7-F34E-AB8B-78AEB345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7448088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3345069"/>
            <a:ext cx="7429932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663F9761-095D-9744-A7DB-19872F461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128F713-9F25-8C4A-A575-8D32A9164653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8D30E9-D3BB-FA46-BD49-47014B9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2 Lines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3345065"/>
            <a:ext cx="349484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6" y="3345065"/>
            <a:ext cx="3504133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3345065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3345064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471809" y="6416912"/>
            <a:ext cx="3499824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425587" y="6416912"/>
            <a:ext cx="3504132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386500" y="6416912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13322492" y="6416911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BA80EDF2-E662-6C49-A17E-4C4B3DC0C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C700E69-AC4C-3643-9662-4C799C720A10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46DF9C7-9B8B-3446-93D8-A15AB8A5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8288000" cy="10288587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2617918"/>
            <a:ext cx="15335092" cy="2533165"/>
          </a:xfrm>
        </p:spPr>
        <p:txBody>
          <a:bodyPr anchor="b" anchorCtr="0"/>
          <a:lstStyle>
            <a:lvl1pPr>
              <a:defRPr sz="10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1431925" y="6023592"/>
            <a:ext cx="7672388" cy="302101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Full Name</a:t>
            </a:r>
            <a:br>
              <a:rPr lang="en-US"/>
            </a:br>
            <a:r>
              <a:rPr lang="en-US"/>
              <a:t>Job Title</a:t>
            </a:r>
            <a:br>
              <a:rPr lang="en-US"/>
            </a:br>
            <a:r>
              <a:rPr lang="en-US"/>
              <a:t>Company Name</a:t>
            </a:r>
            <a:br>
              <a:rPr lang="en-US"/>
            </a:br>
            <a:r>
              <a:rPr lang="en-US"/>
              <a:t>Your Email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C5740E-EA05-4546-A91D-6724B445B2A1}"/>
              </a:ext>
            </a:extLst>
          </p:cNvPr>
          <p:cNvSpPr/>
          <p:nvPr userDrawn="1"/>
        </p:nvSpPr>
        <p:spPr>
          <a:xfrm>
            <a:off x="4093874" y="5776158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56117" y="4874424"/>
            <a:ext cx="9372600" cy="642356"/>
          </a:xfrm>
        </p:spPr>
        <p:txBody>
          <a:bodyPr/>
          <a:lstStyle>
            <a:lvl1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0" kern="1200" baseline="0" dirty="0" smtClean="0">
                <a:solidFill>
                  <a:srgbClr val="FFB133"/>
                </a:solidFill>
                <a:latin typeface="+mj-lt"/>
                <a:ea typeface="+mj-ea"/>
                <a:cs typeface="+mj-cs"/>
              </a:defRPr>
            </a:lvl1pPr>
            <a:lvl2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2pPr>
            <a:lvl3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3pPr>
            <a:lvl4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4pPr>
            <a:lvl5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7A6A4D64-DC1D-6B4D-9B89-AC8BE92607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6693D-A6F0-8549-9C41-72512A49A341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 userDrawn="1"/>
          </p:nvCxnSpPr>
          <p:spPr>
            <a:xfrm>
              <a:off x="1476080" y="1147820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5144294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261791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1476080" y="199774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 userDrawn="1"/>
          </p:nvCxnSpPr>
          <p:spPr>
            <a:xfrm>
              <a:off x="1478437" y="1147820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 userDrawn="1"/>
          </p:nvCxnSpPr>
          <p:spPr>
            <a:xfrm>
              <a:off x="1478437" y="514429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 userDrawn="1"/>
          </p:nvCxnSpPr>
          <p:spPr>
            <a:xfrm>
              <a:off x="1478437" y="3345068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 userDrawn="1"/>
          </p:nvCxnSpPr>
          <p:spPr>
            <a:xfrm>
              <a:off x="1478437" y="243877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1 Lin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056261" y="4137107"/>
            <a:ext cx="11375424" cy="70912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text</a:t>
            </a:r>
          </a:p>
        </p:txBody>
      </p:sp>
      <p:pic>
        <p:nvPicPr>
          <p:cNvPr id="14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9060" y="3016192"/>
            <a:ext cx="3850840" cy="62126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96046" y="5133352"/>
            <a:ext cx="13176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80DC5-250F-7F4E-B502-DC1EC5145A1B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1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ACF6E7-D83B-324D-A058-69FED887E994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74547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884" y="2617918"/>
            <a:ext cx="743137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38961FC2-1CEF-8D40-B6CB-32949787A6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E9DA78-BE1F-9B43-A0F1-21CEB812E776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481104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2617918"/>
            <a:ext cx="479964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4581" y="2617918"/>
            <a:ext cx="478498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7823A8EE-2565-7A44-A37C-46C44B982A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7B89F7-5159-684E-950B-E01EB6B42DF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3490579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7702" y="2617918"/>
            <a:ext cx="3500353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2617918"/>
            <a:ext cx="34848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2617918"/>
            <a:ext cx="3475971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F0273A64-A4E7-824F-ABC7-B9F490E08B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B54AD38-AC45-774F-BE81-00F3379A7D5C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76080" y="1147819"/>
            <a:ext cx="15335840" cy="7883749"/>
          </a:xfrm>
          <a:ln>
            <a:noFill/>
          </a:ln>
        </p:spPr>
        <p:txBody>
          <a:bodyPr anchor="ctr" anchorCtr="0"/>
          <a:lstStyle>
            <a:lvl1pPr>
              <a:lnSpc>
                <a:spcPct val="100000"/>
              </a:lnSpc>
              <a:defRPr sz="960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2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5048" y="871382"/>
            <a:ext cx="15191852" cy="16436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Sample Text</a:t>
            </a:r>
            <a:br>
              <a:rPr lang="en-US"/>
            </a:br>
            <a:r>
              <a:rPr lang="en-US"/>
              <a:t>Second 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3124684"/>
            <a:ext cx="15201900" cy="5449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39800" y="8750062"/>
            <a:ext cx="3467100" cy="54777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600" b="0" i="0" cap="all" baseline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30" r:id="rId14"/>
    <p:sldLayoutId id="2147483724" r:id="rId15"/>
    <p:sldLayoutId id="2147483725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6" r:id="rId29"/>
    <p:sldLayoutId id="2147483727" r:id="rId30"/>
    <p:sldLayoutId id="2147483728" r:id="rId31"/>
    <p:sldLayoutId id="2147483729" r:id="rId32"/>
  </p:sldLayoutIdLst>
  <p:hf sldNum="0" hdr="0" ftr="0" dt="0"/>
  <p:txStyles>
    <p:titleStyle>
      <a:lvl1pPr algn="l" defTabSz="1371874" rtl="0" eaLnBrk="1" latinLnBrk="0" hangingPunct="1">
        <a:lnSpc>
          <a:spcPct val="90000"/>
        </a:lnSpc>
        <a:spcBef>
          <a:spcPct val="0"/>
        </a:spcBef>
        <a:buNone/>
        <a:defRPr sz="540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30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1pPr>
      <a:lvl2pPr marL="914583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8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2pPr>
      <a:lvl3pPr marL="1371874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3pPr>
      <a:lvl4pPr marL="1829166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2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4pPr>
      <a:lvl5pPr marL="2286457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tabLst>
          <a:tab pos="9490386" algn="l"/>
        </a:tabLst>
        <a:defRPr sz="20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5pPr>
      <a:lvl6pPr marL="3772654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458592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5144529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830466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74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811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86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623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56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49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7" userDrawn="1">
          <p15:clr>
            <a:srgbClr val="F26B43"/>
          </p15:clr>
        </p15:guide>
        <p15:guide id="2" orient="horz" pos="6052" userDrawn="1">
          <p15:clr>
            <a:srgbClr val="F26B43"/>
          </p15:clr>
        </p15:guide>
        <p15:guide id="3" pos="929" userDrawn="1">
          <p15:clr>
            <a:srgbClr val="F26B43"/>
          </p15:clr>
        </p15:guide>
        <p15:guide id="4" orient="horz" pos="1648" userDrawn="1">
          <p15:clr>
            <a:srgbClr val="F26B43"/>
          </p15:clr>
        </p15:guide>
        <p15:guide id="6" orient="horz" pos="3234" userDrawn="1">
          <p15:clr>
            <a:srgbClr val="F26B43"/>
          </p15:clr>
        </p15:guide>
        <p15:guide id="9" orient="horz" pos="4555" userDrawn="1">
          <p15:clr>
            <a:srgbClr val="F26B43"/>
          </p15:clr>
        </p15:guide>
        <p15:guide id="11" orient="horz" pos="5689" userDrawn="1">
          <p15:clr>
            <a:srgbClr val="F26B43"/>
          </p15:clr>
        </p15:guide>
        <p15:guide id="27" orient="horz" pos="1258" userDrawn="1">
          <p15:clr>
            <a:srgbClr val="F26B43"/>
          </p15:clr>
        </p15:guide>
        <p15:guide id="28" pos="1474" userDrawn="1">
          <p15:clr>
            <a:srgbClr val="F26B43"/>
          </p15:clr>
        </p15:guide>
        <p15:guide id="29" pos="1754" userDrawn="1">
          <p15:clr>
            <a:srgbClr val="F26B43"/>
          </p15:clr>
        </p15:guide>
        <p15:guide id="30" pos="2304" userDrawn="1">
          <p15:clr>
            <a:srgbClr val="F26B43"/>
          </p15:clr>
        </p15:guide>
        <p15:guide id="31" pos="2592" userDrawn="1">
          <p15:clr>
            <a:srgbClr val="F26B43"/>
          </p15:clr>
        </p15:guide>
        <p15:guide id="32" pos="3130" userDrawn="1">
          <p15:clr>
            <a:srgbClr val="F26B43"/>
          </p15:clr>
        </p15:guide>
        <p15:guide id="33" pos="3418" userDrawn="1">
          <p15:clr>
            <a:srgbClr val="F26B43"/>
          </p15:clr>
        </p15:guide>
        <p15:guide id="34" pos="3962" userDrawn="1">
          <p15:clr>
            <a:srgbClr val="F26B43"/>
          </p15:clr>
        </p15:guide>
        <p15:guide id="35" pos="4250" userDrawn="1">
          <p15:clr>
            <a:srgbClr val="F26B43"/>
          </p15:clr>
        </p15:guide>
        <p15:guide id="36" pos="4787" userDrawn="1">
          <p15:clr>
            <a:srgbClr val="F26B43"/>
          </p15:clr>
        </p15:guide>
        <p15:guide id="37" pos="5077" userDrawn="1">
          <p15:clr>
            <a:srgbClr val="F26B43"/>
          </p15:clr>
        </p15:guide>
        <p15:guide id="38" pos="5618" userDrawn="1">
          <p15:clr>
            <a:srgbClr val="F26B43"/>
          </p15:clr>
        </p15:guide>
        <p15:guide id="39" pos="5911" userDrawn="1">
          <p15:clr>
            <a:srgbClr val="F26B43"/>
          </p15:clr>
        </p15:guide>
        <p15:guide id="40" pos="6451" userDrawn="1">
          <p15:clr>
            <a:srgbClr val="F26B43"/>
          </p15:clr>
        </p15:guide>
        <p15:guide id="41" pos="6735" userDrawn="1">
          <p15:clr>
            <a:srgbClr val="F26B43"/>
          </p15:clr>
        </p15:guide>
        <p15:guide id="42" pos="7275" userDrawn="1">
          <p15:clr>
            <a:srgbClr val="F26B43"/>
          </p15:clr>
        </p15:guide>
        <p15:guide id="43" pos="7568" userDrawn="1">
          <p15:clr>
            <a:srgbClr val="F26B43"/>
          </p15:clr>
        </p15:guide>
        <p15:guide id="44" pos="8108" userDrawn="1">
          <p15:clr>
            <a:srgbClr val="F26B43"/>
          </p15:clr>
        </p15:guide>
        <p15:guide id="45" pos="8392" userDrawn="1">
          <p15:clr>
            <a:srgbClr val="F26B43"/>
          </p15:clr>
        </p15:guide>
        <p15:guide id="46" pos="8924" userDrawn="1">
          <p15:clr>
            <a:srgbClr val="F26B43"/>
          </p15:clr>
        </p15:guide>
        <p15:guide id="47" pos="9216" userDrawn="1">
          <p15:clr>
            <a:srgbClr val="F26B43"/>
          </p15:clr>
        </p15:guide>
        <p15:guide id="48" pos="9765" userDrawn="1">
          <p15:clr>
            <a:srgbClr val="F26B43"/>
          </p15:clr>
        </p15:guide>
        <p15:guide id="49" pos="10049" userDrawn="1">
          <p15:clr>
            <a:srgbClr val="F26B43"/>
          </p15:clr>
        </p15:guide>
        <p15:guide id="50" pos="105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Workshop, Part II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209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Layout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1CF38-083A-8601-1155-2B816BAB1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29" y="2961865"/>
            <a:ext cx="8258342" cy="6178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CB5C6-88FE-6468-C0F7-1B3E87475C90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ease and unify deployment configuration for different </a:t>
            </a:r>
            <a:r>
              <a:rPr lang="en-US" dirty="0" err="1"/>
              <a:t>envs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AAB6E-DDC8-9EAF-C7EE-B6F1370FAC3B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5095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Templating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DE26C-3928-E33E-6CB7-43E196FC5E62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ease and unify deployment configuration for different </a:t>
            </a:r>
            <a:r>
              <a:rPr lang="en-US" dirty="0" err="1"/>
              <a:t>envs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BA456-282E-59B7-7DE0-63FF29F4AB70}"/>
              </a:ext>
            </a:extLst>
          </p:cNvPr>
          <p:cNvSpPr txBox="1"/>
          <p:nvPr/>
        </p:nvSpPr>
        <p:spPr>
          <a:xfrm>
            <a:off x="11250386" y="4236814"/>
            <a:ext cx="33816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replicaCount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1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image: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repository: nginx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service: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type: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ClusterIP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port: 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9F6BE5-48D4-76F4-C108-C8EC16EDDDFF}"/>
              </a:ext>
            </a:extLst>
          </p:cNvPr>
          <p:cNvSpPr txBox="1"/>
          <p:nvPr/>
        </p:nvSpPr>
        <p:spPr>
          <a:xfrm>
            <a:off x="11250386" y="3414601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values.yaml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0F06A-24CB-47D7-7740-E04741CE58F0}"/>
              </a:ext>
            </a:extLst>
          </p:cNvPr>
          <p:cNvSpPr txBox="1"/>
          <p:nvPr/>
        </p:nvSpPr>
        <p:spPr>
          <a:xfrm>
            <a:off x="767299" y="4328492"/>
            <a:ext cx="83767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apiVersion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v1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kind: Service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metadata: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name: {{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chart.fullname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labels: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{{-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chart.labels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|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nindent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4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spec: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type: {{ 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Values.service.type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ports: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- port: {{ 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Values.service.port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targetPort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protocol: TCP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name: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selector: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{{-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chart.selectorLabels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|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nindent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4 }}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CACA74-E7BD-FD5A-7414-81381EBCD4FA}"/>
              </a:ext>
            </a:extLst>
          </p:cNvPr>
          <p:cNvSpPr txBox="1"/>
          <p:nvPr/>
        </p:nvSpPr>
        <p:spPr>
          <a:xfrm>
            <a:off x="767299" y="3506278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Template </a:t>
            </a:r>
            <a:r>
              <a:rPr lang="en-US" sz="3200" dirty="0" err="1"/>
              <a:t>service.yaml</a:t>
            </a:r>
            <a:endParaRPr lang="en-US" sz="3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9DF9C-E127-95CE-DE8E-922446BFF21D}"/>
              </a:ext>
            </a:extLst>
          </p:cNvPr>
          <p:cNvCxnSpPr>
            <a:cxnSpLocks/>
          </p:cNvCxnSpPr>
          <p:nvPr/>
        </p:nvCxnSpPr>
        <p:spPr>
          <a:xfrm>
            <a:off x="10156371" y="3506278"/>
            <a:ext cx="0" cy="621708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CAB529-B53C-0CB0-3202-F4B25E7E61F1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8534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Templating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DE26C-3928-E33E-6CB7-43E196FC5E62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ease and unify deployment configuration for different </a:t>
            </a:r>
            <a:r>
              <a:rPr lang="en-US" dirty="0" err="1"/>
              <a:t>envs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1449D-CF4E-4F07-128D-1591BBE138B2}"/>
              </a:ext>
            </a:extLst>
          </p:cNvPr>
          <p:cNvSpPr txBox="1"/>
          <p:nvPr/>
        </p:nvSpPr>
        <p:spPr>
          <a:xfrm>
            <a:off x="3028878" y="5144294"/>
            <a:ext cx="12230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helm template my-release-name my-chart/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EC86E-553F-D284-C183-BB529DB9D63A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497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Templating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DE26C-3928-E33E-6CB7-43E196FC5E62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ease and unify deployment configuration for different </a:t>
            </a:r>
            <a:r>
              <a:rPr lang="en-US" dirty="0" err="1"/>
              <a:t>envs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37416-AC5E-3B52-844D-97F759B12D26}"/>
              </a:ext>
            </a:extLst>
          </p:cNvPr>
          <p:cNvSpPr txBox="1"/>
          <p:nvPr/>
        </p:nvSpPr>
        <p:spPr>
          <a:xfrm>
            <a:off x="11250386" y="4091053"/>
            <a:ext cx="703761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apiVersion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v1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kind: Service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metadata: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name: my-release-name-my-chart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labels: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helm.sh/chart: my-chart-0.1.0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app.kubernetes.io/name: my-chart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app.kubernetes.io/instance: my-release-name</a:t>
            </a:r>
          </a:p>
          <a:p>
            <a:r>
              <a:rPr lang="de-D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</a:t>
            </a:r>
            <a:r>
              <a:rPr lang="de-DE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version</a:t>
            </a:r>
            <a:r>
              <a:rPr lang="de-D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"1.16.0"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app.kubernetes.io/managed-by: Helm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spec: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type: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ClusterIP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ports: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- port: 80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targetPort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protocol: TCP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name: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selector: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app.kubernetes.io/name: my-chart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app.kubernetes.io/instance: my-release-name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769F0-3632-91C7-2125-825A9A546F1A}"/>
              </a:ext>
            </a:extLst>
          </p:cNvPr>
          <p:cNvSpPr txBox="1"/>
          <p:nvPr/>
        </p:nvSpPr>
        <p:spPr>
          <a:xfrm>
            <a:off x="11250386" y="3414601"/>
            <a:ext cx="291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service.yaml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3D290-A3E9-C55A-C285-EEC60AD31F5B}"/>
              </a:ext>
            </a:extLst>
          </p:cNvPr>
          <p:cNvSpPr txBox="1"/>
          <p:nvPr/>
        </p:nvSpPr>
        <p:spPr>
          <a:xfrm>
            <a:off x="767299" y="4328492"/>
            <a:ext cx="83767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apiVersion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v1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kind: Service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metadata: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name: {{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chart.fullname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labels: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{{-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chart.labels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|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nindent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4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spec: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type: {{ 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Values.service.type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ports: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- port: {{ 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Values.service.port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targetPort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protocol: TCP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name: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selector: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{{-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chart.selectorLabels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|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nindent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4 }}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15C98-AD67-5C63-1579-B40E9A61B21B}"/>
              </a:ext>
            </a:extLst>
          </p:cNvPr>
          <p:cNvSpPr txBox="1"/>
          <p:nvPr/>
        </p:nvSpPr>
        <p:spPr>
          <a:xfrm>
            <a:off x="767299" y="3506278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Template </a:t>
            </a:r>
            <a:r>
              <a:rPr lang="en-US" sz="3200" dirty="0" err="1"/>
              <a:t>service.yaml</a:t>
            </a:r>
            <a:endParaRPr lang="en-US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99F207-CCA6-8718-B10E-E65F6282D2D8}"/>
              </a:ext>
            </a:extLst>
          </p:cNvPr>
          <p:cNvCxnSpPr>
            <a:cxnSpLocks/>
          </p:cNvCxnSpPr>
          <p:nvPr/>
        </p:nvCxnSpPr>
        <p:spPr>
          <a:xfrm>
            <a:off x="10156371" y="3506278"/>
            <a:ext cx="0" cy="621708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FF84DB-9E83-4FB8-6E8A-6F8FEF75DA9E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5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Q&amp;A: story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see </a:t>
            </a:r>
            <a:r>
              <a:rPr lang="en-US" dirty="0" err="1"/>
              <a:t>usecases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E76AC75-F0A2-D695-3545-2D4B565B01CF}"/>
              </a:ext>
            </a:extLst>
          </p:cNvPr>
          <p:cNvSpPr/>
          <p:nvPr/>
        </p:nvSpPr>
        <p:spPr>
          <a:xfrm>
            <a:off x="3275462" y="3671247"/>
            <a:ext cx="5513696" cy="1922833"/>
          </a:xfrm>
          <a:prstGeom prst="cloudCallout">
            <a:avLst>
              <a:gd name="adj1" fmla="val -46637"/>
              <a:gd name="adj2" fmla="val 6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Well, now I have my tea shop running, but development requires different environments with different configuration…</a:t>
            </a:r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B2BDBD5-5678-202E-FAF3-A0DC4D68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00" y="5396777"/>
            <a:ext cx="3323230" cy="3323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232B7-9F05-F8DC-FCC9-582380AC9605}"/>
              </a:ext>
            </a:extLst>
          </p:cNvPr>
          <p:cNvSpPr txBox="1"/>
          <p:nvPr/>
        </p:nvSpPr>
        <p:spPr>
          <a:xfrm>
            <a:off x="2186821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E3414CCD-FACA-7861-4640-298E63FF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5368569"/>
            <a:ext cx="3323230" cy="332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2861F6-C4E6-1ACF-9372-B7F2496D4888}"/>
              </a:ext>
            </a:extLst>
          </p:cNvPr>
          <p:cNvSpPr txBox="1"/>
          <p:nvPr/>
        </p:nvSpPr>
        <p:spPr>
          <a:xfrm>
            <a:off x="10490115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061D5B1-80BC-F4FB-3898-021F7B395B84}"/>
              </a:ext>
            </a:extLst>
          </p:cNvPr>
          <p:cNvSpPr/>
          <p:nvPr/>
        </p:nvSpPr>
        <p:spPr>
          <a:xfrm>
            <a:off x="11198220" y="3671247"/>
            <a:ext cx="5513696" cy="1786355"/>
          </a:xfrm>
          <a:prstGeom prst="wedgeEllipseCallout">
            <a:avLst>
              <a:gd name="adj1" fmla="val -44188"/>
              <a:gd name="adj2" fmla="val 6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helm a chance!</a:t>
            </a:r>
          </a:p>
        </p:txBody>
      </p:sp>
    </p:spTree>
    <p:extLst>
      <p:ext uri="{BB962C8B-B14F-4D97-AF65-F5344CB8AC3E}">
        <p14:creationId xmlns:p14="http://schemas.microsoft.com/office/powerpoint/2010/main" val="38784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Configmaps</a:t>
            </a:r>
            <a:r>
              <a:rPr lang="en-US" dirty="0"/>
              <a:t> &amp; Secrets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7227A-1C92-42B6-A9FB-1D50D4AC2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70" y="2417358"/>
            <a:ext cx="13179829" cy="6139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98C962-2F97-D28C-CBAF-2BE4A6353977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ease configuration process.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C1FA3-F91F-B253-6441-06F7633DE2F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0406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types</a:t>
            </a:r>
            <a:endParaRPr lang="en-RU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BA8D0D0-BDCE-6056-1C2B-3A6B3AEA0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74277"/>
              </p:ext>
            </p:extLst>
          </p:nvPr>
        </p:nvGraphicFramePr>
        <p:xfrm>
          <a:off x="3048000" y="3686912"/>
          <a:ext cx="12192000" cy="473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28615044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6374786"/>
                    </a:ext>
                  </a:extLst>
                </a:gridCol>
              </a:tblGrid>
              <a:tr h="788745"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Built-in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84910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Opaque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arbitrary user-defined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48628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kubernetes.io/service-account-token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 err="1">
                          <a:effectLst/>
                        </a:rPr>
                        <a:t>ServiceAccount</a:t>
                      </a:r>
                      <a:r>
                        <a:rPr lang="en-US" b="0" dirty="0">
                          <a:effectLst/>
                        </a:rPr>
                        <a:t> 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044662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kubernetes.io/</a:t>
                      </a: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dockercfg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serialized </a:t>
                      </a:r>
                      <a:r>
                        <a:rPr lang="en-US" dirty="0"/>
                        <a:t>~/.</a:t>
                      </a:r>
                      <a:r>
                        <a:rPr lang="en-US" dirty="0" err="1"/>
                        <a:t>dockercfg</a:t>
                      </a:r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21488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kubernetes.io/</a:t>
                      </a: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dockerconfigjson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serialized </a:t>
                      </a:r>
                      <a:r>
                        <a:rPr lang="en-US" dirty="0"/>
                        <a:t>~/.docker/</a:t>
                      </a:r>
                      <a:r>
                        <a:rPr lang="en-US" dirty="0" err="1"/>
                        <a:t>config.json</a:t>
                      </a:r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62473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kubernetes.io/</a:t>
                      </a: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for a TLS client or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807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659617-35DF-7336-E2A4-AFBE70A5AAC8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make secret purpose clearer for user.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3C218-4FB7-7198-AB02-C920EADC3E7C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Q&amp;A: story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see </a:t>
            </a:r>
            <a:r>
              <a:rPr lang="en-US" dirty="0" err="1"/>
              <a:t>usecases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E76AC75-F0A2-D695-3545-2D4B565B01CF}"/>
              </a:ext>
            </a:extLst>
          </p:cNvPr>
          <p:cNvSpPr/>
          <p:nvPr/>
        </p:nvSpPr>
        <p:spPr>
          <a:xfrm>
            <a:off x="3275462" y="3671247"/>
            <a:ext cx="5513696" cy="1922833"/>
          </a:xfrm>
          <a:prstGeom prst="cloudCallout">
            <a:avLst>
              <a:gd name="adj1" fmla="val -46637"/>
              <a:gd name="adj2" fmla="val 6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to store DB credentials and configs somewhere… Definitely hardcoding them into docker container is not an option.</a:t>
            </a:r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B2BDBD5-5678-202E-FAF3-A0DC4D68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00" y="5396777"/>
            <a:ext cx="3323230" cy="3323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232B7-9F05-F8DC-FCC9-582380AC9605}"/>
              </a:ext>
            </a:extLst>
          </p:cNvPr>
          <p:cNvSpPr txBox="1"/>
          <p:nvPr/>
        </p:nvSpPr>
        <p:spPr>
          <a:xfrm>
            <a:off x="2186821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E3414CCD-FACA-7861-4640-298E63FF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5368569"/>
            <a:ext cx="3323230" cy="332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2861F6-C4E6-1ACF-9372-B7F2496D4888}"/>
              </a:ext>
            </a:extLst>
          </p:cNvPr>
          <p:cNvSpPr txBox="1"/>
          <p:nvPr/>
        </p:nvSpPr>
        <p:spPr>
          <a:xfrm>
            <a:off x="10490115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061D5B1-80BC-F4FB-3898-021F7B395B84}"/>
              </a:ext>
            </a:extLst>
          </p:cNvPr>
          <p:cNvSpPr/>
          <p:nvPr/>
        </p:nvSpPr>
        <p:spPr>
          <a:xfrm>
            <a:off x="11198220" y="3671247"/>
            <a:ext cx="5513696" cy="1786355"/>
          </a:xfrm>
          <a:prstGeom prst="wedgeEllipseCallout">
            <a:avLst>
              <a:gd name="adj1" fmla="val -44188"/>
              <a:gd name="adj2" fmla="val 6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secrets and </a:t>
            </a:r>
            <a:r>
              <a:rPr lang="en-US" dirty="0" err="1"/>
              <a:t>configmaps</a:t>
            </a:r>
            <a:r>
              <a:rPr lang="en-US" dirty="0"/>
              <a:t> – they must be ideal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221234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PV(C)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1597D-8B8B-B0E2-62DE-4F5268A42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27" y="1572783"/>
            <a:ext cx="2882345" cy="7860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1021CE-5077-6899-522B-4940430D1B44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make applications stateful.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5A70F-2B44-400B-FFCB-4C53E36FB367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6888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Sets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EB97D-D97A-5EAB-B3E8-1A331E46B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78" y="1000281"/>
            <a:ext cx="7710043" cy="81845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60C598-69D3-B657-A8BA-8708DB326526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make stateful applications scalable.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0A870-BC00-7E85-2530-2A50F5C47C04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47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Sets DNS</a:t>
            </a:r>
            <a:endParaRPr lang="en-R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FE4235-7BEF-3508-5CAB-7D5F3C502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37544"/>
              </p:ext>
            </p:extLst>
          </p:nvPr>
        </p:nvGraphicFramePr>
        <p:xfrm>
          <a:off x="1429110" y="4229640"/>
          <a:ext cx="15429780" cy="182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559">
                  <a:extLst>
                    <a:ext uri="{9D8B030D-6E8A-4147-A177-3AD203B41FA5}">
                      <a16:colId xmlns:a16="http://schemas.microsoft.com/office/drawing/2014/main" val="4188188923"/>
                    </a:ext>
                  </a:extLst>
                </a:gridCol>
                <a:gridCol w="1966822">
                  <a:extLst>
                    <a:ext uri="{9D8B030D-6E8A-4147-A177-3AD203B41FA5}">
                      <a16:colId xmlns:a16="http://schemas.microsoft.com/office/drawing/2014/main" val="2101634235"/>
                    </a:ext>
                  </a:extLst>
                </a:gridCol>
                <a:gridCol w="1811548">
                  <a:extLst>
                    <a:ext uri="{9D8B030D-6E8A-4147-A177-3AD203B41FA5}">
                      <a16:colId xmlns:a16="http://schemas.microsoft.com/office/drawing/2014/main" val="4215063786"/>
                    </a:ext>
                  </a:extLst>
                </a:gridCol>
                <a:gridCol w="2863969">
                  <a:extLst>
                    <a:ext uri="{9D8B030D-6E8A-4147-A177-3AD203B41FA5}">
                      <a16:colId xmlns:a16="http://schemas.microsoft.com/office/drawing/2014/main" val="2601810890"/>
                    </a:ext>
                  </a:extLst>
                </a:gridCol>
                <a:gridCol w="4226944">
                  <a:extLst>
                    <a:ext uri="{9D8B030D-6E8A-4147-A177-3AD203B41FA5}">
                      <a16:colId xmlns:a16="http://schemas.microsoft.com/office/drawing/2014/main" val="3262898658"/>
                    </a:ext>
                  </a:extLst>
                </a:gridCol>
                <a:gridCol w="2679938">
                  <a:extLst>
                    <a:ext uri="{9D8B030D-6E8A-4147-A177-3AD203B41FA5}">
                      <a16:colId xmlns:a16="http://schemas.microsoft.com/office/drawing/2014/main" val="1546922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(ns/name)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StatefulSet</a:t>
                      </a:r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(ns/name)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StatefulSet</a:t>
                      </a:r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 DNS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 Hostname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0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cluster.local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foo/nginx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foo/web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nginx.foo.svc.cluster.local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web-{0..N-1}.</a:t>
                      </a: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nginx.foo.svc.cluster.local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web-{0..N-1}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571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1879C04-9623-0357-C725-0E7CB21D59F9}"/>
              </a:ext>
            </a:extLst>
          </p:cNvPr>
          <p:cNvSpPr txBox="1"/>
          <p:nvPr/>
        </p:nvSpPr>
        <p:spPr>
          <a:xfrm>
            <a:off x="10654302" y="1111118"/>
            <a:ext cx="351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use cluster DNS for communication with distributed stateful applications.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7A065-47E6-DEAC-F685-2A79F8DCBF4F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733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Q&amp;A: story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see </a:t>
            </a:r>
            <a:r>
              <a:rPr lang="en-US" dirty="0" err="1"/>
              <a:t>usecases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C16E-7ACC-94DF-5B4C-368367FB7A4D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E76AC75-F0A2-D695-3545-2D4B565B01CF}"/>
              </a:ext>
            </a:extLst>
          </p:cNvPr>
          <p:cNvSpPr/>
          <p:nvPr/>
        </p:nvSpPr>
        <p:spPr>
          <a:xfrm>
            <a:off x="3275462" y="3671247"/>
            <a:ext cx="5513696" cy="1922833"/>
          </a:xfrm>
          <a:prstGeom prst="cloudCallout">
            <a:avLst>
              <a:gd name="adj1" fmla="val -46637"/>
              <a:gd name="adj2" fmla="val 6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database that contains available teas can’t be stateless deployment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5B2BDBD5-5678-202E-FAF3-A0DC4D68E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400" y="5396777"/>
            <a:ext cx="3323230" cy="3323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232B7-9F05-F8DC-FCC9-582380AC9605}"/>
              </a:ext>
            </a:extLst>
          </p:cNvPr>
          <p:cNvSpPr txBox="1"/>
          <p:nvPr/>
        </p:nvSpPr>
        <p:spPr>
          <a:xfrm>
            <a:off x="2186821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E3414CCD-FACA-7861-4640-298E63FF4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0" y="5368569"/>
            <a:ext cx="3323230" cy="3323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2861F6-C4E6-1ACF-9372-B7F2496D4888}"/>
              </a:ext>
            </a:extLst>
          </p:cNvPr>
          <p:cNvSpPr txBox="1"/>
          <p:nvPr/>
        </p:nvSpPr>
        <p:spPr>
          <a:xfrm>
            <a:off x="10490115" y="8322467"/>
            <a:ext cx="9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061D5B1-80BC-F4FB-3898-021F7B395B84}"/>
              </a:ext>
            </a:extLst>
          </p:cNvPr>
          <p:cNvSpPr/>
          <p:nvPr/>
        </p:nvSpPr>
        <p:spPr>
          <a:xfrm>
            <a:off x="11198220" y="3671247"/>
            <a:ext cx="5513696" cy="1786355"/>
          </a:xfrm>
          <a:prstGeom prst="wedgeEllipseCallout">
            <a:avLst>
              <a:gd name="adj1" fmla="val -44188"/>
              <a:gd name="adj2" fmla="val 6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make it stateful set!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E8E7C-33E5-6EF2-DEE7-9AAE21D0B055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ease and unify deployment configuration for different </a:t>
            </a:r>
            <a:r>
              <a:rPr lang="en-US" dirty="0" err="1"/>
              <a:t>envs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B706C-AE0F-CAB2-D693-A4BA49348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56" y="4632260"/>
            <a:ext cx="12733488" cy="4508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EE59DF-8365-6D88-6FBE-D089EC585341}"/>
              </a:ext>
            </a:extLst>
          </p:cNvPr>
          <p:cNvSpPr txBox="1"/>
          <p:nvPr/>
        </p:nvSpPr>
        <p:spPr>
          <a:xfrm>
            <a:off x="17508906" y="9659383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01955745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2021">
  <a:themeElements>
    <a:clrScheme name="Corporate-2021">
      <a:dk1>
        <a:srgbClr val="333332"/>
      </a:dk1>
      <a:lt1>
        <a:srgbClr val="FFFFFF"/>
      </a:lt1>
      <a:dk2>
        <a:srgbClr val="333332"/>
      </a:dk2>
      <a:lt2>
        <a:srgbClr val="FFFFFF"/>
      </a:lt2>
      <a:accent1>
        <a:srgbClr val="53CFF8"/>
      </a:accent1>
      <a:accent2>
        <a:srgbClr val="2BC6BF"/>
      </a:accent2>
      <a:accent3>
        <a:srgbClr val="F0503C"/>
      </a:accent3>
      <a:accent4>
        <a:srgbClr val="70529F"/>
      </a:accent4>
      <a:accent5>
        <a:srgbClr val="FFB133"/>
      </a:accent5>
      <a:accent6>
        <a:srgbClr val="284086"/>
      </a:accent6>
      <a:hlink>
        <a:srgbClr val="53CFF8"/>
      </a:hlink>
      <a:folHlink>
        <a:srgbClr val="70529F"/>
      </a:folHlink>
    </a:clrScheme>
    <a:fontScheme name="Corporate-2021">
      <a:majorFont>
        <a:latin typeface="DA_FuturaPT Light"/>
        <a:ea typeface=""/>
        <a:cs typeface=""/>
      </a:majorFont>
      <a:minorFont>
        <a:latin typeface="DA_FuturaPT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49BC363-B667-0348-8052-76D3631CFD13}" vid="{647FACF3-14CF-244F-B214-5D8B0023B79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DC51C4310A147BD2D10A84BE7DF5B" ma:contentTypeVersion="14" ma:contentTypeDescription="Create a new document." ma:contentTypeScope="" ma:versionID="58153d9a8ca4cd003aa5c61a075b6dbf">
  <xsd:schema xmlns:xsd="http://www.w3.org/2001/XMLSchema" xmlns:xs="http://www.w3.org/2001/XMLSchema" xmlns:p="http://schemas.microsoft.com/office/2006/metadata/properties" xmlns:ns2="87e595e6-2bfb-444b-8c2a-22d7ac5c8c1c" xmlns:ns3="d31a9763-ad48-4d75-b4cc-dbd081bef165" targetNamespace="http://schemas.microsoft.com/office/2006/metadata/properties" ma:root="true" ma:fieldsID="ca74c81c5f13de2ce0dc44d80fd826d0" ns2:_="" ns3:_="">
    <xsd:import namespace="87e595e6-2bfb-444b-8c2a-22d7ac5c8c1c"/>
    <xsd:import namespace="d31a9763-ad48-4d75-b4cc-dbd081bef1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595e6-2bfb-444b-8c2a-22d7ac5c8c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72a5e43-af37-4b8c-b1e3-40271c12b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a9763-ad48-4d75-b4cc-dbd081bef1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1ece6bbd-0b24-4018-8a69-62f778b7a1f3}" ma:internalName="TaxCatchAll" ma:showField="CatchAllData" ma:web="d31a9763-ad48-4d75-b4cc-dbd081bef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e595e6-2bfb-444b-8c2a-22d7ac5c8c1c">
      <Terms xmlns="http://schemas.microsoft.com/office/infopath/2007/PartnerControls"/>
    </lcf76f155ced4ddcb4097134ff3c332f>
    <TaxCatchAll xmlns="d31a9763-ad48-4d75-b4cc-dbd081bef165" xsi:nil="true"/>
  </documentManagement>
</p:properties>
</file>

<file path=customXml/itemProps1.xml><?xml version="1.0" encoding="utf-8"?>
<ds:datastoreItem xmlns:ds="http://schemas.openxmlformats.org/officeDocument/2006/customXml" ds:itemID="{C174268B-32CC-45F6-B320-01F53DDAC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BD7E9F-81C8-43A4-A403-00941A4FA9DA}">
  <ds:schemaRefs>
    <ds:schemaRef ds:uri="87e595e6-2bfb-444b-8c2a-22d7ac5c8c1c"/>
    <ds:schemaRef ds:uri="d31a9763-ad48-4d75-b4cc-dbd081bef1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02D52D5-8A09-4C80-995A-0B98512BFFC1}">
  <ds:schemaRefs>
    <ds:schemaRef ds:uri="http://purl.org/dc/elements/1.1/"/>
    <ds:schemaRef ds:uri="87e595e6-2bfb-444b-8c2a-22d7ac5c8c1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d31a9763-ad48-4d75-b4cc-dbd081bef165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Corporate-2021</Template>
  <TotalTime>18640</TotalTime>
  <Words>764</Words>
  <Application>Microsoft Office PowerPoint</Application>
  <PresentationFormat>Custom</PresentationFormat>
  <Paragraphs>159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DA_FuturaPT Book</vt:lpstr>
      <vt:lpstr>DA_FuturaPT Light</vt:lpstr>
      <vt:lpstr>DA_FuturaPT Medium</vt:lpstr>
      <vt:lpstr>Lucida Console</vt:lpstr>
      <vt:lpstr>Open Sans</vt:lpstr>
      <vt:lpstr>Corporate-2021</vt:lpstr>
      <vt:lpstr>DevOps Workshop, Part II</vt:lpstr>
      <vt:lpstr>Configmaps &amp; Secrets</vt:lpstr>
      <vt:lpstr>Secret types</vt:lpstr>
      <vt:lpstr>Q&amp;A: story</vt:lpstr>
      <vt:lpstr>PV(C)</vt:lpstr>
      <vt:lpstr>Stateful Sets</vt:lpstr>
      <vt:lpstr>Stateful Sets DNS</vt:lpstr>
      <vt:lpstr>Q&amp;A: story</vt:lpstr>
      <vt:lpstr>HELM</vt:lpstr>
      <vt:lpstr>HELM Layout</vt:lpstr>
      <vt:lpstr>HELM Templating</vt:lpstr>
      <vt:lpstr>HELM Templating</vt:lpstr>
      <vt:lpstr>HELM Templating</vt:lpstr>
      <vt:lpstr>Q&amp;A: 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Eugenia Talinovskaya</dc:creator>
  <cp:lastModifiedBy>Seva Kabrits</cp:lastModifiedBy>
  <cp:revision>23</cp:revision>
  <dcterms:created xsi:type="dcterms:W3CDTF">2021-06-03T12:55:39Z</dcterms:created>
  <dcterms:modified xsi:type="dcterms:W3CDTF">2023-05-09T13:26:50Z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0x010100454DC51C4310A147BD2D10A84BE7DF5B</vt:lpwstr>
  </property>
  <property fmtid="{D5CDD505-2E9C-101B-9397-08002B2CF9AE}" pid="3" name="MediaServiceImageTags">
    <vt:lpwstr/>
  </property>
</Properties>
</file>