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4"/>
  </p:notesMasterIdLst>
  <p:sldIdLst>
    <p:sldId id="256" r:id="rId5"/>
    <p:sldId id="284" r:id="rId6"/>
    <p:sldId id="260" r:id="rId7"/>
    <p:sldId id="267" r:id="rId8"/>
    <p:sldId id="276" r:id="rId9"/>
    <p:sldId id="281" r:id="rId10"/>
    <p:sldId id="270" r:id="rId11"/>
    <p:sldId id="268" r:id="rId12"/>
    <p:sldId id="269" r:id="rId13"/>
    <p:sldId id="277" r:id="rId14"/>
    <p:sldId id="283" r:id="rId15"/>
    <p:sldId id="271" r:id="rId16"/>
    <p:sldId id="272" r:id="rId17"/>
    <p:sldId id="273" r:id="rId18"/>
    <p:sldId id="275" r:id="rId19"/>
    <p:sldId id="274" r:id="rId20"/>
    <p:sldId id="278" r:id="rId21"/>
    <p:sldId id="282" r:id="rId22"/>
    <p:sldId id="285" r:id="rId23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39" d="100"/>
          <a:sy n="39" d="100"/>
        </p:scale>
        <p:origin x="800" y="5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1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3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9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4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2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m.sh/docs/howto/charts_tips_and_tricks/" TargetMode="External"/><Relationship Id="rId3" Type="http://schemas.openxmlformats.org/officeDocument/2006/relationships/hyperlink" Target="https://kubernetes.io/docs/concepts/configuration/configmap/" TargetMode="External"/><Relationship Id="rId7" Type="http://schemas.openxmlformats.org/officeDocument/2006/relationships/hyperlink" Target="https://kubernetes.io/docs/concepts/services-networking/service/#headless-services" TargetMode="External"/><Relationship Id="rId2" Type="http://schemas.openxmlformats.org/officeDocument/2006/relationships/hyperlink" Target="https://kubernetes.io/docs/concepts/configuration/secret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tnext.io/exposing-statefulsets-in-kubernetes-698730fb92a1" TargetMode="External"/><Relationship Id="rId5" Type="http://schemas.openxmlformats.org/officeDocument/2006/relationships/hyperlink" Target="https://kubernetes.io/docs/concepts/workloads/controllers/statefulset/" TargetMode="External"/><Relationship Id="rId4" Type="http://schemas.openxmlformats.org/officeDocument/2006/relationships/hyperlink" Target="https://kubernetes.io/docs/concepts/storage/persistent-volum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database that contains available teas can’t be stateless deployment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make it stateful set!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your application into stateful set, requesting 512Mi with </a:t>
            </a:r>
            <a:r>
              <a:rPr lang="en-US" dirty="0" err="1"/>
              <a:t>pvc</a:t>
            </a:r>
            <a:r>
              <a:rPr lang="en-US" dirty="0"/>
              <a:t> mounted under /root/Documents directory with pod </a:t>
            </a:r>
            <a:r>
              <a:rPr lang="en-US" dirty="0" err="1"/>
              <a:t>antiaffinity</a:t>
            </a:r>
            <a:r>
              <a:rPr lang="en-US" dirty="0"/>
              <a:t> to each other. Try creating document in that folder and restart stateful set.</a:t>
            </a:r>
          </a:p>
        </p:txBody>
      </p:sp>
    </p:spTree>
    <p:extLst>
      <p:ext uri="{BB962C8B-B14F-4D97-AF65-F5344CB8AC3E}">
        <p14:creationId xmlns:p14="http://schemas.microsoft.com/office/powerpoint/2010/main" val="59044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HELM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E8E7C-33E5-6EF2-DEE7-9AAE21D0B055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ease and unify deployment configuration for different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envs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706C-AE0F-CAB2-D693-A4BA4934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6" y="4632260"/>
            <a:ext cx="12733488" cy="4508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E59DF-8365-6D88-6FBE-D089EC58534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195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HELM Layout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1CF38-083A-8601-1155-2B816BAB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29" y="2961865"/>
            <a:ext cx="8258342" cy="617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B5C6-88FE-6468-C0F7-1B3E87475C90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ease and unify deployment configuration for different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envs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AB6E-DDC8-9EAF-C7EE-B6F1370FAC3B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5095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HELM Templating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ease and unify deployment configuration for different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envs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BA456-282E-59B7-7DE0-63FF29F4AB70}"/>
              </a:ext>
            </a:extLst>
          </p:cNvPr>
          <p:cNvSpPr txBox="1"/>
          <p:nvPr/>
        </p:nvSpPr>
        <p:spPr>
          <a:xfrm>
            <a:off x="11250386" y="4236814"/>
            <a:ext cx="338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replicaCount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1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image: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repository: nginx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service: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port: 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F6BE5-48D4-76F4-C108-C8EC16EDDDFF}"/>
              </a:ext>
            </a:extLst>
          </p:cNvPr>
          <p:cNvSpPr txBox="1"/>
          <p:nvPr/>
        </p:nvSpPr>
        <p:spPr>
          <a:xfrm>
            <a:off x="11250386" y="3414601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values.yaml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0F06A-24CB-47D7-7740-E04741CE58F0}"/>
              </a:ext>
            </a:extLst>
          </p:cNvPr>
          <p:cNvSpPr txBox="1"/>
          <p:nvPr/>
        </p:nvSpPr>
        <p:spPr>
          <a:xfrm>
            <a:off x="767299" y="4328492"/>
            <a:ext cx="8376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{{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chart.fullname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chart.selectorLabels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ACA74-E7BD-FD5A-7414-81381EBCD4FA}"/>
              </a:ext>
            </a:extLst>
          </p:cNvPr>
          <p:cNvSpPr txBox="1"/>
          <p:nvPr/>
        </p:nvSpPr>
        <p:spPr>
          <a:xfrm>
            <a:off x="767299" y="3506278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</a:t>
            </a:r>
            <a:r>
              <a:rPr lang="en-US" sz="3200" dirty="0" err="1"/>
              <a:t>service.yaml</a:t>
            </a:r>
            <a:endParaRPr lang="en-US" sz="3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9DF9C-E127-95CE-DE8E-922446BFF21D}"/>
              </a:ext>
            </a:extLst>
          </p:cNvPr>
          <p:cNvCxnSpPr>
            <a:cxnSpLocks/>
          </p:cNvCxnSpPr>
          <p:nvPr/>
        </p:nvCxnSpPr>
        <p:spPr>
          <a:xfrm>
            <a:off x="10156371" y="3506278"/>
            <a:ext cx="0" cy="62170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CAB529-B53C-0CB0-3202-F4B25E7E61F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8534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HELM Templating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ease and unify deployment configuration for different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envs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1449D-CF4E-4F07-128D-1591BBE138B2}"/>
              </a:ext>
            </a:extLst>
          </p:cNvPr>
          <p:cNvSpPr txBox="1"/>
          <p:nvPr/>
        </p:nvSpPr>
        <p:spPr>
          <a:xfrm>
            <a:off x="3028878" y="5144294"/>
            <a:ext cx="1223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helm template my-release-name my-chart/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C86E-553F-D284-C183-BB529DB9D63A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497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HELM Templating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ease and unify deployment configuration for different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envs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37416-AC5E-3B52-844D-97F759B12D26}"/>
              </a:ext>
            </a:extLst>
          </p:cNvPr>
          <p:cNvSpPr txBox="1"/>
          <p:nvPr/>
        </p:nvSpPr>
        <p:spPr>
          <a:xfrm>
            <a:off x="11250386" y="4091053"/>
            <a:ext cx="70376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my-release-name-my-chart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helm.sh/chart: my-chart-0.1.0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app.kubernetes.io/name: 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app.kubernetes.io/instance: my-release-name</a:t>
            </a:r>
          </a:p>
          <a:p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</a:t>
            </a:r>
            <a:r>
              <a:rPr lang="de-DE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"1.16.0"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app.kubernetes.io/managed-by: Helm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80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app.kubernetes.io/name: 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app.kubernetes.io/instance: my-release-name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769F0-3632-91C7-2125-825A9A546F1A}"/>
              </a:ext>
            </a:extLst>
          </p:cNvPr>
          <p:cNvSpPr txBox="1"/>
          <p:nvPr/>
        </p:nvSpPr>
        <p:spPr>
          <a:xfrm>
            <a:off x="11250386" y="3414601"/>
            <a:ext cx="29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service.yaml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D290-A3E9-C55A-C285-EEC60AD31F5B}"/>
              </a:ext>
            </a:extLst>
          </p:cNvPr>
          <p:cNvSpPr txBox="1"/>
          <p:nvPr/>
        </p:nvSpPr>
        <p:spPr>
          <a:xfrm>
            <a:off x="767299" y="4328492"/>
            <a:ext cx="8376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{{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chart.fullname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chart.selectorLabels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15C98-AD67-5C63-1579-B40E9A61B21B}"/>
              </a:ext>
            </a:extLst>
          </p:cNvPr>
          <p:cNvSpPr txBox="1"/>
          <p:nvPr/>
        </p:nvSpPr>
        <p:spPr>
          <a:xfrm>
            <a:off x="767299" y="3506278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</a:t>
            </a:r>
            <a:r>
              <a:rPr lang="en-US" sz="3200" dirty="0" err="1"/>
              <a:t>service.yaml</a:t>
            </a: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99F207-CCA6-8718-B10E-E65F6282D2D8}"/>
              </a:ext>
            </a:extLst>
          </p:cNvPr>
          <p:cNvCxnSpPr>
            <a:cxnSpLocks/>
          </p:cNvCxnSpPr>
          <p:nvPr/>
        </p:nvCxnSpPr>
        <p:spPr>
          <a:xfrm>
            <a:off x="10156371" y="3506278"/>
            <a:ext cx="0" cy="62170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FF84DB-9E83-4FB8-6E8A-6F8FEF75DA9E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6525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now I have my tea shop running, but development requires different environments with different configuration…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helm a chance!</a:t>
            </a:r>
          </a:p>
        </p:txBody>
      </p:sp>
    </p:spTree>
    <p:extLst>
      <p:ext uri="{BB962C8B-B14F-4D97-AF65-F5344CB8AC3E}">
        <p14:creationId xmlns:p14="http://schemas.microsoft.com/office/powerpoint/2010/main" val="38784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your application into helm-chart. Make mountpoint, ingress path, NAME, PASSWORD and USER configurable. Try setting another values with –set flag.</a:t>
            </a:r>
          </a:p>
        </p:txBody>
      </p:sp>
    </p:spTree>
    <p:extLst>
      <p:ext uri="{BB962C8B-B14F-4D97-AF65-F5344CB8AC3E}">
        <p14:creationId xmlns:p14="http://schemas.microsoft.com/office/powerpoint/2010/main" val="133080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broaden knowledge.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C539BE-A399-5139-CEA3-332D56ACF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148381"/>
              </p:ext>
            </p:extLst>
          </p:nvPr>
        </p:nvGraphicFramePr>
        <p:xfrm>
          <a:off x="1476375" y="3344863"/>
          <a:ext cx="15335250" cy="39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53">
                  <a:extLst>
                    <a:ext uri="{9D8B030D-6E8A-4147-A177-3AD203B41FA5}">
                      <a16:colId xmlns:a16="http://schemas.microsoft.com/office/drawing/2014/main" val="4004018695"/>
                    </a:ext>
                  </a:extLst>
                </a:gridCol>
                <a:gridCol w="12717297">
                  <a:extLst>
                    <a:ext uri="{9D8B030D-6E8A-4147-A177-3AD203B41FA5}">
                      <a16:colId xmlns:a16="http://schemas.microsoft.com/office/drawing/2014/main" val="3195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https://kubernetes.io/docs/concepts/configuration/secret/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7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Configmaps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https://kubernetes.io/docs/concepts/configuration/configmap/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7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PV/PVC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https://kubernetes.io/docs/concepts/storage/persistent-volumes/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5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Stetefulset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https://kubernetes.io/docs/concepts/workloads/controllers/statefulset/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Headless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https://itnext.io/exposing-statefulsets-in-kubernetes-698730fb92a1</a:t>
                      </a:r>
                      <a:endParaRPr lang="en-US" dirty="0"/>
                    </a:p>
                    <a:p>
                      <a:r>
                        <a:rPr lang="en-US" dirty="0">
                          <a:hlinkClick r:id="rId7"/>
                        </a:rPr>
                        <a:t>https://kubernetes.io/docs/concepts/services-networking/service/#headless-services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1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https://helm.sh/docs/howto/charts_tips_and_tricks/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0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64EB62-AD76-4A81-67DA-717D97763CC0}"/>
              </a:ext>
            </a:extLst>
          </p:cNvPr>
          <p:cNvSpPr/>
          <p:nvPr/>
        </p:nvSpPr>
        <p:spPr>
          <a:xfrm>
            <a:off x="1228299" y="3345064"/>
            <a:ext cx="6455391" cy="940333"/>
          </a:xfrm>
          <a:custGeom>
            <a:avLst/>
            <a:gdLst>
              <a:gd name="connsiteX0" fmla="*/ 0 w 6455391"/>
              <a:gd name="connsiteY0" fmla="*/ 68239 h 996287"/>
              <a:gd name="connsiteX1" fmla="*/ 0 w 6455391"/>
              <a:gd name="connsiteY1" fmla="*/ 68239 h 996287"/>
              <a:gd name="connsiteX2" fmla="*/ 13647 w 6455391"/>
              <a:gd name="connsiteY2" fmla="*/ 286603 h 996287"/>
              <a:gd name="connsiteX3" fmla="*/ 27295 w 6455391"/>
              <a:gd name="connsiteY3" fmla="*/ 368490 h 996287"/>
              <a:gd name="connsiteX4" fmla="*/ 54591 w 6455391"/>
              <a:gd name="connsiteY4" fmla="*/ 655093 h 996287"/>
              <a:gd name="connsiteX5" fmla="*/ 68238 w 6455391"/>
              <a:gd name="connsiteY5" fmla="*/ 709684 h 996287"/>
              <a:gd name="connsiteX6" fmla="*/ 81886 w 6455391"/>
              <a:gd name="connsiteY6" fmla="*/ 805218 h 996287"/>
              <a:gd name="connsiteX7" fmla="*/ 122829 w 6455391"/>
              <a:gd name="connsiteY7" fmla="*/ 846162 h 996287"/>
              <a:gd name="connsiteX8" fmla="*/ 218364 w 6455391"/>
              <a:gd name="connsiteY8" fmla="*/ 832514 h 996287"/>
              <a:gd name="connsiteX9" fmla="*/ 272955 w 6455391"/>
              <a:gd name="connsiteY9" fmla="*/ 764275 h 996287"/>
              <a:gd name="connsiteX10" fmla="*/ 327546 w 6455391"/>
              <a:gd name="connsiteY10" fmla="*/ 709684 h 996287"/>
              <a:gd name="connsiteX11" fmla="*/ 682388 w 6455391"/>
              <a:gd name="connsiteY11" fmla="*/ 832514 h 996287"/>
              <a:gd name="connsiteX12" fmla="*/ 818865 w 6455391"/>
              <a:gd name="connsiteY12" fmla="*/ 900753 h 996287"/>
              <a:gd name="connsiteX13" fmla="*/ 1310185 w 6455391"/>
              <a:gd name="connsiteY13" fmla="*/ 668741 h 996287"/>
              <a:gd name="connsiteX14" fmla="*/ 1351128 w 6455391"/>
              <a:gd name="connsiteY14" fmla="*/ 682389 h 996287"/>
              <a:gd name="connsiteX15" fmla="*/ 1460310 w 6455391"/>
              <a:gd name="connsiteY15" fmla="*/ 627797 h 996287"/>
              <a:gd name="connsiteX16" fmla="*/ 1869743 w 6455391"/>
              <a:gd name="connsiteY16" fmla="*/ 614150 h 996287"/>
              <a:gd name="connsiteX17" fmla="*/ 2292823 w 6455391"/>
              <a:gd name="connsiteY17" fmla="*/ 696036 h 996287"/>
              <a:gd name="connsiteX18" fmla="*/ 2674961 w 6455391"/>
              <a:gd name="connsiteY18" fmla="*/ 941696 h 996287"/>
              <a:gd name="connsiteX19" fmla="*/ 2838734 w 6455391"/>
              <a:gd name="connsiteY19" fmla="*/ 996287 h 996287"/>
              <a:gd name="connsiteX20" fmla="*/ 3016155 w 6455391"/>
              <a:gd name="connsiteY20" fmla="*/ 846162 h 996287"/>
              <a:gd name="connsiteX21" fmla="*/ 3316405 w 6455391"/>
              <a:gd name="connsiteY21" fmla="*/ 696036 h 996287"/>
              <a:gd name="connsiteX22" fmla="*/ 3439235 w 6455391"/>
              <a:gd name="connsiteY22" fmla="*/ 777923 h 996287"/>
              <a:gd name="connsiteX23" fmla="*/ 3957850 w 6455391"/>
              <a:gd name="connsiteY23" fmla="*/ 818866 h 996287"/>
              <a:gd name="connsiteX24" fmla="*/ 4176214 w 6455391"/>
              <a:gd name="connsiteY24" fmla="*/ 777923 h 996287"/>
              <a:gd name="connsiteX25" fmla="*/ 4230805 w 6455391"/>
              <a:gd name="connsiteY25" fmla="*/ 764275 h 996287"/>
              <a:gd name="connsiteX26" fmla="*/ 4517408 w 6455391"/>
              <a:gd name="connsiteY26" fmla="*/ 736980 h 996287"/>
              <a:gd name="connsiteX27" fmla="*/ 4790364 w 6455391"/>
              <a:gd name="connsiteY27" fmla="*/ 614150 h 996287"/>
              <a:gd name="connsiteX28" fmla="*/ 4831307 w 6455391"/>
              <a:gd name="connsiteY28" fmla="*/ 600502 h 996287"/>
              <a:gd name="connsiteX29" fmla="*/ 4872250 w 6455391"/>
              <a:gd name="connsiteY29" fmla="*/ 641445 h 996287"/>
              <a:gd name="connsiteX30" fmla="*/ 5036023 w 6455391"/>
              <a:gd name="connsiteY30" fmla="*/ 709684 h 996287"/>
              <a:gd name="connsiteX31" fmla="*/ 5336274 w 6455391"/>
              <a:gd name="connsiteY31" fmla="*/ 696036 h 996287"/>
              <a:gd name="connsiteX32" fmla="*/ 5418161 w 6455391"/>
              <a:gd name="connsiteY32" fmla="*/ 682389 h 996287"/>
              <a:gd name="connsiteX33" fmla="*/ 5745707 w 6455391"/>
              <a:gd name="connsiteY33" fmla="*/ 914400 h 996287"/>
              <a:gd name="connsiteX34" fmla="*/ 5923128 w 6455391"/>
              <a:gd name="connsiteY34" fmla="*/ 846162 h 996287"/>
              <a:gd name="connsiteX35" fmla="*/ 5950423 w 6455391"/>
              <a:gd name="connsiteY35" fmla="*/ 805218 h 996287"/>
              <a:gd name="connsiteX36" fmla="*/ 5977719 w 6455391"/>
              <a:gd name="connsiteY36" fmla="*/ 846162 h 996287"/>
              <a:gd name="connsiteX37" fmla="*/ 6018662 w 6455391"/>
              <a:gd name="connsiteY37" fmla="*/ 764275 h 996287"/>
              <a:gd name="connsiteX38" fmla="*/ 6196083 w 6455391"/>
              <a:gd name="connsiteY38" fmla="*/ 682389 h 996287"/>
              <a:gd name="connsiteX39" fmla="*/ 6387152 w 6455391"/>
              <a:gd name="connsiteY39" fmla="*/ 723332 h 996287"/>
              <a:gd name="connsiteX40" fmla="*/ 6414447 w 6455391"/>
              <a:gd name="connsiteY40" fmla="*/ 682389 h 996287"/>
              <a:gd name="connsiteX41" fmla="*/ 6441743 w 6455391"/>
              <a:gd name="connsiteY41" fmla="*/ 395786 h 996287"/>
              <a:gd name="connsiteX42" fmla="*/ 6455391 w 6455391"/>
              <a:gd name="connsiteY42" fmla="*/ 327547 h 996287"/>
              <a:gd name="connsiteX43" fmla="*/ 6428095 w 6455391"/>
              <a:gd name="connsiteY43" fmla="*/ 122830 h 996287"/>
              <a:gd name="connsiteX44" fmla="*/ 6359856 w 6455391"/>
              <a:gd name="connsiteY44" fmla="*/ 109183 h 996287"/>
              <a:gd name="connsiteX45" fmla="*/ 6155140 w 6455391"/>
              <a:gd name="connsiteY45" fmla="*/ 68239 h 996287"/>
              <a:gd name="connsiteX46" fmla="*/ 6018662 w 6455391"/>
              <a:gd name="connsiteY46" fmla="*/ 40944 h 996287"/>
              <a:gd name="connsiteX47" fmla="*/ 5909480 w 6455391"/>
              <a:gd name="connsiteY47" fmla="*/ 27296 h 996287"/>
              <a:gd name="connsiteX48" fmla="*/ 5773002 w 6455391"/>
              <a:gd name="connsiteY48" fmla="*/ 13648 h 996287"/>
              <a:gd name="connsiteX49" fmla="*/ 5677468 w 6455391"/>
              <a:gd name="connsiteY49" fmla="*/ 0 h 996287"/>
              <a:gd name="connsiteX50" fmla="*/ 5472752 w 6455391"/>
              <a:gd name="connsiteY50" fmla="*/ 13648 h 996287"/>
              <a:gd name="connsiteX51" fmla="*/ 5363570 w 6455391"/>
              <a:gd name="connsiteY51" fmla="*/ 40944 h 996287"/>
              <a:gd name="connsiteX52" fmla="*/ 5227092 w 6455391"/>
              <a:gd name="connsiteY52" fmla="*/ 54591 h 996287"/>
              <a:gd name="connsiteX53" fmla="*/ 4640238 w 6455391"/>
              <a:gd name="connsiteY53" fmla="*/ 54591 h 996287"/>
              <a:gd name="connsiteX54" fmla="*/ 4394579 w 6455391"/>
              <a:gd name="connsiteY54" fmla="*/ 68239 h 996287"/>
              <a:gd name="connsiteX55" fmla="*/ 3916907 w 6455391"/>
              <a:gd name="connsiteY55" fmla="*/ 54591 h 996287"/>
              <a:gd name="connsiteX56" fmla="*/ 3384644 w 6455391"/>
              <a:gd name="connsiteY56" fmla="*/ 95535 h 996287"/>
              <a:gd name="connsiteX57" fmla="*/ 3138985 w 6455391"/>
              <a:gd name="connsiteY57" fmla="*/ 109183 h 996287"/>
              <a:gd name="connsiteX58" fmla="*/ 2784143 w 6455391"/>
              <a:gd name="connsiteY58" fmla="*/ 95535 h 996287"/>
              <a:gd name="connsiteX59" fmla="*/ 2688608 w 6455391"/>
              <a:gd name="connsiteY59" fmla="*/ 81887 h 996287"/>
              <a:gd name="connsiteX60" fmla="*/ 2497540 w 6455391"/>
              <a:gd name="connsiteY60" fmla="*/ 68239 h 996287"/>
              <a:gd name="connsiteX61" fmla="*/ 2347414 w 6455391"/>
              <a:gd name="connsiteY61" fmla="*/ 54591 h 996287"/>
              <a:gd name="connsiteX62" fmla="*/ 2019868 w 6455391"/>
              <a:gd name="connsiteY62" fmla="*/ 68239 h 996287"/>
              <a:gd name="connsiteX63" fmla="*/ 1665026 w 6455391"/>
              <a:gd name="connsiteY63" fmla="*/ 95535 h 996287"/>
              <a:gd name="connsiteX64" fmla="*/ 1091820 w 6455391"/>
              <a:gd name="connsiteY64" fmla="*/ 81887 h 996287"/>
              <a:gd name="connsiteX65" fmla="*/ 887104 w 6455391"/>
              <a:gd name="connsiteY65" fmla="*/ 68239 h 996287"/>
              <a:gd name="connsiteX66" fmla="*/ 832513 w 6455391"/>
              <a:gd name="connsiteY66" fmla="*/ 54591 h 996287"/>
              <a:gd name="connsiteX67" fmla="*/ 709683 w 6455391"/>
              <a:gd name="connsiteY67" fmla="*/ 40944 h 996287"/>
              <a:gd name="connsiteX68" fmla="*/ 600501 w 6455391"/>
              <a:gd name="connsiteY68" fmla="*/ 27296 h 996287"/>
              <a:gd name="connsiteX69" fmla="*/ 423080 w 6455391"/>
              <a:gd name="connsiteY69" fmla="*/ 40944 h 996287"/>
              <a:gd name="connsiteX70" fmla="*/ 327546 w 6455391"/>
              <a:gd name="connsiteY70" fmla="*/ 68239 h 996287"/>
              <a:gd name="connsiteX71" fmla="*/ 0 w 6455391"/>
              <a:gd name="connsiteY71" fmla="*/ 68239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455391" h="996287">
                <a:moveTo>
                  <a:pt x="0" y="68239"/>
                </a:moveTo>
                <a:lnTo>
                  <a:pt x="0" y="68239"/>
                </a:lnTo>
                <a:cubicBezTo>
                  <a:pt x="4549" y="141027"/>
                  <a:pt x="7044" y="213972"/>
                  <a:pt x="13647" y="286603"/>
                </a:cubicBezTo>
                <a:cubicBezTo>
                  <a:pt x="16152" y="314162"/>
                  <a:pt x="24239" y="340987"/>
                  <a:pt x="27295" y="368490"/>
                </a:cubicBezTo>
                <a:cubicBezTo>
                  <a:pt x="37893" y="463870"/>
                  <a:pt x="31317" y="561991"/>
                  <a:pt x="54591" y="655093"/>
                </a:cubicBezTo>
                <a:cubicBezTo>
                  <a:pt x="59140" y="673290"/>
                  <a:pt x="64883" y="691230"/>
                  <a:pt x="68238" y="709684"/>
                </a:cubicBezTo>
                <a:cubicBezTo>
                  <a:pt x="73992" y="741333"/>
                  <a:pt x="69939" y="775351"/>
                  <a:pt x="81886" y="805218"/>
                </a:cubicBezTo>
                <a:cubicBezTo>
                  <a:pt x="89054" y="823138"/>
                  <a:pt x="109181" y="832514"/>
                  <a:pt x="122829" y="846162"/>
                </a:cubicBezTo>
                <a:cubicBezTo>
                  <a:pt x="154674" y="841613"/>
                  <a:pt x="190124" y="847918"/>
                  <a:pt x="218364" y="832514"/>
                </a:cubicBezTo>
                <a:cubicBezTo>
                  <a:pt x="243937" y="818565"/>
                  <a:pt x="253602" y="786047"/>
                  <a:pt x="272955" y="764275"/>
                </a:cubicBezTo>
                <a:cubicBezTo>
                  <a:pt x="290052" y="745041"/>
                  <a:pt x="309349" y="727881"/>
                  <a:pt x="327546" y="709684"/>
                </a:cubicBezTo>
                <a:cubicBezTo>
                  <a:pt x="398364" y="497224"/>
                  <a:pt x="317873" y="650255"/>
                  <a:pt x="682388" y="832514"/>
                </a:cubicBezTo>
                <a:lnTo>
                  <a:pt x="818865" y="900753"/>
                </a:lnTo>
                <a:cubicBezTo>
                  <a:pt x="1024194" y="527429"/>
                  <a:pt x="865892" y="615425"/>
                  <a:pt x="1310185" y="668741"/>
                </a:cubicBezTo>
                <a:cubicBezTo>
                  <a:pt x="1323833" y="673290"/>
                  <a:pt x="1336938" y="684754"/>
                  <a:pt x="1351128" y="682389"/>
                </a:cubicBezTo>
                <a:cubicBezTo>
                  <a:pt x="1574270" y="645198"/>
                  <a:pt x="1135157" y="655667"/>
                  <a:pt x="1460310" y="627797"/>
                </a:cubicBezTo>
                <a:cubicBezTo>
                  <a:pt x="1596365" y="616135"/>
                  <a:pt x="1733265" y="618699"/>
                  <a:pt x="1869743" y="614150"/>
                </a:cubicBezTo>
                <a:cubicBezTo>
                  <a:pt x="2067012" y="641050"/>
                  <a:pt x="2136438" y="631642"/>
                  <a:pt x="2292823" y="696036"/>
                </a:cubicBezTo>
                <a:cubicBezTo>
                  <a:pt x="2481644" y="773786"/>
                  <a:pt x="2422434" y="799649"/>
                  <a:pt x="2674961" y="941696"/>
                </a:cubicBezTo>
                <a:cubicBezTo>
                  <a:pt x="2725115" y="969908"/>
                  <a:pt x="2784143" y="978090"/>
                  <a:pt x="2838734" y="996287"/>
                </a:cubicBezTo>
                <a:cubicBezTo>
                  <a:pt x="2897874" y="946245"/>
                  <a:pt x="2952799" y="890746"/>
                  <a:pt x="3016155" y="846162"/>
                </a:cubicBezTo>
                <a:cubicBezTo>
                  <a:pt x="3150501" y="751622"/>
                  <a:pt x="3186477" y="744760"/>
                  <a:pt x="3316405" y="696036"/>
                </a:cubicBezTo>
                <a:cubicBezTo>
                  <a:pt x="3357348" y="723332"/>
                  <a:pt x="3394807" y="756767"/>
                  <a:pt x="3439235" y="777923"/>
                </a:cubicBezTo>
                <a:cubicBezTo>
                  <a:pt x="3638671" y="872893"/>
                  <a:pt x="3703137" y="828663"/>
                  <a:pt x="3957850" y="818866"/>
                </a:cubicBezTo>
                <a:lnTo>
                  <a:pt x="4176214" y="777923"/>
                </a:lnTo>
                <a:cubicBezTo>
                  <a:pt x="4194607" y="774244"/>
                  <a:pt x="4212182" y="766510"/>
                  <a:pt x="4230805" y="764275"/>
                </a:cubicBezTo>
                <a:cubicBezTo>
                  <a:pt x="4326088" y="752841"/>
                  <a:pt x="4421874" y="746078"/>
                  <a:pt x="4517408" y="736980"/>
                </a:cubicBezTo>
                <a:lnTo>
                  <a:pt x="4790364" y="614150"/>
                </a:lnTo>
                <a:cubicBezTo>
                  <a:pt x="4803557" y="608414"/>
                  <a:pt x="4817659" y="595953"/>
                  <a:pt x="4831307" y="600502"/>
                </a:cubicBezTo>
                <a:cubicBezTo>
                  <a:pt x="4849617" y="606605"/>
                  <a:pt x="4855220" y="632362"/>
                  <a:pt x="4872250" y="641445"/>
                </a:cubicBezTo>
                <a:cubicBezTo>
                  <a:pt x="4924433" y="669276"/>
                  <a:pt x="4981432" y="686938"/>
                  <a:pt x="5036023" y="709684"/>
                </a:cubicBezTo>
                <a:cubicBezTo>
                  <a:pt x="5136107" y="705135"/>
                  <a:pt x="5236801" y="707973"/>
                  <a:pt x="5336274" y="696036"/>
                </a:cubicBezTo>
                <a:cubicBezTo>
                  <a:pt x="5452993" y="682030"/>
                  <a:pt x="5305693" y="644900"/>
                  <a:pt x="5418161" y="682389"/>
                </a:cubicBezTo>
                <a:cubicBezTo>
                  <a:pt x="5511149" y="806374"/>
                  <a:pt x="5547562" y="888833"/>
                  <a:pt x="5745707" y="914400"/>
                </a:cubicBezTo>
                <a:cubicBezTo>
                  <a:pt x="5808550" y="922509"/>
                  <a:pt x="5863988" y="868908"/>
                  <a:pt x="5923128" y="846162"/>
                </a:cubicBezTo>
                <a:cubicBezTo>
                  <a:pt x="5932226" y="832514"/>
                  <a:pt x="5934020" y="805218"/>
                  <a:pt x="5950423" y="805218"/>
                </a:cubicBezTo>
                <a:cubicBezTo>
                  <a:pt x="5966826" y="805218"/>
                  <a:pt x="5963654" y="854601"/>
                  <a:pt x="5977719" y="846162"/>
                </a:cubicBezTo>
                <a:cubicBezTo>
                  <a:pt x="6003888" y="830461"/>
                  <a:pt x="5999337" y="787894"/>
                  <a:pt x="6018662" y="764275"/>
                </a:cubicBezTo>
                <a:cubicBezTo>
                  <a:pt x="6086854" y="680929"/>
                  <a:pt x="6100147" y="696093"/>
                  <a:pt x="6196083" y="682389"/>
                </a:cubicBezTo>
                <a:cubicBezTo>
                  <a:pt x="6259773" y="696037"/>
                  <a:pt x="6322017" y="723332"/>
                  <a:pt x="6387152" y="723332"/>
                </a:cubicBezTo>
                <a:cubicBezTo>
                  <a:pt x="6403554" y="723332"/>
                  <a:pt x="6411750" y="698568"/>
                  <a:pt x="6414447" y="682389"/>
                </a:cubicBezTo>
                <a:cubicBezTo>
                  <a:pt x="6430224" y="587728"/>
                  <a:pt x="6430743" y="491120"/>
                  <a:pt x="6441743" y="395786"/>
                </a:cubicBezTo>
                <a:cubicBezTo>
                  <a:pt x="6444402" y="372742"/>
                  <a:pt x="6450842" y="350293"/>
                  <a:pt x="6455391" y="327547"/>
                </a:cubicBezTo>
                <a:cubicBezTo>
                  <a:pt x="6446292" y="259308"/>
                  <a:pt x="6455689" y="185901"/>
                  <a:pt x="6428095" y="122830"/>
                </a:cubicBezTo>
                <a:cubicBezTo>
                  <a:pt x="6418797" y="101578"/>
                  <a:pt x="6381862" y="116518"/>
                  <a:pt x="6359856" y="109183"/>
                </a:cubicBezTo>
                <a:cubicBezTo>
                  <a:pt x="6191886" y="53194"/>
                  <a:pt x="6494549" y="99095"/>
                  <a:pt x="6155140" y="68239"/>
                </a:cubicBezTo>
                <a:cubicBezTo>
                  <a:pt x="6109647" y="59141"/>
                  <a:pt x="6064697" y="46699"/>
                  <a:pt x="6018662" y="40944"/>
                </a:cubicBezTo>
                <a:lnTo>
                  <a:pt x="5909480" y="27296"/>
                </a:lnTo>
                <a:cubicBezTo>
                  <a:pt x="5864040" y="22247"/>
                  <a:pt x="5818408" y="18990"/>
                  <a:pt x="5773002" y="13648"/>
                </a:cubicBezTo>
                <a:cubicBezTo>
                  <a:pt x="5741054" y="9889"/>
                  <a:pt x="5709313" y="4549"/>
                  <a:pt x="5677468" y="0"/>
                </a:cubicBezTo>
                <a:cubicBezTo>
                  <a:pt x="5609229" y="4549"/>
                  <a:pt x="5540568" y="4802"/>
                  <a:pt x="5472752" y="13648"/>
                </a:cubicBezTo>
                <a:cubicBezTo>
                  <a:pt x="5435553" y="18500"/>
                  <a:pt x="5400574" y="34777"/>
                  <a:pt x="5363570" y="40944"/>
                </a:cubicBezTo>
                <a:cubicBezTo>
                  <a:pt x="5318473" y="48460"/>
                  <a:pt x="5272585" y="50042"/>
                  <a:pt x="5227092" y="54591"/>
                </a:cubicBezTo>
                <a:cubicBezTo>
                  <a:pt x="4979717" y="104067"/>
                  <a:pt x="5253332" y="54591"/>
                  <a:pt x="4640238" y="54591"/>
                </a:cubicBezTo>
                <a:cubicBezTo>
                  <a:pt x="4558225" y="54591"/>
                  <a:pt x="4476465" y="63690"/>
                  <a:pt x="4394579" y="68239"/>
                </a:cubicBezTo>
                <a:cubicBezTo>
                  <a:pt x="4235355" y="63690"/>
                  <a:pt x="4076196" y="54591"/>
                  <a:pt x="3916907" y="54591"/>
                </a:cubicBezTo>
                <a:cubicBezTo>
                  <a:pt x="3626968" y="54591"/>
                  <a:pt x="3657341" y="72810"/>
                  <a:pt x="3384644" y="95535"/>
                </a:cubicBezTo>
                <a:cubicBezTo>
                  <a:pt x="3302915" y="102346"/>
                  <a:pt x="3220871" y="104634"/>
                  <a:pt x="3138985" y="109183"/>
                </a:cubicBezTo>
                <a:cubicBezTo>
                  <a:pt x="3020704" y="104634"/>
                  <a:pt x="2902294" y="102696"/>
                  <a:pt x="2784143" y="95535"/>
                </a:cubicBezTo>
                <a:cubicBezTo>
                  <a:pt x="2752034" y="93589"/>
                  <a:pt x="2720631" y="84937"/>
                  <a:pt x="2688608" y="81887"/>
                </a:cubicBezTo>
                <a:cubicBezTo>
                  <a:pt x="2625044" y="75833"/>
                  <a:pt x="2561188" y="73331"/>
                  <a:pt x="2497540" y="68239"/>
                </a:cubicBezTo>
                <a:cubicBezTo>
                  <a:pt x="2447452" y="64232"/>
                  <a:pt x="2397456" y="59140"/>
                  <a:pt x="2347414" y="54591"/>
                </a:cubicBezTo>
                <a:lnTo>
                  <a:pt x="2019868" y="68239"/>
                </a:lnTo>
                <a:cubicBezTo>
                  <a:pt x="1901451" y="75344"/>
                  <a:pt x="1783643" y="93791"/>
                  <a:pt x="1665026" y="95535"/>
                </a:cubicBezTo>
                <a:lnTo>
                  <a:pt x="1091820" y="81887"/>
                </a:lnTo>
                <a:cubicBezTo>
                  <a:pt x="1023581" y="77338"/>
                  <a:pt x="955118" y="75399"/>
                  <a:pt x="887104" y="68239"/>
                </a:cubicBezTo>
                <a:cubicBezTo>
                  <a:pt x="868450" y="66275"/>
                  <a:pt x="851052" y="57443"/>
                  <a:pt x="832513" y="54591"/>
                </a:cubicBezTo>
                <a:cubicBezTo>
                  <a:pt x="791797" y="48327"/>
                  <a:pt x="750596" y="45757"/>
                  <a:pt x="709683" y="40944"/>
                </a:cubicBezTo>
                <a:lnTo>
                  <a:pt x="600501" y="27296"/>
                </a:lnTo>
                <a:cubicBezTo>
                  <a:pt x="541361" y="31845"/>
                  <a:pt x="481739" y="32145"/>
                  <a:pt x="423080" y="40944"/>
                </a:cubicBezTo>
                <a:cubicBezTo>
                  <a:pt x="390327" y="45857"/>
                  <a:pt x="360592" y="66036"/>
                  <a:pt x="327546" y="68239"/>
                </a:cubicBezTo>
                <a:cubicBezTo>
                  <a:pt x="223145" y="75199"/>
                  <a:pt x="54591" y="68239"/>
                  <a:pt x="0" y="6823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010DD25-8936-C6C3-4703-EF16A0B02668}"/>
              </a:ext>
            </a:extLst>
          </p:cNvPr>
          <p:cNvSpPr txBox="1">
            <a:spLocks/>
          </p:cNvSpPr>
          <p:nvPr/>
        </p:nvSpPr>
        <p:spPr>
          <a:xfrm>
            <a:off x="1463200" y="3345064"/>
            <a:ext cx="6225487" cy="3635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1pPr>
            <a:lvl2pPr marL="457291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801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2pPr>
            <a:lvl3pPr marL="914583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1371875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2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829166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tabLst>
                <a:tab pos="9490386" algn="l"/>
              </a:tabLst>
              <a:defRPr sz="20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5pPr>
            <a:lvl6pPr marL="3772654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592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529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466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DAY 1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7457320-98B8-6360-29CF-FFBB111E9A53}"/>
              </a:ext>
            </a:extLst>
          </p:cNvPr>
          <p:cNvSpPr/>
          <p:nvPr/>
        </p:nvSpPr>
        <p:spPr>
          <a:xfrm>
            <a:off x="1223493" y="3348507"/>
            <a:ext cx="6465194" cy="3206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2D8B030-CC28-1BC2-FF68-880E46DF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079" y="3345064"/>
            <a:ext cx="6225487" cy="363528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Learn about docker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Get acquainted with Kubernetes basic concepts.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Try launching your minimal stateless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Explore Kubernetes networking.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what is waiting ahead.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1F345D1F-5DD5-14ED-C4BD-409845003A76}"/>
              </a:ext>
            </a:extLst>
          </p:cNvPr>
          <p:cNvSpPr/>
          <p:nvPr/>
        </p:nvSpPr>
        <p:spPr>
          <a:xfrm>
            <a:off x="9824434" y="3348507"/>
            <a:ext cx="6465194" cy="3206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71CD2A91-94E6-A608-FE4E-BF352D42FCFF}"/>
              </a:ext>
            </a:extLst>
          </p:cNvPr>
          <p:cNvSpPr txBox="1">
            <a:spLocks/>
          </p:cNvSpPr>
          <p:nvPr/>
        </p:nvSpPr>
        <p:spPr>
          <a:xfrm>
            <a:off x="10077020" y="3345064"/>
            <a:ext cx="6225487" cy="3635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1pPr>
            <a:lvl2pPr marL="457291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801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2pPr>
            <a:lvl3pPr marL="914583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1371875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2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829166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tabLst>
                <a:tab pos="9490386" algn="l"/>
              </a:tabLst>
              <a:defRPr sz="20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5pPr>
            <a:lvl6pPr marL="3772654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592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529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466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DAY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Learn how to configure your app on-the-go.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Go stateful.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Learn about templating.</a:t>
            </a:r>
          </a:p>
          <a:p>
            <a:endParaRPr lang="en-US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9F0A797F-4A80-A40F-BA73-1017D0C54CC6}"/>
              </a:ext>
            </a:extLst>
          </p:cNvPr>
          <p:cNvSpPr/>
          <p:nvPr/>
        </p:nvSpPr>
        <p:spPr>
          <a:xfrm>
            <a:off x="5397671" y="6753764"/>
            <a:ext cx="6465194" cy="3206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3">
            <a:extLst>
              <a:ext uri="{FF2B5EF4-FFF2-40B4-BE49-F238E27FC236}">
                <a16:creationId xmlns:a16="http://schemas.microsoft.com/office/drawing/2014/main" id="{2E745004-6DFE-D191-FE24-FF4DE5B5F785}"/>
              </a:ext>
            </a:extLst>
          </p:cNvPr>
          <p:cNvSpPr txBox="1">
            <a:spLocks/>
          </p:cNvSpPr>
          <p:nvPr/>
        </p:nvSpPr>
        <p:spPr>
          <a:xfrm>
            <a:off x="5650257" y="6750321"/>
            <a:ext cx="6225487" cy="3635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1pPr>
            <a:lvl2pPr marL="457291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801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2pPr>
            <a:lvl3pPr marL="914583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1371875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2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829166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tabLst>
                <a:tab pos="9490386" algn="l"/>
              </a:tabLst>
              <a:defRPr sz="20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5pPr>
            <a:lvl6pPr marL="3772654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592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529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466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DAY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Give your knowledge a challenge in DevOps practical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Configmaps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&amp; Secrets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7227A-1C92-42B6-A9FB-1D50D4AC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2417358"/>
            <a:ext cx="13179829" cy="6139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8C962-2F97-D28C-CBAF-2BE4A635397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ease configuration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C1FA3-F91F-B253-6441-06F7633DE2F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Secret types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A8D0D0-BDCE-6056-1C2B-3A6B3AEA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74277"/>
              </p:ext>
            </p:extLst>
          </p:nvPr>
        </p:nvGraphicFramePr>
        <p:xfrm>
          <a:off x="3048000" y="3686912"/>
          <a:ext cx="12192000" cy="47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861504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6374786"/>
                    </a:ext>
                  </a:extLst>
                </a:gridCol>
              </a:tblGrid>
              <a:tr h="788745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84910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arbitrary user-defined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4862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kubernetes.io/service-account-token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err="1">
                          <a:effectLst/>
                        </a:rPr>
                        <a:t>ServiceAccount</a:t>
                      </a:r>
                      <a:r>
                        <a:rPr lang="en-US" b="0" dirty="0">
                          <a:effectLst/>
                        </a:rPr>
                        <a:t>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662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</a:t>
                      </a:r>
                      <a:r>
                        <a:rPr lang="en-US" dirty="0" err="1"/>
                        <a:t>dockercfg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148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dockerconfigjson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~/.docker/</a:t>
                      </a:r>
                      <a:r>
                        <a:rPr lang="en-US" dirty="0" err="1"/>
                        <a:t>config.json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62473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 a TLS client or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80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659617-35DF-7336-E2A4-AFBE70A5AAC8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make secret purpose clearer for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3C218-4FB7-7198-AB02-C920EADC3E7C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0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to store DB credentials and configs somewhere… Definitely hardcoding them into docker container is not an option.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secrets and </a:t>
            </a:r>
            <a:r>
              <a:rPr lang="en-US" dirty="0" err="1"/>
              <a:t>configmaps</a:t>
            </a:r>
            <a:r>
              <a:rPr lang="en-US" dirty="0"/>
              <a:t> – they must be ideal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2123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configMap</a:t>
            </a:r>
            <a:r>
              <a:rPr lang="en-US" dirty="0"/>
              <a:t> to set NAME, USER, PASSWORD and RELATIVE_URL_ROOT env variables in deployment. Create ECR docker registry secret and use it as </a:t>
            </a:r>
            <a:r>
              <a:rPr lang="en-US" dirty="0" err="1"/>
              <a:t>imagePullSecret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48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PV(C)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1597D-8B8B-B0E2-62DE-4F5268A4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7" y="1572783"/>
            <a:ext cx="2882345" cy="7860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021CE-5077-6899-522B-4940430D1B44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make applications stateful.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5A70F-2B44-400B-FFCB-4C53E36FB367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6888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Stateful Sets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EB97D-D97A-5EAB-B3E8-1A331E46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8" y="1000281"/>
            <a:ext cx="7710043" cy="8184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0C598-69D3-B657-A8BA-8708DB326526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make stateful applications scalable.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0A870-BC00-7E85-2530-2A50F5C47C04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7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Stateful Sets DNS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FE4235-7BEF-3508-5CAB-7D5F3C50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37544"/>
              </p:ext>
            </p:extLst>
          </p:nvPr>
        </p:nvGraphicFramePr>
        <p:xfrm>
          <a:off x="1429110" y="4229640"/>
          <a:ext cx="15429780" cy="18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559">
                  <a:extLst>
                    <a:ext uri="{9D8B030D-6E8A-4147-A177-3AD203B41FA5}">
                      <a16:colId xmlns:a16="http://schemas.microsoft.com/office/drawing/2014/main" val="4188188923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2101634235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4215063786"/>
                    </a:ext>
                  </a:extLst>
                </a:gridCol>
                <a:gridCol w="2863969">
                  <a:extLst>
                    <a:ext uri="{9D8B030D-6E8A-4147-A177-3AD203B41FA5}">
                      <a16:colId xmlns:a16="http://schemas.microsoft.com/office/drawing/2014/main" val="2601810890"/>
                    </a:ext>
                  </a:extLst>
                </a:gridCol>
                <a:gridCol w="4226944">
                  <a:extLst>
                    <a:ext uri="{9D8B030D-6E8A-4147-A177-3AD203B41FA5}">
                      <a16:colId xmlns:a16="http://schemas.microsoft.com/office/drawing/2014/main" val="3262898658"/>
                    </a:ext>
                  </a:extLst>
                </a:gridCol>
                <a:gridCol w="2679938">
                  <a:extLst>
                    <a:ext uri="{9D8B030D-6E8A-4147-A177-3AD203B41FA5}">
                      <a16:colId xmlns:a16="http://schemas.microsoft.com/office/drawing/2014/main" val="154692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Hostname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0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foo/nginx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web-{0..N-1}.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571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879C04-9623-0357-C725-0E7CB21D59F9}"/>
              </a:ext>
            </a:extLst>
          </p:cNvPr>
          <p:cNvSpPr txBox="1"/>
          <p:nvPr/>
        </p:nvSpPr>
        <p:spPr>
          <a:xfrm>
            <a:off x="10654302" y="1111118"/>
            <a:ext cx="35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use cluster DNS for communication with distributed stateful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7A065-47E6-DEAC-F685-2A79F8DCBF4F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733278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29178</TotalTime>
  <Words>1086</Words>
  <Application>Microsoft Office PowerPoint</Application>
  <PresentationFormat>Custom</PresentationFormat>
  <Paragraphs>209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DA_FuturaPT Book</vt:lpstr>
      <vt:lpstr>DA_FuturaPT Light</vt:lpstr>
      <vt:lpstr>DA_FuturaPT Medium</vt:lpstr>
      <vt:lpstr>Lucida Console</vt:lpstr>
      <vt:lpstr>Open Sans</vt:lpstr>
      <vt:lpstr>Corporate-2021</vt:lpstr>
      <vt:lpstr>DevOps Workshop, Part II</vt:lpstr>
      <vt:lpstr>Agenda</vt:lpstr>
      <vt:lpstr>Configmaps &amp; Secrets</vt:lpstr>
      <vt:lpstr>Secret types</vt:lpstr>
      <vt:lpstr>Q&amp;A: story</vt:lpstr>
      <vt:lpstr>Task</vt:lpstr>
      <vt:lpstr>PV(C)</vt:lpstr>
      <vt:lpstr>Stateful Sets</vt:lpstr>
      <vt:lpstr>Stateful Sets DNS</vt:lpstr>
      <vt:lpstr>Q&amp;A: story</vt:lpstr>
      <vt:lpstr>Task</vt:lpstr>
      <vt:lpstr>HELM</vt:lpstr>
      <vt:lpstr>HELM Layout</vt:lpstr>
      <vt:lpstr>HELM Templating</vt:lpstr>
      <vt:lpstr>HELM Templating</vt:lpstr>
      <vt:lpstr>HELM Templating</vt:lpstr>
      <vt:lpstr>Q&amp;A: story</vt:lpstr>
      <vt:lpstr>Task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36</cp:revision>
  <dcterms:created xsi:type="dcterms:W3CDTF">2021-06-03T12:55:39Z</dcterms:created>
  <dcterms:modified xsi:type="dcterms:W3CDTF">2023-06-16T15:47:42Z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