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62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60" r:id="rId20"/>
    <p:sldId id="259" r:id="rId21"/>
    <p:sldId id="262" r:id="rId22"/>
    <p:sldId id="264" r:id="rId23"/>
    <p:sldId id="265" r:id="rId24"/>
    <p:sldId id="266" r:id="rId25"/>
    <p:sldId id="269" r:id="rId26"/>
    <p:sldId id="268" r:id="rId27"/>
    <p:sldId id="271" r:id="rId28"/>
    <p:sldId id="272" r:id="rId29"/>
    <p:sldId id="275" r:id="rId30"/>
    <p:sldId id="276" r:id="rId31"/>
    <p:sldId id="27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4171699961.png"></Relationship><Relationship Id="rId3" Type="http://schemas.openxmlformats.org/officeDocument/2006/relationships/image" Target="../media/fImage54981170491.png"></Relationship><Relationship Id="rId4" Type="http://schemas.openxmlformats.org/officeDocument/2006/relationships/image" Target="../media/fImage328731712995.png"></Relationship><Relationship Id="rId5" Type="http://schemas.openxmlformats.org/officeDocument/2006/relationships/image" Target="../media/fImage220921731942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354951884827.png"></Relationship><Relationship Id="rId3" Type="http://schemas.openxmlformats.org/officeDocument/2006/relationships/image" Target="../media/fImage1933681895436.png"></Relationship><Relationship Id="rId4" Type="http://schemas.openxmlformats.org/officeDocument/2006/relationships/image" Target="../media/fImage208651902391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803492004604.png"></Relationship><Relationship Id="rId3" Type="http://schemas.openxmlformats.org/officeDocument/2006/relationships/image" Target="../media/fImage148392013902.png"></Relationship><Relationship Id="rId4" Type="http://schemas.openxmlformats.org/officeDocument/2006/relationships/image" Target="../media/fImage129287202153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91159210292.png"></Relationship><Relationship Id="rId3" Type="http://schemas.openxmlformats.org/officeDocument/2006/relationships/image" Target="../media/fImage149682112382.png"></Relationship><Relationship Id="rId4" Type="http://schemas.openxmlformats.org/officeDocument/2006/relationships/image" Target="../media/fImage496092127421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349252148716.png"></Relationship><Relationship Id="rId3" Type="http://schemas.openxmlformats.org/officeDocument/2006/relationships/image" Target="../media/fImage536042159718.png"></Relationship><Relationship Id="rId4" Type="http://schemas.openxmlformats.org/officeDocument/2006/relationships/image" Target="../media/fImage415382169895.png"></Relationship><Relationship Id="rId5" Type="http://schemas.openxmlformats.org/officeDocument/2006/relationships/image" Target="../media/fImage163282175447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hyperlink" Target="https://github.com/skacjstk/ImitationGame" TargetMode="External"></Relationship><Relationship Id="rId3" Type="http://schemas.openxmlformats.org/officeDocument/2006/relationships/hyperlink" Target="https://github.com/skacjstk/ImitationGame" TargetMode="External"></Relationship><Relationship Id="rId4" Type="http://schemas.openxmlformats.org/officeDocument/2006/relationships/hyperlink" Target="https://github.com/skacjstk/ImitationGame" TargetMode="External"></Relationship><Relationship Id="rId5" Type="http://schemas.openxmlformats.org/officeDocument/2006/relationships/hyperlink" Target="https://youtu.be/O2tDupY5eEk" TargetMode="External"></Relationship><Relationship Id="rId6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469110241.png"></Relationship><Relationship Id="rId3" Type="http://schemas.openxmlformats.org/officeDocument/2006/relationships/hyperlink" Target="https://github.com/skacjstk/ImitationGame" TargetMode="External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353951206500.png"></Relationship><Relationship Id="rId4" Type="http://schemas.openxmlformats.org/officeDocument/2006/relationships/image" Target="../media/fImage26477021841.png"></Relationship><Relationship Id="rId5" Type="http://schemas.openxmlformats.org/officeDocument/2006/relationships/image" Target="../media/fImage641672198467.png"></Relationship><Relationship Id="rId6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0060511441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859024641.png"></Relationship><Relationship Id="rId2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94281466334.png"></Relationship><Relationship Id="rId2" Type="http://schemas.openxmlformats.org/officeDocument/2006/relationships/image" Target="../media/fImage160230476500.png"></Relationship><Relationship Id="rId3" Type="http://schemas.openxmlformats.org/officeDocument/2006/relationships/image" Target="../media/fImage91707489169.pn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29571365724.png"></Relationship><Relationship Id="rId3" Type="http://schemas.openxmlformats.org/officeDocument/2006/relationships/image" Target="../media/fImage150951341478.png"></Relationship><Relationship Id="rId4" Type="http://schemas.openxmlformats.org/officeDocument/2006/relationships/image" Target="../media/fImage6660137935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7441206962.png"></Relationship><Relationship Id="rId3" Type="http://schemas.openxmlformats.org/officeDocument/2006/relationships/image" Target="../media/fImage563281224464.png"></Relationship><Relationship Id="rId4" Type="http://schemas.openxmlformats.org/officeDocument/2006/relationships/image" Target="../media/fImage207201245705.png"></Relationship><Relationship Id="rId5" Type="http://schemas.openxmlformats.org/officeDocument/2006/relationships/image" Target="../media/fImage105921258145.png"></Relationship><Relationship Id="rId6" Type="http://schemas.openxmlformats.org/officeDocument/2006/relationships/image" Target="../media/fImage886021393281.png"></Relationship><Relationship Id="rId7" Type="http://schemas.openxmlformats.org/officeDocument/2006/relationships/image" Target="../media/fImage12621526827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포트폴리오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 남석원</a:t>
            </a:r>
            <a:endParaRPr lang="ko-KR" altLang="en-US"/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/>
              <a:t> 기술: C/C+</a:t>
            </a:r>
            <a:r>
              <a:rPr sz="2800">
                <a:solidFill>
                  <a:srgbClr val="2E75B6"/>
                </a:solidFill>
                <a:latin typeface="맑은 고딕" charset="0"/>
                <a:ea typeface="맑은 고딕" charset="0"/>
              </a:rPr>
              <a:t>+</a:t>
            </a:r>
            <a:r>
              <a:rPr>
                <a:solidFill>
                  <a:srgbClr val="000000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/>
              <a:t> DirectX, Unreal, Unity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</a:t>
            </a:r>
            <a:r>
              <a:rPr>
                <a:solidFill>
                  <a:srgbClr val="000000"/>
                </a:solidFill>
                <a:latin typeface="맑은 고딕" charset="0"/>
                <a:ea typeface="맑은 고딕" charset="0"/>
              </a:rPr>
              <a:t>개인 github: </a:t>
            </a:r>
            <a:r>
              <a:rPr u="sng">
                <a:solidFill>
                  <a:schemeClr val="hlink"/>
                </a:solidFill>
                <a:latin typeface="맑은 고딕" charset="0"/>
                <a:ea typeface="맑은 고딕" charset="0"/>
              </a:rPr>
              <a:t>https://github.com/skacjstk</a:t>
            </a:r>
            <a:endParaRPr lang="ko-KR" altLang="en-US" u="sng">
              <a:solidFill>
                <a:schemeClr val="hlink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~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n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페이지: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던그리드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모작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게임</a:t>
            </a: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59410"/>
            <a:ext cx="10517505" cy="65087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01 던그리드.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이벤트 큐 </a:t>
            </a:r>
            <a:r>
              <a:rPr lang="ko-KR" altLang="en-US" sz="4400">
                <a:solidFill>
                  <a:srgbClr val="FC6600"/>
                </a:solidFill>
                <a:latin typeface="맑은 고딕" charset="0"/>
                <a:ea typeface="맑은 고딕" charset="0"/>
                <a:cs typeface="+mj-cs"/>
              </a:rPr>
              <a:t>패턴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1" name="내용 개체 틀 29"/>
          <p:cNvSpPr txBox="1">
            <a:spLocks/>
          </p:cNvSpPr>
          <p:nvPr/>
        </p:nvSpPr>
        <p:spPr>
          <a:xfrm rot="0">
            <a:off x="6096635" y="547370"/>
            <a:ext cx="4010025" cy="5436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000">
                <a:latin typeface="맑은 고딕" charset="0"/>
                <a:ea typeface="맑은 고딕" charset="0"/>
                <a:cs typeface="+mn-cs"/>
              </a:rPr>
              <a:t>Queue 에 삽입된 이벤트는, 매 프레임마다 queue에서 순차적으로 execute()를 수행하며 처리합니다.</a:t>
            </a: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000">
                <a:latin typeface="맑은 고딕" charset="0"/>
                <a:ea typeface="맑은 고딕" charset="0"/>
                <a:cs typeface="+mn-cs"/>
              </a:rPr>
              <a:t>Execute 를 수행하면 해당 이벤트가 상속받아 구현한 execute() 함수가 수행되어 이벤트가 실행됩니다.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144905"/>
            <a:ext cx="10517505" cy="50342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순수 가상 클래스인 Event 를 이용해 Room 이동, 다음 층 오르기,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몬스터 사망 등의 객체간 상호작용이 필요한 부분을 디커플링 했습니다.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게임 루프 중 프레임 사이에 이벤트를 push 할 경우, 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해당 이벤트가 있는디 map에서 검사를 하며, 있을 경우 Queue&lt;Event*&gt; 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에 삽입되며,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이 외에도 업적 시스템 같은 경우에도 활용할 수 있으며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현재는 대표적으로 몬스터 사망 시 몬스터 사망 이벤트를 전송해 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이벤트에서 현재 Room 에 몬스터 사망했음을 전송하여 문을 열지말지를 결정합니다.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21" descr="C:/Users/Nsw/AppData/Roaming/PolarisOffice/ETemp/12176_21089264/fImage13417169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64715" y="2457450"/>
            <a:ext cx="1838325" cy="723900"/>
          </a:xfrm>
          <a:prstGeom prst="rect"/>
          <a:noFill/>
        </p:spPr>
      </p:pic>
      <p:pic>
        <p:nvPicPr>
          <p:cNvPr id="5" name="그림 22" descr="C:/Users/Nsw/AppData/Roaming/PolarisOffice/ETemp/12176_21089264/fImage54981170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98870" y="1457960"/>
            <a:ext cx="4044950" cy="2729230"/>
          </a:xfrm>
          <a:prstGeom prst="rect"/>
          <a:noFill/>
        </p:spPr>
      </p:pic>
      <p:pic>
        <p:nvPicPr>
          <p:cNvPr id="6" name="그림 23" descr="C:/Users/Nsw/AppData/Roaming/PolarisOffice/ETemp/12176_21089264/fImage3287317129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53540" y="3266440"/>
            <a:ext cx="2839085" cy="1776095"/>
          </a:xfrm>
          <a:prstGeom prst="rect"/>
          <a:noFill/>
        </p:spPr>
      </p:pic>
      <p:pic>
        <p:nvPicPr>
          <p:cNvPr id="7" name="그림 25" descr="C:/Users/Nsw/AppData/Roaming/PolarisOffice/ETemp/12176_21089264/fImage220921731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7270" y="4930775"/>
            <a:ext cx="3056255" cy="699770"/>
          </a:xfrm>
          <a:prstGeom prst="rect"/>
          <a:noFill/>
        </p:spPr>
      </p:pic>
      <p:sp>
        <p:nvSpPr>
          <p:cNvPr id="8" name="텍스트 상자 26"/>
          <p:cNvSpPr txBox="1">
            <a:spLocks/>
          </p:cNvSpPr>
          <p:nvPr/>
        </p:nvSpPr>
        <p:spPr>
          <a:xfrm rot="0">
            <a:off x="6096635" y="4467860"/>
            <a:ext cx="389128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던전 진입 이벤트를 예로 들어, 이 이벤트가 Queue 에 삽입되면, Update() 시점에 execute()를 수행해 맵을 이동합니다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72200" y="993775"/>
            <a:ext cx="5182235" cy="51784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1000"/>
              <a:t>HandleInput() 에서 입력한 키에 해당하는 Command 객체를 push_back 해주고,</a:t>
            </a:r>
            <a:endParaRPr lang="ko-KR" altLang="en-US" sz="1000"/>
          </a:p>
          <a:p>
            <a:pPr marL="228600" indent="-228600" latinLnBrk="0">
              <a:buFontTx/>
              <a:buNone/>
            </a:pPr>
            <a:r>
              <a:rPr lang="ko-KR" altLang="en-US" sz="1000"/>
              <a:t>최종적으로 Player가 수행해야 할 명령 vector를 반환해줍니다.</a:t>
            </a:r>
            <a:endParaRPr lang="ko-KR" altLang="en-US" sz="1000"/>
          </a:p>
          <a:p>
            <a:pPr marL="228600" indent="-228600" latinLnBrk="0">
              <a:buFontTx/>
              <a:buNone/>
            </a:pPr>
            <a:endParaRPr lang="ko-KR" altLang="en-US" sz="1000"/>
          </a:p>
          <a:p>
            <a:pPr marL="228600" indent="-228600" latinLnBrk="0">
              <a:buFontTx/>
              <a:buNone/>
            </a:pPr>
            <a:r>
              <a:rPr lang="ko-KR" altLang="en-US" sz="1000"/>
              <a:t>명령 패턴으로 구현하여, 키 변경이 필요할 경우 명령 객체 할당을 </a:t>
            </a:r>
            <a:endParaRPr lang="ko-KR" altLang="en-US" sz="1000"/>
          </a:p>
          <a:p>
            <a:pPr marL="228600" indent="-228600" latinLnBrk="0">
              <a:buFontTx/>
              <a:buNone/>
            </a:pPr>
            <a:r>
              <a:rPr lang="ko-KR" altLang="en-US" sz="1000"/>
              <a:t>바꿔주기만 하면 됩니다.</a:t>
            </a:r>
            <a:endParaRPr lang="ko-KR" altLang="en-US" sz="1000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992505"/>
            <a:ext cx="5182235" cy="5185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플레이어의 입력과 수행은 InputHander에 handleInput()을 수행하며 이루어지며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매 프레임마다 InputUpdate()를 수행하여 반환받은 Command 객체들의 execute()를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수행합니다.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DashCommand 의 경우 마우스 우클릭(2) 을 하면 반환되며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그렇게 반환된 Command의 execute()는 actor의 Dash()를 호출합니다.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/>
          </a:p>
        </p:txBody>
      </p:sp>
      <p:sp>
        <p:nvSpPr>
          <p:cNvPr id="5" name="제목 30"/>
          <p:cNvSpPr txBox="1">
            <a:spLocks/>
          </p:cNvSpPr>
          <p:nvPr>
            <p:ph type="title" idx="3"/>
          </p:nvPr>
        </p:nvSpPr>
        <p:spPr>
          <a:xfrm rot="0">
            <a:off x="838200" y="210820"/>
            <a:ext cx="10517505" cy="65087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01 던그리드.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명령 패턴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6" name="그림 31" descr="C:/Users/Nsw/AppData/Roaming/PolarisOffice/ETemp/12176_21089264/fImage35495188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550" y="2147570"/>
            <a:ext cx="5175250" cy="1392555"/>
          </a:xfrm>
          <a:prstGeom prst="rect"/>
          <a:noFill/>
        </p:spPr>
      </p:pic>
      <p:pic>
        <p:nvPicPr>
          <p:cNvPr id="7" name="그림 32" descr="C:/Users/Nsw/AppData/Roaming/PolarisOffice/ETemp/12176_21089264/fImage19336818954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65570" y="2420620"/>
            <a:ext cx="3777615" cy="3890645"/>
          </a:xfrm>
          <a:prstGeom prst="rect"/>
          <a:noFill/>
        </p:spPr>
      </p:pic>
      <p:pic>
        <p:nvPicPr>
          <p:cNvPr id="8" name="그림 33" descr="C:/Users/Nsw/AppData/Roaming/PolarisOffice/ETemp/12176_21089264/fImage20865190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7790" y="4490720"/>
            <a:ext cx="3557270" cy="14859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72200" y="993775"/>
            <a:ext cx="5182235" cy="51784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Wait 상태 -&gt; Attack 상태로 Swith하는 과정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000">
                <a:latin typeface="맑은 고딕" charset="0"/>
                <a:ea typeface="맑은 고딕" charset="0"/>
                <a:cs typeface="+mn-cs"/>
              </a:rPr>
              <a:t>Run 상태에서 옮겨갈 수 있는 3가지 상태중 하나.</a:t>
            </a: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992505"/>
            <a:ext cx="5182235" cy="5185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상태 패턴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	-&gt; 상태 객체를 만들어 Update 주기마다 FSM 모델로 상태를 전이하며, 객체는 한번에 하나의 상태만 가질 수 있습니다.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	-&gt; 각 객체에서 할당된 상태 객체는 매 프레임마다 해당 SwitchState, Action을 수행하도록 합니다.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	-&gt; 새로운 상태를 추가할 때, 건드릴 필요없는 상태 전이 조건을 건드릴 필요가 없습니다.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	-&gt; 상태 객체를 만들지 않는 대신 std::function으로 GameObject 내부에 넣어둘 수도 있습니다.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제목 30"/>
          <p:cNvSpPr txBox="1">
            <a:spLocks/>
          </p:cNvSpPr>
          <p:nvPr>
            <p:ph type="title" idx="3"/>
          </p:nvPr>
        </p:nvSpPr>
        <p:spPr>
          <a:xfrm rot="0">
            <a:off x="838200" y="210820"/>
            <a:ext cx="10517505" cy="65087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01 던그리드.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상태 패턴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6" name="그림 34" descr="C:/Users/Nsw/AppData/Roaming/PolarisOffice/ETemp/12176_21089264/fImage80349200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9510" y="1272540"/>
            <a:ext cx="3759835" cy="2493645"/>
          </a:xfrm>
          <a:prstGeom prst="rect"/>
          <a:noFill/>
        </p:spPr>
      </p:pic>
      <p:pic>
        <p:nvPicPr>
          <p:cNvPr id="7" name="그림 35" descr="C:/Users/Nsw/AppData/Roaming/PolarisOffice/ETemp/12176_21089264/fImage14839201390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1400" y="2774315"/>
            <a:ext cx="4648835" cy="1619885"/>
          </a:xfrm>
          <a:prstGeom prst="rect"/>
          <a:noFill/>
        </p:spPr>
      </p:pic>
      <p:pic>
        <p:nvPicPr>
          <p:cNvPr id="8" name="그림 36" descr="C:/Users/Nsw/AppData/Roaming/PolarisOffice/ETemp/12176_21089264/fImage12928720215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9510" y="4128135"/>
            <a:ext cx="3629025" cy="24485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992505"/>
            <a:ext cx="5182235" cy="5185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보스의 경우 보스 객체 내부에 std::function으로 상태객체를 대신할 수도 있습니다.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상태가 특이한 보스몬스터를 만들때 주로 사용하는 방법입니다.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Std::function 에서의 상태 전이는 bind로 이루어집니다.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제목 30"/>
          <p:cNvSpPr txBox="1">
            <a:spLocks/>
          </p:cNvSpPr>
          <p:nvPr>
            <p:ph type="title" idx="3"/>
          </p:nvPr>
        </p:nvSpPr>
        <p:spPr>
          <a:xfrm rot="0">
            <a:off x="838200" y="210820"/>
            <a:ext cx="10517505" cy="65087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01 던그리드.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상태 패턴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9" name="Picture " descr="C:/Users/Nsw/AppData/Roaming/PolarisOffice/ETemp/12176_21089264/fImage911592102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66915" y="742950"/>
            <a:ext cx="3114040" cy="5431790"/>
          </a:xfrm>
          <a:prstGeom prst="rect"/>
          <a:noFill/>
        </p:spPr>
      </p:pic>
      <p:pic>
        <p:nvPicPr>
          <p:cNvPr id="10" name="그림 38" descr="C:/Users/Nsw/AppData/Roaming/PolarisOffice/ETemp/12176_21089264/fImage14968211238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7565" y="1600835"/>
            <a:ext cx="5182235" cy="802640"/>
          </a:xfrm>
          <a:prstGeom prst="rect"/>
          <a:noFill/>
        </p:spPr>
      </p:pic>
      <p:pic>
        <p:nvPicPr>
          <p:cNvPr id="11" name="그림 39" descr="C:/Users/Nsw/AppData/Roaming/PolarisOffice/ETemp/12176_21089264/fImage49609212742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390" y="3991610"/>
            <a:ext cx="5263515" cy="1314450"/>
          </a:xfrm>
          <a:prstGeom prst="rect"/>
          <a:noFill/>
        </p:spPr>
      </p:pic>
      <p:sp>
        <p:nvSpPr>
          <p:cNvPr id="12" name="텍스트 상자 40"/>
          <p:cNvSpPr txBox="1">
            <a:spLocks/>
          </p:cNvSpPr>
          <p:nvPr/>
        </p:nvSpPr>
        <p:spPr>
          <a:xfrm rot="0">
            <a:off x="7179310" y="517525"/>
            <a:ext cx="298704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hangingPunct="1"/>
            <a:r>
              <a:rPr lang="ko-KR" sz="1000">
                <a:latin typeface="맑은 고딕" charset="0"/>
                <a:ea typeface="맑은 고딕" charset="0"/>
              </a:rPr>
              <a:t>벨리알 내부에 상태 함수들. bind로 전이한다.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54420" y="993775"/>
            <a:ext cx="5182235" cy="51784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000">
                <a:latin typeface="맑은 고딕" charset="0"/>
                <a:ea typeface="맑은 고딕" charset="0"/>
                <a:cs typeface="+mn-cs"/>
              </a:rPr>
              <a:t>재생이 완료되면 dieEffect_ 이중 포인터를 nullptr로 바꾸고 Die()를 호출합니다.</a:t>
            </a: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000">
                <a:latin typeface="맑은 고딕" charset="0"/>
                <a:ea typeface="맑은 고딕" charset="0"/>
                <a:cs typeface="+mn-cs"/>
              </a:rPr>
              <a:t>Die()는 사망 이벤트를 호출하며, 이로 인해 해당 Room에 남은 몬스터가 0이면 문이 열립니다.</a:t>
            </a: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992505"/>
            <a:ext cx="5182235" cy="5185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오브젝트 풀은 몬스터 사망 애니메이션과 적 베는 이펙트 등이 담겨있습니다.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각 객체마다 하나씩 만들어 두기에는 아깝고, 얼마나 생길지는 정확히 예측이 안되는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오브젝트들이 전부 담아놓을 예정이며, 현재는 이펙트만 담겨있습니다.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대표적인 사용법으로는,적들이 죽을때 (체력이 0 이하로 떨어질 때) Dying()을 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호출하며, 이때 객체의 </a:t>
            </a:r>
            <a:r>
              <a:rPr lang="ko-KR" altLang="en-US" sz="1000" b="1">
                <a:latin typeface="+mn-lt"/>
                <a:ea typeface="+mn-ea"/>
                <a:cs typeface="+mn-cs"/>
              </a:rPr>
              <a:t>dieEffect_ 이중 포인터</a:t>
            </a:r>
            <a:r>
              <a:rPr lang="ko-KR" altLang="en-US" sz="1000">
                <a:latin typeface="+mn-lt"/>
                <a:ea typeface="+mn-ea"/>
                <a:cs typeface="+mn-cs"/>
              </a:rPr>
              <a:t> Animation 에 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000" b="1">
                <a:latin typeface="+mn-lt"/>
                <a:ea typeface="+mn-ea"/>
                <a:cs typeface="+mn-cs"/>
              </a:rPr>
              <a:t>현재 사용 가능한 DieEffect</a:t>
            </a:r>
            <a:r>
              <a:rPr lang="ko-KR" altLang="en-US" sz="1000">
                <a:latin typeface="+mn-lt"/>
                <a:ea typeface="+mn-ea"/>
                <a:cs typeface="+mn-cs"/>
              </a:rPr>
              <a:t> </a:t>
            </a:r>
            <a:r>
              <a:rPr lang="ko-KR" altLang="en-US" sz="1000" b="1">
                <a:latin typeface="+mn-lt"/>
                <a:ea typeface="+mn-ea"/>
                <a:cs typeface="+mn-cs"/>
              </a:rPr>
              <a:t>오브젝트 풀을 가리켜 재생하</a:t>
            </a:r>
            <a:r>
              <a:rPr lang="ko-KR" altLang="en-US" sz="1000">
                <a:latin typeface="+mn-lt"/>
                <a:ea typeface="+mn-ea"/>
                <a:cs typeface="+mn-cs"/>
              </a:rPr>
              <a:t>게 한 후, 포인터를 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000">
                <a:latin typeface="+mn-lt"/>
                <a:ea typeface="+mn-ea"/>
                <a:cs typeface="+mn-cs"/>
              </a:rPr>
              <a:t>해제합니다.</a:t>
            </a: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제목 30"/>
          <p:cNvSpPr txBox="1">
            <a:spLocks/>
          </p:cNvSpPr>
          <p:nvPr>
            <p:ph type="title" idx="3"/>
          </p:nvPr>
        </p:nvSpPr>
        <p:spPr>
          <a:xfrm rot="0">
            <a:off x="838200" y="210820"/>
            <a:ext cx="10517505" cy="65087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01 던그리드.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오브젝트 풀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6" name="그림 41" descr="C:/Users/Nsw/AppData/Roaming/PolarisOffice/ETemp/12176_21089264/fImage3492521487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710" y="2867660"/>
            <a:ext cx="4788535" cy="1932940"/>
          </a:xfrm>
          <a:prstGeom prst="rect"/>
          <a:noFill/>
        </p:spPr>
      </p:pic>
      <p:pic>
        <p:nvPicPr>
          <p:cNvPr id="7" name="그림 42" descr="C:/Users/Nsw/AppData/Roaming/PolarisOffice/ETemp/12176_21089264/fImage53604215971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19800" y="1724660"/>
            <a:ext cx="5258435" cy="2760980"/>
          </a:xfrm>
          <a:prstGeom prst="rect"/>
          <a:noFill/>
        </p:spPr>
      </p:pic>
      <p:pic>
        <p:nvPicPr>
          <p:cNvPr id="8" name="그림 43" descr="C:/Users/Nsw/AppData/Roaming/PolarisOffice/ETemp/12176_21089264/fImage4153821698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1230" y="4948555"/>
            <a:ext cx="4819015" cy="1367790"/>
          </a:xfrm>
          <a:prstGeom prst="rect"/>
          <a:noFill/>
        </p:spPr>
      </p:pic>
      <p:pic>
        <p:nvPicPr>
          <p:cNvPr id="9" name="그림 44" descr="C:/Users/Nsw/AppData/Roaming/PolarisOffice/ETemp/12176_21089264/fImage16328217544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56325" y="4788535"/>
            <a:ext cx="4591685" cy="1419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64960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01 던그리드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144905"/>
            <a:ext cx="10517505" cy="50342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던그리드 모작</a:t>
            </a: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제작 기간: 45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일</a:t>
            </a: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개발 언어: C++ 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17</a:t>
            </a: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2600">
                <a:solidFill>
                  <a:srgbClr val="000000"/>
                </a:solidFill>
                <a:latin typeface="맑은 고딕" charset="0"/>
                <a:ea typeface="맑은 고딕" charset="0"/>
              </a:rPr>
              <a:t>개발</a:t>
            </a:r>
            <a:r>
              <a:rPr sz="2600">
                <a:solidFill>
                  <a:srgbClr val="000000"/>
                </a:solidFill>
                <a:latin typeface="맑은 고딕" charset="0"/>
                <a:ea typeface="맑은 고딕" charset="0"/>
              </a:rPr>
              <a:t> 기</a:t>
            </a:r>
            <a:r>
              <a:rPr lang="ko-KR" sz="2600">
                <a:solidFill>
                  <a:srgbClr val="000000"/>
                </a:solidFill>
                <a:latin typeface="맑은 고딕" charset="0"/>
                <a:ea typeface="맑은 고딕" charset="0"/>
              </a:rPr>
              <a:t>술</a:t>
            </a:r>
            <a:r>
              <a:rPr sz="2600">
                <a:solidFill>
                  <a:srgbClr val="000000"/>
                </a:solidFill>
                <a:latin typeface="맑은 고딕" charset="0"/>
                <a:ea typeface="맑은 고딕" charset="0"/>
              </a:rPr>
              <a:t>: DirectX11, WinAPI</a:t>
            </a:r>
            <a:endParaRPr lang="ko-KR" altLang="en-US" sz="2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IDE: Visual studio 2019</a:t>
            </a: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깃허브: </a:t>
            </a:r>
            <a:r>
              <a:rPr sz="2800" u="sng">
                <a:solidFill>
                  <a:schemeClr val="hlink"/>
                </a:solidFill>
                <a:latin typeface="맑은 고딕" charset="0"/>
                <a:ea typeface="맑은 고딕" charset="0"/>
                <a:hlinkClick r:id="rId4"/>
              </a:rPr>
              <a:t>https://github.com/skacjstk/ImitationGame</a:t>
            </a:r>
            <a:endParaRPr lang="ko-KR" altLang="en-US" sz="2800" u="sng">
              <a:solidFill>
                <a:schemeClr val="hlink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유튜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브</a:t>
            </a: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: </a:t>
            </a: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  <a:hlinkClick r:id="rId5"/>
              </a:rPr>
              <a:t>https://youtu.be/O2tDupY5eEk</a:t>
            </a: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6655" y="196215"/>
            <a:ext cx="9715500" cy="5452110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64960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01 던그리드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144905"/>
            <a:ext cx="10516235" cy="50330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던그리드 모작</a:t>
            </a: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맑은 고딕"/>
              <a:buChar char="•"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제작 기간</a:t>
            </a: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: 45</a:t>
            </a:r>
            <a:r>
              <a:rPr lang="ko-KR"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일</a:t>
            </a: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개발 언어: C++</a:t>
            </a: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600">
                <a:solidFill>
                  <a:srgbClr val="000000"/>
                </a:solidFill>
                <a:latin typeface="맑은 고딕" charset="0"/>
                <a:ea typeface="맑은 고딕" charset="0"/>
              </a:rPr>
              <a:t>개발</a:t>
            </a:r>
            <a:r>
              <a:rPr sz="2600">
                <a:solidFill>
                  <a:srgbClr val="000000"/>
                </a:solidFill>
                <a:latin typeface="맑은 고딕" charset="0"/>
                <a:ea typeface="맑은 고딕" charset="0"/>
              </a:rPr>
              <a:t> 기</a:t>
            </a:r>
            <a:r>
              <a:rPr lang="ko-KR" sz="2600">
                <a:solidFill>
                  <a:srgbClr val="000000"/>
                </a:solidFill>
                <a:latin typeface="맑은 고딕" charset="0"/>
                <a:ea typeface="맑은 고딕" charset="0"/>
              </a:rPr>
              <a:t>술</a:t>
            </a:r>
            <a:r>
              <a:rPr sz="2600">
                <a:solidFill>
                  <a:srgbClr val="000000"/>
                </a:solidFill>
                <a:latin typeface="맑은 고딕" charset="0"/>
                <a:ea typeface="맑은 고딕" charset="0"/>
              </a:rPr>
              <a:t>: DirectX11, WinAPI</a:t>
            </a:r>
            <a:endParaRPr lang="ko-KR" altLang="en-US" sz="26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IDE: Visual studio 2019</a:t>
            </a: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깃허브: </a:t>
            </a:r>
            <a:r>
              <a:rPr sz="2800" u="sng">
                <a:solidFill>
                  <a:schemeClr val="hlink"/>
                </a:solidFill>
                <a:latin typeface="맑은 고딕" charset="0"/>
                <a:ea typeface="맑은 고딕" charset="0"/>
              </a:rPr>
              <a:t>https://github.com/skacjstk/ImitationGame</a:t>
            </a:r>
            <a:endParaRPr lang="ko-KR" altLang="en-US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solidFill>
                  <a:srgbClr val="000000"/>
                </a:solidFill>
                <a:latin typeface="맑은 고딕" charset="0"/>
                <a:ea typeface="맑은 고딕" charset="0"/>
              </a:rPr>
              <a:t>유튜</a:t>
            </a:r>
            <a:r>
              <a:rPr lang="ko-KR">
                <a:solidFill>
                  <a:srgbClr val="000000"/>
                </a:solidFill>
                <a:latin typeface="맑은 고딕" charset="0"/>
                <a:ea typeface="맑은 고딕" charset="0"/>
              </a:rPr>
              <a:t>브: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65024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01 던그리드.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윈도우 스케일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144905"/>
            <a:ext cx="10517505" cy="50342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윈도우를 처음 생성할때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윈도우 인스턴스 초기화, DirectX 초기화를 수행한 후 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변수에 FHD 기준으로 나눠 </a:t>
            </a:r>
            <a:r>
              <a:rPr lang="ko-KR" altLang="en-US" sz="1200" b="1">
                <a:latin typeface="맑은 고딕" charset="0"/>
                <a:ea typeface="맑은 고딕" charset="0"/>
                <a:cs typeface="+mn-cs"/>
              </a:rPr>
              <a:t>WSCALE 변수들에 저장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해준다.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이는 가변 해상도 지원을 위한 것이며, 해상도가 변하더라도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객체 크기, 이동량 등을 보정해주는 역할을 한다.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539105" y="1210310"/>
            <a:ext cx="6205220" cy="1661795"/>
          </a:xfrm>
          <a:prstGeom prst="rect"/>
          <a:noFill/>
        </p:spPr>
      </p:pic>
      <p:pic>
        <p:nvPicPr>
          <p:cNvPr id="6" name="그림 45" descr="C:/Users/Nsw/AppData/Roaming/PolarisOffice/ETemp/12176_21089264/fImage264770218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4085" y="3378835"/>
            <a:ext cx="4485640" cy="2522220"/>
          </a:xfrm>
          <a:prstGeom prst="rect"/>
          <a:noFill/>
        </p:spPr>
      </p:pic>
      <p:pic>
        <p:nvPicPr>
          <p:cNvPr id="7" name="그림 46" descr="C:/Users/Nsw/AppData/Roaming/PolarisOffice/ETemp/12176_21089264/fImage64167219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81420" y="3426460"/>
            <a:ext cx="3563620" cy="2653030"/>
          </a:xfrm>
          <a:prstGeom prst="rect"/>
          <a:noFill/>
        </p:spPr>
      </p:pic>
      <p:sp>
        <p:nvSpPr>
          <p:cNvPr id="8" name="텍스트 상자 47"/>
          <p:cNvSpPr txBox="1">
            <a:spLocks/>
          </p:cNvSpPr>
          <p:nvPr/>
        </p:nvSpPr>
        <p:spPr>
          <a:xfrm rot="0">
            <a:off x="933450" y="3009900"/>
            <a:ext cx="39090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QHD: 2560x1440 에서의 화면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48"/>
          <p:cNvSpPr txBox="1">
            <a:spLocks/>
          </p:cNvSpPr>
          <p:nvPr/>
        </p:nvSpPr>
        <p:spPr>
          <a:xfrm rot="0">
            <a:off x="6281420" y="3182620"/>
            <a:ext cx="446151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800x600 크기: fps 표시 글씨를 제외하고는 모두 배율이 알맞은 모습이다.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65024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01 던그리드.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Scene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144905"/>
            <a:ext cx="10517505" cy="50342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게임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루프는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게임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엔진들과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비슷하게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 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현재 활성화된 Scene을 Update 및 Render 하는 구조로 되어 있습니다.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처음 생성될 때 생성자에서 Scene들을 등록하며, 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ChangeScene() 에서 현재 </a:t>
            </a:r>
            <a:r>
              <a:rPr lang="ko-KR" altLang="en-US" sz="1200" b="1">
                <a:latin typeface="맑은 고딕" charset="0"/>
                <a:ea typeface="맑은 고딕" charset="0"/>
                <a:cs typeface="+mn-cs"/>
              </a:rPr>
              <a:t>Scene의 active 를 관리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하고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Update() 및 Render() 에서 </a:t>
            </a:r>
            <a:r>
              <a:rPr lang="ko-KR" altLang="en-US" sz="1200" b="1">
                <a:latin typeface="맑은 고딕" charset="0"/>
                <a:ea typeface="맑은 고딕" charset="0"/>
                <a:cs typeface="+mn-cs"/>
              </a:rPr>
              <a:t>현재 활성화된 Scene을 </a:t>
            </a: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 b="1">
                <a:latin typeface="맑은 고딕" charset="0"/>
                <a:ea typeface="맑은 고딕" charset="0"/>
                <a:cs typeface="+mn-cs"/>
              </a:rPr>
              <a:t>업데이트 해줍니</a:t>
            </a:r>
            <a:r>
              <a:rPr lang="ko-KR" altLang="en-US" sz="1200" b="1">
                <a:latin typeface="맑은 고딕" charset="0"/>
                <a:ea typeface="맑은 고딕" charset="0"/>
                <a:cs typeface="+mn-cs"/>
              </a:rPr>
              <a:t>다.</a:t>
            </a: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66535" y="1016635"/>
            <a:ext cx="5386705" cy="50622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00" y="0"/>
            <a:ext cx="6174740" cy="685863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8775" cy="65214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01 던그리드. Game</a:t>
            </a:r>
            <a:r>
              <a:rPr lang="ko-KR" altLang="en-US" sz="4400">
                <a:solidFill>
                  <a:srgbClr val="FC6600"/>
                </a:solidFill>
                <a:latin typeface="맑은 고딕" charset="0"/>
                <a:ea typeface="맑은 고딕" charset="0"/>
                <a:cs typeface="+mj-cs"/>
              </a:rPr>
              <a:t>Object</a:t>
            </a:r>
            <a:endParaRPr lang="ko-KR" altLang="en-US" sz="4400">
              <a:solidFill>
                <a:srgbClr val="FFFF00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144905"/>
            <a:ext cx="10517505" cy="50342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게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임 내의 모든 오브젝트는 GameObject를 상속 받습니다.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GameObject 에는 오브젝트의 위치, 크기, 이름, 활성화 여부 등을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가지고 있습니다. UI 와 GameActor 가 이 클래스를 상속받으며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GameActor는 움직임이 많거나, 지형 충돌 판별이 필요하거나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명령 패턴을 통한 명령객체 전달이 필요할 때 GameObject 대신 상속받는 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클래스입니다.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6811645" cy="8070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2500">
                <a:latin typeface="맑은 고딕" charset="0"/>
                <a:ea typeface="맑은 고딕" charset="0"/>
                <a:cs typeface="+mj-cs"/>
              </a:rPr>
              <a:t>01 던그리드. </a:t>
            </a:r>
            <a:r>
              <a:rPr lang="ko-KR" altLang="en-US" sz="2500">
                <a:latin typeface="맑은 고딕" charset="0"/>
                <a:ea typeface="맑은 고딕" charset="0"/>
                <a:cs typeface="+mj-cs"/>
              </a:rPr>
              <a:t>GameActor</a:t>
            </a:r>
            <a:endParaRPr lang="ko-KR" altLang="en-US" sz="25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08355" y="1139190"/>
            <a:ext cx="10518775" cy="5035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GameActor 는 Player를 포함한 기타 오브젝트들을 위한 클래스입니다.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GroundCheck, GravityUpdate 같은 중력 밑 충돌 판정이 필요하거나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움직임, 점프, 공격, 피격, 체력 감소가 필요한 적 몬스터, 보스몬스터 혹은 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NPC와 같은 상호작용이 필요한 객체들이 GameActor 를 상속받게 됩니다. 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가상 함수지만 추상함수는 아니며, Player 같이 특수한 재정의가 필요한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경우를 제외하고는 기본 GameActor에 내장된 함수를 사용해 동작하게 됩니다.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1" descr="C:/Users/Nsw/AppData/Roaming/PolarisOffice/ETemp/12176_21089264/fImage9428146633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88590" y="3229610"/>
            <a:ext cx="3407410" cy="3569970"/>
          </a:xfrm>
          <a:prstGeom prst="rect"/>
          <a:noFill/>
        </p:spPr>
      </p:pic>
      <p:pic>
        <p:nvPicPr>
          <p:cNvPr id="5" name="그림 2" descr="C:/Users/Nsw/AppData/Roaming/PolarisOffice/ETemp/12176_21089264/fImage16023047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45680" y="558800"/>
            <a:ext cx="4618355" cy="4039235"/>
          </a:xfrm>
          <a:prstGeom prst="rect"/>
          <a:noFill/>
        </p:spPr>
      </p:pic>
      <p:pic>
        <p:nvPicPr>
          <p:cNvPr id="6" name="그림 3" descr="C:/Users/Nsw/AppData/Roaming/PolarisOffice/ETemp/12176_21089264/fImage9170748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84950" y="4782820"/>
            <a:ext cx="5405755" cy="1880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2" descr="C:/Users/Nsw/AppData/Roaming/PolarisOffice/ETemp/12176_21089264/fImage182957136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49900" y="946150"/>
            <a:ext cx="6762115" cy="3801110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65087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01 던그리드.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맵 에디터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144905"/>
            <a:ext cx="10517505" cy="503428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던전을 만들기 위한 맵 에디터입니다.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던전을 만들기 위해선 맵이 많이 필요한 구조이기 때문에 </a:t>
            </a:r>
            <a:r>
              <a:rPr lang="ko-KR" altLang="en-US" sz="1200">
                <a:solidFill>
                  <a:srgbClr val="FCCC00"/>
                </a:solidFill>
                <a:latin typeface="맑은 고딕" charset="0"/>
                <a:ea typeface="맑은 고딕" charset="0"/>
                <a:cs typeface="+mn-cs"/>
              </a:rPr>
              <a:t>Room을 최대한 많이 만들어야 하기 때문에</a:t>
            </a:r>
            <a:endParaRPr lang="ko-KR" altLang="en-US" sz="1200">
              <a:solidFill>
                <a:srgbClr val="FCCC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맵 에디터에서 </a:t>
            </a:r>
            <a:r>
              <a:rPr lang="ko-KR" altLang="en-US" sz="12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메뉴 바</a:t>
            </a:r>
            <a:r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에서 타일로 </a:t>
            </a:r>
            <a:r>
              <a:rPr lang="ko-KR" altLang="en-US" sz="12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선택한 PNG 파일을 불러</a:t>
            </a:r>
            <a:r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올 수 있고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현재 던전 좌표, 던전 층, Map 크기 (XY 타일 갯수), 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 타일당 pixel 크기, 맵 배율을 정하고, 저장할 수 있고,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맵을 제작하던 중 해당 변수들을 변경해도 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( 맵 배율을 바꾸거나한 타일당 크기를 바꾸는 등의 ) </a:t>
            </a:r>
            <a:r>
              <a:rPr lang="ko-KR" altLang="en-US" sz="12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변경사</a:t>
            </a:r>
            <a:r>
              <a:rPr lang="ko-KR" altLang="en-US" sz="1200" b="1">
                <a:solidFill>
                  <a:srgbClr val="FC6600"/>
                </a:solidFill>
                <a:latin typeface="맑은 고딕" charset="0"/>
                <a:ea typeface="맑은 고딕" charset="0"/>
                <a:cs typeface="+mn-cs"/>
              </a:rPr>
              <a:t>항이 모든 타일 및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데이터에 반영되기 때문에 중간에 맵 변수를 바꿔도 맵 제작</a:t>
            </a:r>
            <a:r>
              <a:rPr lang="ko-KR" altLang="en-US" sz="1200" b="1">
                <a:solidFill>
                  <a:srgbClr val="FC6600"/>
                </a:solidFill>
                <a:latin typeface="맑은 고딕" charset="0"/>
                <a:ea typeface="맑은 고딕" charset="0"/>
                <a:cs typeface="+mn-cs"/>
              </a:rPr>
              <a:t>을 그대로 속행할 수 있다.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타일을 설치할 땐 displayOrder 가 높은 순서가 맨 위로 나와 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타일을 같은 위치에 5개까지 </a:t>
            </a:r>
            <a:r>
              <a:rPr lang="ko-KR" altLang="en-US" sz="12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중복 설치</a:t>
            </a:r>
            <a:r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할 수 있습니다. 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맵을 저장할 경우 총 6개의 파일이 생성됩니다.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CeilingLine = 벽과 충돌 천장 정보를 저장한 바이너리 파일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GroundLine = 바닥 충돌 정보를 저장한 바이너리 파일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PlatformLine = 플랫폼 충돌 정보를 저장한 바이너리 파일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ObjectDesc = 문, 이동문, 적과 같은 움직이는 객체들에 대한 텍스트 </a:t>
            </a:r>
            <a:r>
              <a:rPr lang="ko-KR" altLang="en-US" sz="1200">
                <a:solidFill>
                  <a:srgbClr val="FC6600"/>
                </a:solidFill>
                <a:latin typeface="맑은 고딕" charset="0"/>
                <a:ea typeface="맑은 고딕" charset="0"/>
                <a:cs typeface="+mn-cs"/>
              </a:rPr>
              <a:t>파일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TileMap = 타일 정보를 저장한 텍스트 파일 ( 사용하지 않음, 백업용 )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Terrain = 맵 에디터에서 설치한 타일을 저장한 png 파일.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10" descr="C:/Users/Nsw/AppData/Roaming/PolarisOffice/ETemp/12176_21089264/fImage15095134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48630" y="4909185"/>
            <a:ext cx="6544310" cy="1191260"/>
          </a:xfrm>
          <a:prstGeom prst="rect"/>
          <a:noFill/>
        </p:spPr>
      </p:pic>
      <p:sp>
        <p:nvSpPr>
          <p:cNvPr id="5" name="텍스트 상자 11"/>
          <p:cNvSpPr txBox="1">
            <a:spLocks/>
          </p:cNvSpPr>
          <p:nvPr/>
        </p:nvSpPr>
        <p:spPr>
          <a:xfrm rot="0">
            <a:off x="8933815" y="6394450"/>
            <a:ext cx="326072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hangingPunct="1"/>
            <a:r>
              <a:rPr lang="ko-KR" sz="1000">
                <a:latin typeface="맑은 고딕" charset="0"/>
                <a:ea typeface="맑은 고딕" charset="0"/>
              </a:rPr>
              <a:t>한 층에 필요한 파일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pic>
        <p:nvPicPr>
          <p:cNvPr id="7" name="그림 13" descr="C:/Users/Nsw/AppData/Roaming/PolarisOffice/ETemp/12176_21089264/fImage6660137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40290" y="422275"/>
            <a:ext cx="659130" cy="521335"/>
          </a:xfrm>
          <a:prstGeom prst="rect"/>
          <a:noFill/>
        </p:spPr>
      </p:pic>
      <p:sp>
        <p:nvSpPr>
          <p:cNvPr id="8" name="텍스트 상자 14"/>
          <p:cNvSpPr txBox="1">
            <a:spLocks/>
          </p:cNvSpPr>
          <p:nvPr/>
        </p:nvSpPr>
        <p:spPr>
          <a:xfrm rot="0">
            <a:off x="9058910" y="702310"/>
            <a:ext cx="325437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hangingPunct="1"/>
            <a:r>
              <a:rPr sz="1000">
                <a:latin typeface="맑은 고딕" charset="0"/>
                <a:ea typeface="맑은 고딕" charset="0"/>
              </a:rPr>
              <a:t>2</a:t>
            </a:r>
            <a:r>
              <a:rPr lang="ko-KR" sz="1000">
                <a:latin typeface="맑은 고딕" charset="0"/>
                <a:ea typeface="맑은 고딕" charset="0"/>
              </a:rPr>
              <a:t>층 Boss방을 만드는 모습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65087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01 던그리드.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던전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144905"/>
            <a:ext cx="10517505" cy="503428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던그리드의 핵심인 던전은 층과 방으로 구성되어 있습니다. 이들은 모두 Scene 을 상속받아 구현하고, 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Scene 내부에 GameObject를 배치해 게임 루프에서 Update 되는데, 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“Floor”Scene 은 2차원 배열의 “Room” 포인터 Scene을 가지고 있으며, 여기서 해당 Floor에 맞는 세이브 정보를 불러와 Room에 동적할당으로 배치합니다.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플레이어가 던전에 진입할 경우 ChangeScene으로 Scene이 교체되는데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이때 해당 Floor의 시작, 끝, 기타 룸을 만들어 배치하고  Player객체를 시작 Room에 배치하여 Update 합니다.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맵은 생성 시점에 LoadObjFile() 함수가 호출되어 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아까 설명한 5개의 파일들을 불러와 Room 클래스 변수에 넣어 저장하게 된다.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특히 ObjectDesc 의 경우 저장할땐 오브젝트를 int형으로 객체코드를 넣어 저장하는데,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이를 불러올 때 ObjectDB를 사용해, 객체 코드를 넣으면 해당 객체코드에 맞는 객체를 할당해 포인터를 반환해주고,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이를 roomObjects에 저장합니다.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4" descr="C:/Users/Nsw/AppData/Roaming/PolarisOffice/ETemp/12176_21089264/fImage31744120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29500" y="363220"/>
            <a:ext cx="4234180" cy="1266190"/>
          </a:xfrm>
          <a:prstGeom prst="rect"/>
          <a:noFill/>
        </p:spPr>
      </p:pic>
      <p:sp>
        <p:nvSpPr>
          <p:cNvPr id="5" name="텍스트 상자 5"/>
          <p:cNvSpPr txBox="1">
            <a:spLocks/>
          </p:cNvSpPr>
          <p:nvPr/>
        </p:nvSpPr>
        <p:spPr>
          <a:xfrm rot="0">
            <a:off x="9588500" y="1712595"/>
            <a:ext cx="207645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hangingPunct="1"/>
            <a:r>
              <a:rPr lang="ko-KR" sz="1000">
                <a:latin typeface="맑은 고딕" charset="0"/>
                <a:ea typeface="맑은 고딕" charset="0"/>
              </a:rPr>
              <a:t>Floor 의 Update 구조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pic>
        <p:nvPicPr>
          <p:cNvPr id="6" name="그림 6" descr="C:/Users/Nsw/AppData/Roaming/PolarisOffice/ETemp/12176_21089264/fImage56328122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6900" y="2021840"/>
            <a:ext cx="4717415" cy="1602740"/>
          </a:xfrm>
          <a:prstGeom prst="rect"/>
          <a:noFill/>
        </p:spPr>
      </p:pic>
      <p:sp>
        <p:nvSpPr>
          <p:cNvPr id="7" name="텍스트 상자 7"/>
          <p:cNvSpPr txBox="1">
            <a:spLocks/>
          </p:cNvSpPr>
          <p:nvPr/>
        </p:nvSpPr>
        <p:spPr>
          <a:xfrm rot="0">
            <a:off x="9589135" y="3735705"/>
            <a:ext cx="207645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hangingPunct="1"/>
            <a:r>
              <a:rPr lang="ko-KR" sz="1000">
                <a:latin typeface="맑은 고딕" charset="0"/>
                <a:ea typeface="맑은 고딕" charset="0"/>
              </a:rPr>
              <a:t>Floor의 데이터 구조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pic>
        <p:nvPicPr>
          <p:cNvPr id="8" name="그림 8" descr="C:/Users/Nsw/AppData/Roaming/PolarisOffice/ETemp/12176_21089264/fImage20720124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7535" y="4010025"/>
            <a:ext cx="3924300" cy="595630"/>
          </a:xfrm>
          <a:prstGeom prst="rect"/>
          <a:noFill/>
        </p:spPr>
      </p:pic>
      <p:pic>
        <p:nvPicPr>
          <p:cNvPr id="9" name="그림 9" descr="C:/Users/Nsw/AppData/Roaming/PolarisOffice/ETemp/12176_21089264/fImage10592125814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7535" y="4598670"/>
            <a:ext cx="3069590" cy="262890"/>
          </a:xfrm>
          <a:prstGeom prst="rect"/>
          <a:noFill/>
        </p:spPr>
      </p:pic>
      <p:pic>
        <p:nvPicPr>
          <p:cNvPr id="10" name="그림 15" descr="C:/Users/Nsw/AppData/Roaming/PolarisOffice/ETemp/12176_21089264/fImage88602139328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6170" y="4729480"/>
            <a:ext cx="4735830" cy="1842770"/>
          </a:xfrm>
          <a:prstGeom prst="rect"/>
          <a:noFill/>
        </p:spPr>
      </p:pic>
      <p:sp>
        <p:nvSpPr>
          <p:cNvPr id="11" name="텍스트 상자 16"/>
          <p:cNvSpPr txBox="1">
            <a:spLocks/>
          </p:cNvSpPr>
          <p:nvPr/>
        </p:nvSpPr>
        <p:spPr>
          <a:xfrm rot="0">
            <a:off x="4710430" y="4485005"/>
            <a:ext cx="111887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Room 클래</a:t>
            </a:r>
            <a:r>
              <a:rPr lang="ko-KR" sz="1000">
                <a:latin typeface="맑은 고딕" charset="0"/>
                <a:ea typeface="맑은 고딕" charset="0"/>
              </a:rPr>
              <a:t>스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7"/>
          <p:cNvSpPr txBox="1">
            <a:spLocks/>
          </p:cNvSpPr>
          <p:nvPr/>
        </p:nvSpPr>
        <p:spPr>
          <a:xfrm rot="0">
            <a:off x="8227695" y="4866005"/>
            <a:ext cx="264033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hangingPunct="1"/>
            <a:r>
              <a:rPr lang="ko-KR" sz="1000">
                <a:latin typeface="맑은 고딕" charset="0"/>
                <a:ea typeface="맑은 고딕" charset="0"/>
              </a:rPr>
              <a:t>Floor의 ChangeScene 에서 room 초기화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pic>
        <p:nvPicPr>
          <p:cNvPr id="13" name="그림 18" descr="C:/Users/Nsw/AppData/Roaming/PolarisOffice/ETemp/12176_21089264/fImage1262152682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12050" y="5528310"/>
            <a:ext cx="1724660" cy="715010"/>
          </a:xfrm>
          <a:prstGeom prst="rect"/>
          <a:noFill/>
        </p:spPr>
      </p:pic>
      <p:cxnSp>
        <p:nvCxnSpPr>
          <p:cNvPr id="14" name="도형 19"/>
          <p:cNvCxnSpPr/>
          <p:nvPr/>
        </p:nvCxnSpPr>
        <p:spPr>
          <a:xfrm rot="0" flipH="1" flipV="1">
            <a:off x="8470265" y="5835015"/>
            <a:ext cx="1279525" cy="844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20"/>
          <p:cNvSpPr txBox="1">
            <a:spLocks/>
          </p:cNvSpPr>
          <p:nvPr/>
        </p:nvSpPr>
        <p:spPr>
          <a:xfrm rot="0">
            <a:off x="10046335" y="5847080"/>
            <a:ext cx="233870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벨리알의 객체코드가 저장된 txt 파일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남 석원</dc:creator>
  <cp:lastModifiedBy>밤나무</cp:lastModifiedBy>
  <dc:title>PowerPoint 프레젠테이션</dc:title>
  <cp:version>9.104.146.48620</cp:version>
</cp:coreProperties>
</file>