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2"/>
  </p:notesMasterIdLst>
  <p:handoutMasterIdLst>
    <p:handoutMasterId r:id="rId13"/>
  </p:handoutMasterIdLst>
  <p:sldIdLst>
    <p:sldId id="263" r:id="rId2"/>
    <p:sldId id="265" r:id="rId3"/>
    <p:sldId id="257" r:id="rId4"/>
    <p:sldId id="264" r:id="rId5"/>
    <p:sldId id="266"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FC44D7-CA47-4699-AF96-C1C7131487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D857890-75BD-48E8-9ED2-46C45340C7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B3916D-AD8F-43E3-8BCC-EC380C268FF8}" type="datetimeFigureOut">
              <a:rPr lang="en-IN" smtClean="0"/>
              <a:t>27-01-2023</a:t>
            </a:fld>
            <a:endParaRPr lang="en-IN"/>
          </a:p>
        </p:txBody>
      </p:sp>
      <p:sp>
        <p:nvSpPr>
          <p:cNvPr id="4" name="Footer Placeholder 3">
            <a:extLst>
              <a:ext uri="{FF2B5EF4-FFF2-40B4-BE49-F238E27FC236}">
                <a16:creationId xmlns:a16="http://schemas.microsoft.com/office/drawing/2014/main" id="{D115B251-3454-4F24-A1B1-BD56AE8AA5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C2071DE1-8A1D-45EE-9EAA-D7FEFC82F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ED093C-D947-4376-9E3C-0BE73E588935}" type="slidenum">
              <a:rPr lang="en-IN" smtClean="0"/>
              <a:t>‹#›</a:t>
            </a:fld>
            <a:endParaRPr lang="en-IN"/>
          </a:p>
        </p:txBody>
      </p:sp>
    </p:spTree>
    <p:extLst>
      <p:ext uri="{BB962C8B-B14F-4D97-AF65-F5344CB8AC3E}">
        <p14:creationId xmlns:p14="http://schemas.microsoft.com/office/powerpoint/2010/main" val="390514742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7E50A-8791-4499-9808-D72C8364214D}"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75021-DB41-4579-ADB4-2D81D4FDDCC2}" type="slidenum">
              <a:rPr lang="en-IN" smtClean="0"/>
              <a:t>‹#›</a:t>
            </a:fld>
            <a:endParaRPr lang="en-IN"/>
          </a:p>
        </p:txBody>
      </p:sp>
    </p:spTree>
    <p:extLst>
      <p:ext uri="{BB962C8B-B14F-4D97-AF65-F5344CB8AC3E}">
        <p14:creationId xmlns:p14="http://schemas.microsoft.com/office/powerpoint/2010/main" val="258328522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A765-BF10-4A0A-A684-3CA30AC17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744D78-34BF-44C7-B2D1-41A23D264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159A4D-5D4D-4B0F-AB94-AC69C603B89B}"/>
              </a:ext>
            </a:extLst>
          </p:cNvPr>
          <p:cNvSpPr>
            <a:spLocks noGrp="1"/>
          </p:cNvSpPr>
          <p:nvPr>
            <p:ph type="dt" sz="half" idx="10"/>
          </p:nvPr>
        </p:nvSpPr>
        <p:spPr/>
        <p:txBody>
          <a:bodyPr/>
          <a:lstStyle/>
          <a:p>
            <a:fld id="{DE3CC341-4576-43C1-9CFC-F763494C37DF}" type="datetime1">
              <a:rPr lang="en-US" smtClean="0"/>
              <a:t>1/27/2023</a:t>
            </a:fld>
            <a:endParaRPr lang="en-US" dirty="0"/>
          </a:p>
        </p:txBody>
      </p:sp>
      <p:sp>
        <p:nvSpPr>
          <p:cNvPr id="5" name="Footer Placeholder 4">
            <a:extLst>
              <a:ext uri="{FF2B5EF4-FFF2-40B4-BE49-F238E27FC236}">
                <a16:creationId xmlns:a16="http://schemas.microsoft.com/office/drawing/2014/main" id="{269C5114-C66A-4A31-984D-DC8B2F852D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CE99ED-6CF0-42E8-BA64-B3FA4427868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95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94E6-74FF-46F1-AC69-FA00051E32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063924-6EA7-4C3D-913F-ED4980AC52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FCE7B-AF02-4E03-947D-FF4496E1CECE}"/>
              </a:ext>
            </a:extLst>
          </p:cNvPr>
          <p:cNvSpPr>
            <a:spLocks noGrp="1"/>
          </p:cNvSpPr>
          <p:nvPr>
            <p:ph type="dt" sz="half" idx="10"/>
          </p:nvPr>
        </p:nvSpPr>
        <p:spPr/>
        <p:txBody>
          <a:bodyPr/>
          <a:lstStyle/>
          <a:p>
            <a:fld id="{B1C7490D-AB34-42A3-A9EC-31A58934A61B}" type="datetime1">
              <a:rPr lang="en-US" smtClean="0"/>
              <a:t>1/27/2023</a:t>
            </a:fld>
            <a:endParaRPr lang="en-US" dirty="0"/>
          </a:p>
        </p:txBody>
      </p:sp>
      <p:sp>
        <p:nvSpPr>
          <p:cNvPr id="5" name="Footer Placeholder 4">
            <a:extLst>
              <a:ext uri="{FF2B5EF4-FFF2-40B4-BE49-F238E27FC236}">
                <a16:creationId xmlns:a16="http://schemas.microsoft.com/office/drawing/2014/main" id="{04F7E9BB-CF22-4549-B250-834EBB237B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B4185B-5E5D-410C-8DBF-D8BB554951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324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6CBD8-CD06-41BA-A363-70C7A2BFDB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46585-412D-475C-B64C-AD92C92310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DFC42-707B-4CF2-8BB2-FA323BEDF384}"/>
              </a:ext>
            </a:extLst>
          </p:cNvPr>
          <p:cNvSpPr>
            <a:spLocks noGrp="1"/>
          </p:cNvSpPr>
          <p:nvPr>
            <p:ph type="dt" sz="half" idx="10"/>
          </p:nvPr>
        </p:nvSpPr>
        <p:spPr/>
        <p:txBody>
          <a:bodyPr/>
          <a:lstStyle/>
          <a:p>
            <a:fld id="{B9550F35-14AB-467D-A38D-3AB6446DF38D}" type="datetime1">
              <a:rPr lang="en-US" smtClean="0"/>
              <a:t>1/27/2023</a:t>
            </a:fld>
            <a:endParaRPr lang="en-US" dirty="0"/>
          </a:p>
        </p:txBody>
      </p:sp>
      <p:sp>
        <p:nvSpPr>
          <p:cNvPr id="5" name="Footer Placeholder 4">
            <a:extLst>
              <a:ext uri="{FF2B5EF4-FFF2-40B4-BE49-F238E27FC236}">
                <a16:creationId xmlns:a16="http://schemas.microsoft.com/office/drawing/2014/main" id="{16B93225-6FC7-49E4-9E56-E02C2293D9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8A5D2-3B9F-481C-9269-6A16C06F6A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73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24AF-499D-4041-8E5F-40D1558FC5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9FA27-5D8C-4555-84E2-0181228592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A7A52-CEA9-4EDF-9DF1-B689BEB59761}"/>
              </a:ext>
            </a:extLst>
          </p:cNvPr>
          <p:cNvSpPr>
            <a:spLocks noGrp="1"/>
          </p:cNvSpPr>
          <p:nvPr>
            <p:ph type="dt" sz="half" idx="10"/>
          </p:nvPr>
        </p:nvSpPr>
        <p:spPr/>
        <p:txBody>
          <a:bodyPr/>
          <a:lstStyle/>
          <a:p>
            <a:fld id="{6F32FC2B-250E-41CC-806D-45A3D24A16E5}" type="datetime1">
              <a:rPr lang="en-US" smtClean="0"/>
              <a:t>1/27/2023</a:t>
            </a:fld>
            <a:endParaRPr lang="en-US" dirty="0"/>
          </a:p>
        </p:txBody>
      </p:sp>
      <p:sp>
        <p:nvSpPr>
          <p:cNvPr id="5" name="Footer Placeholder 4">
            <a:extLst>
              <a:ext uri="{FF2B5EF4-FFF2-40B4-BE49-F238E27FC236}">
                <a16:creationId xmlns:a16="http://schemas.microsoft.com/office/drawing/2014/main" id="{E52AA4D5-1DB4-4F22-A2E3-14C86A6E43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9DADC-8401-45D5-A917-DC5E2874B56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677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0EB5-7E31-464B-B41B-4DEB270D5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551F15-2760-4190-B4F6-C4260367E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3F8797-C607-4D98-8558-493E830E9516}"/>
              </a:ext>
            </a:extLst>
          </p:cNvPr>
          <p:cNvSpPr>
            <a:spLocks noGrp="1"/>
          </p:cNvSpPr>
          <p:nvPr>
            <p:ph type="dt" sz="half" idx="10"/>
          </p:nvPr>
        </p:nvSpPr>
        <p:spPr/>
        <p:txBody>
          <a:bodyPr/>
          <a:lstStyle/>
          <a:p>
            <a:fld id="{89988440-F4D3-4215-A6D2-75FD2F6C767C}" type="datetime1">
              <a:rPr lang="en-US" smtClean="0"/>
              <a:t>1/27/2023</a:t>
            </a:fld>
            <a:endParaRPr lang="en-US" dirty="0"/>
          </a:p>
        </p:txBody>
      </p:sp>
      <p:sp>
        <p:nvSpPr>
          <p:cNvPr id="5" name="Footer Placeholder 4">
            <a:extLst>
              <a:ext uri="{FF2B5EF4-FFF2-40B4-BE49-F238E27FC236}">
                <a16:creationId xmlns:a16="http://schemas.microsoft.com/office/drawing/2014/main" id="{FFFC8F5C-D61C-4FF9-98F9-5531E6907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9AF3D0-7EBD-4939-AEE7-B43CF71819B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00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9455-F9E9-439F-BD6F-69BA65B5D6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430A22-E275-4497-AB17-66B74BCD03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0D82F8-BDAA-4F48-A9F4-6DF2B1B82E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31E590-8C6E-4F52-9ACA-55B92FB09A22}"/>
              </a:ext>
            </a:extLst>
          </p:cNvPr>
          <p:cNvSpPr>
            <a:spLocks noGrp="1"/>
          </p:cNvSpPr>
          <p:nvPr>
            <p:ph type="dt" sz="half" idx="10"/>
          </p:nvPr>
        </p:nvSpPr>
        <p:spPr/>
        <p:txBody>
          <a:bodyPr/>
          <a:lstStyle/>
          <a:p>
            <a:fld id="{1723EA00-6788-4E94-B49F-E56792FAB049}" type="datetime1">
              <a:rPr lang="en-US" smtClean="0"/>
              <a:t>1/27/2023</a:t>
            </a:fld>
            <a:endParaRPr lang="en-US" dirty="0"/>
          </a:p>
        </p:txBody>
      </p:sp>
      <p:sp>
        <p:nvSpPr>
          <p:cNvPr id="6" name="Footer Placeholder 5">
            <a:extLst>
              <a:ext uri="{FF2B5EF4-FFF2-40B4-BE49-F238E27FC236}">
                <a16:creationId xmlns:a16="http://schemas.microsoft.com/office/drawing/2014/main" id="{727752D2-BF70-4057-A35A-1AA71D43E9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90DA8-1E3B-46BB-B147-1335ED8527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706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C155-3DBF-4495-B36D-0D287B8141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CD0308-BE4C-4C78-BE63-E70A6A738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50BC7-F46E-419E-A74E-B997B5FAF2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F36567-4A88-45B4-A319-CAAAB0DE9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76ED2D-4F80-441E-A756-C3E683DD38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6C063A-D4CA-450C-84F2-A9CE28F491B6}"/>
              </a:ext>
            </a:extLst>
          </p:cNvPr>
          <p:cNvSpPr>
            <a:spLocks noGrp="1"/>
          </p:cNvSpPr>
          <p:nvPr>
            <p:ph type="dt" sz="half" idx="10"/>
          </p:nvPr>
        </p:nvSpPr>
        <p:spPr/>
        <p:txBody>
          <a:bodyPr/>
          <a:lstStyle/>
          <a:p>
            <a:fld id="{FDC4821B-C0C5-4350-9A5D-B2A741E65219}" type="datetime1">
              <a:rPr lang="en-US" smtClean="0"/>
              <a:t>1/27/2023</a:t>
            </a:fld>
            <a:endParaRPr lang="en-US" dirty="0"/>
          </a:p>
        </p:txBody>
      </p:sp>
      <p:sp>
        <p:nvSpPr>
          <p:cNvPr id="8" name="Footer Placeholder 7">
            <a:extLst>
              <a:ext uri="{FF2B5EF4-FFF2-40B4-BE49-F238E27FC236}">
                <a16:creationId xmlns:a16="http://schemas.microsoft.com/office/drawing/2014/main" id="{37C60978-B39F-4BE5-A3D9-51448802F5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AF5564-78AB-4651-897D-936B7109C22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4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58FE-52AD-411E-848F-80EC8725F9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4810B0-C05A-4BBC-92C1-5FFA6DFADF9F}"/>
              </a:ext>
            </a:extLst>
          </p:cNvPr>
          <p:cNvSpPr>
            <a:spLocks noGrp="1"/>
          </p:cNvSpPr>
          <p:nvPr>
            <p:ph type="dt" sz="half" idx="10"/>
          </p:nvPr>
        </p:nvSpPr>
        <p:spPr/>
        <p:txBody>
          <a:bodyPr/>
          <a:lstStyle/>
          <a:p>
            <a:fld id="{C33C6616-499D-4F6D-BDB2-1AC005B3AC0F}" type="datetime1">
              <a:rPr lang="en-US" smtClean="0"/>
              <a:t>1/27/2023</a:t>
            </a:fld>
            <a:endParaRPr lang="en-US" dirty="0"/>
          </a:p>
        </p:txBody>
      </p:sp>
      <p:sp>
        <p:nvSpPr>
          <p:cNvPr id="4" name="Footer Placeholder 3">
            <a:extLst>
              <a:ext uri="{FF2B5EF4-FFF2-40B4-BE49-F238E27FC236}">
                <a16:creationId xmlns:a16="http://schemas.microsoft.com/office/drawing/2014/main" id="{26386265-0504-4FF8-9377-19AC282C16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BB2892-5355-4E62-BF4A-BCBF03AD0B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95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A845D-033B-49EA-A098-A2ABC59DB1CB}"/>
              </a:ext>
            </a:extLst>
          </p:cNvPr>
          <p:cNvSpPr>
            <a:spLocks noGrp="1"/>
          </p:cNvSpPr>
          <p:nvPr>
            <p:ph type="dt" sz="half" idx="10"/>
          </p:nvPr>
        </p:nvSpPr>
        <p:spPr/>
        <p:txBody>
          <a:bodyPr/>
          <a:lstStyle/>
          <a:p>
            <a:fld id="{872D6F58-B641-46DE-8938-DF009DA4674C}" type="datetime1">
              <a:rPr lang="en-US" smtClean="0"/>
              <a:t>1/27/2023</a:t>
            </a:fld>
            <a:endParaRPr lang="en-US" dirty="0"/>
          </a:p>
        </p:txBody>
      </p:sp>
      <p:sp>
        <p:nvSpPr>
          <p:cNvPr id="3" name="Footer Placeholder 2">
            <a:extLst>
              <a:ext uri="{FF2B5EF4-FFF2-40B4-BE49-F238E27FC236}">
                <a16:creationId xmlns:a16="http://schemas.microsoft.com/office/drawing/2014/main" id="{79FAE89D-71B7-4713-B79D-203B5F0F88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ED2D40-9078-432D-9BA7-E98DBE4872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10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0F00-6A6D-4217-A258-40C2D193C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2B499E-057A-48CE-9747-980D06597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8C3B35-5A86-4564-B363-1AED4778C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CA17AE-656D-4C46-B80C-D9ADF70F6FB8}"/>
              </a:ext>
            </a:extLst>
          </p:cNvPr>
          <p:cNvSpPr>
            <a:spLocks noGrp="1"/>
          </p:cNvSpPr>
          <p:nvPr>
            <p:ph type="dt" sz="half" idx="10"/>
          </p:nvPr>
        </p:nvSpPr>
        <p:spPr/>
        <p:txBody>
          <a:bodyPr/>
          <a:lstStyle/>
          <a:p>
            <a:fld id="{6FC118BD-B126-4B98-89F0-E5D0B0252A0D}" type="datetime1">
              <a:rPr lang="en-US" smtClean="0"/>
              <a:t>1/27/2023</a:t>
            </a:fld>
            <a:endParaRPr lang="en-US" dirty="0"/>
          </a:p>
        </p:txBody>
      </p:sp>
      <p:sp>
        <p:nvSpPr>
          <p:cNvPr id="6" name="Footer Placeholder 5">
            <a:extLst>
              <a:ext uri="{FF2B5EF4-FFF2-40B4-BE49-F238E27FC236}">
                <a16:creationId xmlns:a16="http://schemas.microsoft.com/office/drawing/2014/main" id="{1330D5A8-8F76-4F14-9796-E39A589E2D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D380EE-7286-482F-AE43-43E1AF02BA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44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D799-E776-4371-8444-5C65AFC94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9B4BE-45DC-4251-B09A-AF41BD36E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9B6B43-E7BC-46EC-9AA7-B945F5D2C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7CE5DB-DED6-470A-BF8A-3B170E9C0E43}"/>
              </a:ext>
            </a:extLst>
          </p:cNvPr>
          <p:cNvSpPr>
            <a:spLocks noGrp="1"/>
          </p:cNvSpPr>
          <p:nvPr>
            <p:ph type="dt" sz="half" idx="10"/>
          </p:nvPr>
        </p:nvSpPr>
        <p:spPr/>
        <p:txBody>
          <a:bodyPr/>
          <a:lstStyle/>
          <a:p>
            <a:fld id="{4458FF3A-F2A8-4A9B-B2E0-4A3DC54B5587}" type="datetime1">
              <a:rPr lang="en-US" smtClean="0"/>
              <a:t>1/27/2023</a:t>
            </a:fld>
            <a:endParaRPr lang="en-US" dirty="0"/>
          </a:p>
        </p:txBody>
      </p:sp>
      <p:sp>
        <p:nvSpPr>
          <p:cNvPr id="6" name="Footer Placeholder 5">
            <a:extLst>
              <a:ext uri="{FF2B5EF4-FFF2-40B4-BE49-F238E27FC236}">
                <a16:creationId xmlns:a16="http://schemas.microsoft.com/office/drawing/2014/main" id="{7AE96DA7-89C2-4703-B53C-AE3BFE9525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A718A3-3C05-45CA-872F-BE5182470A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943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A171F-E6BB-4F94-BDF2-84B7A45CB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5AF5D-C0D3-4F87-BBD9-F2C4C1CB6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2126F-C692-4797-B498-10D00C4B8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8273B-1B16-40A1-9BAD-26F300E95621}" type="datetime1">
              <a:rPr lang="en-US" smtClean="0"/>
              <a:t>1/27/2023</a:t>
            </a:fld>
            <a:endParaRPr lang="en-US" dirty="0"/>
          </a:p>
        </p:txBody>
      </p:sp>
      <p:sp>
        <p:nvSpPr>
          <p:cNvPr id="5" name="Footer Placeholder 4">
            <a:extLst>
              <a:ext uri="{FF2B5EF4-FFF2-40B4-BE49-F238E27FC236}">
                <a16:creationId xmlns:a16="http://schemas.microsoft.com/office/drawing/2014/main" id="{2B086470-C676-4CBC-9B58-C74F2F7B3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D2D0A-FF17-4376-8C1C-F04F2BC31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9674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1B9B-F10C-5935-CD0C-C1C86603C10C}"/>
              </a:ext>
            </a:extLst>
          </p:cNvPr>
          <p:cNvSpPr>
            <a:spLocks noGrp="1"/>
          </p:cNvSpPr>
          <p:nvPr>
            <p:ph type="ctrTitle"/>
          </p:nvPr>
        </p:nvSpPr>
        <p:spPr/>
        <p:txBody>
          <a:bodyPr>
            <a:noAutofit/>
          </a:bodyPr>
          <a:lstStyle/>
          <a:p>
            <a:r>
              <a:rPr lang="en-US" sz="4400" b="1" kern="1200" dirty="0">
                <a:effectLst/>
                <a:latin typeface="Times New Roman" panose="02020603050405020304" pitchFamily="18" charset="0"/>
                <a:cs typeface="Times New Roman" panose="02020603050405020304" pitchFamily="18" charset="0"/>
              </a:rPr>
              <a:t>Pharmacy Management </a:t>
            </a:r>
            <a:r>
              <a:rPr lang="en-US" sz="4400" b="1" dirty="0">
                <a:latin typeface="Times New Roman" panose="02020603050405020304" pitchFamily="18" charset="0"/>
                <a:cs typeface="Times New Roman" panose="02020603050405020304" pitchFamily="18" charset="0"/>
              </a:rPr>
              <a:t>S</a:t>
            </a:r>
            <a:r>
              <a:rPr lang="en-US" sz="4400" b="1" kern="1200" dirty="0">
                <a:effectLst/>
                <a:latin typeface="Times New Roman" panose="02020603050405020304" pitchFamily="18" charset="0"/>
                <a:cs typeface="Times New Roman" panose="02020603050405020304" pitchFamily="18" charset="0"/>
              </a:rPr>
              <a:t>ystem</a:t>
            </a:r>
            <a:endParaRPr lang="en-US"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25E407E-34F8-9D9F-8BF0-3A98228C4D6B}"/>
              </a:ext>
            </a:extLst>
          </p:cNvPr>
          <p:cNvSpPr txBox="1"/>
          <p:nvPr/>
        </p:nvSpPr>
        <p:spPr>
          <a:xfrm>
            <a:off x="603032" y="4535036"/>
            <a:ext cx="3571742"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Prepared By:</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Hrutul Khamar	(IU1941050026)</a:t>
            </a:r>
          </a:p>
          <a:p>
            <a:pPr algn="just"/>
            <a:r>
              <a:rPr lang="en-US" b="1" dirty="0">
                <a:latin typeface="Times New Roman" panose="02020603050405020304" pitchFamily="18" charset="0"/>
                <a:cs typeface="Times New Roman" panose="02020603050405020304" pitchFamily="18" charset="0"/>
              </a:rPr>
              <a:t>Saad Kadri	(IU2041051092)</a:t>
            </a:r>
          </a:p>
          <a:p>
            <a:pPr algn="just"/>
            <a:r>
              <a:rPr lang="en-US" b="1" dirty="0">
                <a:latin typeface="Times New Roman" panose="02020603050405020304" pitchFamily="18" charset="0"/>
                <a:cs typeface="Times New Roman" panose="02020603050405020304" pitchFamily="18" charset="0"/>
              </a:rPr>
              <a:t>Pratham Shah	(IU2041051095)</a:t>
            </a:r>
          </a:p>
        </p:txBody>
      </p:sp>
      <p:sp>
        <p:nvSpPr>
          <p:cNvPr id="4" name="TextBox 3">
            <a:extLst>
              <a:ext uri="{FF2B5EF4-FFF2-40B4-BE49-F238E27FC236}">
                <a16:creationId xmlns:a16="http://schemas.microsoft.com/office/drawing/2014/main" id="{757ED03A-B814-4251-954C-B660C7077E0C}"/>
              </a:ext>
            </a:extLst>
          </p:cNvPr>
          <p:cNvSpPr txBox="1"/>
          <p:nvPr/>
        </p:nvSpPr>
        <p:spPr>
          <a:xfrm>
            <a:off x="8474893" y="4535036"/>
            <a:ext cx="3571742" cy="9233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Guided By:</a:t>
            </a:r>
          </a:p>
          <a:p>
            <a:pPr algn="just"/>
            <a:endParaRPr lang="en-US"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Professor Sanjay Makwana</a:t>
            </a:r>
            <a:endParaRPr lang="en-US" b="1" dirty="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BB7D5EFE-6306-44C0-A2B0-12C628248534}"/>
              </a:ext>
            </a:extLst>
          </p:cNvPr>
          <p:cNvSpPr>
            <a:spLocks noGrp="1"/>
          </p:cNvSpPr>
          <p:nvPr>
            <p:ph type="ftr" sz="quarter" idx="11"/>
          </p:nvPr>
        </p:nvSpPr>
        <p:spPr>
          <a:xfrm>
            <a:off x="8077200" y="62139"/>
            <a:ext cx="4114800" cy="365125"/>
          </a:xfrm>
        </p:spPr>
        <p:txBody>
          <a:bodyPr/>
          <a:lstStyle/>
          <a:p>
            <a:pPr algn="r"/>
            <a:r>
              <a:rPr lang="en-US" sz="1800" b="1" dirty="0">
                <a:latin typeface="Times New Roman" panose="02020603050405020304" pitchFamily="18" charset="0"/>
                <a:cs typeface="Times New Roman" panose="02020603050405020304" pitchFamily="18" charset="0"/>
              </a:rPr>
              <a:t>1</a:t>
            </a:r>
          </a:p>
        </p:txBody>
      </p:sp>
      <p:sp>
        <p:nvSpPr>
          <p:cNvPr id="11" name="Footer Placeholder 3">
            <a:extLst>
              <a:ext uri="{FF2B5EF4-FFF2-40B4-BE49-F238E27FC236}">
                <a16:creationId xmlns:a16="http://schemas.microsoft.com/office/drawing/2014/main" id="{11C4B1FE-7146-46C3-B3E7-39809F9BBC1F}"/>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56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2866E-5F24-CE07-1B45-93F586BCB795}"/>
              </a:ext>
            </a:extLst>
          </p:cNvPr>
          <p:cNvSpPr>
            <a:spLocks noGrp="1"/>
          </p:cNvSpPr>
          <p:nvPr>
            <p:ph idx="1"/>
          </p:nvPr>
        </p:nvSpPr>
        <p:spPr/>
        <p:txBody>
          <a:bodyPr/>
          <a:lstStyle/>
          <a:p>
            <a:pPr marL="0" indent="0" algn="ctr">
              <a:buNone/>
            </a:pPr>
            <a:r>
              <a:rPr lang="en-US" sz="9600" dirty="0">
                <a:latin typeface="Times New Roman" panose="02020603050405020304" pitchFamily="18" charset="0"/>
                <a:cs typeface="Times New Roman" panose="02020603050405020304" pitchFamily="18" charset="0"/>
              </a:rPr>
              <a:t>Thank you</a:t>
            </a:r>
            <a:endParaRPr lang="en-GB" sz="96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9B8642C-2AD2-453A-8C1C-44B5ACF88946}"/>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8</a:t>
            </a:r>
          </a:p>
        </p:txBody>
      </p:sp>
      <p:sp>
        <p:nvSpPr>
          <p:cNvPr id="6" name="Footer Placeholder 3">
            <a:extLst>
              <a:ext uri="{FF2B5EF4-FFF2-40B4-BE49-F238E27FC236}">
                <a16:creationId xmlns:a16="http://schemas.microsoft.com/office/drawing/2014/main" id="{76906A8E-A770-415F-A82A-0A219FC4E521}"/>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71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6275-5A62-4A4C-3CDA-523FD79EDAB0}"/>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Index</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173C02-AD69-2F4E-0D85-B394A7492964}"/>
              </a:ext>
            </a:extLst>
          </p:cNvPr>
          <p:cNvSpPr>
            <a:spLocks noGrp="1"/>
          </p:cNvSpPr>
          <p:nvPr>
            <p:ph idx="1"/>
          </p:nvPr>
        </p:nvSpPr>
        <p:spPr/>
        <p:txBody>
          <a:bodyPr/>
          <a:lstStyle/>
          <a:p>
            <a:r>
              <a:rPr lang="en-US" sz="2000" b="1" dirty="0">
                <a:effectLst/>
                <a:latin typeface="Times New Roman" panose="02020603050405020304" pitchFamily="18" charset="0"/>
                <a:ea typeface="Times New Roman" panose="02020803070505020304" pitchFamily="18" charset="0"/>
                <a:cs typeface="Times New Roman" panose="02020603050405020304" pitchFamily="18" charset="0"/>
              </a:rPr>
              <a:t>Project Aim</a:t>
            </a:r>
          </a:p>
          <a:p>
            <a:r>
              <a:rPr lang="en-US" sz="2000" b="1" dirty="0">
                <a:latin typeface="Times New Roman" panose="02020603050405020304" pitchFamily="18" charset="0"/>
                <a:ea typeface="Times New Roman" panose="02020803070505020304" pitchFamily="18" charset="0"/>
                <a:cs typeface="Times New Roman" panose="02020603050405020304" pitchFamily="18" charset="0"/>
              </a:rPr>
              <a:t>Team Role</a:t>
            </a:r>
          </a:p>
          <a:p>
            <a:r>
              <a:rPr lang="en-US" sz="2000" b="1" dirty="0">
                <a:latin typeface="Times New Roman" panose="02020603050405020304" pitchFamily="18" charset="0"/>
                <a:ea typeface="Times New Roman" panose="02020803070505020304" pitchFamily="18" charset="0"/>
                <a:cs typeface="Times New Roman" panose="02020603050405020304" pitchFamily="18" charset="0"/>
              </a:rPr>
              <a:t>Timeline Chart</a:t>
            </a:r>
          </a:p>
          <a:p>
            <a:r>
              <a:rPr lang="en-US" sz="2000" b="1" dirty="0">
                <a:effectLst/>
                <a:latin typeface="Times New Roman" panose="02020603050405020304" pitchFamily="18" charset="0"/>
                <a:ea typeface="Times New Roman" panose="02020803070505020304" pitchFamily="18" charset="0"/>
                <a:cs typeface="Times New Roman" panose="02020603050405020304" pitchFamily="18" charset="0"/>
              </a:rPr>
              <a:t>Project Objective</a:t>
            </a:r>
          </a:p>
          <a:p>
            <a:r>
              <a:rPr lang="en-US" sz="2000" b="1" dirty="0">
                <a:latin typeface="Times New Roman" panose="02020603050405020304" pitchFamily="18" charset="0"/>
                <a:ea typeface="Times New Roman" panose="02020803070505020304" pitchFamily="18" charset="0"/>
                <a:cs typeface="Times New Roman" panose="02020603050405020304" pitchFamily="18" charset="0"/>
              </a:rPr>
              <a:t>Project Solution</a:t>
            </a:r>
          </a:p>
          <a:p>
            <a:r>
              <a:rPr lang="en-US" sz="2000" b="1" dirty="0">
                <a:latin typeface="Times New Roman" panose="02020603050405020304" pitchFamily="18" charset="0"/>
                <a:cs typeface="Times New Roman" panose="02020603050405020304" pitchFamily="18" charset="0"/>
              </a:rPr>
              <a:t>Structure of Solution</a:t>
            </a:r>
          </a:p>
          <a:p>
            <a:r>
              <a:rPr lang="en-US" sz="2000" b="1" dirty="0">
                <a:effectLst/>
                <a:latin typeface="Times New Roman" panose="02020603050405020304" pitchFamily="18" charset="0"/>
                <a:ea typeface="Times New Roman" panose="02020803070505020304" pitchFamily="18" charset="0"/>
                <a:cs typeface="Times New Roman" panose="02020603050405020304" pitchFamily="18" charset="0"/>
              </a:rPr>
              <a:t>System Design</a:t>
            </a:r>
          </a:p>
        </p:txBody>
      </p:sp>
      <p:sp>
        <p:nvSpPr>
          <p:cNvPr id="4" name="Footer Placeholder 3">
            <a:extLst>
              <a:ext uri="{FF2B5EF4-FFF2-40B4-BE49-F238E27FC236}">
                <a16:creationId xmlns:a16="http://schemas.microsoft.com/office/drawing/2014/main" id="{BDC2C777-1A6D-4B5E-9C88-08A932691346}"/>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2</a:t>
            </a:r>
          </a:p>
        </p:txBody>
      </p:sp>
      <p:sp>
        <p:nvSpPr>
          <p:cNvPr id="6" name="Footer Placeholder 3">
            <a:extLst>
              <a:ext uri="{FF2B5EF4-FFF2-40B4-BE49-F238E27FC236}">
                <a16:creationId xmlns:a16="http://schemas.microsoft.com/office/drawing/2014/main" id="{B6B01539-BD92-402C-A397-9CB4B37596F1}"/>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19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6275-5A62-4A4C-3CDA-523FD79EDAB0}"/>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Project Aims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173C02-AD69-2F4E-0D85-B394A7492964}"/>
              </a:ext>
            </a:extLst>
          </p:cNvPr>
          <p:cNvSpPr>
            <a:spLocks noGrp="1"/>
          </p:cNvSpPr>
          <p:nvPr>
            <p:ph idx="1"/>
          </p:nvPr>
        </p:nvSpPr>
        <p:spPr/>
        <p:txBody>
          <a:bodyPr/>
          <a:lstStyle/>
          <a:p>
            <a:r>
              <a:rPr lang="en-IE" sz="2000" dirty="0">
                <a:effectLst/>
                <a:latin typeface="Times New Roman" panose="02020603050405020304" pitchFamily="18" charset="0"/>
                <a:ea typeface="Calibri" panose="020F0502020204030204" pitchFamily="34" charset="0"/>
                <a:cs typeface="Times New Roman" panose="02020603050405020304" pitchFamily="18" charset="0"/>
              </a:rPr>
              <a:t>To develop a web-based application for the pharmacy management tasks for the stores and distributor’s stock variation as well as to provide the integration of the retail store with the distribution channel.</a:t>
            </a:r>
            <a:endParaRPr lang="en-US" sz="2000" dirty="0">
              <a:effectLst/>
              <a:latin typeface="Times New Roman" panose="02020603050405020304" pitchFamily="18" charset="0"/>
              <a:ea typeface="Times New Roman" panose="020208030705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C2C777-1A6D-4B5E-9C88-08A932691346}"/>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2</a:t>
            </a:r>
          </a:p>
        </p:txBody>
      </p:sp>
      <p:sp>
        <p:nvSpPr>
          <p:cNvPr id="6" name="Footer Placeholder 3">
            <a:extLst>
              <a:ext uri="{FF2B5EF4-FFF2-40B4-BE49-F238E27FC236}">
                <a16:creationId xmlns:a16="http://schemas.microsoft.com/office/drawing/2014/main" id="{B6B01539-BD92-402C-A397-9CB4B37596F1}"/>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86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6275-5A62-4A4C-3CDA-523FD79EDAB0}"/>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Team Role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173C02-AD69-2F4E-0D85-B394A749296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Saad Kadri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Hrutul Khamar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Pratham Shah</a:t>
            </a: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C2C777-1A6D-4B5E-9C88-08A932691346}"/>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2</a:t>
            </a:r>
          </a:p>
        </p:txBody>
      </p:sp>
      <p:sp>
        <p:nvSpPr>
          <p:cNvPr id="6" name="Footer Placeholder 3">
            <a:extLst>
              <a:ext uri="{FF2B5EF4-FFF2-40B4-BE49-F238E27FC236}">
                <a16:creationId xmlns:a16="http://schemas.microsoft.com/office/drawing/2014/main" id="{B6B01539-BD92-402C-A397-9CB4B37596F1}"/>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8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DC2C777-1A6D-4B5E-9C88-08A932691346}"/>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2</a:t>
            </a:r>
          </a:p>
        </p:txBody>
      </p:sp>
      <p:sp>
        <p:nvSpPr>
          <p:cNvPr id="6" name="Footer Placeholder 3">
            <a:extLst>
              <a:ext uri="{FF2B5EF4-FFF2-40B4-BE49-F238E27FC236}">
                <a16:creationId xmlns:a16="http://schemas.microsoft.com/office/drawing/2014/main" id="{B6B01539-BD92-402C-A397-9CB4B37596F1}"/>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C2356FA0-7342-4B72-AB71-24B5D93E5CC2}"/>
              </a:ext>
            </a:extLst>
          </p:cNvPr>
          <p:cNvGraphicFramePr>
            <a:graphicFrameLocks noGrp="1"/>
          </p:cNvGraphicFramePr>
          <p:nvPr>
            <p:extLst>
              <p:ext uri="{D42A27DB-BD31-4B8C-83A1-F6EECF244321}">
                <p14:modId xmlns:p14="http://schemas.microsoft.com/office/powerpoint/2010/main" val="194424662"/>
              </p:ext>
            </p:extLst>
          </p:nvPr>
        </p:nvGraphicFramePr>
        <p:xfrm>
          <a:off x="977098" y="2283986"/>
          <a:ext cx="5328920" cy="2529840"/>
        </p:xfrm>
        <a:graphic>
          <a:graphicData uri="http://schemas.openxmlformats.org/drawingml/2006/table">
            <a:tbl>
              <a:tblPr firstRow="1" firstCol="1" lastRow="1" lastCol="1" bandRow="1" bandCol="1">
                <a:tableStyleId>{5C22544A-7EE6-4342-B048-85BDC9FD1C3A}</a:tableStyleId>
              </a:tblPr>
              <a:tblGrid>
                <a:gridCol w="2426970">
                  <a:extLst>
                    <a:ext uri="{9D8B030D-6E8A-4147-A177-3AD203B41FA5}">
                      <a16:colId xmlns:a16="http://schemas.microsoft.com/office/drawing/2014/main" val="4214796940"/>
                    </a:ext>
                  </a:extLst>
                </a:gridCol>
                <a:gridCol w="1409700">
                  <a:extLst>
                    <a:ext uri="{9D8B030D-6E8A-4147-A177-3AD203B41FA5}">
                      <a16:colId xmlns:a16="http://schemas.microsoft.com/office/drawing/2014/main" val="4136009963"/>
                    </a:ext>
                  </a:extLst>
                </a:gridCol>
                <a:gridCol w="1492250">
                  <a:extLst>
                    <a:ext uri="{9D8B030D-6E8A-4147-A177-3AD203B41FA5}">
                      <a16:colId xmlns:a16="http://schemas.microsoft.com/office/drawing/2014/main" val="4036945439"/>
                    </a:ext>
                  </a:extLst>
                </a:gridCol>
              </a:tblGrid>
              <a:tr h="701040">
                <a:tc>
                  <a:txBody>
                    <a:bodyPr/>
                    <a:lstStyle/>
                    <a:p>
                      <a:pPr>
                        <a:lnSpc>
                          <a:spcPts val="800"/>
                        </a:lnSpc>
                        <a:spcBef>
                          <a:spcPts val="50"/>
                        </a:spcBef>
                        <a:spcAft>
                          <a:spcPts val="0"/>
                        </a:spcAft>
                      </a:pPr>
                      <a:r>
                        <a:rPr lang="en-US" sz="800" dirty="0">
                          <a:solidFill>
                            <a:schemeClr val="tx1"/>
                          </a:solidFill>
                          <a:effectLst/>
                        </a:rPr>
                        <a:t> </a:t>
                      </a:r>
                      <a:endParaRPr lang="en-IN" sz="1100" dirty="0">
                        <a:solidFill>
                          <a:schemeClr val="tx1"/>
                        </a:solidFill>
                        <a:effectLst/>
                      </a:endParaRPr>
                    </a:p>
                    <a:p>
                      <a:pPr>
                        <a:lnSpc>
                          <a:spcPts val="1000"/>
                        </a:lnSpc>
                        <a:spcAft>
                          <a:spcPts val="0"/>
                        </a:spcAft>
                      </a:pPr>
                      <a:r>
                        <a:rPr lang="en-US" sz="1000" dirty="0">
                          <a:solidFill>
                            <a:schemeClr val="tx1"/>
                          </a:solidFill>
                          <a:effectLst/>
                        </a:rPr>
                        <a:t> </a:t>
                      </a:r>
                      <a:endParaRPr lang="en-IN" sz="1100" dirty="0">
                        <a:solidFill>
                          <a:schemeClr val="tx1"/>
                        </a:solidFill>
                        <a:effectLst/>
                      </a:endParaRPr>
                    </a:p>
                    <a:p>
                      <a:pPr marL="177165">
                        <a:spcAft>
                          <a:spcPts val="0"/>
                        </a:spcAft>
                      </a:pPr>
                      <a:r>
                        <a:rPr lang="en-US" sz="1400" spc="-5" dirty="0">
                          <a:solidFill>
                            <a:schemeClr val="tx1"/>
                          </a:solidFill>
                          <a:effectLst/>
                        </a:rPr>
                        <a:t>ACTIV</a:t>
                      </a:r>
                      <a:r>
                        <a:rPr lang="en-US" sz="1400" dirty="0">
                          <a:solidFill>
                            <a:schemeClr val="tx1"/>
                          </a:solidFill>
                          <a:effectLst/>
                        </a:rPr>
                        <a:t>I</a:t>
                      </a:r>
                      <a:r>
                        <a:rPr lang="en-US" sz="1400" spc="-5" dirty="0">
                          <a:solidFill>
                            <a:schemeClr val="tx1"/>
                          </a:solidFill>
                          <a:effectLst/>
                        </a:rPr>
                        <a:t>T</a:t>
                      </a:r>
                      <a:r>
                        <a:rPr lang="en-US" sz="1400" dirty="0">
                          <a:solidFill>
                            <a:schemeClr val="tx1"/>
                          </a:solidFill>
                          <a:effectLst/>
                        </a:rPr>
                        <a:t>Y</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800"/>
                        </a:lnSpc>
                        <a:spcBef>
                          <a:spcPts val="50"/>
                        </a:spcBef>
                        <a:spcAft>
                          <a:spcPts val="0"/>
                        </a:spcAft>
                      </a:pPr>
                      <a:r>
                        <a:rPr lang="en-US" sz="800">
                          <a:solidFill>
                            <a:schemeClr val="tx1"/>
                          </a:solidFill>
                          <a:effectLst/>
                        </a:rPr>
                        <a:t> </a:t>
                      </a:r>
                      <a:endParaRPr lang="en-IN" sz="1100">
                        <a:solidFill>
                          <a:schemeClr val="tx1"/>
                        </a:solidFill>
                        <a:effectLst/>
                      </a:endParaRPr>
                    </a:p>
                    <a:p>
                      <a:pPr>
                        <a:lnSpc>
                          <a:spcPts val="1000"/>
                        </a:lnSpc>
                        <a:spcAft>
                          <a:spcPts val="0"/>
                        </a:spcAft>
                      </a:pPr>
                      <a:r>
                        <a:rPr lang="en-US" sz="1000">
                          <a:solidFill>
                            <a:schemeClr val="tx1"/>
                          </a:solidFill>
                          <a:effectLst/>
                        </a:rPr>
                        <a:t> </a:t>
                      </a:r>
                      <a:endParaRPr lang="en-IN" sz="1100">
                        <a:solidFill>
                          <a:schemeClr val="tx1"/>
                        </a:solidFill>
                        <a:effectLst/>
                      </a:endParaRPr>
                    </a:p>
                    <a:p>
                      <a:pPr marL="178435">
                        <a:spcAft>
                          <a:spcPts val="0"/>
                        </a:spcAft>
                      </a:pPr>
                      <a:r>
                        <a:rPr lang="en-US" sz="1400">
                          <a:solidFill>
                            <a:schemeClr val="tx1"/>
                          </a:solidFill>
                          <a:effectLst/>
                        </a:rPr>
                        <a:t>S</a:t>
                      </a:r>
                      <a:r>
                        <a:rPr lang="en-US" sz="1400" spc="-5">
                          <a:solidFill>
                            <a:schemeClr val="tx1"/>
                          </a:solidFill>
                          <a:effectLst/>
                        </a:rPr>
                        <a:t>TAR</a:t>
                      </a:r>
                      <a:r>
                        <a:rPr lang="en-US" sz="1400">
                          <a:solidFill>
                            <a:schemeClr val="tx1"/>
                          </a:solidFill>
                          <a:effectLst/>
                        </a:rPr>
                        <a:t>T</a:t>
                      </a:r>
                      <a:r>
                        <a:rPr lang="en-US" sz="1400" spc="-30">
                          <a:solidFill>
                            <a:schemeClr val="tx1"/>
                          </a:solidFill>
                          <a:effectLst/>
                        </a:rPr>
                        <a:t> </a:t>
                      </a:r>
                      <a:r>
                        <a:rPr lang="en-US" sz="1400" spc="-5">
                          <a:solidFill>
                            <a:schemeClr val="tx1"/>
                          </a:solidFill>
                          <a:effectLst/>
                        </a:rPr>
                        <a:t>DAT</a:t>
                      </a:r>
                      <a:r>
                        <a:rPr lang="en-US" sz="1400">
                          <a:solidFill>
                            <a:schemeClr val="tx1"/>
                          </a:solidFill>
                          <a:effectLst/>
                        </a:rPr>
                        <a:t>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800"/>
                        </a:lnSpc>
                        <a:spcBef>
                          <a:spcPts val="50"/>
                        </a:spcBef>
                        <a:spcAft>
                          <a:spcPts val="0"/>
                        </a:spcAft>
                      </a:pPr>
                      <a:r>
                        <a:rPr lang="en-US" sz="800">
                          <a:solidFill>
                            <a:schemeClr val="tx1"/>
                          </a:solidFill>
                          <a:effectLst/>
                        </a:rPr>
                        <a:t> </a:t>
                      </a:r>
                      <a:endParaRPr lang="en-IN" sz="1100">
                        <a:solidFill>
                          <a:schemeClr val="tx1"/>
                        </a:solidFill>
                        <a:effectLst/>
                      </a:endParaRPr>
                    </a:p>
                    <a:p>
                      <a:pPr>
                        <a:lnSpc>
                          <a:spcPts val="1000"/>
                        </a:lnSpc>
                        <a:spcAft>
                          <a:spcPts val="0"/>
                        </a:spcAft>
                      </a:pPr>
                      <a:r>
                        <a:rPr lang="en-US" sz="1000">
                          <a:solidFill>
                            <a:schemeClr val="tx1"/>
                          </a:solidFill>
                          <a:effectLst/>
                        </a:rPr>
                        <a:t> </a:t>
                      </a:r>
                      <a:endParaRPr lang="en-IN" sz="1100">
                        <a:solidFill>
                          <a:schemeClr val="tx1"/>
                        </a:solidFill>
                        <a:effectLst/>
                      </a:endParaRPr>
                    </a:p>
                    <a:p>
                      <a:pPr marL="211455">
                        <a:spcAft>
                          <a:spcPts val="0"/>
                        </a:spcAft>
                      </a:pPr>
                      <a:r>
                        <a:rPr lang="en-US" sz="1400">
                          <a:solidFill>
                            <a:schemeClr val="tx1"/>
                          </a:solidFill>
                          <a:effectLst/>
                        </a:rPr>
                        <a:t>F</a:t>
                      </a:r>
                      <a:r>
                        <a:rPr lang="en-US" sz="1400" spc="-5">
                          <a:solidFill>
                            <a:schemeClr val="tx1"/>
                          </a:solidFill>
                          <a:effectLst/>
                        </a:rPr>
                        <a:t>INI</a:t>
                      </a:r>
                      <a:r>
                        <a:rPr lang="en-US" sz="1400">
                          <a:solidFill>
                            <a:schemeClr val="tx1"/>
                          </a:solidFill>
                          <a:effectLst/>
                        </a:rPr>
                        <a:t>SH</a:t>
                      </a:r>
                      <a:r>
                        <a:rPr lang="en-US" sz="1400" spc="-45">
                          <a:solidFill>
                            <a:schemeClr val="tx1"/>
                          </a:solidFill>
                          <a:effectLst/>
                        </a:rPr>
                        <a:t> </a:t>
                      </a:r>
                      <a:r>
                        <a:rPr lang="en-US" sz="1400" spc="-5">
                          <a:solidFill>
                            <a:schemeClr val="tx1"/>
                          </a:solidFill>
                          <a:effectLst/>
                        </a:rPr>
                        <a:t>DAT</a:t>
                      </a:r>
                      <a:r>
                        <a:rPr lang="en-US" sz="1400">
                          <a:solidFill>
                            <a:schemeClr val="tx1"/>
                          </a:solidFill>
                          <a:effectLst/>
                        </a:rPr>
                        <a:t>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9114702"/>
                  </a:ext>
                </a:extLst>
              </a:tr>
              <a:tr h="365760">
                <a:tc>
                  <a:txBody>
                    <a:bodyPr/>
                    <a:lstStyle/>
                    <a:p>
                      <a:pPr>
                        <a:lnSpc>
                          <a:spcPts val="600"/>
                        </a:lnSpc>
                        <a:spcBef>
                          <a:spcPts val="10"/>
                        </a:spcBef>
                        <a:spcAft>
                          <a:spcPts val="0"/>
                        </a:spcAft>
                      </a:pPr>
                      <a:r>
                        <a:rPr lang="en-US" sz="600" dirty="0">
                          <a:solidFill>
                            <a:schemeClr val="tx1"/>
                          </a:solidFill>
                          <a:effectLst/>
                        </a:rPr>
                        <a:t> </a:t>
                      </a:r>
                      <a:endParaRPr lang="en-IN" sz="1100" dirty="0">
                        <a:solidFill>
                          <a:schemeClr val="tx1"/>
                        </a:solidFill>
                        <a:effectLst/>
                      </a:endParaRPr>
                    </a:p>
                    <a:p>
                      <a:pPr marL="177165">
                        <a:spcAft>
                          <a:spcPts val="0"/>
                        </a:spcAft>
                      </a:pPr>
                      <a:r>
                        <a:rPr lang="en-US" sz="1400" spc="-5" dirty="0">
                          <a:solidFill>
                            <a:schemeClr val="tx1"/>
                          </a:solidFill>
                          <a:effectLst/>
                        </a:rPr>
                        <a:t>R</a:t>
                      </a:r>
                      <a:r>
                        <a:rPr lang="en-US" sz="1400" dirty="0">
                          <a:solidFill>
                            <a:schemeClr val="tx1"/>
                          </a:solidFill>
                          <a:effectLst/>
                        </a:rPr>
                        <a:t>equ</a:t>
                      </a:r>
                      <a:r>
                        <a:rPr lang="en-US" sz="1400" spc="-5" dirty="0">
                          <a:solidFill>
                            <a:schemeClr val="tx1"/>
                          </a:solidFill>
                          <a:effectLst/>
                        </a:rPr>
                        <a:t>i</a:t>
                      </a:r>
                      <a:r>
                        <a:rPr lang="en-US" sz="1400" dirty="0">
                          <a:solidFill>
                            <a:schemeClr val="tx1"/>
                          </a:solidFill>
                          <a:effectLst/>
                        </a:rPr>
                        <a:t>re</a:t>
                      </a:r>
                      <a:r>
                        <a:rPr lang="en-US" sz="1400" spc="-5" dirty="0">
                          <a:solidFill>
                            <a:schemeClr val="tx1"/>
                          </a:solidFill>
                          <a:effectLst/>
                        </a:rPr>
                        <a:t>m</a:t>
                      </a:r>
                      <a:r>
                        <a:rPr lang="en-US" sz="1400" dirty="0">
                          <a:solidFill>
                            <a:schemeClr val="tx1"/>
                          </a:solidFill>
                          <a:effectLst/>
                        </a:rPr>
                        <a:t>ent</a:t>
                      </a:r>
                      <a:r>
                        <a:rPr lang="en-US" sz="1400" spc="-85" dirty="0">
                          <a:solidFill>
                            <a:schemeClr val="tx1"/>
                          </a:solidFill>
                          <a:effectLst/>
                        </a:rPr>
                        <a:t> </a:t>
                      </a:r>
                      <a:r>
                        <a:rPr lang="en-US" sz="1400" spc="-5" dirty="0">
                          <a:solidFill>
                            <a:schemeClr val="tx1"/>
                          </a:solidFill>
                          <a:effectLst/>
                        </a:rPr>
                        <a:t>A</a:t>
                      </a:r>
                      <a:r>
                        <a:rPr lang="en-US" sz="1400" dirty="0">
                          <a:solidFill>
                            <a:schemeClr val="tx1"/>
                          </a:solidFill>
                          <a:effectLst/>
                        </a:rPr>
                        <a:t>na</a:t>
                      </a:r>
                      <a:r>
                        <a:rPr lang="en-US" sz="1400" spc="-5" dirty="0">
                          <a:solidFill>
                            <a:schemeClr val="tx1"/>
                          </a:solidFill>
                          <a:effectLst/>
                        </a:rPr>
                        <a:t>l</a:t>
                      </a:r>
                      <a:r>
                        <a:rPr lang="en-US" sz="1400" dirty="0">
                          <a:solidFill>
                            <a:schemeClr val="tx1"/>
                          </a:solidFill>
                          <a:effectLst/>
                        </a:rPr>
                        <a:t>y</a:t>
                      </a:r>
                      <a:r>
                        <a:rPr lang="en-US" sz="1400" spc="-5" dirty="0">
                          <a:solidFill>
                            <a:schemeClr val="tx1"/>
                          </a:solidFill>
                          <a:effectLst/>
                        </a:rPr>
                        <a:t>s</a:t>
                      </a:r>
                      <a:r>
                        <a:rPr lang="en-US" sz="1400" dirty="0">
                          <a:solidFill>
                            <a:schemeClr val="tx1"/>
                          </a:solidFill>
                          <a:effectLst/>
                        </a:rPr>
                        <a:t>is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600"/>
                        </a:lnSpc>
                        <a:spcBef>
                          <a:spcPts val="10"/>
                        </a:spcBef>
                        <a:spcAft>
                          <a:spcPts val="0"/>
                        </a:spcAft>
                      </a:pPr>
                      <a:r>
                        <a:rPr lang="en-US" sz="600" dirty="0">
                          <a:solidFill>
                            <a:schemeClr val="tx1"/>
                          </a:solidFill>
                          <a:effectLst/>
                        </a:rPr>
                        <a:t> </a:t>
                      </a:r>
                      <a:endParaRPr lang="en-IN" sz="1100" dirty="0">
                        <a:solidFill>
                          <a:schemeClr val="tx1"/>
                        </a:solidFill>
                        <a:effectLst/>
                      </a:endParaRPr>
                    </a:p>
                    <a:p>
                      <a:pPr marL="178435">
                        <a:spcAft>
                          <a:spcPts val="0"/>
                        </a:spcAft>
                      </a:pPr>
                      <a:r>
                        <a:rPr lang="en-US" sz="14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11455">
                        <a:spcBef>
                          <a:spcPts val="205"/>
                        </a:spcBef>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726557"/>
                  </a:ext>
                </a:extLst>
              </a:tr>
              <a:tr h="365760">
                <a:tc>
                  <a:txBody>
                    <a:bodyPr/>
                    <a:lstStyle/>
                    <a:p>
                      <a:pPr>
                        <a:lnSpc>
                          <a:spcPts val="600"/>
                        </a:lnSpc>
                        <a:spcBef>
                          <a:spcPts val="10"/>
                        </a:spcBef>
                        <a:spcAft>
                          <a:spcPts val="0"/>
                        </a:spcAft>
                      </a:pPr>
                      <a:r>
                        <a:rPr lang="en-US" sz="600">
                          <a:solidFill>
                            <a:schemeClr val="tx1"/>
                          </a:solidFill>
                          <a:effectLst/>
                        </a:rPr>
                        <a:t> </a:t>
                      </a:r>
                      <a:endParaRPr lang="en-IN" sz="1100">
                        <a:solidFill>
                          <a:schemeClr val="tx1"/>
                        </a:solidFill>
                        <a:effectLst/>
                      </a:endParaRPr>
                    </a:p>
                    <a:p>
                      <a:pPr marL="177165">
                        <a:spcAft>
                          <a:spcPts val="0"/>
                        </a:spcAft>
                      </a:pPr>
                      <a:r>
                        <a:rPr lang="en-US" sz="1400">
                          <a:solidFill>
                            <a:schemeClr val="tx1"/>
                          </a:solidFill>
                          <a:effectLst/>
                        </a:rPr>
                        <a:t>Sy</a:t>
                      </a:r>
                      <a:r>
                        <a:rPr lang="en-US" sz="1400" spc="-5">
                          <a:solidFill>
                            <a:schemeClr val="tx1"/>
                          </a:solidFill>
                          <a:effectLst/>
                        </a:rPr>
                        <a:t>s</a:t>
                      </a:r>
                      <a:r>
                        <a:rPr lang="en-US" sz="1400">
                          <a:solidFill>
                            <a:schemeClr val="tx1"/>
                          </a:solidFill>
                          <a:effectLst/>
                        </a:rPr>
                        <a:t>tem</a:t>
                      </a:r>
                      <a:r>
                        <a:rPr lang="en-US" sz="1400" spc="-40">
                          <a:solidFill>
                            <a:schemeClr val="tx1"/>
                          </a:solidFill>
                          <a:effectLst/>
                        </a:rPr>
                        <a:t> </a:t>
                      </a:r>
                      <a:r>
                        <a:rPr lang="en-US" sz="1400" spc="-5">
                          <a:solidFill>
                            <a:schemeClr val="tx1"/>
                          </a:solidFill>
                          <a:effectLst/>
                        </a:rPr>
                        <a:t>A</a:t>
                      </a:r>
                      <a:r>
                        <a:rPr lang="en-US" sz="1400">
                          <a:solidFill>
                            <a:schemeClr val="tx1"/>
                          </a:solidFill>
                          <a:effectLst/>
                        </a:rPr>
                        <a:t>na</a:t>
                      </a:r>
                      <a:r>
                        <a:rPr lang="en-US" sz="1400" spc="-5">
                          <a:solidFill>
                            <a:schemeClr val="tx1"/>
                          </a:solidFill>
                          <a:effectLst/>
                        </a:rPr>
                        <a:t>l</a:t>
                      </a:r>
                      <a:r>
                        <a:rPr lang="en-US" sz="1400">
                          <a:solidFill>
                            <a:schemeClr val="tx1"/>
                          </a:solidFill>
                          <a:effectLst/>
                        </a:rPr>
                        <a:t>y</a:t>
                      </a:r>
                      <a:r>
                        <a:rPr lang="en-US" sz="1400" spc="-5">
                          <a:solidFill>
                            <a:schemeClr val="tx1"/>
                          </a:solidFill>
                          <a:effectLst/>
                        </a:rPr>
                        <a:t>s</a:t>
                      </a:r>
                      <a:r>
                        <a:rPr lang="en-US" sz="1400">
                          <a:solidFill>
                            <a:schemeClr val="tx1"/>
                          </a:solidFill>
                          <a:effectLst/>
                        </a:rPr>
                        <a:t>is</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600"/>
                        </a:lnSpc>
                        <a:spcBef>
                          <a:spcPts val="10"/>
                        </a:spcBef>
                        <a:spcAft>
                          <a:spcPts val="0"/>
                        </a:spcAft>
                      </a:pPr>
                      <a:r>
                        <a:rPr lang="en-US" sz="600">
                          <a:solidFill>
                            <a:schemeClr val="tx1"/>
                          </a:solidFill>
                          <a:effectLst/>
                        </a:rPr>
                        <a:t> </a:t>
                      </a:r>
                      <a:endParaRPr lang="en-IN" sz="1100">
                        <a:solidFill>
                          <a:schemeClr val="tx1"/>
                        </a:solidFill>
                        <a:effectLst/>
                      </a:endParaRPr>
                    </a:p>
                    <a:p>
                      <a:pPr marL="17843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1145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9805409"/>
                  </a:ext>
                </a:extLst>
              </a:tr>
              <a:tr h="365760">
                <a:tc>
                  <a:txBody>
                    <a:bodyPr/>
                    <a:lstStyle/>
                    <a:p>
                      <a:pPr>
                        <a:lnSpc>
                          <a:spcPts val="600"/>
                        </a:lnSpc>
                        <a:spcBef>
                          <a:spcPts val="10"/>
                        </a:spcBef>
                        <a:spcAft>
                          <a:spcPts val="0"/>
                        </a:spcAft>
                      </a:pPr>
                      <a:r>
                        <a:rPr lang="en-US" sz="600">
                          <a:solidFill>
                            <a:schemeClr val="tx1"/>
                          </a:solidFill>
                          <a:effectLst/>
                        </a:rPr>
                        <a:t> </a:t>
                      </a:r>
                      <a:endParaRPr lang="en-IN" sz="1100">
                        <a:solidFill>
                          <a:schemeClr val="tx1"/>
                        </a:solidFill>
                        <a:effectLst/>
                      </a:endParaRPr>
                    </a:p>
                    <a:p>
                      <a:pPr marL="177165">
                        <a:spcAft>
                          <a:spcPts val="0"/>
                        </a:spcAft>
                      </a:pPr>
                      <a:r>
                        <a:rPr lang="en-US" sz="1400">
                          <a:solidFill>
                            <a:schemeClr val="tx1"/>
                          </a:solidFill>
                          <a:effectLst/>
                        </a:rPr>
                        <a:t>Sy</a:t>
                      </a:r>
                      <a:r>
                        <a:rPr lang="en-US" sz="1400" spc="-5">
                          <a:solidFill>
                            <a:schemeClr val="tx1"/>
                          </a:solidFill>
                          <a:effectLst/>
                        </a:rPr>
                        <a:t>s</a:t>
                      </a:r>
                      <a:r>
                        <a:rPr lang="en-US" sz="1400">
                          <a:solidFill>
                            <a:schemeClr val="tx1"/>
                          </a:solidFill>
                          <a:effectLst/>
                        </a:rPr>
                        <a:t>tem</a:t>
                      </a:r>
                      <a:r>
                        <a:rPr lang="en-US" sz="1400" spc="-20">
                          <a:solidFill>
                            <a:schemeClr val="tx1"/>
                          </a:solidFill>
                          <a:effectLst/>
                        </a:rPr>
                        <a:t> </a:t>
                      </a:r>
                      <a:r>
                        <a:rPr lang="en-US" sz="1400" spc="-5">
                          <a:solidFill>
                            <a:schemeClr val="tx1"/>
                          </a:solidFill>
                          <a:effectLst/>
                        </a:rPr>
                        <a:t>D</a:t>
                      </a:r>
                      <a:r>
                        <a:rPr lang="en-US" sz="1400">
                          <a:solidFill>
                            <a:schemeClr val="tx1"/>
                          </a:solidFill>
                          <a:effectLst/>
                        </a:rPr>
                        <a:t>e</a:t>
                      </a:r>
                      <a:r>
                        <a:rPr lang="en-US" sz="1400" spc="-10">
                          <a:solidFill>
                            <a:schemeClr val="tx1"/>
                          </a:solidFill>
                          <a:effectLst/>
                        </a:rPr>
                        <a:t>s</a:t>
                      </a:r>
                      <a:r>
                        <a:rPr lang="en-US" sz="1400">
                          <a:solidFill>
                            <a:schemeClr val="tx1"/>
                          </a:solidFill>
                          <a:effectLst/>
                        </a:rPr>
                        <a:t>ign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843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16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282705"/>
                  </a:ext>
                </a:extLst>
              </a:tr>
              <a:tr h="365760">
                <a:tc>
                  <a:txBody>
                    <a:bodyPr/>
                    <a:lstStyle/>
                    <a:p>
                      <a:pPr>
                        <a:lnSpc>
                          <a:spcPts val="600"/>
                        </a:lnSpc>
                        <a:spcBef>
                          <a:spcPts val="10"/>
                        </a:spcBef>
                        <a:spcAft>
                          <a:spcPts val="0"/>
                        </a:spcAft>
                      </a:pPr>
                      <a:r>
                        <a:rPr lang="en-US" sz="600">
                          <a:solidFill>
                            <a:schemeClr val="tx1"/>
                          </a:solidFill>
                          <a:effectLst/>
                        </a:rPr>
                        <a:t> </a:t>
                      </a:r>
                      <a:endParaRPr lang="en-IN" sz="1100">
                        <a:solidFill>
                          <a:schemeClr val="tx1"/>
                        </a:solidFill>
                        <a:effectLst/>
                      </a:endParaRPr>
                    </a:p>
                    <a:p>
                      <a:pPr marL="177165">
                        <a:spcAft>
                          <a:spcPts val="0"/>
                        </a:spcAft>
                      </a:pPr>
                      <a:r>
                        <a:rPr lang="en-US" sz="1400">
                          <a:solidFill>
                            <a:schemeClr val="tx1"/>
                          </a:solidFill>
                          <a:effectLst/>
                        </a:rPr>
                        <a:t>Sy</a:t>
                      </a:r>
                      <a:r>
                        <a:rPr lang="en-US" sz="1400" spc="-5">
                          <a:solidFill>
                            <a:schemeClr val="tx1"/>
                          </a:solidFill>
                          <a:effectLst/>
                        </a:rPr>
                        <a:t>s</a:t>
                      </a:r>
                      <a:r>
                        <a:rPr lang="en-US" sz="1400">
                          <a:solidFill>
                            <a:schemeClr val="tx1"/>
                          </a:solidFill>
                          <a:effectLst/>
                        </a:rPr>
                        <a:t>tem</a:t>
                      </a:r>
                      <a:r>
                        <a:rPr lang="en-US" sz="1400" spc="-45">
                          <a:solidFill>
                            <a:schemeClr val="tx1"/>
                          </a:solidFill>
                          <a:effectLst/>
                        </a:rPr>
                        <a:t> </a:t>
                      </a:r>
                      <a:r>
                        <a:rPr lang="en-US" sz="1400" spc="-5">
                          <a:solidFill>
                            <a:schemeClr val="tx1"/>
                          </a:solidFill>
                          <a:effectLst/>
                        </a:rPr>
                        <a:t>C</a:t>
                      </a:r>
                      <a:r>
                        <a:rPr lang="en-US" sz="1400">
                          <a:solidFill>
                            <a:schemeClr val="tx1"/>
                          </a:solidFill>
                          <a:effectLst/>
                        </a:rPr>
                        <a:t>oding</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843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16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1124036"/>
                  </a:ext>
                </a:extLst>
              </a:tr>
              <a:tr h="365760">
                <a:tc>
                  <a:txBody>
                    <a:bodyPr/>
                    <a:lstStyle/>
                    <a:p>
                      <a:pPr>
                        <a:lnSpc>
                          <a:spcPts val="600"/>
                        </a:lnSpc>
                        <a:spcBef>
                          <a:spcPts val="10"/>
                        </a:spcBef>
                        <a:spcAft>
                          <a:spcPts val="0"/>
                        </a:spcAft>
                      </a:pPr>
                      <a:r>
                        <a:rPr lang="en-US" sz="600">
                          <a:solidFill>
                            <a:schemeClr val="tx1"/>
                          </a:solidFill>
                          <a:effectLst/>
                        </a:rPr>
                        <a:t> </a:t>
                      </a:r>
                      <a:endParaRPr lang="en-IN" sz="1100">
                        <a:solidFill>
                          <a:schemeClr val="tx1"/>
                        </a:solidFill>
                        <a:effectLst/>
                      </a:endParaRPr>
                    </a:p>
                    <a:p>
                      <a:pPr marL="177165">
                        <a:spcAft>
                          <a:spcPts val="0"/>
                        </a:spcAft>
                      </a:pPr>
                      <a:r>
                        <a:rPr lang="en-US" sz="1400">
                          <a:solidFill>
                            <a:schemeClr val="tx1"/>
                          </a:solidFill>
                          <a:effectLst/>
                        </a:rPr>
                        <a:t>Te</a:t>
                      </a:r>
                      <a:r>
                        <a:rPr lang="en-US" sz="1400" spc="-10">
                          <a:solidFill>
                            <a:schemeClr val="tx1"/>
                          </a:solidFill>
                          <a:effectLst/>
                        </a:rPr>
                        <a:t>s</a:t>
                      </a:r>
                      <a:r>
                        <a:rPr lang="en-US" sz="1400">
                          <a:solidFill>
                            <a:schemeClr val="tx1"/>
                          </a:solidFill>
                          <a:effectLst/>
                        </a:rPr>
                        <a:t>ting</a:t>
                      </a:r>
                      <a:r>
                        <a:rPr lang="en-US" sz="1400" spc="-40">
                          <a:solidFill>
                            <a:schemeClr val="tx1"/>
                          </a:solidFill>
                          <a:effectLst/>
                        </a:rPr>
                        <a:t> </a:t>
                      </a:r>
                      <a:r>
                        <a:rPr lang="en-US" sz="1400">
                          <a:solidFill>
                            <a:schemeClr val="tx1"/>
                          </a:solidFill>
                          <a:effectLst/>
                        </a:rPr>
                        <a:t>and</a:t>
                      </a:r>
                      <a:r>
                        <a:rPr lang="en-US" sz="1400" spc="-45">
                          <a:solidFill>
                            <a:schemeClr val="tx1"/>
                          </a:solidFill>
                          <a:effectLst/>
                        </a:rPr>
                        <a:t> </a:t>
                      </a:r>
                      <a:r>
                        <a:rPr lang="en-US" sz="1400">
                          <a:solidFill>
                            <a:schemeClr val="tx1"/>
                          </a:solidFill>
                          <a:effectLst/>
                        </a:rPr>
                        <a:t>Integra</a:t>
                      </a:r>
                      <a:r>
                        <a:rPr lang="en-US" sz="1400" spc="-5">
                          <a:solidFill>
                            <a:schemeClr val="tx1"/>
                          </a:solidFill>
                          <a:effectLst/>
                        </a:rPr>
                        <a:t>t</a:t>
                      </a:r>
                      <a:r>
                        <a:rPr lang="en-US" sz="1400">
                          <a:solidFill>
                            <a:schemeClr val="tx1"/>
                          </a:solidFill>
                          <a:effectLst/>
                        </a:rPr>
                        <a:t>ion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8435">
                        <a:spcAft>
                          <a:spcPts val="0"/>
                        </a:spcAft>
                      </a:pPr>
                      <a:r>
                        <a:rPr lang="en-US" sz="14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165">
                        <a:spcAft>
                          <a:spcPts val="0"/>
                        </a:spcAft>
                      </a:pPr>
                      <a:r>
                        <a:rPr lang="en-US" sz="14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23117"/>
                  </a:ext>
                </a:extLst>
              </a:tr>
            </a:tbl>
          </a:graphicData>
        </a:graphic>
      </p:graphicFrame>
      <p:sp>
        <p:nvSpPr>
          <p:cNvPr id="11" name="Title 1">
            <a:extLst>
              <a:ext uri="{FF2B5EF4-FFF2-40B4-BE49-F238E27FC236}">
                <a16:creationId xmlns:a16="http://schemas.microsoft.com/office/drawing/2014/main" id="{6C98799C-F1D1-4653-B1FF-E45143CE031E}"/>
              </a:ext>
            </a:extLst>
          </p:cNvPr>
          <p:cNvSpPr>
            <a:spLocks noGrp="1"/>
          </p:cNvSpPr>
          <p:nvPr>
            <p:ph type="title"/>
          </p:nvPr>
        </p:nvSpPr>
        <p:spPr>
          <a:xfrm>
            <a:off x="838200" y="365125"/>
            <a:ext cx="10515600" cy="1325563"/>
          </a:xfrm>
        </p:spPr>
        <p:txBody>
          <a:bodyPr/>
          <a:lstStyle/>
          <a:p>
            <a:r>
              <a:rPr lang="en-US" sz="3200" b="1" dirty="0">
                <a:latin typeface="Times New Roman" panose="02020603050405020304" pitchFamily="18" charset="0"/>
                <a:cs typeface="Times New Roman" panose="02020603050405020304" pitchFamily="18" charset="0"/>
              </a:rPr>
              <a:t>Timeline Chart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6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0B3A-4D56-1755-F61C-DC8F91FA512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Project 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17C70-6DA8-8610-23FC-9EE00C4299C5}"/>
              </a:ext>
            </a:extLst>
          </p:cNvPr>
          <p:cNvSpPr>
            <a:spLocks noGrp="1"/>
          </p:cNvSpPr>
          <p:nvPr>
            <p:ph idx="1"/>
          </p:nvPr>
        </p:nvSpPr>
        <p:spPr>
          <a:xfrm>
            <a:off x="1451579" y="2015732"/>
            <a:ext cx="9603275" cy="3839158"/>
          </a:xfrm>
        </p:spPr>
        <p:txBody>
          <a:bodyPr>
            <a:normAutofit fontScale="77500" lnSpcReduction="20000"/>
          </a:bodyPr>
          <a:lstStyle/>
          <a:p>
            <a:pPr marL="0" marR="0" indent="0" algn="just">
              <a:lnSpc>
                <a:spcPct val="90000"/>
              </a:lnSpc>
              <a:spcBef>
                <a:spcPts val="0"/>
              </a:spcBef>
              <a:spcAft>
                <a:spcPts val="0"/>
              </a:spcAft>
              <a:buNone/>
            </a:pPr>
            <a:r>
              <a:rPr lang="en-US" sz="2000" dirty="0">
                <a:effectLst/>
                <a:latin typeface="Times New Roman" panose="02020803070505020304" pitchFamily="18" charset="0"/>
                <a:ea typeface="Arial Unicode MS" panose="020B0604020202020204" pitchFamily="34" charset="-128"/>
              </a:rPr>
              <a:t>The following are the major objectives of the proposed system:</a:t>
            </a:r>
          </a:p>
          <a:p>
            <a:pPr marL="0" marR="0" indent="0" algn="just">
              <a:lnSpc>
                <a:spcPct val="90000"/>
              </a:lnSpc>
              <a:spcBef>
                <a:spcPts val="0"/>
              </a:spcBef>
              <a:spcAft>
                <a:spcPts val="0"/>
              </a:spcAft>
              <a:buNone/>
            </a:pPr>
            <a:endParaRPr lang="en-US" sz="2000" dirty="0">
              <a:effectLst/>
              <a:latin typeface="Times New Roman" panose="02020803070505020304" pitchFamily="18" charset="0"/>
              <a:ea typeface="Times New Roman" panose="02020803070505020304" pitchFamily="18" charset="0"/>
            </a:endParaRPr>
          </a:p>
          <a:p>
            <a:pPr marL="342900" marR="0" lvl="0" indent="-342900" algn="just">
              <a:lnSpc>
                <a:spcPct val="90000"/>
              </a:lnSpc>
              <a:spcBef>
                <a:spcPts val="0"/>
              </a:spcBef>
              <a:spcAft>
                <a:spcPts val="0"/>
              </a:spcAft>
              <a:buFont typeface="+mj-lt"/>
              <a:buAutoNum type="arabicPeriod"/>
            </a:pPr>
            <a:r>
              <a:rPr lang="en-US" sz="2000" dirty="0">
                <a:effectLst/>
                <a:latin typeface="Times New Roman" panose="02020803070505020304" pitchFamily="18" charset="0"/>
                <a:ea typeface="Times New Roman" panose="02020803070505020304" pitchFamily="18" charset="0"/>
              </a:rPr>
              <a:t>To improve the user-friendliness of the application with the help of various controls for the elimination of a long procedure of adding data manually when new stock arrives as well as the tally from the excel sheets. A unique approach will be designed to maintain all the tasks by connecting distributors on the panel of the pharmacy stores.</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a:p>
            <a:pPr marL="342900" lvl="0" indent="-342900" algn="just">
              <a:spcBef>
                <a:spcPts val="0"/>
              </a:spcBef>
              <a:buFont typeface="+mj-lt"/>
              <a:buAutoNum type="arabicPeriod"/>
            </a:pPr>
            <a:r>
              <a:rPr lang="en-US" sz="2000" dirty="0">
                <a:latin typeface="Times New Roman" panose="02020803070505020304" pitchFamily="18" charset="0"/>
                <a:ea typeface="Times New Roman" panose="02020803070505020304" pitchFamily="18" charset="0"/>
              </a:rPr>
              <a:t>I</a:t>
            </a:r>
            <a:r>
              <a:rPr lang="en-US" sz="2000" dirty="0">
                <a:effectLst/>
                <a:latin typeface="Times New Roman" panose="02020803070505020304" pitchFamily="18" charset="0"/>
                <a:ea typeface="Times New Roman" panose="02020803070505020304" pitchFamily="18" charset="0"/>
              </a:rPr>
              <a:t>dentify the various classes used to provide file upload and mail features that eliminate the external use of the software.</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a:p>
            <a:pPr marL="342900" marR="0" lvl="0" indent="-342900" algn="just">
              <a:lnSpc>
                <a:spcPct val="90000"/>
              </a:lnSpc>
              <a:spcBef>
                <a:spcPts val="0"/>
              </a:spcBef>
              <a:spcAft>
                <a:spcPts val="0"/>
              </a:spcAft>
              <a:buFont typeface="+mj-lt"/>
              <a:buAutoNum type="arabicPeriod"/>
            </a:pPr>
            <a:r>
              <a:rPr lang="en-US" sz="2000" dirty="0">
                <a:latin typeface="Times New Roman" panose="02020803070505020304" pitchFamily="18" charset="0"/>
                <a:ea typeface="Times New Roman" panose="02020803070505020304" pitchFamily="18" charset="0"/>
              </a:rPr>
              <a:t>R</a:t>
            </a:r>
            <a:r>
              <a:rPr lang="en-US" sz="2000" dirty="0">
                <a:effectLst/>
                <a:latin typeface="Times New Roman" panose="02020803070505020304" pitchFamily="18" charset="0"/>
                <a:ea typeface="Times New Roman" panose="02020803070505020304" pitchFamily="18" charset="0"/>
              </a:rPr>
              <a:t>esearch the methods for data mismanagement at any level while the project development is under process. </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a:p>
            <a:pPr marL="342900" marR="0" lvl="0" indent="-342900" algn="just">
              <a:lnSpc>
                <a:spcPct val="90000"/>
              </a:lnSpc>
              <a:spcBef>
                <a:spcPts val="0"/>
              </a:spcBef>
              <a:spcAft>
                <a:spcPts val="0"/>
              </a:spcAft>
              <a:buFont typeface="+mj-lt"/>
              <a:buAutoNum type="arabicPeriod"/>
            </a:pPr>
            <a:r>
              <a:rPr lang="en-US" sz="2000" dirty="0">
                <a:effectLst/>
                <a:latin typeface="Times New Roman" panose="02020803070505020304" pitchFamily="18" charset="0"/>
                <a:ea typeface="Times New Roman" panose="02020803070505020304" pitchFamily="18" charset="0"/>
              </a:rPr>
              <a:t>To develop the Report generation module which is capable of generating various kinds of reports like bar graphs, pie charts and table type charts, etc. With the help of these reports and statistical analysis, vendors can easily eliminate the unwanted requirements of medicines and other kinds of stuff.</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a:p>
            <a:pPr marL="342900" lvl="0" indent="-342900" algn="just">
              <a:spcBef>
                <a:spcPts val="0"/>
              </a:spcBef>
              <a:buFont typeface="+mj-lt"/>
              <a:buAutoNum type="arabicPeriod"/>
            </a:pPr>
            <a:r>
              <a:rPr lang="en-US" sz="2000" dirty="0">
                <a:effectLst/>
                <a:latin typeface="Times New Roman" panose="02020803070505020304" pitchFamily="18" charset="0"/>
                <a:ea typeface="Times New Roman" panose="02020803070505020304" pitchFamily="18" charset="0"/>
              </a:rPr>
              <a:t>To analyze the level of security using different protocols like https etc. An authentication mechanism and recovery and a backup server will be deployed in the proposed system to avoid data loss and cyber theft.</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a:p>
            <a:pPr marL="342900" lvl="0" indent="-342900" algn="just">
              <a:spcBef>
                <a:spcPts val="0"/>
              </a:spcBef>
              <a:buFont typeface="+mj-lt"/>
              <a:buAutoNum type="arabicPeriod"/>
            </a:pPr>
            <a:r>
              <a:rPr lang="en-US" sz="2000" dirty="0">
                <a:effectLst/>
                <a:latin typeface="Times New Roman" panose="02020803070505020304" pitchFamily="18" charset="0"/>
                <a:ea typeface="Times New Roman" panose="02020803070505020304" pitchFamily="18" charset="0"/>
              </a:rPr>
              <a:t>To develop the payment gateway between the distributor and the vendor, which maintains the transaction record and provides an authenticated way of managing all the bills.</a:t>
            </a:r>
          </a:p>
          <a:p>
            <a:pPr marL="342900" marR="0" lvl="0" indent="-342900" algn="just">
              <a:lnSpc>
                <a:spcPct val="90000"/>
              </a:lnSpc>
              <a:spcBef>
                <a:spcPts val="0"/>
              </a:spcBef>
              <a:spcAft>
                <a:spcPts val="0"/>
              </a:spcAft>
              <a:buFont typeface="+mj-lt"/>
              <a:buAutoNum type="arabicPeriod"/>
            </a:pPr>
            <a:endParaRPr lang="en-US" sz="2000" dirty="0">
              <a:effectLst/>
              <a:latin typeface="Times New Roman" panose="02020803070505020304" pitchFamily="18" charset="0"/>
              <a:ea typeface="Times New Roman" panose="02020803070505020304" pitchFamily="18" charset="0"/>
            </a:endParaRPr>
          </a:p>
        </p:txBody>
      </p:sp>
      <p:sp>
        <p:nvSpPr>
          <p:cNvPr id="4" name="Footer Placeholder 3">
            <a:extLst>
              <a:ext uri="{FF2B5EF4-FFF2-40B4-BE49-F238E27FC236}">
                <a16:creationId xmlns:a16="http://schemas.microsoft.com/office/drawing/2014/main" id="{EB40D6AC-FB46-40FA-8C0A-AE9E1F69950A}"/>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3</a:t>
            </a:r>
          </a:p>
        </p:txBody>
      </p:sp>
      <p:sp>
        <p:nvSpPr>
          <p:cNvPr id="6" name="Footer Placeholder 3">
            <a:extLst>
              <a:ext uri="{FF2B5EF4-FFF2-40B4-BE49-F238E27FC236}">
                <a16:creationId xmlns:a16="http://schemas.microsoft.com/office/drawing/2014/main" id="{43ABD036-6E85-4EB9-A3E3-F29A6F339AA0}"/>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53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2B48-23CA-E5A8-B327-23CA1CAEF4D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Proposed Solution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7372D-06FA-4C9C-D968-8A0AD52718F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To solve the problems of existing work, the report generation module is used to monitor the orders and invoices of the stores.</a:t>
            </a:r>
          </a:p>
          <a:p>
            <a:r>
              <a:rPr lang="en-US" sz="2000" dirty="0">
                <a:latin typeface="Times New Roman" panose="02020603050405020304" pitchFamily="18" charset="0"/>
                <a:cs typeface="Times New Roman" panose="02020603050405020304" pitchFamily="18" charset="0"/>
              </a:rPr>
              <a:t>Also using the filtering module it can be found which medicine is used to cure the disease.</a:t>
            </a:r>
          </a:p>
          <a:p>
            <a:r>
              <a:rPr lang="en-US" sz="2000" dirty="0">
                <a:latin typeface="Times New Roman" panose="02020603050405020304" pitchFamily="18" charset="0"/>
                <a:cs typeface="Times New Roman" panose="02020603050405020304" pitchFamily="18" charset="0"/>
              </a:rPr>
              <a:t>To solve the Billing cycle the e-payment module is used between the vendors and distributor to monitor the total amount and orders.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9B049BF-F92A-4F7A-A8AB-D202848A2372}"/>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4</a:t>
            </a:r>
            <a:endParaRPr lang="en-US" sz="1800" dirty="0"/>
          </a:p>
        </p:txBody>
      </p:sp>
      <p:sp>
        <p:nvSpPr>
          <p:cNvPr id="6" name="Footer Placeholder 3">
            <a:extLst>
              <a:ext uri="{FF2B5EF4-FFF2-40B4-BE49-F238E27FC236}">
                <a16:creationId xmlns:a16="http://schemas.microsoft.com/office/drawing/2014/main" id="{DB97C26E-0772-4224-8CED-72C4DB2CA52B}"/>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9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055C-2C8F-45BE-2B47-350E78BEFC4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Structure of Solution</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ABCCDA4-0E4A-F344-027F-1528A3F7751F}"/>
              </a:ext>
            </a:extLst>
          </p:cNvPr>
          <p:cNvPicPr>
            <a:picLocks noGrp="1" noChangeAspect="1"/>
          </p:cNvPicPr>
          <p:nvPr>
            <p:ph idx="1"/>
          </p:nvPr>
        </p:nvPicPr>
        <p:blipFill>
          <a:blip r:embed="rId2"/>
          <a:stretch>
            <a:fillRect/>
          </a:stretch>
        </p:blipFill>
        <p:spPr>
          <a:xfrm>
            <a:off x="1624084" y="2016125"/>
            <a:ext cx="8407676" cy="3449638"/>
          </a:xfrm>
          <a:prstGeom prst="rect">
            <a:avLst/>
          </a:prstGeom>
        </p:spPr>
      </p:pic>
      <p:sp>
        <p:nvSpPr>
          <p:cNvPr id="3" name="Footer Placeholder 2">
            <a:extLst>
              <a:ext uri="{FF2B5EF4-FFF2-40B4-BE49-F238E27FC236}">
                <a16:creationId xmlns:a16="http://schemas.microsoft.com/office/drawing/2014/main" id="{449551FF-398E-4CE4-9855-7C6CB219C5C5}"/>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5</a:t>
            </a:r>
          </a:p>
        </p:txBody>
      </p:sp>
      <p:sp>
        <p:nvSpPr>
          <p:cNvPr id="6" name="Footer Placeholder 3">
            <a:extLst>
              <a:ext uri="{FF2B5EF4-FFF2-40B4-BE49-F238E27FC236}">
                <a16:creationId xmlns:a16="http://schemas.microsoft.com/office/drawing/2014/main" id="{8970E18A-69F3-44A5-9A3E-DB6CD95488AA}"/>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81CE-1A30-C079-CB79-81643191719F}"/>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System Design</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B56BAC1-DCEB-8744-A6BE-52C7B9A93D6E}"/>
              </a:ext>
            </a:extLst>
          </p:cNvPr>
          <p:cNvGraphicFramePr>
            <a:graphicFrameLocks noGrp="1" noChangeAspect="1"/>
          </p:cNvGraphicFramePr>
          <p:nvPr>
            <p:ph idx="1"/>
            <p:extLst>
              <p:ext uri="{D42A27DB-BD31-4B8C-83A1-F6EECF244321}">
                <p14:modId xmlns:p14="http://schemas.microsoft.com/office/powerpoint/2010/main" val="4287575463"/>
              </p:ext>
            </p:extLst>
          </p:nvPr>
        </p:nvGraphicFramePr>
        <p:xfrm>
          <a:off x="1450975" y="2162175"/>
          <a:ext cx="7669213" cy="3248025"/>
        </p:xfrm>
        <a:graphic>
          <a:graphicData uri="http://schemas.openxmlformats.org/presentationml/2006/ole">
            <mc:AlternateContent xmlns:mc="http://schemas.openxmlformats.org/markup-compatibility/2006">
              <mc:Choice xmlns:v="urn:schemas-microsoft-com:vml" Requires="v">
                <p:oleObj spid="_x0000_s1031" name="Visio" r:id="rId3" imgW="5734231" imgH="2429090" progId="Visio.Drawing.15">
                  <p:embed/>
                </p:oleObj>
              </mc:Choice>
              <mc:Fallback>
                <p:oleObj name="Visio" r:id="rId3" imgW="5734231" imgH="2429090" progId="Visio.Drawing.15">
                  <p:embed/>
                  <p:pic>
                    <p:nvPicPr>
                      <p:cNvPr id="13" name="Object 12">
                        <a:extLst>
                          <a:ext uri="{FF2B5EF4-FFF2-40B4-BE49-F238E27FC236}">
                            <a16:creationId xmlns:a16="http://schemas.microsoft.com/office/drawing/2014/main" id="{2DCAEB76-0E30-2225-FE9C-0AA506A58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2162175"/>
                        <a:ext cx="7669213" cy="3248025"/>
                      </a:xfrm>
                      <a:prstGeom prst="rect">
                        <a:avLst/>
                      </a:prstGeom>
                      <a:noFill/>
                    </p:spPr>
                  </p:pic>
                </p:oleObj>
              </mc:Fallback>
            </mc:AlternateContent>
          </a:graphicData>
        </a:graphic>
      </p:graphicFrame>
      <p:sp>
        <p:nvSpPr>
          <p:cNvPr id="3" name="Footer Placeholder 2">
            <a:extLst>
              <a:ext uri="{FF2B5EF4-FFF2-40B4-BE49-F238E27FC236}">
                <a16:creationId xmlns:a16="http://schemas.microsoft.com/office/drawing/2014/main" id="{04FF3E12-D1C1-40BB-A4EE-461413934098}"/>
              </a:ext>
            </a:extLst>
          </p:cNvPr>
          <p:cNvSpPr>
            <a:spLocks noGrp="1"/>
          </p:cNvSpPr>
          <p:nvPr>
            <p:ph type="ftr" sz="quarter" idx="11"/>
          </p:nvPr>
        </p:nvSpPr>
        <p:spPr>
          <a:xfrm>
            <a:off x="8077200" y="0"/>
            <a:ext cx="4114800" cy="365125"/>
          </a:xfrm>
        </p:spPr>
        <p:txBody>
          <a:bodyPr/>
          <a:lstStyle/>
          <a:p>
            <a:pPr algn="r"/>
            <a:r>
              <a:rPr lang="en-US" sz="1800" b="1" dirty="0">
                <a:latin typeface="Times New Roman" panose="02020603050405020304" pitchFamily="18" charset="0"/>
                <a:cs typeface="Times New Roman" panose="02020603050405020304" pitchFamily="18" charset="0"/>
              </a:rPr>
              <a:t>6</a:t>
            </a:r>
          </a:p>
        </p:txBody>
      </p:sp>
      <p:sp>
        <p:nvSpPr>
          <p:cNvPr id="6" name="Footer Placeholder 3">
            <a:extLst>
              <a:ext uri="{FF2B5EF4-FFF2-40B4-BE49-F238E27FC236}">
                <a16:creationId xmlns:a16="http://schemas.microsoft.com/office/drawing/2014/main" id="{E1519EF8-E6BC-40F7-89EB-3E141D571D0C}"/>
              </a:ext>
            </a:extLst>
          </p:cNvPr>
          <p:cNvSpPr txBox="1">
            <a:spLocks/>
          </p:cNvSpPr>
          <p:nvPr/>
        </p:nvSpPr>
        <p:spPr>
          <a:xfrm>
            <a:off x="8085223" y="648583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b="1" dirty="0"/>
              <a:t>Pharmacy management system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85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418</Words>
  <Application>Microsoft Office PowerPoint</Application>
  <PresentationFormat>Widescreen</PresentationFormat>
  <Paragraphs>98</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Visio</vt:lpstr>
      <vt:lpstr>Pharmacy Management System</vt:lpstr>
      <vt:lpstr>Index</vt:lpstr>
      <vt:lpstr>Project Aims</vt:lpstr>
      <vt:lpstr>Team Role</vt:lpstr>
      <vt:lpstr>Timeline Chart</vt:lpstr>
      <vt:lpstr>Project Objectives</vt:lpstr>
      <vt:lpstr>Proposed Solution</vt:lpstr>
      <vt:lpstr>Structure of Solution</vt:lpstr>
      <vt:lpstr>System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 Pharmacy management system</dc:title>
  <dc:creator>Vrunda Hingrajia</dc:creator>
  <cp:lastModifiedBy>Saad Kadri</cp:lastModifiedBy>
  <cp:revision>11</cp:revision>
  <dcterms:created xsi:type="dcterms:W3CDTF">2023-01-25T09:09:15Z</dcterms:created>
  <dcterms:modified xsi:type="dcterms:W3CDTF">2023-01-26T19:30:06Z</dcterms:modified>
</cp:coreProperties>
</file>