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5779d2ada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5779d2ada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54050c23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54050c23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4050c23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54050c23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54050c23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54050c23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Development process: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Sprint 1: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Objectives: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Log-in flow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Static Landing Page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Tasks Identified: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User Interface to take user input for sign in, forgot password and reset password forms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OTP verification functionality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relevant rest endpoints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Challenges faced: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 occurred in multiple iterations and changes had to be made after clarification with the product owner regarding the hierarchy amongst the user personas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There was a necessity to research salting of passwords in order to encrypt them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54050c232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54050c23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Sprint 2: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Recognition of a team member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Give an award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Share a story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Division of responsibilities: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Changes to the data models to accommodate the points feature and awards feature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Creation of forms to take user input for the creation of recognition, award and post forms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rendering of recognition,award and post forms in the UI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relevant rest endpoints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Challenges faced: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 was done in multiple iterations after confirming with the product owner regarding the points allocation to the users in different boundary cases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Difficulty was faced in the insertion of data from the APIs into the tables of the database that are with a foreign key relation with respect to the table where the service was defined proved to be difficult.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93cf58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93cf58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Sprint 2: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Recognition of a team member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Give an award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Share a story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Division of responsibilities: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Changes to the data models to accommodate the points feature and awards feature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Creation of forms to take user input for the creation of recognition, award and post forms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rendering of recognition,award and post forms in the UI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relevant rest endpoints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Challenges faced: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 was done in multiple iterations after confirming with the product owner regarding the points allocation to the users in different boundary cases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Difficulty was faced in the insertion of data from the APIs into the tables of the database that are with a foreign key relation with respect to the table where the service was defined proved to be difficult.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013beff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013beff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Sprint 2: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Recognition of a team member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Give an award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Share a story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Division of responsibilities: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Changes to the data models to accommodate the points feature and awards feature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Creation of forms to take user input for the creation of recognition, award and post forms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rendering of recognition,award and post forms in the UI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relevant rest endpoints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Challenges faced: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 was done in multiple iterations after confirming with the product owner regarding the points allocation to the users in different boundary cases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Difficulty was faced in the insertion of data from the APIs into the tables of the database that are with a foreign key relation with respect to the table where the service was defined proved to be difficult.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78a77f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78a77f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Sprint 2: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Recognition of a team member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Give an award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Share a story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Division of responsibilities: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Changes to the data models to accommodate the points feature and awards feature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Creation of forms to take user input for the creation of recognition, award and post forms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rendering of recognition,award and post forms in the UI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relevant rest endpoints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Challenges faced: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 was done in multiple iterations after confirming with the product owner regarding the points allocation to the users in different boundary cases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Difficulty was faced in the insertion of data from the APIs into the tables of the database that are with a foreign key relation with respect to the table where the service was defined proved to be difficult.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978a77f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978a77f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Sprint 2: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Recognition of a team member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Give an award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Share a story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Division of responsibilities: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Changes to the data models to accommodate the points feature and awards feature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Creation of forms to take user input for the creation of recognition, award and post forms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rendering of recognition,award and post forms in the UI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relevant rest endpoints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Challenges faced: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data modelling was done in multiple iterations after confirming with the product owner regarding the points allocation to the users in different boundary cases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Difficulty was faced in the insertion of data from the APIs into the tables of the database that are with a foreign key relation with respect to the table where the service was defined proved to be difficult.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54050c23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54050c23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54050c23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54050c23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54050c2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54050c2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3f6a8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93f6a8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577770d49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577770d49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5779d2ad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5779d2ad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577770d49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577770d49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4050c23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4050c23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54050c23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54050c23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339050" y="1322450"/>
            <a:ext cx="7083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TM ENGAGEMENT PORTAL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25921" l="18528" r="24302" t="19724"/>
          <a:stretch/>
        </p:blipFill>
        <p:spPr>
          <a:xfrm>
            <a:off x="5348300" y="3899750"/>
            <a:ext cx="3490911" cy="1319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4"/>
          <p:cNvGrpSpPr/>
          <p:nvPr/>
        </p:nvGrpSpPr>
        <p:grpSpPr>
          <a:xfrm>
            <a:off x="1415533" y="1280877"/>
            <a:ext cx="6523353" cy="41550"/>
            <a:chOff x="4580561" y="2589004"/>
            <a:chExt cx="1064464" cy="25200"/>
          </a:xfrm>
        </p:grpSpPr>
        <p:sp>
          <p:nvSpPr>
            <p:cNvPr id="91" name="Google Shape;9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00" y="1243808"/>
            <a:ext cx="848850" cy="81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FEATURES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372744" y="810338"/>
            <a:ext cx="2502235" cy="41575"/>
            <a:chOff x="4580561" y="2589004"/>
            <a:chExt cx="1064464" cy="25200"/>
          </a:xfrm>
        </p:grpSpPr>
        <p:sp>
          <p:nvSpPr>
            <p:cNvPr id="196" name="Google Shape;196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3"/>
          <p:cNvSpPr txBox="1"/>
          <p:nvPr/>
        </p:nvSpPr>
        <p:spPr>
          <a:xfrm>
            <a:off x="372700" y="1813350"/>
            <a:ext cx="4381500" cy="2482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1.</a:t>
            </a:r>
            <a:r>
              <a:rPr b="1" lang="en" sz="1300"/>
              <a:t>User Authentication and Profiles: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 login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TM home page (news feed)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Team view vs Pyramid view</a:t>
            </a:r>
            <a:endParaRPr sz="13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2. Recognition and Awards: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Ability for TMs to give a shout out to peers for their contribution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Ability to award strong performers.</a:t>
            </a:r>
            <a:endParaRPr sz="13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886650" y="1826400"/>
            <a:ext cx="3988500" cy="2456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Sharing Stories and Updates:</a:t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Platform for sharing news, announcements, and stories relevant to the team/pyramid.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4. Insights and Analytics: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Dashboard of an IC: Comprehensive view of the recognitions and awards earned/given over selected period.</a:t>
            </a:r>
            <a:endParaRPr sz="1300"/>
          </a:p>
        </p:txBody>
      </p:sp>
      <p:sp>
        <p:nvSpPr>
          <p:cNvPr id="200" name="Google Shape;200;p23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4294967295" type="title"/>
          </p:nvPr>
        </p:nvSpPr>
        <p:spPr>
          <a:xfrm>
            <a:off x="32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grpSp>
        <p:nvGrpSpPr>
          <p:cNvPr id="206" name="Google Shape;206;p24"/>
          <p:cNvGrpSpPr/>
          <p:nvPr/>
        </p:nvGrpSpPr>
        <p:grpSpPr>
          <a:xfrm>
            <a:off x="372623" y="810341"/>
            <a:ext cx="2534382" cy="41575"/>
            <a:chOff x="4580561" y="2589004"/>
            <a:chExt cx="1064464" cy="25200"/>
          </a:xfrm>
        </p:grpSpPr>
        <p:sp>
          <p:nvSpPr>
            <p:cNvPr id="207" name="Google Shape;20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00" y="1365238"/>
            <a:ext cx="75533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5724225" y="1357925"/>
            <a:ext cx="1639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https:localhost:8080/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77450" y="2993800"/>
            <a:ext cx="15045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https:localhost:3306/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768800" y="4598325"/>
            <a:ext cx="155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https:localhost:3000/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372626" y="810343"/>
            <a:ext cx="3427573" cy="41575"/>
            <a:chOff x="4580561" y="2589004"/>
            <a:chExt cx="1064464" cy="25200"/>
          </a:xfrm>
        </p:grpSpPr>
        <p:sp>
          <p:nvSpPr>
            <p:cNvPr id="220" name="Google Shape;22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2083439" y="2013875"/>
            <a:ext cx="1549457" cy="1569600"/>
            <a:chOff x="3071457" y="2013875"/>
            <a:chExt cx="1944600" cy="1569600"/>
          </a:xfrm>
        </p:grpSpPr>
        <p:sp>
          <p:nvSpPr>
            <p:cNvPr id="223" name="Google Shape;223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 txBox="1"/>
            <p:nvPr/>
          </p:nvSpPr>
          <p:spPr>
            <a:xfrm>
              <a:off x="3216961" y="2158275"/>
              <a:ext cx="1676700" cy="4818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 INTERFACE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5"/>
            <p:cNvSpPr txBox="1"/>
            <p:nvPr/>
          </p:nvSpPr>
          <p:spPr>
            <a:xfrm>
              <a:off x="3121328" y="2716350"/>
              <a:ext cx="1676700" cy="5352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REACT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Material UI Library	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25"/>
          <p:cNvGrpSpPr/>
          <p:nvPr/>
        </p:nvGrpSpPr>
        <p:grpSpPr>
          <a:xfrm>
            <a:off x="515799" y="2013875"/>
            <a:ext cx="1549399" cy="1569600"/>
            <a:chOff x="589623" y="2013875"/>
            <a:chExt cx="1948439" cy="1569600"/>
          </a:xfrm>
        </p:grpSpPr>
        <p:sp>
          <p:nvSpPr>
            <p:cNvPr id="227" name="Google Shape;227;p25"/>
            <p:cNvSpPr/>
            <p:nvPr/>
          </p:nvSpPr>
          <p:spPr>
            <a:xfrm>
              <a:off x="5934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689285" y="2256375"/>
              <a:ext cx="17403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LANGUAGES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589623" y="2563950"/>
              <a:ext cx="1740300" cy="7167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JAVA,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MySQL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" name="Google Shape;230;p25"/>
          <p:cNvSpPr txBox="1"/>
          <p:nvPr/>
        </p:nvSpPr>
        <p:spPr>
          <a:xfrm>
            <a:off x="5284025" y="2716353"/>
            <a:ext cx="24171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Ipsum dolor sit amet elit, sed do eiusmod tempor.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1957678" y="2701271"/>
            <a:ext cx="260366" cy="260366"/>
            <a:chOff x="3157188" y="909150"/>
            <a:chExt cx="470400" cy="470400"/>
          </a:xfrm>
        </p:grpSpPr>
        <p:sp>
          <p:nvSpPr>
            <p:cNvPr id="232" name="Google Shape;232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5"/>
          <p:cNvGrpSpPr/>
          <p:nvPr/>
        </p:nvGrpSpPr>
        <p:grpSpPr>
          <a:xfrm>
            <a:off x="3605951" y="2013875"/>
            <a:ext cx="2035880" cy="1569600"/>
            <a:chOff x="1082716" y="2013875"/>
            <a:chExt cx="1988747" cy="1569600"/>
          </a:xfrm>
        </p:grpSpPr>
        <p:sp>
          <p:nvSpPr>
            <p:cNvPr id="235" name="Google Shape;23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 txBox="1"/>
            <p:nvPr/>
          </p:nvSpPr>
          <p:spPr>
            <a:xfrm>
              <a:off x="1231587" y="2180175"/>
              <a:ext cx="1711800" cy="459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Microservice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5"/>
            <p:cNvSpPr txBox="1"/>
            <p:nvPr/>
          </p:nvSpPr>
          <p:spPr>
            <a:xfrm>
              <a:off x="1082716" y="2640150"/>
              <a:ext cx="1839900" cy="7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JAVA Spring Boot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MySQL Workbench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3491203" y="2668496"/>
            <a:ext cx="260366" cy="260366"/>
            <a:chOff x="3157188" y="909150"/>
            <a:chExt cx="470400" cy="470400"/>
          </a:xfrm>
        </p:grpSpPr>
        <p:sp>
          <p:nvSpPr>
            <p:cNvPr id="239" name="Google Shape;239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5"/>
          <p:cNvGrpSpPr/>
          <p:nvPr/>
        </p:nvGrpSpPr>
        <p:grpSpPr>
          <a:xfrm>
            <a:off x="5626125" y="2013875"/>
            <a:ext cx="1549348" cy="1569600"/>
            <a:chOff x="3023326" y="2013875"/>
            <a:chExt cx="1992731" cy="1569600"/>
          </a:xfrm>
        </p:grpSpPr>
        <p:sp>
          <p:nvSpPr>
            <p:cNvPr id="242" name="Google Shape;242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 txBox="1"/>
            <p:nvPr/>
          </p:nvSpPr>
          <p:spPr>
            <a:xfrm>
              <a:off x="3219335" y="2158275"/>
              <a:ext cx="1676700" cy="4818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TOOLS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3023326" y="2640150"/>
              <a:ext cx="18948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IntelliJ-idea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VS Code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5531928" y="2701271"/>
            <a:ext cx="260366" cy="260366"/>
            <a:chOff x="3157188" y="909150"/>
            <a:chExt cx="470400" cy="470400"/>
          </a:xfrm>
        </p:grpSpPr>
        <p:sp>
          <p:nvSpPr>
            <p:cNvPr id="246" name="Google Shape;24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5"/>
          <p:cNvGrpSpPr/>
          <p:nvPr/>
        </p:nvGrpSpPr>
        <p:grpSpPr>
          <a:xfrm>
            <a:off x="7200302" y="2013875"/>
            <a:ext cx="1546346" cy="1569600"/>
            <a:chOff x="593463" y="2013875"/>
            <a:chExt cx="1944600" cy="1569600"/>
          </a:xfrm>
        </p:grpSpPr>
        <p:sp>
          <p:nvSpPr>
            <p:cNvPr id="249" name="Google Shape;249;p25"/>
            <p:cNvSpPr/>
            <p:nvPr/>
          </p:nvSpPr>
          <p:spPr>
            <a:xfrm>
              <a:off x="5934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689285" y="2103975"/>
              <a:ext cx="1740300" cy="4599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VERSION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CONTROL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685448" y="2640150"/>
              <a:ext cx="1740300" cy="7167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7074928" y="2701271"/>
            <a:ext cx="260366" cy="260366"/>
            <a:chOff x="3157188" y="909150"/>
            <a:chExt cx="470400" cy="470400"/>
          </a:xfrm>
        </p:grpSpPr>
        <p:sp>
          <p:nvSpPr>
            <p:cNvPr id="253" name="Google Shape;253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5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>
            <a:off x="372546" y="810371"/>
            <a:ext cx="4199203" cy="47275"/>
            <a:chOff x="4580561" y="2589004"/>
            <a:chExt cx="1064464" cy="25200"/>
          </a:xfrm>
        </p:grpSpPr>
        <p:sp>
          <p:nvSpPr>
            <p:cNvPr id="261" name="Google Shape;26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6"/>
          <p:cNvGrpSpPr/>
          <p:nvPr/>
        </p:nvGrpSpPr>
        <p:grpSpPr>
          <a:xfrm>
            <a:off x="517838" y="2487150"/>
            <a:ext cx="2647325" cy="1289700"/>
            <a:chOff x="552113" y="2063000"/>
            <a:chExt cx="2647325" cy="1289700"/>
          </a:xfrm>
        </p:grpSpPr>
        <p:sp>
          <p:nvSpPr>
            <p:cNvPr id="264" name="Google Shape;264;p26"/>
            <p:cNvSpPr txBox="1"/>
            <p:nvPr/>
          </p:nvSpPr>
          <p:spPr>
            <a:xfrm>
              <a:off x="552113" y="2063000"/>
              <a:ext cx="2124000" cy="1289700"/>
            </a:xfrm>
            <a:prstGeom prst="rect">
              <a:avLst/>
            </a:prstGeom>
            <a:noFill/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OBJECTIVES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Log-in Flow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Static Landing Page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5" name="Google Shape;265;p26"/>
            <p:cNvCxnSpPr/>
            <p:nvPr/>
          </p:nvCxnSpPr>
          <p:spPr>
            <a:xfrm rot="10800000">
              <a:off x="25658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266" name="Google Shape;266;p26"/>
          <p:cNvCxnSpPr/>
          <p:nvPr/>
        </p:nvCxnSpPr>
        <p:spPr>
          <a:xfrm>
            <a:off x="5193663" y="2140975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67" name="Google Shape;267;p26"/>
          <p:cNvCxnSpPr/>
          <p:nvPr/>
        </p:nvCxnSpPr>
        <p:spPr>
          <a:xfrm>
            <a:off x="5269863" y="4084075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268" name="Google Shape;268;p26"/>
          <p:cNvGrpSpPr/>
          <p:nvPr/>
        </p:nvGrpSpPr>
        <p:grpSpPr>
          <a:xfrm>
            <a:off x="2646038" y="1164238"/>
            <a:ext cx="3814835" cy="3790597"/>
            <a:chOff x="2662213" y="676344"/>
            <a:chExt cx="3814835" cy="3790597"/>
          </a:xfrm>
        </p:grpSpPr>
        <p:sp>
          <p:nvSpPr>
            <p:cNvPr id="269" name="Google Shape;269;p2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2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3" name="Google Shape;273;p2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D5A6BD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6" name="Google Shape;276;p2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A64D7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2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9" name="Google Shape;279;p2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C27BA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C27B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26"/>
          <p:cNvSpPr txBox="1"/>
          <p:nvPr/>
        </p:nvSpPr>
        <p:spPr>
          <a:xfrm>
            <a:off x="6460875" y="2998825"/>
            <a:ext cx="2284500" cy="19560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TASKS IDENTIFIED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 Interface for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Sign 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Forgot Password and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Reset Password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OTP Verification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Rest Endpoints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6399075" y="1527338"/>
            <a:ext cx="2346300" cy="12897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Modeling concerned to hierarchy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Password Encryption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5265702" y="3345760"/>
            <a:ext cx="50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359461" y="334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4318375" y="174320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6"/>
          <p:cNvSpPr txBox="1"/>
          <p:nvPr>
            <p:ph idx="4294967295" type="title"/>
          </p:nvPr>
        </p:nvSpPr>
        <p:spPr>
          <a:xfrm>
            <a:off x="383550" y="810350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&amp;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solidFill>
                  <a:srgbClr val="741B47"/>
                </a:solidFill>
              </a:rPr>
              <a:t>Sprint 1</a:t>
            </a:r>
            <a:endParaRPr sz="2688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7"/>
          <p:cNvGrpSpPr/>
          <p:nvPr/>
        </p:nvGrpSpPr>
        <p:grpSpPr>
          <a:xfrm>
            <a:off x="372546" y="810346"/>
            <a:ext cx="4199203" cy="41575"/>
            <a:chOff x="4580561" y="2589004"/>
            <a:chExt cx="1064464" cy="25200"/>
          </a:xfrm>
        </p:grpSpPr>
        <p:sp>
          <p:nvSpPr>
            <p:cNvPr id="293" name="Google Shape;293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7"/>
          <p:cNvGrpSpPr/>
          <p:nvPr/>
        </p:nvGrpSpPr>
        <p:grpSpPr>
          <a:xfrm>
            <a:off x="459750" y="2240083"/>
            <a:ext cx="2647325" cy="1395842"/>
            <a:chOff x="552113" y="2063000"/>
            <a:chExt cx="2647325" cy="1289700"/>
          </a:xfrm>
        </p:grpSpPr>
        <p:sp>
          <p:nvSpPr>
            <p:cNvPr id="296" name="Google Shape;296;p27"/>
            <p:cNvSpPr txBox="1"/>
            <p:nvPr/>
          </p:nvSpPr>
          <p:spPr>
            <a:xfrm>
              <a:off x="552113" y="2063000"/>
              <a:ext cx="2124000" cy="1289700"/>
            </a:xfrm>
            <a:prstGeom prst="rect">
              <a:avLst/>
            </a:prstGeom>
            <a:noFill/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OBJECTIVES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Team Member Recognition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Give an award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Share a story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7" name="Google Shape;297;p27"/>
            <p:cNvCxnSpPr/>
            <p:nvPr/>
          </p:nvCxnSpPr>
          <p:spPr>
            <a:xfrm rot="10800000">
              <a:off x="25658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298" name="Google Shape;298;p27"/>
          <p:cNvCxnSpPr/>
          <p:nvPr/>
        </p:nvCxnSpPr>
        <p:spPr>
          <a:xfrm>
            <a:off x="5193663" y="1836175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99" name="Google Shape;299;p27"/>
          <p:cNvCxnSpPr/>
          <p:nvPr/>
        </p:nvCxnSpPr>
        <p:spPr>
          <a:xfrm>
            <a:off x="5193663" y="3931675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300" name="Google Shape;300;p27"/>
          <p:cNvGrpSpPr/>
          <p:nvPr/>
        </p:nvGrpSpPr>
        <p:grpSpPr>
          <a:xfrm>
            <a:off x="2569838" y="1011838"/>
            <a:ext cx="3814835" cy="3790597"/>
            <a:chOff x="2662213" y="676344"/>
            <a:chExt cx="3814835" cy="3790597"/>
          </a:xfrm>
        </p:grpSpPr>
        <p:sp>
          <p:nvSpPr>
            <p:cNvPr id="301" name="Google Shape;301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05" name="Google Shape;305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4A7D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08" name="Google Shape;308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674EA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11" name="Google Shape;311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8E7CC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7"/>
          <p:cNvSpPr txBox="1"/>
          <p:nvPr/>
        </p:nvSpPr>
        <p:spPr>
          <a:xfrm>
            <a:off x="6384675" y="2801275"/>
            <a:ext cx="2382600" cy="21897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TASKS IDENTIFIED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Model changes to incorporate points and award features.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Form Creation for recognitions, awards and story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Rendering recognition, awards and story in UI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Rest Endpoints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189502" y="31933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6322875" y="1040425"/>
            <a:ext cx="2444400" cy="15915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Modeling with regards to allocation of points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Insertion of data from API to database related to composite foreign key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3283273" y="322293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4242175" y="159080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7"/>
          <p:cNvSpPr txBox="1"/>
          <p:nvPr>
            <p:ph idx="4294967295" type="title"/>
          </p:nvPr>
        </p:nvSpPr>
        <p:spPr>
          <a:xfrm>
            <a:off x="383550" y="810350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&amp;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solidFill>
                  <a:srgbClr val="351C75"/>
                </a:solidFill>
              </a:rPr>
              <a:t>Sprint 2</a:t>
            </a:r>
            <a:endParaRPr sz="2688">
              <a:solidFill>
                <a:srgbClr val="351C75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idx="4294967295" type="title"/>
          </p:nvPr>
        </p:nvSpPr>
        <p:spPr>
          <a:xfrm>
            <a:off x="426850" y="835100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&amp;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solidFill>
                  <a:srgbClr val="274E13"/>
                </a:solidFill>
              </a:rPr>
              <a:t>Sprint 3</a:t>
            </a:r>
            <a:endParaRPr sz="2688">
              <a:solidFill>
                <a:srgbClr val="274E13"/>
              </a:solidFill>
            </a:endParaRPr>
          </a:p>
        </p:txBody>
      </p:sp>
      <p:grpSp>
        <p:nvGrpSpPr>
          <p:cNvPr id="325" name="Google Shape;325;p28"/>
          <p:cNvGrpSpPr/>
          <p:nvPr/>
        </p:nvGrpSpPr>
        <p:grpSpPr>
          <a:xfrm>
            <a:off x="635950" y="1810677"/>
            <a:ext cx="2647325" cy="1719428"/>
            <a:chOff x="552113" y="2063000"/>
            <a:chExt cx="2647325" cy="1289700"/>
          </a:xfrm>
        </p:grpSpPr>
        <p:sp>
          <p:nvSpPr>
            <p:cNvPr id="326" name="Google Shape;326;p28"/>
            <p:cNvSpPr txBox="1"/>
            <p:nvPr/>
          </p:nvSpPr>
          <p:spPr>
            <a:xfrm>
              <a:off x="552113" y="2063000"/>
              <a:ext cx="2124000" cy="1289700"/>
            </a:xfrm>
            <a:prstGeom prst="rect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OBJECTIVES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Trending Behaviours and Top Performers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Team and Pyramid View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Dashboard Metrics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7" name="Google Shape;327;p28"/>
            <p:cNvCxnSpPr/>
            <p:nvPr/>
          </p:nvCxnSpPr>
          <p:spPr>
            <a:xfrm rot="10800000">
              <a:off x="25658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328" name="Google Shape;328;p28"/>
          <p:cNvCxnSpPr/>
          <p:nvPr/>
        </p:nvCxnSpPr>
        <p:spPr>
          <a:xfrm>
            <a:off x="5193663" y="1836175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29" name="Google Shape;329;p28"/>
          <p:cNvCxnSpPr/>
          <p:nvPr/>
        </p:nvCxnSpPr>
        <p:spPr>
          <a:xfrm>
            <a:off x="5193663" y="3931675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330" name="Google Shape;330;p28"/>
          <p:cNvGrpSpPr/>
          <p:nvPr/>
        </p:nvGrpSpPr>
        <p:grpSpPr>
          <a:xfrm>
            <a:off x="2569838" y="1011838"/>
            <a:ext cx="3814835" cy="3790597"/>
            <a:chOff x="2662213" y="676344"/>
            <a:chExt cx="3814835" cy="3790597"/>
          </a:xfrm>
        </p:grpSpPr>
        <p:sp>
          <p:nvSpPr>
            <p:cNvPr id="331" name="Google Shape;33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35" name="Google Shape;33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93C47D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38" name="Google Shape;33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8761D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41" name="Google Shape;34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6AA84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3" name="Google Shape;343;p28"/>
          <p:cNvSpPr txBox="1"/>
          <p:nvPr/>
        </p:nvSpPr>
        <p:spPr>
          <a:xfrm>
            <a:off x="6384675" y="2801275"/>
            <a:ext cx="2382600" cy="2189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TASKS IDENTIFIED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Trending Behaviours and Top Performers were made dynamic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Pyramid view with relevant UI/API endpoints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Dashboard Functionality with relevant UI/API endpoints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6322875" y="1040425"/>
            <a:ext cx="2444400" cy="1591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Latency of data fetch caused 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ull value errors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283273" y="322293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5189502" y="31933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4242175" y="159080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" name="Google Shape;348;p28"/>
          <p:cNvGrpSpPr/>
          <p:nvPr/>
        </p:nvGrpSpPr>
        <p:grpSpPr>
          <a:xfrm>
            <a:off x="372777" y="810241"/>
            <a:ext cx="4378778" cy="24749"/>
            <a:chOff x="4580561" y="2589004"/>
            <a:chExt cx="1064464" cy="25200"/>
          </a:xfrm>
        </p:grpSpPr>
        <p:sp>
          <p:nvSpPr>
            <p:cNvPr id="349" name="Google Shape;349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8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2760225" y="1995625"/>
            <a:ext cx="31389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sz="2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8" name="Google Shape;358;p29"/>
          <p:cNvGrpSpPr/>
          <p:nvPr/>
        </p:nvGrpSpPr>
        <p:grpSpPr>
          <a:xfrm>
            <a:off x="3812610" y="2304679"/>
            <a:ext cx="1034126" cy="41525"/>
            <a:chOff x="4580561" y="2589004"/>
            <a:chExt cx="1064464" cy="25200"/>
          </a:xfrm>
        </p:grpSpPr>
        <p:sp>
          <p:nvSpPr>
            <p:cNvPr id="359" name="Google Shape;359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idx="4294967295" type="title"/>
          </p:nvPr>
        </p:nvSpPr>
        <p:spPr>
          <a:xfrm>
            <a:off x="426850" y="835100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PRACTICES</a:t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2826073" y="299433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4732302" y="2964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3784975" y="136220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1201875" y="2070825"/>
            <a:ext cx="2304600" cy="21861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Clear Requirements</a:t>
            </a:r>
            <a:endParaRPr b="1" sz="20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charter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Wire Frames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Figma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3729425" y="2055500"/>
            <a:ext cx="2275500" cy="2186100"/>
          </a:xfrm>
          <a:prstGeom prst="snip1Rect">
            <a:avLst>
              <a:gd fmla="val 16667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Coding Practices</a:t>
            </a:r>
            <a:endParaRPr b="1" sz="20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Readability and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maintainability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Modular coding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Unit &amp; End-to-End Testing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6227875" y="2055500"/>
            <a:ext cx="2232000" cy="2186100"/>
          </a:xfrm>
          <a:prstGeom prst="snip1Rect">
            <a:avLst>
              <a:gd fmla="val 16667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Collaboration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4000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Regular Meetings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Demos with feedback sessions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Code, data and Information sharing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372626" y="810343"/>
            <a:ext cx="3427573" cy="41575"/>
            <a:chOff x="4580561" y="2589004"/>
            <a:chExt cx="1064464" cy="25200"/>
          </a:xfrm>
        </p:grpSpPr>
        <p:sp>
          <p:nvSpPr>
            <p:cNvPr id="374" name="Google Shape;374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idx="4294967295" type="title"/>
          </p:nvPr>
        </p:nvSpPr>
        <p:spPr>
          <a:xfrm>
            <a:off x="426850" y="835100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UPCURVE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>
              <a:solidFill>
                <a:srgbClr val="274E13"/>
              </a:solidFill>
            </a:endParaRPr>
          </a:p>
        </p:txBody>
      </p:sp>
      <p:grpSp>
        <p:nvGrpSpPr>
          <p:cNvPr id="381" name="Google Shape;381;p31"/>
          <p:cNvGrpSpPr/>
          <p:nvPr/>
        </p:nvGrpSpPr>
        <p:grpSpPr>
          <a:xfrm>
            <a:off x="372546" y="810346"/>
            <a:ext cx="4199203" cy="41575"/>
            <a:chOff x="4580561" y="2589004"/>
            <a:chExt cx="1064464" cy="25200"/>
          </a:xfrm>
        </p:grpSpPr>
        <p:sp>
          <p:nvSpPr>
            <p:cNvPr id="382" name="Google Shape;38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1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-4444625" y="159080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818550" y="1462063"/>
            <a:ext cx="7430400" cy="1330500"/>
          </a:xfrm>
          <a:prstGeom prst="horizontalScroll">
            <a:avLst>
              <a:gd fmla="val 12500" name="adj"/>
            </a:avLst>
          </a:prstGeom>
          <a:solidFill>
            <a:srgbClr val="0B5394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's </a:t>
            </a:r>
            <a:r>
              <a:rPr b="1" i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Upcurve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program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aims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mentor women undergraduates and make them industry ready. Based on our experience over the last 6 months,  the program definitely hits the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bullseye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1583025" y="2925700"/>
            <a:ext cx="1799700" cy="145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Upcurve built up the confidence to develop a product end-to-end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3815725" y="2925700"/>
            <a:ext cx="1799700" cy="145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Along with technical skills, it also helped us develop soft skills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6048425" y="2925700"/>
            <a:ext cx="1799700" cy="145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Upcurve program will help us hit the ground running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ctrTitle"/>
          </p:nvPr>
        </p:nvSpPr>
        <p:spPr>
          <a:xfrm>
            <a:off x="729450" y="2313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372672" y="810354"/>
            <a:ext cx="1034126" cy="41525"/>
            <a:chOff x="4580561" y="2589004"/>
            <a:chExt cx="1064464" cy="25200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850" y="1387125"/>
            <a:ext cx="3700826" cy="10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766625" y="1883000"/>
            <a:ext cx="1881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PREETHI. 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88325" y="1899675"/>
            <a:ext cx="1881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SUVARNA.P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400" y="2534550"/>
            <a:ext cx="5165737" cy="21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6"/>
          <p:cNvGrpSpPr/>
          <p:nvPr/>
        </p:nvGrpSpPr>
        <p:grpSpPr>
          <a:xfrm>
            <a:off x="372711" y="810359"/>
            <a:ext cx="3224793" cy="41550"/>
            <a:chOff x="4580561" y="2589004"/>
            <a:chExt cx="1064464" cy="25200"/>
          </a:xfrm>
        </p:grpSpPr>
        <p:sp>
          <p:nvSpPr>
            <p:cNvPr id="112" name="Google Shape;1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CHARTER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0C343D"/>
                </a:solidFill>
              </a:rPr>
              <a:t>Business Problem</a:t>
            </a:r>
            <a:endParaRPr sz="2355">
              <a:solidFill>
                <a:srgbClr val="0C343D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62025" y="2181125"/>
            <a:ext cx="1741200" cy="1548000"/>
          </a:xfrm>
          <a:prstGeom prst="round1Rect">
            <a:avLst>
              <a:gd fmla="val 16667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Lack of unified platform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694325" y="2181125"/>
            <a:ext cx="1741200" cy="1548000"/>
          </a:xfrm>
          <a:prstGeom prst="round1Rect">
            <a:avLst>
              <a:gd fmla="val 16667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Inconsistent &amp; limited recognition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826613" y="2181125"/>
            <a:ext cx="1741200" cy="1548000"/>
          </a:xfrm>
          <a:prstGeom prst="round1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Low team morale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958925" y="2181125"/>
            <a:ext cx="1741200" cy="1548000"/>
          </a:xfrm>
          <a:prstGeom prst="round1Rect">
            <a:avLst>
              <a:gd fmla="val 16667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Challenges in hybrid environment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7"/>
          <p:cNvGrpSpPr/>
          <p:nvPr/>
        </p:nvGrpSpPr>
        <p:grpSpPr>
          <a:xfrm>
            <a:off x="372711" y="810359"/>
            <a:ext cx="3224793" cy="41550"/>
            <a:chOff x="4580561" y="2589004"/>
            <a:chExt cx="1064464" cy="25200"/>
          </a:xfrm>
        </p:grpSpPr>
        <p:sp>
          <p:nvSpPr>
            <p:cNvPr id="125" name="Google Shape;12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CHARTER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Product Description</a:t>
            </a:r>
            <a:endParaRPr sz="2355"/>
          </a:p>
        </p:txBody>
      </p:sp>
      <p:sp>
        <p:nvSpPr>
          <p:cNvPr id="128" name="Google Shape;128;p17"/>
          <p:cNvSpPr/>
          <p:nvPr/>
        </p:nvSpPr>
        <p:spPr>
          <a:xfrm>
            <a:off x="887200" y="2032125"/>
            <a:ext cx="1479300" cy="1288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OUR PRODUCT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Online Platform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693300" y="2032125"/>
            <a:ext cx="1821900" cy="1288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TO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Recognize peers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Award strong performers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Share stories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Gain insights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499400" y="2032125"/>
            <a:ext cx="1638000" cy="1288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FOR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Platform to engage team members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319450" y="3690575"/>
            <a:ext cx="1955100" cy="12372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USER GROUPS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228600" marR="0" rtl="0" algn="l">
              <a:spcBef>
                <a:spcPts val="10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Individual Contributors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228600" marR="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Team leads &amp; Managers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228600" marR="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Executives &amp; Senior Leadership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214000" y="3690425"/>
            <a:ext cx="1479300" cy="1237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INSTEAD OF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Multiple platforms for each activity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CHARTER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136"/>
              <a:buFont typeface="Arial"/>
              <a:buNone/>
            </a:pPr>
            <a:r>
              <a:rPr lang="en" sz="146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Objectives &amp; Key Results</a:t>
            </a:r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372711" y="810359"/>
            <a:ext cx="3224793" cy="41550"/>
            <a:chOff x="4580561" y="2589004"/>
            <a:chExt cx="1064464" cy="25200"/>
          </a:xfrm>
        </p:grpSpPr>
        <p:sp>
          <p:nvSpPr>
            <p:cNvPr id="140" name="Google Shape;14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25" y="1714000"/>
            <a:ext cx="6122130" cy="1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576800" y="1897288"/>
            <a:ext cx="2155500" cy="977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1. Increase employee engagement and recognition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348950" y="3742025"/>
            <a:ext cx="2155500" cy="9771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2.</a:t>
            </a:r>
            <a:r>
              <a:rPr lang="en" sz="1200"/>
              <a:t> </a:t>
            </a:r>
            <a:r>
              <a:rPr b="1" lang="en" sz="1200"/>
              <a:t>Improve team collaboration and knowledge sharing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75" y="3269875"/>
            <a:ext cx="4563414" cy="172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CHARTER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Objectives &amp; Key Results</a:t>
            </a:r>
            <a:endParaRPr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372711" y="810359"/>
            <a:ext cx="3224793" cy="41550"/>
            <a:chOff x="4580561" y="2589004"/>
            <a:chExt cx="1064464" cy="25200"/>
          </a:xfrm>
        </p:grpSpPr>
        <p:sp>
          <p:nvSpPr>
            <p:cNvPr id="153" name="Google Shape;15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/>
          <p:nvPr/>
        </p:nvSpPr>
        <p:spPr>
          <a:xfrm>
            <a:off x="576800" y="1897300"/>
            <a:ext cx="2212500" cy="977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3. </a:t>
            </a:r>
            <a:r>
              <a:rPr b="1" lang="en" sz="1200"/>
              <a:t>Boost employee morale in a hybrid work environment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348950" y="3742025"/>
            <a:ext cx="2155500" cy="9771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4. Drive Long-Term Cultural Impact</a:t>
            </a:r>
            <a:endParaRPr b="1" sz="1200"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325" y="1424561"/>
            <a:ext cx="3445100" cy="172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688" y="3188150"/>
            <a:ext cx="3736237" cy="18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372790" y="810336"/>
            <a:ext cx="2724921" cy="41575"/>
            <a:chOff x="4580561" y="2589004"/>
            <a:chExt cx="1064464" cy="25200"/>
          </a:xfrm>
        </p:grpSpPr>
        <p:sp>
          <p:nvSpPr>
            <p:cNvPr id="166" name="Google Shape;1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325" y="1387150"/>
            <a:ext cx="5774524" cy="34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</a:t>
            </a: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372790" y="810336"/>
            <a:ext cx="2724921" cy="41575"/>
            <a:chOff x="4580561" y="2589004"/>
            <a:chExt cx="1064464" cy="25200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00" y="1310950"/>
            <a:ext cx="5710250" cy="3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4294967295" type="title"/>
          </p:nvPr>
        </p:nvSpPr>
        <p:spPr>
          <a:xfrm>
            <a:off x="312725" y="851925"/>
            <a:ext cx="7688700" cy="5352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</a:t>
            </a:r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372464" y="810352"/>
            <a:ext cx="2502448" cy="41575"/>
            <a:chOff x="4580561" y="2589004"/>
            <a:chExt cx="1064464" cy="25200"/>
          </a:xfrm>
        </p:grpSpPr>
        <p:sp>
          <p:nvSpPr>
            <p:cNvPr id="186" name="Google Shape;18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8164" l="0" r="0" t="0"/>
          <a:stretch/>
        </p:blipFill>
        <p:spPr>
          <a:xfrm>
            <a:off x="502775" y="1388225"/>
            <a:ext cx="8352701" cy="36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-9925" y="4175"/>
            <a:ext cx="91440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