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6"/>
    <p:sldMasterId id="2147483673" r:id="rId7"/>
    <p:sldMasterId id="2147483689" r:id="rId8"/>
  </p:sldMasterIdLst>
  <p:handoutMasterIdLst>
    <p:handoutMasterId r:id="rId24"/>
  </p:handoutMasterIdLst>
  <p:sldIdLst>
    <p:sldId id="256" r:id="rId9"/>
    <p:sldId id="257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7" r:id="rId18"/>
    <p:sldId id="268" r:id="rId19"/>
    <p:sldId id="269" r:id="rId20"/>
    <p:sldId id="270" r:id="rId21"/>
    <p:sldId id="271" r:id="rId22"/>
    <p:sldId id="25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3.xml"/><Relationship Id="rId24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AF858-64AF-4A14-B82F-B6BA00341DE7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35AAE-6C52-400B-820E-D427B223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8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1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5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image" Target="../media/image9.png"/><Relationship Id="rId7" Type="http://schemas.openxmlformats.org/officeDocument/2006/relationships/image" Target="../media/image13.gi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AAD347D-5ACD-4C99-B74B-A9C85AD731AF}" type="datetimeFigureOut">
              <a:rPr lang="en-US" dirty="0"/>
              <a:t>11/22/2014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54" y="193729"/>
            <a:ext cx="2619741" cy="971686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343025" y="291560"/>
            <a:ext cx="2584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SPS EVENTS PHX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11/22/2014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11/22/2014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11/22/2014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11/22/2014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11/22/2014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227764"/>
            <a:ext cx="12192000" cy="6302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10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5"/>
          <a:stretch>
            <a:fillRect/>
          </a:stretch>
        </p:blipFill>
        <p:spPr bwMode="auto">
          <a:xfrm>
            <a:off x="0" y="1384300"/>
            <a:ext cx="2916998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" y="0"/>
            <a:ext cx="12192000" cy="630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5"/>
          <a:stretch>
            <a:fillRect/>
          </a:stretch>
        </p:blipFill>
        <p:spPr bwMode="auto">
          <a:xfrm>
            <a:off x="0" y="1384300"/>
            <a:ext cx="2916998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0"/>
            <a:ext cx="12192000" cy="630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2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8108" y="2421173"/>
            <a:ext cx="7456241" cy="2012480"/>
          </a:xfrm>
        </p:spPr>
        <p:txBody>
          <a:bodyPr/>
          <a:lstStyle>
            <a:lvl1pPr>
              <a:defRPr sz="5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498744" y="5029200"/>
            <a:ext cx="7445604" cy="1204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001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6302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6" name="Picture 10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0"/>
          <a:stretch>
            <a:fillRect/>
          </a:stretch>
        </p:blipFill>
        <p:spPr bwMode="auto">
          <a:xfrm>
            <a:off x="4765" y="1379539"/>
            <a:ext cx="291858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/>
          <p:cNvPicPr>
            <a:picLocks noChangeAspect="1"/>
          </p:cNvPicPr>
          <p:nvPr/>
        </p:nvPicPr>
        <p:blipFill>
          <a:blip r:embed="rId3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294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1" y="0"/>
            <a:ext cx="12192000" cy="6302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0"/>
          <a:stretch>
            <a:fillRect/>
          </a:stretch>
        </p:blipFill>
        <p:spPr bwMode="auto">
          <a:xfrm>
            <a:off x="4765" y="1379539"/>
            <a:ext cx="291858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/>
          <p:cNvPicPr>
            <a:picLocks noChangeAspect="1"/>
          </p:cNvPicPr>
          <p:nvPr userDrawn="1"/>
        </p:nvPicPr>
        <p:blipFill>
          <a:blip r:embed="rId3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294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1"/>
          <p:cNvSpPr>
            <a:spLocks noGrp="1"/>
          </p:cNvSpPr>
          <p:nvPr>
            <p:ph type="ctrTitle"/>
          </p:nvPr>
        </p:nvSpPr>
        <p:spPr>
          <a:xfrm>
            <a:off x="4445568" y="2421173"/>
            <a:ext cx="7498783" cy="20124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445568" y="4962534"/>
            <a:ext cx="7498783" cy="12620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715471" y="6355157"/>
            <a:ext cx="2350620" cy="4201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2050" name="Picture 2" descr="C:\Users\sgoodner\Desktop\CATlogo_white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723" y="6396721"/>
            <a:ext cx="2350620" cy="35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889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588" y="-1588"/>
            <a:ext cx="12192001" cy="68580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</a:rPr>
              <a:t>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-1588" y="-1588"/>
            <a:ext cx="12192001" cy="68580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</a:t>
            </a: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588"/>
            <a:ext cx="12192000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215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2"/>
          <p:cNvSpPr>
            <a:spLocks noGrp="1"/>
          </p:cNvSpPr>
          <p:nvPr>
            <p:ph type="body" idx="11"/>
          </p:nvPr>
        </p:nvSpPr>
        <p:spPr>
          <a:xfrm>
            <a:off x="1332260" y="2414064"/>
            <a:ext cx="8545356" cy="389189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3600">
                <a:solidFill>
                  <a:srgbClr val="FFFFFF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 bwMode="auto">
          <a:xfrm>
            <a:off x="710415" y="1055022"/>
            <a:ext cx="9460504" cy="88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5400" b="1" kern="1200" cap="none">
                <a:solidFill>
                  <a:schemeClr val="bg1"/>
                </a:solidFill>
                <a:latin typeface="Segoe UI Light"/>
                <a:ea typeface="ＭＳ Ｐゴシック" charset="0"/>
                <a:cs typeface="Segoe UI Light"/>
              </a:defRPr>
            </a:lvl1pPr>
            <a:lvl2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2pPr>
            <a:lvl3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3pPr>
            <a:lvl4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4pPr>
            <a:lvl5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9pPr>
          </a:lstStyle>
          <a:p>
            <a:r>
              <a:rPr lang="en-US" sz="7200" b="0" dirty="0" smtClean="0">
                <a:solidFill>
                  <a:prstClr val="white"/>
                </a:solidFill>
              </a:rPr>
              <a:t>Agenda</a:t>
            </a:r>
            <a:endParaRPr lang="en-US" sz="7200" b="0" dirty="0">
              <a:solidFill>
                <a:prstClr val="white"/>
              </a:solidFill>
            </a:endParaRP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83"/>
          <a:stretch/>
        </p:blipFill>
        <p:spPr bwMode="auto">
          <a:xfrm>
            <a:off x="8874860" y="780480"/>
            <a:ext cx="3308120" cy="5384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2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588"/>
            <a:ext cx="12192000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215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4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10633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294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9"/>
          <a:stretch>
            <a:fillRect/>
          </a:stretch>
        </p:blipFill>
        <p:spPr bwMode="auto">
          <a:xfrm>
            <a:off x="0" y="1581150"/>
            <a:ext cx="304720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2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294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9"/>
          <a:stretch>
            <a:fillRect/>
          </a:stretch>
        </p:blipFill>
        <p:spPr bwMode="auto">
          <a:xfrm>
            <a:off x="0" y="1581150"/>
            <a:ext cx="304720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4129" y="5621442"/>
            <a:ext cx="8376333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4134" y="2296642"/>
            <a:ext cx="8376328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58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prstClr val="white"/>
                </a:solidFill>
              </a:rPr>
              <a:t>     </a:t>
            </a:r>
          </a:p>
        </p:txBody>
      </p:sp>
      <p:pic>
        <p:nvPicPr>
          <p:cNvPr id="1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9"/>
          <a:stretch>
            <a:fillRect/>
          </a:stretch>
        </p:blipFill>
        <p:spPr bwMode="auto">
          <a:xfrm>
            <a:off x="0" y="1581150"/>
            <a:ext cx="304720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/>
          <p:cNvPicPr>
            <a:picLocks noChangeAspect="1"/>
          </p:cNvPicPr>
          <p:nvPr userDrawn="1"/>
        </p:nvPicPr>
        <p:blipFill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4129" y="5621442"/>
            <a:ext cx="8376333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4134" y="2296642"/>
            <a:ext cx="8376328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" y="-3048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0"/>
          <p:cNvPicPr>
            <a:picLocks noChangeAspect="1"/>
          </p:cNvPicPr>
          <p:nvPr userDrawn="1"/>
        </p:nvPicPr>
        <p:blipFill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760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-1588"/>
            <a:ext cx="12192000" cy="685800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2" name="Picture 6"/>
          <p:cNvPicPr>
            <a:picLocks noChangeAspect="1"/>
          </p:cNvPicPr>
          <p:nvPr userDrawn="1"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7843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/>
          <a:stretch>
            <a:fillRect/>
          </a:stretch>
        </p:blipFill>
        <p:spPr bwMode="auto">
          <a:xfrm>
            <a:off x="0" y="1600200"/>
            <a:ext cx="304720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4129" y="5621442"/>
            <a:ext cx="8376333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4134" y="2296642"/>
            <a:ext cx="8376328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6"/>
          <p:cNvPicPr>
            <a:picLocks noChangeAspect="1"/>
          </p:cNvPicPr>
          <p:nvPr userDrawn="1"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" y="6096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7843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811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941" y="-1588"/>
            <a:ext cx="12192000" cy="685800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2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/>
          <a:stretch>
            <a:fillRect/>
          </a:stretch>
        </p:blipFill>
        <p:spPr bwMode="auto">
          <a:xfrm>
            <a:off x="0" y="1600200"/>
            <a:ext cx="304720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/>
          <p:cNvPicPr>
            <a:picLocks noChangeAspect="1"/>
          </p:cNvPicPr>
          <p:nvPr userDrawn="1"/>
        </p:nvPicPr>
        <p:blipFill>
          <a:blip r:embed="rId3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98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4129" y="5621442"/>
            <a:ext cx="8376333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4134" y="2296642"/>
            <a:ext cx="8376328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0"/>
          <p:cNvPicPr>
            <a:picLocks noChangeAspect="1"/>
          </p:cNvPicPr>
          <p:nvPr userDrawn="1"/>
        </p:nvPicPr>
        <p:blipFill>
          <a:blip r:embed="rId3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8" y="-3048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98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101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941" y="-1588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2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8" r="-2"/>
          <a:stretch>
            <a:fillRect/>
          </a:stretch>
        </p:blipFill>
        <p:spPr bwMode="auto">
          <a:xfrm>
            <a:off x="7941" y="1600200"/>
            <a:ext cx="3039266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4129" y="5621442"/>
            <a:ext cx="8376333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4134" y="2296642"/>
            <a:ext cx="8376328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1"/>
          <p:cNvPicPr>
            <a:picLocks noChangeAspect="1"/>
          </p:cNvPicPr>
          <p:nvPr userDrawn="1"/>
        </p:nvPicPr>
        <p:blipFill>
          <a:blip r:embed="rId3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3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/>
          <p:cNvPicPr>
            <a:picLocks noChangeAspect="1"/>
          </p:cNvPicPr>
          <p:nvPr userDrawn="1"/>
        </p:nvPicPr>
        <p:blipFill>
          <a:blip r:embed="rId3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" y="-3048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3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682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941" y="-1588"/>
            <a:ext cx="12192000" cy="685800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2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/>
          <a:stretch>
            <a:fillRect/>
          </a:stretch>
        </p:blipFill>
        <p:spPr bwMode="auto">
          <a:xfrm>
            <a:off x="0" y="1600200"/>
            <a:ext cx="304720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/>
          <p:cNvPicPr>
            <a:picLocks noChangeAspect="1"/>
          </p:cNvPicPr>
          <p:nvPr userDrawn="1"/>
        </p:nvPicPr>
        <p:blipFill>
          <a:blip r:embed="rId3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588"/>
            <a:ext cx="12192000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4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4129" y="5621442"/>
            <a:ext cx="8376333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4134" y="2296642"/>
            <a:ext cx="8376328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1"/>
          <p:cNvPicPr>
            <a:picLocks noChangeAspect="1"/>
          </p:cNvPicPr>
          <p:nvPr userDrawn="1"/>
        </p:nvPicPr>
        <p:blipFill>
          <a:blip r:embed="rId3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95" y="13653"/>
            <a:ext cx="12192000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4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642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941" y="-1588"/>
            <a:ext cx="12192000" cy="685800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2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/>
          <a:stretch>
            <a:fillRect/>
          </a:stretch>
        </p:blipFill>
        <p:spPr bwMode="auto">
          <a:xfrm>
            <a:off x="0" y="1600200"/>
            <a:ext cx="304720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588"/>
            <a:ext cx="12192000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4129" y="5621442"/>
            <a:ext cx="8376333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4134" y="2296642"/>
            <a:ext cx="8376328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" y="13653"/>
            <a:ext cx="12192000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154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11/22/2014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941" y="-1588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2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7"/>
          <a:stretch>
            <a:fillRect/>
          </a:stretch>
        </p:blipFill>
        <p:spPr bwMode="auto">
          <a:xfrm>
            <a:off x="7941" y="1600200"/>
            <a:ext cx="3039266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/>
          <p:cNvPicPr>
            <a:picLocks noChangeAspect="1"/>
          </p:cNvPicPr>
          <p:nvPr userDrawn="1"/>
        </p:nvPicPr>
        <p:blipFill>
          <a:blip r:embed="rId3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588"/>
            <a:ext cx="12192000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4129" y="5621442"/>
            <a:ext cx="8376333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4134" y="2296642"/>
            <a:ext cx="8376328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1"/>
          <p:cNvPicPr>
            <a:picLocks noChangeAspect="1"/>
          </p:cNvPicPr>
          <p:nvPr userDrawn="1"/>
        </p:nvPicPr>
        <p:blipFill>
          <a:blip r:embed="rId3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" y="13653"/>
            <a:ext cx="12192000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976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0" y="366829"/>
            <a:ext cx="11151917" cy="8559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4969" y="1447798"/>
            <a:ext cx="11088103" cy="4889207"/>
          </a:xfrm>
          <a:prstGeom prst="rect">
            <a:avLst/>
          </a:prstGeom>
        </p:spPr>
        <p:txBody>
          <a:bodyPr/>
          <a:lstStyle>
            <a:lvl1pPr marL="346075" indent="-346075">
              <a:buClr>
                <a:srgbClr val="C00000"/>
              </a:buClr>
              <a:buFont typeface="Wingdings" pitchFamily="2" charset="2"/>
              <a:buChar char="§"/>
              <a:defRPr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1pPr>
            <a:lvl2pPr marL="630238" indent="-284163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2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2pPr>
            <a:lvl3pPr marL="914400" indent="-284163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24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3pPr>
            <a:lvl4pPr marL="1482725" indent="-223838">
              <a:buClrTx/>
              <a:buFont typeface="Symbol" pitchFamily="18" charset="2"/>
              <a:buChar char="-"/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4pPr>
            <a:lvl5pPr marL="1712913" indent="-230188">
              <a:buClr>
                <a:srgbClr val="C00000"/>
              </a:buClr>
              <a:buFont typeface="Wingdings" pitchFamily="2" charset="2"/>
              <a:buChar char="§"/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142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62685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itchFamily="2" charset="2"/>
              <a:buChar char="§"/>
              <a:defRPr sz="2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2pPr>
            <a:lvl3pPr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3pPr>
            <a:lvl4pPr marL="1600200" indent="-228600">
              <a:buFont typeface="Segoe UI Symbol" pitchFamily="34" charset="0"/>
              <a:buChar char="⁃"/>
              <a:defRPr sz="1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4pPr>
            <a:lvl5pPr marL="2057400" indent="-2286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6197441" y="1600206"/>
            <a:ext cx="5384800" cy="462685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itchFamily="2" charset="2"/>
              <a:buChar char="§"/>
              <a:defRPr sz="2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2pPr>
            <a:lvl3pPr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3pPr>
            <a:lvl4pPr marL="1600200" indent="-228600">
              <a:buFont typeface="Segoe UI Symbol" pitchFamily="34" charset="0"/>
              <a:buChar char="⁃"/>
              <a:defRPr sz="1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4pPr>
            <a:lvl5pPr marL="2057400" indent="-2286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76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45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04882" y="1600962"/>
            <a:ext cx="10582365" cy="4690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Insert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952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227764"/>
            <a:ext cx="12192000" cy="6302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10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5"/>
          <a:stretch>
            <a:fillRect/>
          </a:stretch>
        </p:blipFill>
        <p:spPr bwMode="auto">
          <a:xfrm>
            <a:off x="0" y="1384300"/>
            <a:ext cx="2916998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" y="0"/>
            <a:ext cx="12192000" cy="630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5"/>
          <a:stretch>
            <a:fillRect/>
          </a:stretch>
        </p:blipFill>
        <p:spPr bwMode="auto">
          <a:xfrm>
            <a:off x="0" y="1384300"/>
            <a:ext cx="2916998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0"/>
            <a:ext cx="12192000" cy="630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2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8108" y="2421173"/>
            <a:ext cx="7456241" cy="2012480"/>
          </a:xfrm>
        </p:spPr>
        <p:txBody>
          <a:bodyPr/>
          <a:lstStyle>
            <a:lvl1pPr>
              <a:defRPr sz="5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498744" y="5029200"/>
            <a:ext cx="7445604" cy="1204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2" descr="C:\Users\sgoodner\Desktop\CATlogo_color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80" y="-518"/>
            <a:ext cx="2350620" cy="35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01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6302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6" name="Picture 10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0"/>
          <a:stretch>
            <a:fillRect/>
          </a:stretch>
        </p:blipFill>
        <p:spPr bwMode="auto">
          <a:xfrm>
            <a:off x="4765" y="1379539"/>
            <a:ext cx="291858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/>
          <p:cNvPicPr>
            <a:picLocks noChangeAspect="1"/>
          </p:cNvPicPr>
          <p:nvPr/>
        </p:nvPicPr>
        <p:blipFill>
          <a:blip r:embed="rId3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294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1" y="0"/>
            <a:ext cx="12192000" cy="6302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0"/>
          <a:stretch>
            <a:fillRect/>
          </a:stretch>
        </p:blipFill>
        <p:spPr bwMode="auto">
          <a:xfrm>
            <a:off x="4765" y="1379539"/>
            <a:ext cx="291858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/>
          <p:cNvPicPr>
            <a:picLocks noChangeAspect="1"/>
          </p:cNvPicPr>
          <p:nvPr userDrawn="1"/>
        </p:nvPicPr>
        <p:blipFill>
          <a:blip r:embed="rId3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294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1"/>
          <p:cNvSpPr>
            <a:spLocks noGrp="1"/>
          </p:cNvSpPr>
          <p:nvPr>
            <p:ph type="ctrTitle"/>
          </p:nvPr>
        </p:nvSpPr>
        <p:spPr>
          <a:xfrm>
            <a:off x="4445568" y="2421173"/>
            <a:ext cx="7498783" cy="20124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445568" y="4962534"/>
            <a:ext cx="7498783" cy="12620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715471" y="6355157"/>
            <a:ext cx="2350620" cy="4201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2050" name="Picture 2" descr="C:\Users\sgoodner\Desktop\CATlogo_white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723" y="6396721"/>
            <a:ext cx="2350620" cy="35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508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588" y="-1588"/>
            <a:ext cx="12192001" cy="68580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</a:rPr>
              <a:t>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-1588" y="-1588"/>
            <a:ext cx="12192001" cy="68580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</a:t>
            </a: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588"/>
            <a:ext cx="12192000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215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2"/>
          <p:cNvSpPr>
            <a:spLocks noGrp="1"/>
          </p:cNvSpPr>
          <p:nvPr>
            <p:ph type="body" idx="11"/>
          </p:nvPr>
        </p:nvSpPr>
        <p:spPr>
          <a:xfrm>
            <a:off x="1332260" y="2414064"/>
            <a:ext cx="8545356" cy="389189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3600">
                <a:solidFill>
                  <a:srgbClr val="FFFFFF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 bwMode="auto">
          <a:xfrm>
            <a:off x="710415" y="1055022"/>
            <a:ext cx="9460504" cy="88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5400" b="1" kern="1200" cap="none">
                <a:solidFill>
                  <a:schemeClr val="bg1"/>
                </a:solidFill>
                <a:latin typeface="Segoe UI Light"/>
                <a:ea typeface="ＭＳ Ｐゴシック" charset="0"/>
                <a:cs typeface="Segoe UI Light"/>
              </a:defRPr>
            </a:lvl1pPr>
            <a:lvl2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2pPr>
            <a:lvl3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3pPr>
            <a:lvl4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4pPr>
            <a:lvl5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9pPr>
          </a:lstStyle>
          <a:p>
            <a:r>
              <a:rPr lang="en-US" sz="7200" b="0" dirty="0" smtClean="0">
                <a:solidFill>
                  <a:prstClr val="white"/>
                </a:solidFill>
              </a:rPr>
              <a:t>Agenda</a:t>
            </a:r>
            <a:endParaRPr lang="en-US" sz="7200" b="0" dirty="0">
              <a:solidFill>
                <a:prstClr val="white"/>
              </a:solidFill>
            </a:endParaRP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83"/>
          <a:stretch/>
        </p:blipFill>
        <p:spPr bwMode="auto">
          <a:xfrm>
            <a:off x="8874860" y="780480"/>
            <a:ext cx="3308120" cy="5384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2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588"/>
            <a:ext cx="12192000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215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35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10633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294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9"/>
          <a:stretch>
            <a:fillRect/>
          </a:stretch>
        </p:blipFill>
        <p:spPr bwMode="auto">
          <a:xfrm>
            <a:off x="0" y="1581150"/>
            <a:ext cx="304720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2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294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9"/>
          <a:stretch>
            <a:fillRect/>
          </a:stretch>
        </p:blipFill>
        <p:spPr bwMode="auto">
          <a:xfrm>
            <a:off x="0" y="1581150"/>
            <a:ext cx="304720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4129" y="5621442"/>
            <a:ext cx="8376333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4134" y="2296642"/>
            <a:ext cx="8376328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11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prstClr val="white"/>
                </a:solidFill>
              </a:rPr>
              <a:t>     </a:t>
            </a:r>
          </a:p>
        </p:txBody>
      </p:sp>
      <p:pic>
        <p:nvPicPr>
          <p:cNvPr id="1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9"/>
          <a:stretch>
            <a:fillRect/>
          </a:stretch>
        </p:blipFill>
        <p:spPr bwMode="auto">
          <a:xfrm>
            <a:off x="0" y="1581150"/>
            <a:ext cx="304720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/>
          <p:cNvPicPr>
            <a:picLocks noChangeAspect="1"/>
          </p:cNvPicPr>
          <p:nvPr userDrawn="1"/>
        </p:nvPicPr>
        <p:blipFill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4129" y="5621442"/>
            <a:ext cx="8376333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4134" y="2296642"/>
            <a:ext cx="8376328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" y="-3048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0"/>
          <p:cNvPicPr>
            <a:picLocks noChangeAspect="1"/>
          </p:cNvPicPr>
          <p:nvPr userDrawn="1"/>
        </p:nvPicPr>
        <p:blipFill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9130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11/22/2014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-1588"/>
            <a:ext cx="12192000" cy="685800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2" name="Picture 6"/>
          <p:cNvPicPr>
            <a:picLocks noChangeAspect="1"/>
          </p:cNvPicPr>
          <p:nvPr userDrawn="1"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7843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/>
          <a:stretch>
            <a:fillRect/>
          </a:stretch>
        </p:blipFill>
        <p:spPr bwMode="auto">
          <a:xfrm>
            <a:off x="0" y="1600200"/>
            <a:ext cx="304720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4129" y="5621442"/>
            <a:ext cx="8376333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4134" y="2296642"/>
            <a:ext cx="8376328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6"/>
          <p:cNvPicPr>
            <a:picLocks noChangeAspect="1"/>
          </p:cNvPicPr>
          <p:nvPr userDrawn="1"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" y="6096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7843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3170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941" y="-1588"/>
            <a:ext cx="12192000" cy="685800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2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/>
          <a:stretch>
            <a:fillRect/>
          </a:stretch>
        </p:blipFill>
        <p:spPr bwMode="auto">
          <a:xfrm>
            <a:off x="0" y="1600200"/>
            <a:ext cx="304720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/>
          <p:cNvPicPr>
            <a:picLocks noChangeAspect="1"/>
          </p:cNvPicPr>
          <p:nvPr userDrawn="1"/>
        </p:nvPicPr>
        <p:blipFill>
          <a:blip r:embed="rId3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98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4129" y="5621442"/>
            <a:ext cx="8376333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4134" y="2296642"/>
            <a:ext cx="8376328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0"/>
          <p:cNvPicPr>
            <a:picLocks noChangeAspect="1"/>
          </p:cNvPicPr>
          <p:nvPr userDrawn="1"/>
        </p:nvPicPr>
        <p:blipFill>
          <a:blip r:embed="rId3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8" y="-3048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98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024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941" y="-1588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2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8" r="-2"/>
          <a:stretch>
            <a:fillRect/>
          </a:stretch>
        </p:blipFill>
        <p:spPr bwMode="auto">
          <a:xfrm>
            <a:off x="7941" y="1600200"/>
            <a:ext cx="3039266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4129" y="5621442"/>
            <a:ext cx="8376333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4134" y="2296642"/>
            <a:ext cx="8376328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1"/>
          <p:cNvPicPr>
            <a:picLocks noChangeAspect="1"/>
          </p:cNvPicPr>
          <p:nvPr userDrawn="1"/>
        </p:nvPicPr>
        <p:blipFill>
          <a:blip r:embed="rId3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3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/>
          <p:cNvPicPr>
            <a:picLocks noChangeAspect="1"/>
          </p:cNvPicPr>
          <p:nvPr userDrawn="1"/>
        </p:nvPicPr>
        <p:blipFill>
          <a:blip r:embed="rId3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" y="-3048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3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7952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941" y="-1588"/>
            <a:ext cx="12192000" cy="685800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2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/>
          <a:stretch>
            <a:fillRect/>
          </a:stretch>
        </p:blipFill>
        <p:spPr bwMode="auto">
          <a:xfrm>
            <a:off x="0" y="1600200"/>
            <a:ext cx="304720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/>
          <p:cNvPicPr>
            <a:picLocks noChangeAspect="1"/>
          </p:cNvPicPr>
          <p:nvPr userDrawn="1"/>
        </p:nvPicPr>
        <p:blipFill>
          <a:blip r:embed="rId3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588"/>
            <a:ext cx="12192000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4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4129" y="5621442"/>
            <a:ext cx="8376333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4134" y="2296642"/>
            <a:ext cx="8376328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1"/>
          <p:cNvPicPr>
            <a:picLocks noChangeAspect="1"/>
          </p:cNvPicPr>
          <p:nvPr userDrawn="1"/>
        </p:nvPicPr>
        <p:blipFill>
          <a:blip r:embed="rId3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95" y="13653"/>
            <a:ext cx="12192000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4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0429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941" y="-1588"/>
            <a:ext cx="12192000" cy="685800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2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/>
          <a:stretch>
            <a:fillRect/>
          </a:stretch>
        </p:blipFill>
        <p:spPr bwMode="auto">
          <a:xfrm>
            <a:off x="0" y="1600200"/>
            <a:ext cx="304720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588"/>
            <a:ext cx="12192000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4129" y="5621442"/>
            <a:ext cx="8376333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4134" y="2296642"/>
            <a:ext cx="8376328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" y="13653"/>
            <a:ext cx="12192000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371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941" y="-1588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2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7"/>
          <a:stretch>
            <a:fillRect/>
          </a:stretch>
        </p:blipFill>
        <p:spPr bwMode="auto">
          <a:xfrm>
            <a:off x="7941" y="1600200"/>
            <a:ext cx="3039266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/>
          <p:cNvPicPr>
            <a:picLocks noChangeAspect="1"/>
          </p:cNvPicPr>
          <p:nvPr userDrawn="1"/>
        </p:nvPicPr>
        <p:blipFill>
          <a:blip r:embed="rId3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588"/>
            <a:ext cx="12192000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4129" y="5621442"/>
            <a:ext cx="8376333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4134" y="2296642"/>
            <a:ext cx="8376328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1"/>
          <p:cNvPicPr>
            <a:picLocks noChangeAspect="1"/>
          </p:cNvPicPr>
          <p:nvPr userDrawn="1"/>
        </p:nvPicPr>
        <p:blipFill>
          <a:blip r:embed="rId3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" y="13653"/>
            <a:ext cx="12192000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167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0" y="366829"/>
            <a:ext cx="11151917" cy="8559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4969" y="1447798"/>
            <a:ext cx="11088103" cy="4889207"/>
          </a:xfrm>
          <a:prstGeom prst="rect">
            <a:avLst/>
          </a:prstGeom>
        </p:spPr>
        <p:txBody>
          <a:bodyPr/>
          <a:lstStyle>
            <a:lvl1pPr marL="346075" indent="-346075">
              <a:buClr>
                <a:srgbClr val="C00000"/>
              </a:buClr>
              <a:buFont typeface="Wingdings" pitchFamily="2" charset="2"/>
              <a:buChar char="§"/>
              <a:defRPr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1pPr>
            <a:lvl2pPr marL="630238" indent="-284163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2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2pPr>
            <a:lvl3pPr marL="914400" indent="-284163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24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3pPr>
            <a:lvl4pPr marL="1482725" indent="-223838">
              <a:buClrTx/>
              <a:buFont typeface="Symbol" pitchFamily="18" charset="2"/>
              <a:buChar char="-"/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4pPr>
            <a:lvl5pPr marL="1712913" indent="-230188">
              <a:buClr>
                <a:srgbClr val="C00000"/>
              </a:buClr>
              <a:buFont typeface="Wingdings" pitchFamily="2" charset="2"/>
              <a:buChar char="§"/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9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62685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itchFamily="2" charset="2"/>
              <a:buChar char="§"/>
              <a:defRPr sz="2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2pPr>
            <a:lvl3pPr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3pPr>
            <a:lvl4pPr marL="1600200" indent="-228600">
              <a:buFont typeface="Segoe UI Symbol" pitchFamily="34" charset="0"/>
              <a:buChar char="⁃"/>
              <a:defRPr sz="1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4pPr>
            <a:lvl5pPr marL="2057400" indent="-2286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6197441" y="1600206"/>
            <a:ext cx="5384800" cy="462685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itchFamily="2" charset="2"/>
              <a:buChar char="§"/>
              <a:defRPr sz="2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2pPr>
            <a:lvl3pPr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3pPr>
            <a:lvl4pPr marL="1600200" indent="-228600">
              <a:buFont typeface="Segoe UI Symbol" pitchFamily="34" charset="0"/>
              <a:buChar char="⁃"/>
              <a:defRPr sz="1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4pPr>
            <a:lvl5pPr marL="2057400" indent="-2286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29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93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04882" y="1600962"/>
            <a:ext cx="10582365" cy="4690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Insert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31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11/22/2014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11/22/2014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23900" y="448577"/>
            <a:ext cx="51651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/>
              <a:t>Thank you sponsors</a:t>
            </a:r>
            <a:endParaRPr lang="en-US" sz="4200" dirty="0"/>
          </a:p>
        </p:txBody>
      </p:sp>
      <p:pic>
        <p:nvPicPr>
          <p:cNvPr id="3076" name="Picture 4" descr="http://prosymmetry.com/wp-content/uploads/2013/06/Main-Slider-Images-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2" y="4305639"/>
            <a:ext cx="3771903" cy="132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www.aws-partner-directory.com/PartnerDirectory/servlet/servlet.FileDownload?retURL=%2FPartnerDirectory%2Fapex%2FPartnerSearch%3Ftype%3DSI%26Competency%3DMicrosoft%2BSharepoint&amp;file=00PE000000ATPWfMAP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2" y="2169221"/>
            <a:ext cx="3771903" cy="142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1001.nccdn.net/000/000/127/070/Catapult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3" y="2265781"/>
            <a:ext cx="2600327" cy="62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://www.journeyteam.com/Style%20Library/Images/JourneyTeamLogo_clr_notag_hrz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3" y="2750447"/>
            <a:ext cx="2719376" cy="69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://epmgaa.media.lionheartdms.com/img/photos/2013/09/29/K2_logo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4" y="3462149"/>
            <a:ext cx="1657352" cy="85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http://www.metalogix.com/images/default-source/metalogix-company-related-events-and-award-logos/Metalogix_Logo2011.gif?sfvrsn=0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831" y="4305639"/>
            <a:ext cx="2009777" cy="74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http://ww1.prweb.com/prfiles/2013/04/12/10660148/Statera%20Logo%20white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840" y="5052606"/>
            <a:ext cx="2690059" cy="75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 descr="https://d1ewxbznfa539k.cloudfront.net/s/_logo/381950fdf9df2c9bf8144e18fedc73d4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519" y="2220557"/>
            <a:ext cx="1584615" cy="65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6" name="Picture 34" descr="http://sharepoint-applications.com/wp-content/themes/thesis/custom/images/logo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519" y="3074297"/>
            <a:ext cx="2512790" cy="45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008619" y="1508485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Gold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5995912" y="1508485"/>
            <a:ext cx="1048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Silver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9724391" y="1508485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Bronze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067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reP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encrypted-tbn3.gstatic.com/images?q=tbn:ANd9GcQd7PYzduWcDXHY4y5kHVY8QiWg2qQQrmnUppPm1HUCPeqTjFg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619" y="531812"/>
            <a:ext cx="2922344" cy="194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23900" y="448577"/>
            <a:ext cx="25987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err="1" smtClean="0"/>
              <a:t>SharePint</a:t>
            </a:r>
            <a:endParaRPr lang="en-US" sz="4200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80533" y="1574800"/>
            <a:ext cx="46249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Come socialize</a:t>
            </a:r>
            <a:r>
              <a:rPr lang="en-US" baseline="0" dirty="0" smtClean="0"/>
              <a:t> with the speakers and attendees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Meet us at Thirsty Lion @ Tempe Marketplace immediately after SPSPHX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Reservations under </a:t>
            </a:r>
            <a:r>
              <a:rPr lang="en-US" b="1" baseline="0" dirty="0" smtClean="0"/>
              <a:t>SharePoint Saturday</a:t>
            </a:r>
            <a:endParaRPr lang="en-US" b="1" dirty="0"/>
          </a:p>
        </p:txBody>
      </p:sp>
      <p:pic>
        <p:nvPicPr>
          <p:cNvPr id="1026" name="Picture 2" descr="http://blogs.phoenixnewtimes.com/bella/ThirstyLionExterior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12" y="2695237"/>
            <a:ext cx="52387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irstyliongastropub.com/images/tempe/contact_page_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445" y="622300"/>
            <a:ext cx="22669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539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11/22/2014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image" Target="../media/image21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image" Target="../media/image20.jpeg"/><Relationship Id="rId2" Type="http://schemas.openxmlformats.org/officeDocument/2006/relationships/slideLayout" Target="../slideLayouts/slideLayout21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image" Target="../media/image2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image" Target="../media/image20.jpeg"/><Relationship Id="rId2" Type="http://schemas.openxmlformats.org/officeDocument/2006/relationships/slideLayout" Target="../slideLayouts/slideLayout3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40153" y="1169138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434844" y="6327172"/>
            <a:ext cx="3302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#</a:t>
            </a:r>
            <a:r>
              <a:rPr lang="en-US" sz="2400" dirty="0" err="1" smtClean="0"/>
              <a:t>spsevents</a:t>
            </a:r>
            <a:r>
              <a:rPr lang="en-US" sz="2400" dirty="0" smtClean="0"/>
              <a:t> #</a:t>
            </a:r>
            <a:r>
              <a:rPr lang="en-US" sz="2400" dirty="0" err="1" smtClean="0"/>
              <a:t>spsphx</a:t>
            </a:r>
            <a:endParaRPr lang="en-US" sz="2400" dirty="0"/>
          </a:p>
        </p:txBody>
      </p:sp>
      <p:pic>
        <p:nvPicPr>
          <p:cNvPr id="2052" name="Picture 4" descr="https://g.twimg.com/Twitter_logo_white.png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651" y="6405562"/>
            <a:ext cx="363193" cy="29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71" r:id="rId7"/>
    <p:sldLayoutId id="2147483672" r:id="rId8"/>
    <p:sldLayoutId id="2147483655" r:id="rId9"/>
    <p:sldLayoutId id="2147483656" r:id="rId10"/>
    <p:sldLayoutId id="2147483668" r:id="rId11"/>
    <p:sldLayoutId id="2147483667" r:id="rId12"/>
    <p:sldLayoutId id="2147483661" r:id="rId13"/>
    <p:sldLayoutId id="2147483664" r:id="rId14"/>
    <p:sldLayoutId id="2147483662" r:id="rId15"/>
    <p:sldLayoutId id="2147483669" r:id="rId16"/>
    <p:sldLayoutId id="2147483670" r:id="rId17"/>
    <p:sldLayoutId id="2147483658" r:id="rId18"/>
    <p:sldLayoutId id="2147483659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760" y="359702"/>
            <a:ext cx="10972482" cy="86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28" name="Picture 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C:\Users\sgoodner\Desktop\CATlogo_color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81" y="-4102"/>
            <a:ext cx="2350620" cy="35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68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5400" kern="1200">
          <a:solidFill>
            <a:schemeClr val="accent1"/>
          </a:solidFill>
          <a:latin typeface="Segoe UI Light"/>
          <a:ea typeface="ＭＳ Ｐゴシック" charset="0"/>
          <a:cs typeface="Segoe UI Light"/>
        </a:defRPr>
      </a:lvl1pPr>
      <a:lvl2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2pPr>
      <a:lvl3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3pPr>
      <a:lvl4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4pPr>
      <a:lvl5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9pPr>
    </p:titleStyle>
    <p:bodyStyle>
      <a:lvl1pPr marL="342900" indent="-342900" algn="l" defTabSz="914363" rtl="0" eaLnBrk="1" fontAlgn="base" latinLnBrk="0" hangingPunct="1">
        <a:lnSpc>
          <a:spcPct val="90000"/>
        </a:lnSpc>
        <a:spcBef>
          <a:spcPct val="20000"/>
        </a:spcBef>
        <a:spcAft>
          <a:spcPts val="400"/>
        </a:spcAft>
        <a:buSzPct val="90000"/>
        <a:buFont typeface="Arial" charset="0"/>
        <a:buChar char="•"/>
        <a:defRPr lang="en-US" sz="3200" kern="1200" dirty="0" smtClean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Segoe UI (Body)"/>
          <a:ea typeface="+mn-ea"/>
          <a:cs typeface="+mn-cs"/>
        </a:defRPr>
      </a:lvl1pPr>
      <a:lvl2pPr marL="742950" indent="-285750" algn="l" defTabSz="914363" rtl="0" eaLnBrk="1" fontAlgn="base" latinLnBrk="0" hangingPunct="1">
        <a:lnSpc>
          <a:spcPct val="90000"/>
        </a:lnSpc>
        <a:spcBef>
          <a:spcPct val="20000"/>
        </a:spcBef>
        <a:spcAft>
          <a:spcPts val="400"/>
        </a:spcAft>
        <a:buSzPct val="90000"/>
        <a:buFont typeface="Arial" charset="0"/>
        <a:buChar char="•"/>
        <a:defRPr lang="en-US" sz="3200" kern="1200" dirty="0" smtClean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1143000" indent="-228600" algn="l" defTabSz="914363" rtl="0" eaLnBrk="1" fontAlgn="base" latinLnBrk="0" hangingPunct="1">
        <a:lnSpc>
          <a:spcPct val="90000"/>
        </a:lnSpc>
        <a:spcBef>
          <a:spcPct val="20000"/>
        </a:spcBef>
        <a:spcAft>
          <a:spcPts val="300"/>
        </a:spcAft>
        <a:buSzPct val="90000"/>
        <a:buFont typeface="Arial" charset="0"/>
        <a:buChar char="•"/>
        <a:defRPr lang="en-US" sz="3200" kern="1200" dirty="0" smtClean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600200" indent="-228600" algn="l" defTabSz="914363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lang="en-US" sz="3200" kern="1200" dirty="0" smtClean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2057400" indent="-228600" algn="l" defTabSz="914363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lang="en-US" sz="3200" kern="1200" dirty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760" y="359702"/>
            <a:ext cx="10972482" cy="86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28" name="Picture 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C:\Users\sgoodner\Desktop\CATlogo_color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80" y="0"/>
            <a:ext cx="2350620" cy="35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65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5400" kern="1200">
          <a:solidFill>
            <a:schemeClr val="accent1"/>
          </a:solidFill>
          <a:latin typeface="Segoe UI Light"/>
          <a:ea typeface="ＭＳ Ｐゴシック" charset="0"/>
          <a:cs typeface="Segoe UI Light"/>
        </a:defRPr>
      </a:lvl1pPr>
      <a:lvl2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2pPr>
      <a:lvl3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3pPr>
      <a:lvl4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4pPr>
      <a:lvl5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9pPr>
    </p:titleStyle>
    <p:bodyStyle>
      <a:lvl1pPr marL="342900" indent="-342900" algn="l" defTabSz="914363" rtl="0" eaLnBrk="1" fontAlgn="base" latinLnBrk="0" hangingPunct="1">
        <a:lnSpc>
          <a:spcPct val="90000"/>
        </a:lnSpc>
        <a:spcBef>
          <a:spcPct val="20000"/>
        </a:spcBef>
        <a:spcAft>
          <a:spcPts val="400"/>
        </a:spcAft>
        <a:buSzPct val="90000"/>
        <a:buFont typeface="Arial" charset="0"/>
        <a:buChar char="•"/>
        <a:defRPr lang="en-US" sz="3200" kern="1200" dirty="0" smtClean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Segoe UI (Body)"/>
          <a:ea typeface="+mn-ea"/>
          <a:cs typeface="+mn-cs"/>
        </a:defRPr>
      </a:lvl1pPr>
      <a:lvl2pPr marL="742950" indent="-285750" algn="l" defTabSz="914363" rtl="0" eaLnBrk="1" fontAlgn="base" latinLnBrk="0" hangingPunct="1">
        <a:lnSpc>
          <a:spcPct val="90000"/>
        </a:lnSpc>
        <a:spcBef>
          <a:spcPct val="20000"/>
        </a:spcBef>
        <a:spcAft>
          <a:spcPts val="400"/>
        </a:spcAft>
        <a:buSzPct val="90000"/>
        <a:buFont typeface="Arial" charset="0"/>
        <a:buChar char="•"/>
        <a:defRPr lang="en-US" sz="3200" kern="1200" dirty="0" smtClean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1143000" indent="-228600" algn="l" defTabSz="914363" rtl="0" eaLnBrk="1" fontAlgn="base" latinLnBrk="0" hangingPunct="1">
        <a:lnSpc>
          <a:spcPct val="90000"/>
        </a:lnSpc>
        <a:spcBef>
          <a:spcPct val="20000"/>
        </a:spcBef>
        <a:spcAft>
          <a:spcPts val="300"/>
        </a:spcAft>
        <a:buSzPct val="90000"/>
        <a:buFont typeface="Arial" charset="0"/>
        <a:buChar char="•"/>
        <a:defRPr lang="en-US" sz="3200" kern="1200" dirty="0" smtClean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600200" indent="-228600" algn="l" defTabSz="914363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lang="en-US" sz="3200" kern="1200" dirty="0" smtClean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2057400" indent="-228600" algn="l" defTabSz="914363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lang="en-US" sz="3200" kern="1200" dirty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AjffaQ" TargetMode="External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1drv.ms/1x7lHiR" TargetMode="External"/><Relationship Id="rId3" Type="http://schemas.openxmlformats.org/officeDocument/2006/relationships/hyperlink" Target="http://www.skaggej.com/" TargetMode="External"/><Relationship Id="rId7" Type="http://schemas.openxmlformats.org/officeDocument/2006/relationships/hyperlink" Target="http://pluralsight.com/author/eric-skaggs" TargetMode="External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7.xml"/><Relationship Id="rId6" Type="http://schemas.openxmlformats.org/officeDocument/2006/relationships/hyperlink" Target="http://www.catapultsystems.com/" TargetMode="External"/><Relationship Id="rId5" Type="http://schemas.openxmlformats.org/officeDocument/2006/relationships/hyperlink" Target="mailto:eskaggs@outlook.com" TargetMode="External"/><Relationship Id="rId4" Type="http://schemas.openxmlformats.org/officeDocument/2006/relationships/hyperlink" Target="http://www.twitter.com/skaggej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g"/><Relationship Id="rId13" Type="http://schemas.openxmlformats.org/officeDocument/2006/relationships/image" Target="../media/image57.png"/><Relationship Id="rId3" Type="http://schemas.openxmlformats.org/officeDocument/2006/relationships/image" Target="../media/image47.jpg"/><Relationship Id="rId7" Type="http://schemas.openxmlformats.org/officeDocument/2006/relationships/image" Target="../media/image51.jpg"/><Relationship Id="rId12" Type="http://schemas.openxmlformats.org/officeDocument/2006/relationships/image" Target="../media/image56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50.jpg"/><Relationship Id="rId11" Type="http://schemas.openxmlformats.org/officeDocument/2006/relationships/image" Target="../media/image55.png"/><Relationship Id="rId5" Type="http://schemas.openxmlformats.org/officeDocument/2006/relationships/image" Target="../media/image49.jpg"/><Relationship Id="rId10" Type="http://schemas.openxmlformats.org/officeDocument/2006/relationships/image" Target="../media/image54.png"/><Relationship Id="rId4" Type="http://schemas.openxmlformats.org/officeDocument/2006/relationships/image" Target="../media/image48.jpg"/><Relationship Id="rId9" Type="http://schemas.openxmlformats.org/officeDocument/2006/relationships/image" Target="../media/image5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for Office 365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SharePoint Saturday Phoenix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for Office 365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43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Portal Management</a:t>
            </a:r>
          </a:p>
          <a:p>
            <a:r>
              <a:rPr lang="en-US" dirty="0" smtClean="0"/>
              <a:t>Import Users</a:t>
            </a:r>
          </a:p>
          <a:p>
            <a:r>
              <a:rPr lang="en-US" dirty="0" smtClean="0"/>
              <a:t>Assign Licenses to Users</a:t>
            </a:r>
          </a:p>
          <a:p>
            <a:r>
              <a:rPr lang="en-US" dirty="0" smtClean="0"/>
              <a:t>View Licensed Users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Perform Bulk Tasks</a:t>
            </a:r>
          </a:p>
          <a:p>
            <a:r>
              <a:rPr lang="en-US" dirty="0" smtClean="0"/>
              <a:t>Create site </a:t>
            </a:r>
            <a:r>
              <a:rPr lang="en-US" dirty="0" smtClean="0"/>
              <a:t>collections</a:t>
            </a:r>
          </a:p>
          <a:p>
            <a:r>
              <a:rPr lang="en-US" dirty="0" smtClean="0"/>
              <a:t>Do things that can’t be done in the user interface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96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57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Global Admin - Be one! </a:t>
            </a:r>
          </a:p>
          <a:p>
            <a:r>
              <a:rPr lang="en-US" dirty="0" smtClean="0"/>
              <a:t>Microsoft </a:t>
            </a:r>
            <a:r>
              <a:rPr lang="en-US" dirty="0"/>
              <a:t>Online Services Sign-In </a:t>
            </a:r>
            <a:r>
              <a:rPr lang="en-US" dirty="0" smtClean="0"/>
              <a:t>Assistant</a:t>
            </a:r>
          </a:p>
          <a:p>
            <a:r>
              <a:rPr lang="en-US" dirty="0" smtClean="0"/>
              <a:t>Azure </a:t>
            </a:r>
            <a:r>
              <a:rPr lang="en-US" dirty="0"/>
              <a:t>Active Directory Module for Windows PowerShell (64-bit version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Connect-</a:t>
            </a:r>
            <a:r>
              <a:rPr lang="en-US" dirty="0" err="1" smtClean="0"/>
              <a:t>MsolService</a:t>
            </a:r>
            <a:endParaRPr lang="en-US" dirty="0" smtClean="0"/>
          </a:p>
          <a:p>
            <a:r>
              <a:rPr lang="en-US" dirty="0" smtClean="0"/>
              <a:t>Connect-</a:t>
            </a:r>
            <a:r>
              <a:rPr lang="en-US" dirty="0" err="1" smtClean="0"/>
              <a:t>SPOService</a:t>
            </a:r>
            <a:endParaRPr lang="en-US" dirty="0" smtClean="0"/>
          </a:p>
          <a:p>
            <a:pPr lvl="1"/>
            <a:r>
              <a:rPr lang="en-US" dirty="0"/>
              <a:t>Be careful of your network settings! (</a:t>
            </a:r>
            <a:r>
              <a:rPr lang="en-US" dirty="0">
                <a:hlinkClick r:id="rId2"/>
              </a:rPr>
              <a:t>http://bit.ly/1AjffaQ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10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10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322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4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67444" y="1527209"/>
            <a:ext cx="2340429" cy="20356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0" spc="-5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Speaker</a:t>
            </a:r>
          </a:p>
        </p:txBody>
      </p:sp>
      <p:pic>
        <p:nvPicPr>
          <p:cNvPr id="4" name="Picture 6" descr="\\MAGNUM\Projects\Microsoft\Cloud Power FY12\Design\ICONS_PNG\Professionals.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/>
          <a:stretch>
            <a:fillRect/>
          </a:stretch>
        </p:blipFill>
        <p:spPr bwMode="auto">
          <a:xfrm>
            <a:off x="1474603" y="1761016"/>
            <a:ext cx="921843" cy="92184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 bwMode="auto">
          <a:xfrm>
            <a:off x="3510644" y="1527209"/>
            <a:ext cx="2340429" cy="203562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0" spc="-5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PS4O365</a:t>
            </a:r>
          </a:p>
        </p:txBody>
      </p:sp>
      <p:pic>
        <p:nvPicPr>
          <p:cNvPr id="8" name="Picture 4" descr="\\MAGNUM\Projects\Microsoft\Cloud Power FY12\Design\Icons\PNGs\Scalable_Elastic_4.png"/>
          <p:cNvPicPr>
            <a:picLocks noChangeAspect="1" noChangeArrowheads="1"/>
          </p:cNvPicPr>
          <p:nvPr/>
        </p:nvPicPr>
        <p:blipFill>
          <a:blip r:embed="rId3" cstate="print">
            <a:biLevel thresh="50000"/>
          </a:blip>
          <a:stretch>
            <a:fillRect/>
          </a:stretch>
        </p:blipFill>
        <p:spPr bwMode="auto">
          <a:xfrm>
            <a:off x="4088027" y="1582526"/>
            <a:ext cx="1207714" cy="110033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 bwMode="auto">
          <a:xfrm>
            <a:off x="6256115" y="3972789"/>
            <a:ext cx="2340429" cy="2035628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0" spc="-5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sp>
        <p:nvSpPr>
          <p:cNvPr id="9" name="Freeform 45"/>
          <p:cNvSpPr>
            <a:spLocks noEditPoints="1"/>
          </p:cNvSpPr>
          <p:nvPr/>
        </p:nvSpPr>
        <p:spPr bwMode="black">
          <a:xfrm>
            <a:off x="7113988" y="4270011"/>
            <a:ext cx="684044" cy="660722"/>
          </a:xfrm>
          <a:custGeom>
            <a:avLst/>
            <a:gdLst>
              <a:gd name="T0" fmla="*/ 135 w 140"/>
              <a:gd name="T1" fmla="*/ 85 h 151"/>
              <a:gd name="T2" fmla="*/ 140 w 140"/>
              <a:gd name="T3" fmla="*/ 96 h 151"/>
              <a:gd name="T4" fmla="*/ 134 w 140"/>
              <a:gd name="T5" fmla="*/ 106 h 151"/>
              <a:gd name="T6" fmla="*/ 137 w 140"/>
              <a:gd name="T7" fmla="*/ 117 h 151"/>
              <a:gd name="T8" fmla="*/ 129 w 140"/>
              <a:gd name="T9" fmla="*/ 128 h 151"/>
              <a:gd name="T10" fmla="*/ 128 w 140"/>
              <a:gd name="T11" fmla="*/ 137 h 151"/>
              <a:gd name="T12" fmla="*/ 116 w 140"/>
              <a:gd name="T13" fmla="*/ 148 h 151"/>
              <a:gd name="T14" fmla="*/ 65 w 140"/>
              <a:gd name="T15" fmla="*/ 148 h 151"/>
              <a:gd name="T16" fmla="*/ 33 w 140"/>
              <a:gd name="T17" fmla="*/ 142 h 151"/>
              <a:gd name="T18" fmla="*/ 33 w 140"/>
              <a:gd name="T19" fmla="*/ 82 h 151"/>
              <a:gd name="T20" fmla="*/ 34 w 140"/>
              <a:gd name="T21" fmla="*/ 82 h 151"/>
              <a:gd name="T22" fmla="*/ 34 w 140"/>
              <a:gd name="T23" fmla="*/ 82 h 151"/>
              <a:gd name="T24" fmla="*/ 37 w 140"/>
              <a:gd name="T25" fmla="*/ 82 h 151"/>
              <a:gd name="T26" fmla="*/ 60 w 140"/>
              <a:gd name="T27" fmla="*/ 48 h 151"/>
              <a:gd name="T28" fmla="*/ 68 w 140"/>
              <a:gd name="T29" fmla="*/ 39 h 151"/>
              <a:gd name="T30" fmla="*/ 81 w 140"/>
              <a:gd name="T31" fmla="*/ 3 h 151"/>
              <a:gd name="T32" fmla="*/ 97 w 140"/>
              <a:gd name="T33" fmla="*/ 8 h 151"/>
              <a:gd name="T34" fmla="*/ 99 w 140"/>
              <a:gd name="T35" fmla="*/ 35 h 151"/>
              <a:gd name="T36" fmla="*/ 90 w 140"/>
              <a:gd name="T37" fmla="*/ 60 h 151"/>
              <a:gd name="T38" fmla="*/ 130 w 140"/>
              <a:gd name="T39" fmla="*/ 62 h 151"/>
              <a:gd name="T40" fmla="*/ 140 w 140"/>
              <a:gd name="T41" fmla="*/ 77 h 151"/>
              <a:gd name="T42" fmla="*/ 135 w 140"/>
              <a:gd name="T43" fmla="*/ 85 h 151"/>
              <a:gd name="T44" fmla="*/ 30 w 140"/>
              <a:gd name="T45" fmla="*/ 137 h 151"/>
              <a:gd name="T46" fmla="*/ 30 w 140"/>
              <a:gd name="T47" fmla="*/ 137 h 151"/>
              <a:gd name="T48" fmla="*/ 30 w 140"/>
              <a:gd name="T49" fmla="*/ 82 h 151"/>
              <a:gd name="T50" fmla="*/ 23 w 140"/>
              <a:gd name="T51" fmla="*/ 76 h 151"/>
              <a:gd name="T52" fmla="*/ 7 w 140"/>
              <a:gd name="T53" fmla="*/ 76 h 151"/>
              <a:gd name="T54" fmla="*/ 0 w 140"/>
              <a:gd name="T55" fmla="*/ 82 h 151"/>
              <a:gd name="T56" fmla="*/ 0 w 140"/>
              <a:gd name="T57" fmla="*/ 137 h 151"/>
              <a:gd name="T58" fmla="*/ 7 w 140"/>
              <a:gd name="T59" fmla="*/ 144 h 151"/>
              <a:gd name="T60" fmla="*/ 23 w 140"/>
              <a:gd name="T61" fmla="*/ 144 h 151"/>
              <a:gd name="T62" fmla="*/ 30 w 140"/>
              <a:gd name="T63" fmla="*/ 13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0" h="151">
                <a:moveTo>
                  <a:pt x="135" y="85"/>
                </a:moveTo>
                <a:cubicBezTo>
                  <a:pt x="135" y="88"/>
                  <a:pt x="140" y="93"/>
                  <a:pt x="140" y="96"/>
                </a:cubicBezTo>
                <a:cubicBezTo>
                  <a:pt x="140" y="99"/>
                  <a:pt x="134" y="103"/>
                  <a:pt x="134" y="106"/>
                </a:cubicBezTo>
                <a:cubicBezTo>
                  <a:pt x="133" y="109"/>
                  <a:pt x="137" y="114"/>
                  <a:pt x="137" y="117"/>
                </a:cubicBezTo>
                <a:cubicBezTo>
                  <a:pt x="137" y="121"/>
                  <a:pt x="130" y="125"/>
                  <a:pt x="129" y="128"/>
                </a:cubicBezTo>
                <a:cubicBezTo>
                  <a:pt x="128" y="130"/>
                  <a:pt x="129" y="135"/>
                  <a:pt x="128" y="137"/>
                </a:cubicBezTo>
                <a:cubicBezTo>
                  <a:pt x="127" y="141"/>
                  <a:pt x="120" y="147"/>
                  <a:pt x="116" y="148"/>
                </a:cubicBezTo>
                <a:cubicBezTo>
                  <a:pt x="104" y="151"/>
                  <a:pt x="65" y="148"/>
                  <a:pt x="65" y="148"/>
                </a:cubicBezTo>
                <a:cubicBezTo>
                  <a:pt x="65" y="148"/>
                  <a:pt x="65" y="148"/>
                  <a:pt x="33" y="142"/>
                </a:cubicBezTo>
                <a:cubicBezTo>
                  <a:pt x="33" y="142"/>
                  <a:pt x="33" y="142"/>
                  <a:pt x="33" y="82"/>
                </a:cubicBezTo>
                <a:cubicBezTo>
                  <a:pt x="33" y="82"/>
                  <a:pt x="33" y="82"/>
                  <a:pt x="34" y="82"/>
                </a:cubicBezTo>
                <a:cubicBezTo>
                  <a:pt x="34" y="82"/>
                  <a:pt x="34" y="82"/>
                  <a:pt x="34" y="82"/>
                </a:cubicBezTo>
                <a:cubicBezTo>
                  <a:pt x="34" y="82"/>
                  <a:pt x="34" y="82"/>
                  <a:pt x="37" y="82"/>
                </a:cubicBezTo>
                <a:cubicBezTo>
                  <a:pt x="41" y="81"/>
                  <a:pt x="49" y="75"/>
                  <a:pt x="60" y="48"/>
                </a:cubicBezTo>
                <a:cubicBezTo>
                  <a:pt x="61" y="44"/>
                  <a:pt x="65" y="42"/>
                  <a:pt x="68" y="39"/>
                </a:cubicBezTo>
                <a:cubicBezTo>
                  <a:pt x="75" y="34"/>
                  <a:pt x="79" y="27"/>
                  <a:pt x="81" y="3"/>
                </a:cubicBezTo>
                <a:cubicBezTo>
                  <a:pt x="81" y="0"/>
                  <a:pt x="91" y="1"/>
                  <a:pt x="97" y="8"/>
                </a:cubicBezTo>
                <a:cubicBezTo>
                  <a:pt x="102" y="14"/>
                  <a:pt x="102" y="26"/>
                  <a:pt x="99" y="35"/>
                </a:cubicBezTo>
                <a:cubicBezTo>
                  <a:pt x="96" y="41"/>
                  <a:pt x="87" y="55"/>
                  <a:pt x="90" y="60"/>
                </a:cubicBezTo>
                <a:cubicBezTo>
                  <a:pt x="90" y="60"/>
                  <a:pt x="124" y="59"/>
                  <a:pt x="130" y="62"/>
                </a:cubicBezTo>
                <a:cubicBezTo>
                  <a:pt x="134" y="63"/>
                  <a:pt x="140" y="72"/>
                  <a:pt x="140" y="77"/>
                </a:cubicBezTo>
                <a:cubicBezTo>
                  <a:pt x="140" y="79"/>
                  <a:pt x="136" y="83"/>
                  <a:pt x="135" y="85"/>
                </a:cubicBezTo>
                <a:close/>
                <a:moveTo>
                  <a:pt x="30" y="137"/>
                </a:moveTo>
                <a:cubicBezTo>
                  <a:pt x="30" y="137"/>
                  <a:pt x="30" y="137"/>
                  <a:pt x="30" y="137"/>
                </a:cubicBezTo>
                <a:cubicBezTo>
                  <a:pt x="30" y="137"/>
                  <a:pt x="30" y="137"/>
                  <a:pt x="30" y="82"/>
                </a:cubicBezTo>
                <a:cubicBezTo>
                  <a:pt x="30" y="79"/>
                  <a:pt x="27" y="76"/>
                  <a:pt x="23" y="76"/>
                </a:cubicBezTo>
                <a:cubicBezTo>
                  <a:pt x="23" y="76"/>
                  <a:pt x="23" y="76"/>
                  <a:pt x="7" y="76"/>
                </a:cubicBezTo>
                <a:cubicBezTo>
                  <a:pt x="3" y="76"/>
                  <a:pt x="0" y="79"/>
                  <a:pt x="0" y="82"/>
                </a:cubicBezTo>
                <a:cubicBezTo>
                  <a:pt x="0" y="82"/>
                  <a:pt x="0" y="82"/>
                  <a:pt x="0" y="137"/>
                </a:cubicBezTo>
                <a:cubicBezTo>
                  <a:pt x="0" y="141"/>
                  <a:pt x="3" y="144"/>
                  <a:pt x="7" y="144"/>
                </a:cubicBezTo>
                <a:cubicBezTo>
                  <a:pt x="7" y="144"/>
                  <a:pt x="7" y="144"/>
                  <a:pt x="23" y="144"/>
                </a:cubicBezTo>
                <a:cubicBezTo>
                  <a:pt x="27" y="144"/>
                  <a:pt x="30" y="141"/>
                  <a:pt x="30" y="1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ea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256115" y="1529481"/>
            <a:ext cx="2340429" cy="2035628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0" spc="-50" dirty="0" err="1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Prereqs</a:t>
            </a:r>
            <a:endParaRPr lang="en-US" sz="4000" spc="-50" dirty="0">
              <a:solidFill>
                <a:prstClr val="white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62"/>
          <p:cNvSpPr>
            <a:spLocks noEditPoints="1"/>
          </p:cNvSpPr>
          <p:nvPr/>
        </p:nvSpPr>
        <p:spPr bwMode="black">
          <a:xfrm>
            <a:off x="7054583" y="1807440"/>
            <a:ext cx="768473" cy="683276"/>
          </a:xfrm>
          <a:custGeom>
            <a:avLst/>
            <a:gdLst>
              <a:gd name="T0" fmla="*/ 189 w 189"/>
              <a:gd name="T1" fmla="*/ 94 h 189"/>
              <a:gd name="T2" fmla="*/ 0 w 189"/>
              <a:gd name="T3" fmla="*/ 94 h 189"/>
              <a:gd name="T4" fmla="*/ 129 w 189"/>
              <a:gd name="T5" fmla="*/ 172 h 189"/>
              <a:gd name="T6" fmla="*/ 124 w 189"/>
              <a:gd name="T7" fmla="*/ 123 h 189"/>
              <a:gd name="T8" fmla="*/ 123 w 189"/>
              <a:gd name="T9" fmla="*/ 84 h 189"/>
              <a:gd name="T10" fmla="*/ 140 w 189"/>
              <a:gd name="T11" fmla="*/ 85 h 189"/>
              <a:gd name="T12" fmla="*/ 152 w 189"/>
              <a:gd name="T13" fmla="*/ 89 h 189"/>
              <a:gd name="T14" fmla="*/ 158 w 189"/>
              <a:gd name="T15" fmla="*/ 84 h 189"/>
              <a:gd name="T16" fmla="*/ 152 w 189"/>
              <a:gd name="T17" fmla="*/ 82 h 189"/>
              <a:gd name="T18" fmla="*/ 146 w 189"/>
              <a:gd name="T19" fmla="*/ 78 h 189"/>
              <a:gd name="T20" fmla="*/ 139 w 189"/>
              <a:gd name="T21" fmla="*/ 74 h 189"/>
              <a:gd name="T22" fmla="*/ 128 w 189"/>
              <a:gd name="T23" fmla="*/ 80 h 189"/>
              <a:gd name="T24" fmla="*/ 121 w 189"/>
              <a:gd name="T25" fmla="*/ 72 h 189"/>
              <a:gd name="T26" fmla="*/ 132 w 189"/>
              <a:gd name="T27" fmla="*/ 59 h 189"/>
              <a:gd name="T28" fmla="*/ 140 w 189"/>
              <a:gd name="T29" fmla="*/ 57 h 189"/>
              <a:gd name="T30" fmla="*/ 149 w 189"/>
              <a:gd name="T31" fmla="*/ 52 h 189"/>
              <a:gd name="T32" fmla="*/ 148 w 189"/>
              <a:gd name="T33" fmla="*/ 44 h 189"/>
              <a:gd name="T34" fmla="*/ 144 w 189"/>
              <a:gd name="T35" fmla="*/ 46 h 189"/>
              <a:gd name="T36" fmla="*/ 138 w 189"/>
              <a:gd name="T37" fmla="*/ 48 h 189"/>
              <a:gd name="T38" fmla="*/ 147 w 189"/>
              <a:gd name="T39" fmla="*/ 28 h 189"/>
              <a:gd name="T40" fmla="*/ 108 w 189"/>
              <a:gd name="T41" fmla="*/ 11 h 189"/>
              <a:gd name="T42" fmla="*/ 90 w 189"/>
              <a:gd name="T43" fmla="*/ 43 h 189"/>
              <a:gd name="T44" fmla="*/ 78 w 189"/>
              <a:gd name="T45" fmla="*/ 21 h 189"/>
              <a:gd name="T46" fmla="*/ 69 w 189"/>
              <a:gd name="T47" fmla="*/ 13 h 189"/>
              <a:gd name="T48" fmla="*/ 60 w 189"/>
              <a:gd name="T49" fmla="*/ 23 h 189"/>
              <a:gd name="T50" fmla="*/ 72 w 189"/>
              <a:gd name="T51" fmla="*/ 43 h 189"/>
              <a:gd name="T52" fmla="*/ 59 w 189"/>
              <a:gd name="T53" fmla="*/ 31 h 189"/>
              <a:gd name="T54" fmla="*/ 44 w 189"/>
              <a:gd name="T55" fmla="*/ 49 h 189"/>
              <a:gd name="T56" fmla="*/ 57 w 189"/>
              <a:gd name="T57" fmla="*/ 47 h 189"/>
              <a:gd name="T58" fmla="*/ 73 w 189"/>
              <a:gd name="T59" fmla="*/ 70 h 189"/>
              <a:gd name="T60" fmla="*/ 47 w 189"/>
              <a:gd name="T61" fmla="*/ 100 h 189"/>
              <a:gd name="T62" fmla="*/ 31 w 189"/>
              <a:gd name="T63" fmla="*/ 97 h 189"/>
              <a:gd name="T64" fmla="*/ 40 w 189"/>
              <a:gd name="T65" fmla="*/ 103 h 189"/>
              <a:gd name="T66" fmla="*/ 42 w 189"/>
              <a:gd name="T67" fmla="*/ 116 h 189"/>
              <a:gd name="T68" fmla="*/ 81 w 189"/>
              <a:gd name="T69" fmla="*/ 132 h 189"/>
              <a:gd name="T70" fmla="*/ 67 w 189"/>
              <a:gd name="T71" fmla="*/ 175 h 189"/>
              <a:gd name="T72" fmla="*/ 129 w 189"/>
              <a:gd name="T73" fmla="*/ 172 h 189"/>
              <a:gd name="T74" fmla="*/ 172 w 189"/>
              <a:gd name="T75" fmla="*/ 115 h 189"/>
              <a:gd name="T76" fmla="*/ 172 w 189"/>
              <a:gd name="T77" fmla="*/ 118 h 189"/>
              <a:gd name="T78" fmla="*/ 177 w 189"/>
              <a:gd name="T79" fmla="*/ 114 h 189"/>
              <a:gd name="T80" fmla="*/ 156 w 189"/>
              <a:gd name="T81" fmla="*/ 152 h 189"/>
              <a:gd name="T82" fmla="*/ 52 w 189"/>
              <a:gd name="T83" fmla="*/ 168 h 189"/>
              <a:gd name="T84" fmla="*/ 47 w 189"/>
              <a:gd name="T85" fmla="*/ 126 h 189"/>
              <a:gd name="T86" fmla="*/ 42 w 189"/>
              <a:gd name="T87" fmla="*/ 121 h 189"/>
              <a:gd name="T88" fmla="*/ 20 w 189"/>
              <a:gd name="T89" fmla="*/ 103 h 189"/>
              <a:gd name="T90" fmla="*/ 9 w 189"/>
              <a:gd name="T91" fmla="*/ 94 h 189"/>
              <a:gd name="T92" fmla="*/ 108 w 189"/>
              <a:gd name="T93" fmla="*/ 41 h 189"/>
              <a:gd name="T94" fmla="*/ 108 w 189"/>
              <a:gd name="T95" fmla="*/ 41 h 189"/>
              <a:gd name="T96" fmla="*/ 129 w 189"/>
              <a:gd name="T97" fmla="*/ 58 h 189"/>
              <a:gd name="T98" fmla="*/ 125 w 189"/>
              <a:gd name="T99" fmla="*/ 49 h 189"/>
              <a:gd name="T100" fmla="*/ 160 w 189"/>
              <a:gd name="T101" fmla="*/ 69 h 189"/>
              <a:gd name="T102" fmla="*/ 158 w 189"/>
              <a:gd name="T103" fmla="*/ 77 h 189"/>
              <a:gd name="T104" fmla="*/ 59 w 189"/>
              <a:gd name="T105" fmla="*/ 106 h 189"/>
              <a:gd name="T106" fmla="*/ 46 w 189"/>
              <a:gd name="T107" fmla="*/ 102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9" h="189">
                <a:moveTo>
                  <a:pt x="94" y="0"/>
                </a:moveTo>
                <a:cubicBezTo>
                  <a:pt x="146" y="0"/>
                  <a:pt x="189" y="42"/>
                  <a:pt x="189" y="94"/>
                </a:cubicBezTo>
                <a:cubicBezTo>
                  <a:pt x="189" y="147"/>
                  <a:pt x="146" y="189"/>
                  <a:pt x="94" y="189"/>
                </a:cubicBezTo>
                <a:cubicBezTo>
                  <a:pt x="42" y="189"/>
                  <a:pt x="0" y="147"/>
                  <a:pt x="0" y="94"/>
                </a:cubicBezTo>
                <a:cubicBezTo>
                  <a:pt x="0" y="42"/>
                  <a:pt x="42" y="0"/>
                  <a:pt x="94" y="0"/>
                </a:cubicBezTo>
                <a:close/>
                <a:moveTo>
                  <a:pt x="129" y="172"/>
                </a:moveTo>
                <a:cubicBezTo>
                  <a:pt x="126" y="156"/>
                  <a:pt x="135" y="129"/>
                  <a:pt x="130" y="124"/>
                </a:cubicBezTo>
                <a:cubicBezTo>
                  <a:pt x="128" y="123"/>
                  <a:pt x="126" y="122"/>
                  <a:pt x="124" y="123"/>
                </a:cubicBezTo>
                <a:cubicBezTo>
                  <a:pt x="120" y="124"/>
                  <a:pt x="116" y="126"/>
                  <a:pt x="113" y="125"/>
                </a:cubicBezTo>
                <a:cubicBezTo>
                  <a:pt x="96" y="117"/>
                  <a:pt x="106" y="90"/>
                  <a:pt x="123" y="84"/>
                </a:cubicBezTo>
                <a:cubicBezTo>
                  <a:pt x="126" y="83"/>
                  <a:pt x="129" y="83"/>
                  <a:pt x="132" y="83"/>
                </a:cubicBezTo>
                <a:cubicBezTo>
                  <a:pt x="137" y="82"/>
                  <a:pt x="140" y="82"/>
                  <a:pt x="140" y="85"/>
                </a:cubicBezTo>
                <a:cubicBezTo>
                  <a:pt x="140" y="89"/>
                  <a:pt x="148" y="92"/>
                  <a:pt x="150" y="92"/>
                </a:cubicBezTo>
                <a:cubicBezTo>
                  <a:pt x="151" y="92"/>
                  <a:pt x="151" y="89"/>
                  <a:pt x="152" y="89"/>
                </a:cubicBezTo>
                <a:cubicBezTo>
                  <a:pt x="159" y="89"/>
                  <a:pt x="164" y="93"/>
                  <a:pt x="165" y="90"/>
                </a:cubicBezTo>
                <a:cubicBezTo>
                  <a:pt x="167" y="80"/>
                  <a:pt x="166" y="85"/>
                  <a:pt x="158" y="84"/>
                </a:cubicBezTo>
                <a:cubicBezTo>
                  <a:pt x="155" y="83"/>
                  <a:pt x="157" y="78"/>
                  <a:pt x="154" y="78"/>
                </a:cubicBezTo>
                <a:cubicBezTo>
                  <a:pt x="152" y="77"/>
                  <a:pt x="155" y="84"/>
                  <a:pt x="152" y="82"/>
                </a:cubicBezTo>
                <a:cubicBezTo>
                  <a:pt x="148" y="79"/>
                  <a:pt x="146" y="72"/>
                  <a:pt x="142" y="71"/>
                </a:cubicBezTo>
                <a:cubicBezTo>
                  <a:pt x="137" y="70"/>
                  <a:pt x="145" y="75"/>
                  <a:pt x="146" y="78"/>
                </a:cubicBezTo>
                <a:cubicBezTo>
                  <a:pt x="147" y="81"/>
                  <a:pt x="143" y="85"/>
                  <a:pt x="141" y="82"/>
                </a:cubicBezTo>
                <a:cubicBezTo>
                  <a:pt x="140" y="81"/>
                  <a:pt x="145" y="78"/>
                  <a:pt x="139" y="74"/>
                </a:cubicBezTo>
                <a:cubicBezTo>
                  <a:pt x="138" y="72"/>
                  <a:pt x="135" y="72"/>
                  <a:pt x="133" y="74"/>
                </a:cubicBezTo>
                <a:cubicBezTo>
                  <a:pt x="130" y="77"/>
                  <a:pt x="129" y="80"/>
                  <a:pt x="128" y="80"/>
                </a:cubicBezTo>
                <a:cubicBezTo>
                  <a:pt x="125" y="82"/>
                  <a:pt x="123" y="82"/>
                  <a:pt x="120" y="81"/>
                </a:cubicBezTo>
                <a:cubicBezTo>
                  <a:pt x="116" y="80"/>
                  <a:pt x="117" y="71"/>
                  <a:pt x="121" y="72"/>
                </a:cubicBezTo>
                <a:cubicBezTo>
                  <a:pt x="133" y="75"/>
                  <a:pt x="122" y="68"/>
                  <a:pt x="125" y="66"/>
                </a:cubicBezTo>
                <a:cubicBezTo>
                  <a:pt x="126" y="65"/>
                  <a:pt x="130" y="62"/>
                  <a:pt x="132" y="59"/>
                </a:cubicBezTo>
                <a:cubicBezTo>
                  <a:pt x="134" y="57"/>
                  <a:pt x="133" y="51"/>
                  <a:pt x="137" y="52"/>
                </a:cubicBezTo>
                <a:cubicBezTo>
                  <a:pt x="139" y="52"/>
                  <a:pt x="138" y="56"/>
                  <a:pt x="140" y="57"/>
                </a:cubicBezTo>
                <a:cubicBezTo>
                  <a:pt x="141" y="58"/>
                  <a:pt x="144" y="57"/>
                  <a:pt x="146" y="57"/>
                </a:cubicBezTo>
                <a:cubicBezTo>
                  <a:pt x="149" y="57"/>
                  <a:pt x="149" y="55"/>
                  <a:pt x="149" y="52"/>
                </a:cubicBezTo>
                <a:cubicBezTo>
                  <a:pt x="149" y="48"/>
                  <a:pt x="156" y="49"/>
                  <a:pt x="156" y="47"/>
                </a:cubicBezTo>
                <a:cubicBezTo>
                  <a:pt x="155" y="44"/>
                  <a:pt x="148" y="48"/>
                  <a:pt x="148" y="44"/>
                </a:cubicBezTo>
                <a:cubicBezTo>
                  <a:pt x="148" y="39"/>
                  <a:pt x="154" y="38"/>
                  <a:pt x="150" y="37"/>
                </a:cubicBezTo>
                <a:cubicBezTo>
                  <a:pt x="147" y="36"/>
                  <a:pt x="143" y="39"/>
                  <a:pt x="144" y="46"/>
                </a:cubicBezTo>
                <a:cubicBezTo>
                  <a:pt x="145" y="53"/>
                  <a:pt x="146" y="56"/>
                  <a:pt x="141" y="54"/>
                </a:cubicBezTo>
                <a:cubicBezTo>
                  <a:pt x="137" y="51"/>
                  <a:pt x="142" y="46"/>
                  <a:pt x="138" y="48"/>
                </a:cubicBezTo>
                <a:cubicBezTo>
                  <a:pt x="135" y="50"/>
                  <a:pt x="133" y="51"/>
                  <a:pt x="133" y="46"/>
                </a:cubicBezTo>
                <a:cubicBezTo>
                  <a:pt x="133" y="42"/>
                  <a:pt x="141" y="30"/>
                  <a:pt x="147" y="28"/>
                </a:cubicBezTo>
                <a:cubicBezTo>
                  <a:pt x="136" y="19"/>
                  <a:pt x="123" y="13"/>
                  <a:pt x="108" y="11"/>
                </a:cubicBezTo>
                <a:cubicBezTo>
                  <a:pt x="108" y="11"/>
                  <a:pt x="108" y="11"/>
                  <a:pt x="108" y="11"/>
                </a:cubicBezTo>
                <a:cubicBezTo>
                  <a:pt x="108" y="19"/>
                  <a:pt x="108" y="24"/>
                  <a:pt x="107" y="28"/>
                </a:cubicBezTo>
                <a:cubicBezTo>
                  <a:pt x="107" y="33"/>
                  <a:pt x="92" y="34"/>
                  <a:pt x="90" y="43"/>
                </a:cubicBezTo>
                <a:cubicBezTo>
                  <a:pt x="88" y="51"/>
                  <a:pt x="85" y="46"/>
                  <a:pt x="80" y="40"/>
                </a:cubicBezTo>
                <a:cubicBezTo>
                  <a:pt x="75" y="34"/>
                  <a:pt x="81" y="26"/>
                  <a:pt x="78" y="21"/>
                </a:cubicBezTo>
                <a:cubicBezTo>
                  <a:pt x="76" y="16"/>
                  <a:pt x="67" y="23"/>
                  <a:pt x="67" y="18"/>
                </a:cubicBezTo>
                <a:cubicBezTo>
                  <a:pt x="67" y="16"/>
                  <a:pt x="69" y="14"/>
                  <a:pt x="69" y="13"/>
                </a:cubicBezTo>
                <a:cubicBezTo>
                  <a:pt x="68" y="14"/>
                  <a:pt x="67" y="14"/>
                  <a:pt x="66" y="14"/>
                </a:cubicBezTo>
                <a:cubicBezTo>
                  <a:pt x="63" y="16"/>
                  <a:pt x="61" y="22"/>
                  <a:pt x="60" y="23"/>
                </a:cubicBezTo>
                <a:cubicBezTo>
                  <a:pt x="57" y="27"/>
                  <a:pt x="64" y="26"/>
                  <a:pt x="67" y="30"/>
                </a:cubicBezTo>
                <a:cubicBezTo>
                  <a:pt x="71" y="36"/>
                  <a:pt x="74" y="40"/>
                  <a:pt x="72" y="43"/>
                </a:cubicBezTo>
                <a:cubicBezTo>
                  <a:pt x="71" y="46"/>
                  <a:pt x="59" y="43"/>
                  <a:pt x="61" y="38"/>
                </a:cubicBezTo>
                <a:cubicBezTo>
                  <a:pt x="64" y="33"/>
                  <a:pt x="62" y="32"/>
                  <a:pt x="59" y="31"/>
                </a:cubicBezTo>
                <a:cubicBezTo>
                  <a:pt x="56" y="31"/>
                  <a:pt x="56" y="35"/>
                  <a:pt x="56" y="40"/>
                </a:cubicBezTo>
                <a:cubicBezTo>
                  <a:pt x="56" y="44"/>
                  <a:pt x="48" y="45"/>
                  <a:pt x="44" y="49"/>
                </a:cubicBezTo>
                <a:cubicBezTo>
                  <a:pt x="40" y="54"/>
                  <a:pt x="47" y="58"/>
                  <a:pt x="53" y="60"/>
                </a:cubicBezTo>
                <a:cubicBezTo>
                  <a:pt x="59" y="62"/>
                  <a:pt x="55" y="52"/>
                  <a:pt x="57" y="47"/>
                </a:cubicBezTo>
                <a:cubicBezTo>
                  <a:pt x="59" y="40"/>
                  <a:pt x="66" y="46"/>
                  <a:pt x="71" y="52"/>
                </a:cubicBezTo>
                <a:cubicBezTo>
                  <a:pt x="75" y="58"/>
                  <a:pt x="82" y="66"/>
                  <a:pt x="73" y="70"/>
                </a:cubicBezTo>
                <a:cubicBezTo>
                  <a:pt x="58" y="76"/>
                  <a:pt x="52" y="83"/>
                  <a:pt x="49" y="89"/>
                </a:cubicBezTo>
                <a:cubicBezTo>
                  <a:pt x="46" y="95"/>
                  <a:pt x="49" y="98"/>
                  <a:pt x="47" y="100"/>
                </a:cubicBezTo>
                <a:cubicBezTo>
                  <a:pt x="45" y="102"/>
                  <a:pt x="45" y="99"/>
                  <a:pt x="43" y="94"/>
                </a:cubicBezTo>
                <a:cubicBezTo>
                  <a:pt x="41" y="91"/>
                  <a:pt x="34" y="91"/>
                  <a:pt x="31" y="97"/>
                </a:cubicBezTo>
                <a:cubicBezTo>
                  <a:pt x="29" y="98"/>
                  <a:pt x="29" y="101"/>
                  <a:pt x="29" y="104"/>
                </a:cubicBezTo>
                <a:cubicBezTo>
                  <a:pt x="29" y="114"/>
                  <a:pt x="36" y="101"/>
                  <a:pt x="40" y="103"/>
                </a:cubicBezTo>
                <a:cubicBezTo>
                  <a:pt x="45" y="104"/>
                  <a:pt x="36" y="105"/>
                  <a:pt x="37" y="109"/>
                </a:cubicBezTo>
                <a:cubicBezTo>
                  <a:pt x="38" y="113"/>
                  <a:pt x="44" y="107"/>
                  <a:pt x="42" y="116"/>
                </a:cubicBezTo>
                <a:cubicBezTo>
                  <a:pt x="41" y="121"/>
                  <a:pt x="49" y="117"/>
                  <a:pt x="54" y="115"/>
                </a:cubicBezTo>
                <a:cubicBezTo>
                  <a:pt x="65" y="111"/>
                  <a:pt x="73" y="129"/>
                  <a:pt x="81" y="132"/>
                </a:cubicBezTo>
                <a:cubicBezTo>
                  <a:pt x="90" y="135"/>
                  <a:pt x="93" y="137"/>
                  <a:pt x="91" y="141"/>
                </a:cubicBezTo>
                <a:cubicBezTo>
                  <a:pt x="85" y="153"/>
                  <a:pt x="73" y="161"/>
                  <a:pt x="67" y="175"/>
                </a:cubicBezTo>
                <a:cubicBezTo>
                  <a:pt x="75" y="178"/>
                  <a:pt x="85" y="179"/>
                  <a:pt x="94" y="179"/>
                </a:cubicBezTo>
                <a:cubicBezTo>
                  <a:pt x="107" y="179"/>
                  <a:pt x="118" y="177"/>
                  <a:pt x="129" y="172"/>
                </a:cubicBezTo>
                <a:close/>
                <a:moveTo>
                  <a:pt x="177" y="114"/>
                </a:moveTo>
                <a:cubicBezTo>
                  <a:pt x="175" y="114"/>
                  <a:pt x="173" y="115"/>
                  <a:pt x="172" y="115"/>
                </a:cubicBezTo>
                <a:cubicBezTo>
                  <a:pt x="167" y="113"/>
                  <a:pt x="170" y="93"/>
                  <a:pt x="163" y="94"/>
                </a:cubicBezTo>
                <a:cubicBezTo>
                  <a:pt x="160" y="95"/>
                  <a:pt x="165" y="110"/>
                  <a:pt x="172" y="118"/>
                </a:cubicBezTo>
                <a:cubicBezTo>
                  <a:pt x="173" y="119"/>
                  <a:pt x="174" y="118"/>
                  <a:pt x="176" y="118"/>
                </a:cubicBezTo>
                <a:cubicBezTo>
                  <a:pt x="176" y="117"/>
                  <a:pt x="177" y="115"/>
                  <a:pt x="177" y="114"/>
                </a:cubicBezTo>
                <a:close/>
                <a:moveTo>
                  <a:pt x="172" y="128"/>
                </a:moveTo>
                <a:cubicBezTo>
                  <a:pt x="164" y="126"/>
                  <a:pt x="158" y="144"/>
                  <a:pt x="156" y="152"/>
                </a:cubicBezTo>
                <a:cubicBezTo>
                  <a:pt x="163" y="145"/>
                  <a:pt x="168" y="137"/>
                  <a:pt x="172" y="128"/>
                </a:cubicBezTo>
                <a:close/>
                <a:moveTo>
                  <a:pt x="52" y="168"/>
                </a:moveTo>
                <a:cubicBezTo>
                  <a:pt x="53" y="160"/>
                  <a:pt x="54" y="151"/>
                  <a:pt x="52" y="150"/>
                </a:cubicBezTo>
                <a:cubicBezTo>
                  <a:pt x="45" y="144"/>
                  <a:pt x="40" y="135"/>
                  <a:pt x="47" y="126"/>
                </a:cubicBezTo>
                <a:cubicBezTo>
                  <a:pt x="48" y="125"/>
                  <a:pt x="49" y="124"/>
                  <a:pt x="49" y="122"/>
                </a:cubicBezTo>
                <a:cubicBezTo>
                  <a:pt x="50" y="119"/>
                  <a:pt x="47" y="121"/>
                  <a:pt x="42" y="121"/>
                </a:cubicBezTo>
                <a:cubicBezTo>
                  <a:pt x="37" y="121"/>
                  <a:pt x="41" y="113"/>
                  <a:pt x="31" y="112"/>
                </a:cubicBezTo>
                <a:cubicBezTo>
                  <a:pt x="21" y="111"/>
                  <a:pt x="21" y="109"/>
                  <a:pt x="20" y="103"/>
                </a:cubicBezTo>
                <a:cubicBezTo>
                  <a:pt x="20" y="97"/>
                  <a:pt x="14" y="91"/>
                  <a:pt x="9" y="90"/>
                </a:cubicBezTo>
                <a:cubicBezTo>
                  <a:pt x="9" y="91"/>
                  <a:pt x="9" y="93"/>
                  <a:pt x="9" y="94"/>
                </a:cubicBezTo>
                <a:cubicBezTo>
                  <a:pt x="9" y="126"/>
                  <a:pt x="27" y="154"/>
                  <a:pt x="52" y="168"/>
                </a:cubicBezTo>
                <a:close/>
                <a:moveTo>
                  <a:pt x="108" y="41"/>
                </a:moveTo>
                <a:cubicBezTo>
                  <a:pt x="112" y="43"/>
                  <a:pt x="116" y="40"/>
                  <a:pt x="115" y="37"/>
                </a:cubicBezTo>
                <a:cubicBezTo>
                  <a:pt x="112" y="32"/>
                  <a:pt x="103" y="35"/>
                  <a:pt x="108" y="41"/>
                </a:cubicBezTo>
                <a:close/>
                <a:moveTo>
                  <a:pt x="125" y="49"/>
                </a:moveTo>
                <a:cubicBezTo>
                  <a:pt x="128" y="49"/>
                  <a:pt x="130" y="55"/>
                  <a:pt x="129" y="58"/>
                </a:cubicBezTo>
                <a:cubicBezTo>
                  <a:pt x="127" y="64"/>
                  <a:pt x="122" y="60"/>
                  <a:pt x="121" y="56"/>
                </a:cubicBezTo>
                <a:cubicBezTo>
                  <a:pt x="121" y="52"/>
                  <a:pt x="122" y="49"/>
                  <a:pt x="125" y="49"/>
                </a:cubicBezTo>
                <a:close/>
                <a:moveTo>
                  <a:pt x="158" y="77"/>
                </a:moveTo>
                <a:cubicBezTo>
                  <a:pt x="155" y="74"/>
                  <a:pt x="156" y="70"/>
                  <a:pt x="160" y="69"/>
                </a:cubicBezTo>
                <a:cubicBezTo>
                  <a:pt x="167" y="68"/>
                  <a:pt x="176" y="75"/>
                  <a:pt x="170" y="77"/>
                </a:cubicBezTo>
                <a:cubicBezTo>
                  <a:pt x="167" y="78"/>
                  <a:pt x="162" y="78"/>
                  <a:pt x="158" y="77"/>
                </a:cubicBezTo>
                <a:close/>
                <a:moveTo>
                  <a:pt x="46" y="102"/>
                </a:moveTo>
                <a:cubicBezTo>
                  <a:pt x="49" y="102"/>
                  <a:pt x="57" y="104"/>
                  <a:pt x="59" y="106"/>
                </a:cubicBezTo>
                <a:cubicBezTo>
                  <a:pt x="61" y="109"/>
                  <a:pt x="53" y="108"/>
                  <a:pt x="48" y="106"/>
                </a:cubicBezTo>
                <a:cubicBezTo>
                  <a:pt x="45" y="105"/>
                  <a:pt x="43" y="103"/>
                  <a:pt x="46" y="1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8782" tIns="49392" rIns="98782" bIns="49392" numCol="1" anchor="t" anchorCtr="0" compatLnSpc="1">
            <a:prstTxWarp prst="textNoShape">
              <a:avLst/>
            </a:prstTxWarp>
          </a:bodyPr>
          <a:lstStyle/>
          <a:p>
            <a:pPr defTabSz="1096740" fontAlgn="base">
              <a:spcBef>
                <a:spcPct val="0"/>
              </a:spcBef>
              <a:spcAft>
                <a:spcPct val="0"/>
              </a:spcAft>
            </a:pPr>
            <a:endParaRPr lang="en-US" sz="1900" dirty="0">
              <a:solidFill>
                <a:srgbClr val="FFFFFF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623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4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Eric Skaggs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120" y="1600201"/>
            <a:ext cx="3765351" cy="46275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>
          <a:xfrm>
            <a:off x="5504173" y="1600206"/>
            <a:ext cx="6076641" cy="4626858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www.skaggej.com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@skaggej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eskaggs@outlook.com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Catapult Systems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Pluralsight Author</a:t>
            </a:r>
            <a:endParaRPr lang="en-US" dirty="0" smtClean="0"/>
          </a:p>
          <a:p>
            <a:r>
              <a:rPr lang="en-US" dirty="0" smtClean="0"/>
              <a:t>Content:  </a:t>
            </a:r>
            <a:r>
              <a:rPr lang="en-US" dirty="0" smtClean="0">
                <a:hlinkClick r:id="rId8"/>
              </a:rPr>
              <a:t>http://1drv.ms/1x7lHiR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9117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independent wholly owned subsidiary of CSI since 2013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Privately founded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1993, Austin Texas Headquarters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550+ employees (U.S.)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Delivered over 5,000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 engagements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National Coverage with offices in 10 cities: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9788" y="4786411"/>
            <a:ext cx="236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63" lvl="1" indent="-4763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10101">
                    <a:lumMod val="75000"/>
                    <a:lumOff val="25000"/>
                  </a:srgbClr>
                </a:solidFill>
                <a:latin typeface="Segoe UI Symbol" pitchFamily="34" charset="0"/>
                <a:ea typeface="Segoe UI Symbol" pitchFamily="34" charset="0"/>
              </a:rPr>
              <a:t>– Austin</a:t>
            </a:r>
          </a:p>
          <a:p>
            <a:pPr marL="4763" lvl="1" indent="-4763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10101">
                    <a:lumMod val="75000"/>
                    <a:lumOff val="25000"/>
                  </a:srgbClr>
                </a:solidFill>
                <a:latin typeface="Segoe UI Symbol" pitchFamily="34" charset="0"/>
                <a:ea typeface="Segoe UI Symbol" pitchFamily="34" charset="0"/>
              </a:rPr>
              <a:t>– Dallas</a:t>
            </a:r>
          </a:p>
          <a:p>
            <a:pPr marL="4763" lvl="1" indent="-4763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10101">
                    <a:lumMod val="75000"/>
                    <a:lumOff val="25000"/>
                  </a:srgbClr>
                </a:solidFill>
                <a:latin typeface="Segoe UI Symbol" pitchFamily="34" charset="0"/>
                <a:ea typeface="Segoe UI Symbol" pitchFamily="34" charset="0"/>
              </a:rPr>
              <a:t>– Denver</a:t>
            </a:r>
          </a:p>
          <a:p>
            <a:pPr marL="4763" lvl="1" indent="-4763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10101">
                    <a:lumMod val="75000"/>
                    <a:lumOff val="25000"/>
                  </a:srgbClr>
                </a:solidFill>
                <a:latin typeface="Segoe UI Symbol" pitchFamily="34" charset="0"/>
                <a:ea typeface="Segoe UI Symbol" pitchFamily="34" charset="0"/>
              </a:rPr>
              <a:t>– Ft. Lauderdale</a:t>
            </a:r>
            <a:br>
              <a:rPr lang="en-US" sz="2400" dirty="0">
                <a:solidFill>
                  <a:srgbClr val="010101">
                    <a:lumMod val="75000"/>
                    <a:lumOff val="25000"/>
                  </a:srgbClr>
                </a:solidFill>
                <a:latin typeface="Segoe UI Symbol" pitchFamily="34" charset="0"/>
                <a:ea typeface="Segoe UI Symbol" pitchFamily="34" charset="0"/>
              </a:rPr>
            </a:br>
            <a:r>
              <a:rPr lang="en-US" sz="2400" dirty="0">
                <a:solidFill>
                  <a:srgbClr val="010101">
                    <a:lumMod val="75000"/>
                    <a:lumOff val="25000"/>
                  </a:srgbClr>
                </a:solidFill>
                <a:latin typeface="Segoe UI Symbol" pitchFamily="34" charset="0"/>
                <a:ea typeface="Segoe UI Symbol" pitchFamily="34" charset="0"/>
              </a:rPr>
              <a:t>– Houston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8967" y="4724688"/>
            <a:ext cx="3022787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282575" fontAlgn="base">
              <a:spcBef>
                <a:spcPts val="200"/>
              </a:spcBef>
              <a:spcAft>
                <a:spcPct val="0"/>
              </a:spcAft>
              <a:tabLst>
                <a:tab pos="914400" algn="l"/>
                <a:tab pos="1828800" algn="l"/>
              </a:tabLst>
            </a:pPr>
            <a:r>
              <a:rPr lang="en-US" sz="2400" dirty="0">
                <a:solidFill>
                  <a:srgbClr val="010101">
                    <a:lumMod val="75000"/>
                    <a:lumOff val="25000"/>
                  </a:srgbClr>
                </a:solidFill>
                <a:latin typeface="Segoe UI Symbol" pitchFamily="34" charset="0"/>
                <a:ea typeface="Segoe UI Symbol" pitchFamily="34" charset="0"/>
              </a:rPr>
              <a:t>– Phoenix</a:t>
            </a:r>
          </a:p>
          <a:p>
            <a:pPr marL="4763" lvl="1" indent="-4763" defTabSz="282575" fontAlgn="base">
              <a:spcBef>
                <a:spcPts val="200"/>
              </a:spcBef>
              <a:spcAft>
                <a:spcPct val="0"/>
              </a:spcAft>
              <a:tabLst>
                <a:tab pos="914400" algn="l"/>
                <a:tab pos="1828800" algn="l"/>
              </a:tabLst>
            </a:pPr>
            <a:r>
              <a:rPr lang="en-US" sz="2400" dirty="0">
                <a:solidFill>
                  <a:srgbClr val="010101">
                    <a:lumMod val="75000"/>
                    <a:lumOff val="25000"/>
                  </a:srgbClr>
                </a:solidFill>
                <a:latin typeface="Segoe UI Symbol" pitchFamily="34" charset="0"/>
                <a:ea typeface="Segoe UI Symbol" pitchFamily="34" charset="0"/>
              </a:rPr>
              <a:t>– San Antonio</a:t>
            </a:r>
          </a:p>
          <a:p>
            <a:pPr marL="4763" lvl="1" indent="-4763" defTabSz="282575" fontAlgn="base">
              <a:spcBef>
                <a:spcPts val="200"/>
              </a:spcBef>
              <a:spcAft>
                <a:spcPct val="0"/>
              </a:spcAft>
              <a:tabLst>
                <a:tab pos="914400" algn="l"/>
                <a:tab pos="1828800" algn="l"/>
              </a:tabLst>
            </a:pPr>
            <a:r>
              <a:rPr lang="en-US" sz="2400" dirty="0">
                <a:solidFill>
                  <a:srgbClr val="010101">
                    <a:lumMod val="75000"/>
                    <a:lumOff val="25000"/>
                  </a:srgbClr>
                </a:solidFill>
                <a:latin typeface="Segoe UI Symbol" pitchFamily="34" charset="0"/>
                <a:ea typeface="Segoe UI Symbol" pitchFamily="34" charset="0"/>
              </a:rPr>
              <a:t>– Seattle</a:t>
            </a:r>
          </a:p>
          <a:p>
            <a:pPr marL="4763" lvl="1" indent="-4763" defTabSz="282575" fontAlgn="base">
              <a:spcBef>
                <a:spcPts val="200"/>
              </a:spcBef>
              <a:spcAft>
                <a:spcPct val="0"/>
              </a:spcAft>
              <a:tabLst>
                <a:tab pos="914400" algn="l"/>
                <a:tab pos="1828800" algn="l"/>
              </a:tabLst>
            </a:pPr>
            <a:r>
              <a:rPr lang="en-US" sz="2400" dirty="0">
                <a:solidFill>
                  <a:srgbClr val="010101">
                    <a:lumMod val="75000"/>
                    <a:lumOff val="25000"/>
                  </a:srgbClr>
                </a:solidFill>
                <a:latin typeface="Segoe UI Symbol" pitchFamily="34" charset="0"/>
                <a:ea typeface="Segoe UI Symbol" pitchFamily="34" charset="0"/>
              </a:rPr>
              <a:t>– Tampa</a:t>
            </a:r>
          </a:p>
          <a:p>
            <a:pPr marL="4763" lvl="1" indent="-4763" defTabSz="282575" fontAlgn="base">
              <a:spcBef>
                <a:spcPts val="200"/>
              </a:spcBef>
              <a:spcAft>
                <a:spcPct val="0"/>
              </a:spcAft>
              <a:tabLst>
                <a:tab pos="914400" algn="l"/>
                <a:tab pos="1828800" algn="l"/>
              </a:tabLst>
            </a:pPr>
            <a:r>
              <a:rPr lang="en-US" sz="2400" dirty="0">
                <a:solidFill>
                  <a:srgbClr val="010101">
                    <a:lumMod val="75000"/>
                    <a:lumOff val="25000"/>
                  </a:srgbClr>
                </a:solidFill>
                <a:latin typeface="Segoe UI Symbol" pitchFamily="34" charset="0"/>
                <a:ea typeface="Segoe UI Symbol" pitchFamily="34" charset="0"/>
              </a:rPr>
              <a:t>– Washington D.C.</a:t>
            </a:r>
          </a:p>
        </p:txBody>
      </p:sp>
    </p:spTree>
    <p:extLst>
      <p:ext uri="{BB962C8B-B14F-4D97-AF65-F5344CB8AC3E}">
        <p14:creationId xmlns:p14="http://schemas.microsoft.com/office/powerpoint/2010/main" val="2248504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71" y="339823"/>
            <a:ext cx="11149013" cy="855917"/>
          </a:xfrm>
        </p:spPr>
        <p:txBody>
          <a:bodyPr/>
          <a:lstStyle/>
          <a:p>
            <a:r>
              <a:rPr lang="en-US" dirty="0" smtClean="0"/>
              <a:t>Who We 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0031" y="1445574"/>
            <a:ext cx="11085215" cy="4889207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/>
              <a:t>“The Microsoft Consulting Company</a:t>
            </a:r>
            <a:r>
              <a:rPr lang="en-US" sz="2400" i="1" dirty="0"/>
              <a:t>”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National Systems Integrator (NSI) 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100% Microsoft focused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provide:</a:t>
            </a:r>
          </a:p>
          <a:p>
            <a:pPr lvl="1"/>
            <a:r>
              <a:rPr lang="en-US" sz="1800" dirty="0"/>
              <a:t>Infrastructure</a:t>
            </a:r>
          </a:p>
          <a:p>
            <a:pPr lvl="1"/>
            <a:r>
              <a:rPr lang="en-US" sz="1800" dirty="0"/>
              <a:t>Business Intelligence</a:t>
            </a:r>
          </a:p>
          <a:p>
            <a:pPr lvl="1"/>
            <a:r>
              <a:rPr lang="en-US" sz="1800" dirty="0"/>
              <a:t>Managed Services</a:t>
            </a:r>
          </a:p>
          <a:p>
            <a:pPr lvl="1"/>
            <a:r>
              <a:rPr lang="en-US" sz="1800" dirty="0"/>
              <a:t>User Centered Design</a:t>
            </a:r>
          </a:p>
          <a:p>
            <a:pPr lvl="1"/>
            <a:r>
              <a:rPr lang="en-US" sz="1800" dirty="0"/>
              <a:t>Web Solutions</a:t>
            </a:r>
          </a:p>
          <a:p>
            <a:pPr lvl="1"/>
            <a:r>
              <a:rPr lang="en-US" sz="1800" dirty="0"/>
              <a:t>Cloud Services</a:t>
            </a:r>
          </a:p>
          <a:p>
            <a:pPr lvl="1"/>
            <a:r>
              <a:rPr lang="en-US" sz="1800" dirty="0"/>
              <a:t>Custom Applications</a:t>
            </a:r>
          </a:p>
          <a:p>
            <a:pPr lvl="1"/>
            <a:r>
              <a:rPr lang="en-US" sz="1800" dirty="0"/>
              <a:t>Mobile Solutions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724" y="3250018"/>
            <a:ext cx="1151019" cy="1216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584" y="1871000"/>
            <a:ext cx="1151019" cy="12169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584" y="3267402"/>
            <a:ext cx="1151019" cy="12169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953" y="1882592"/>
            <a:ext cx="1151019" cy="12169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566" y="3266732"/>
            <a:ext cx="1151019" cy="12169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724" y="1871001"/>
            <a:ext cx="1151019" cy="12169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075" y="1882592"/>
            <a:ext cx="1151019" cy="12169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953" y="3255812"/>
            <a:ext cx="1151019" cy="121690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503476" y="6334780"/>
            <a:ext cx="45575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  <a:spcAft>
                <a:spcPct val="0"/>
              </a:spcAft>
            </a:pPr>
            <a:r>
              <a:rPr lang="en-US" sz="14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itchFamily="34" charset="0"/>
                <a:ea typeface="ＭＳ Ｐゴシック" charset="0"/>
              </a:rPr>
              <a:t>*90% of our employees maintain at least one Microsoft professional certification*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99" y="4629034"/>
            <a:ext cx="1158240" cy="1216152"/>
          </a:xfrm>
          <a:prstGeom prst="rect">
            <a:avLst/>
          </a:prstGeom>
        </p:spPr>
      </p:pic>
      <p:pic>
        <p:nvPicPr>
          <p:cNvPr id="15" name="Picture 2" descr="C:\Users\b-baota\Documents\Sanya\Sales Integration Plan\Graphics files\global-service-cente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816" y="4624025"/>
            <a:ext cx="1158240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b-baota\Documents\Sanya\Sales Integration Plan\Graphics files\service-engineering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583" y="4624025"/>
            <a:ext cx="1158240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b-baota\Documents\Sanya\Sales Integration Plan\Graphics files\test-automati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952" y="4624025"/>
            <a:ext cx="1158240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3094802" y="3244329"/>
            <a:ext cx="3695877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1825" lvl="1" indent="-285750" defTabSz="914363" fontAlgn="base">
              <a:lnSpc>
                <a:spcPct val="90000"/>
              </a:lnSpc>
              <a:spcBef>
                <a:spcPct val="20000"/>
              </a:spcBef>
              <a:spcAft>
                <a:spcPts val="400"/>
              </a:spcAft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86000">
                      <a:prstClr val="black">
                        <a:lumMod val="75000"/>
                        <a:lumOff val="25000"/>
                      </a:prst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Testing/Test Automation</a:t>
            </a:r>
          </a:p>
          <a:p>
            <a:pPr marL="631825" lvl="1" indent="-285750" defTabSz="914363" fontAlgn="base">
              <a:lnSpc>
                <a:spcPct val="90000"/>
              </a:lnSpc>
              <a:spcBef>
                <a:spcPct val="20000"/>
              </a:spcBef>
              <a:spcAft>
                <a:spcPts val="400"/>
              </a:spcAft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86000">
                      <a:prstClr val="black">
                        <a:lumMod val="75000"/>
                        <a:lumOff val="25000"/>
                      </a:prst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Service Engineering</a:t>
            </a:r>
          </a:p>
          <a:p>
            <a:pPr marL="631825" lvl="1" indent="-285750" defTabSz="914363" fontAlgn="base">
              <a:lnSpc>
                <a:spcPct val="90000"/>
              </a:lnSpc>
              <a:spcBef>
                <a:spcPct val="20000"/>
              </a:spcBef>
              <a:spcAft>
                <a:spcPts val="400"/>
              </a:spcAft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86000">
                      <a:prstClr val="black">
                        <a:lumMod val="75000"/>
                        <a:lumOff val="25000"/>
                      </a:prst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Global Delivery</a:t>
            </a:r>
          </a:p>
          <a:p>
            <a:pPr marL="631825" lvl="1" indent="-285750" defTabSz="914363" fontAlgn="base">
              <a:lnSpc>
                <a:spcPct val="90000"/>
              </a:lnSpc>
              <a:spcBef>
                <a:spcPct val="20000"/>
              </a:spcBef>
              <a:spcAft>
                <a:spcPts val="400"/>
              </a:spcAft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86000">
                      <a:prstClr val="black">
                        <a:lumMod val="75000"/>
                        <a:lumOff val="25000"/>
                      </a:prst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Global Service Center</a:t>
            </a:r>
          </a:p>
        </p:txBody>
      </p:sp>
    </p:spTree>
    <p:extLst>
      <p:ext uri="{BB962C8B-B14F-4D97-AF65-F5344CB8AC3E}">
        <p14:creationId xmlns:p14="http://schemas.microsoft.com/office/powerpoint/2010/main" val="2204476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Competencies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2075" y="1190091"/>
            <a:ext cx="106199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 dirty="0">
                <a:solidFill>
                  <a:srgbClr val="010101"/>
                </a:solidFill>
                <a:latin typeface="Segoe UI Light" pitchFamily="34" charset="0"/>
                <a:ea typeface="ＭＳ Ｐゴシック" charset="0"/>
              </a:rPr>
              <a:t>With 13 gold and 4 silver competencies to date, Catapult Systems ranks in the </a:t>
            </a:r>
            <a:r>
              <a:rPr lang="en-US" sz="2400" b="1" dirty="0">
                <a:solidFill>
                  <a:srgbClr val="010101"/>
                </a:solidFill>
                <a:latin typeface="Segoe UI Light" pitchFamily="34" charset="0"/>
                <a:ea typeface="ＭＳ Ｐゴシック" charset="0"/>
              </a:rPr>
              <a:t>top 0.10% </a:t>
            </a:r>
            <a:r>
              <a:rPr lang="en-US" sz="2400" dirty="0">
                <a:solidFill>
                  <a:srgbClr val="010101"/>
                </a:solidFill>
                <a:latin typeface="Segoe UI Light" pitchFamily="34" charset="0"/>
                <a:ea typeface="ＭＳ Ｐゴシック" charset="0"/>
              </a:rPr>
              <a:t>of Microsoft partners globally.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633894" y="2453111"/>
            <a:ext cx="0" cy="3883981"/>
          </a:xfrm>
          <a:prstGeom prst="line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1209" y="2305571"/>
            <a:ext cx="3478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spc="100" dirty="0">
                <a:solidFill>
                  <a:srgbClr val="C00000"/>
                </a:solidFill>
                <a:latin typeface="Segoe UI Light" pitchFamily="34" charset="0"/>
                <a:ea typeface="Segoe UI Symbol" pitchFamily="34" charset="0"/>
              </a:rPr>
              <a:t>GOLD COMPETENCIES</a:t>
            </a:r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29100" y="2875627"/>
            <a:ext cx="3088420" cy="35908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4058" indent="-285750" fontAlgn="base"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ymbol" pitchFamily="34" charset="0"/>
                <a:ea typeface="Segoe UI Symbol" pitchFamily="34" charset="0"/>
              </a:rPr>
              <a:t>Application Development</a:t>
            </a:r>
          </a:p>
          <a:p>
            <a:pPr marL="464058" indent="-285750" fontAlgn="base"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ymbol" pitchFamily="34" charset="0"/>
                <a:ea typeface="Segoe UI Symbol" pitchFamily="34" charset="0"/>
              </a:rPr>
              <a:t>Business Intelligence</a:t>
            </a:r>
          </a:p>
          <a:p>
            <a:pPr marL="464058" indent="-285750" fontAlgn="base"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ymbol" pitchFamily="34" charset="0"/>
                <a:ea typeface="Segoe UI Symbol" pitchFamily="34" charset="0"/>
              </a:rPr>
              <a:t>Collaboration and Content</a:t>
            </a:r>
          </a:p>
          <a:p>
            <a:pPr marL="464058" indent="-285750" fontAlgn="base"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ymbol" pitchFamily="34" charset="0"/>
                <a:ea typeface="Segoe UI Symbol" pitchFamily="34" charset="0"/>
              </a:rPr>
              <a:t>Communications</a:t>
            </a:r>
          </a:p>
          <a:p>
            <a:pPr marL="464058" indent="-285750" fontAlgn="base"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ymbol" pitchFamily="34" charset="0"/>
                <a:ea typeface="Segoe UI Symbol" pitchFamily="34" charset="0"/>
              </a:rPr>
              <a:t>Customer Relationship Management</a:t>
            </a:r>
          </a:p>
          <a:p>
            <a:pPr marL="464058" indent="-285750" fontAlgn="base"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ymbol" pitchFamily="34" charset="0"/>
                <a:ea typeface="Segoe UI Symbol" pitchFamily="34" charset="0"/>
              </a:rPr>
              <a:t>Devices and Deployment</a:t>
            </a:r>
          </a:p>
          <a:p>
            <a:pPr marL="464058" indent="-285750" fontAlgn="base"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ymbol" pitchFamily="34" charset="0"/>
                <a:ea typeface="Segoe UI Symbol" pitchFamily="34" charset="0"/>
              </a:rPr>
              <a:t>Hosting</a:t>
            </a:r>
          </a:p>
          <a:p>
            <a:pPr indent="-164592" fontAlgn="base">
              <a:spcAft>
                <a:spcPct val="0"/>
              </a:spcAft>
              <a:buFont typeface="Wingdings" charset="2"/>
              <a:buChar char="§"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 Symbol" pitchFamily="34" charset="0"/>
              <a:ea typeface="Segoe UI Symbol" pitchFamily="34" charset="0"/>
            </a:endParaRPr>
          </a:p>
          <a:p>
            <a:pPr marL="178308" indent="0" fontAlgn="base">
              <a:spcAft>
                <a:spcPct val="0"/>
              </a:spcAft>
              <a:buNone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 Symbol" pitchFamily="34" charset="0"/>
              <a:ea typeface="Segoe UI Symbol" pitchFamily="34" charset="0"/>
            </a:endParaRPr>
          </a:p>
          <a:p>
            <a:pPr marL="178308" indent="0" fontAlgn="base">
              <a:spcAft>
                <a:spcPct val="0"/>
              </a:spcAft>
              <a:buNone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9" name="Content Placeholder 9"/>
          <p:cNvSpPr txBox="1">
            <a:spLocks/>
          </p:cNvSpPr>
          <p:nvPr/>
        </p:nvSpPr>
        <p:spPr>
          <a:xfrm>
            <a:off x="3331802" y="2873265"/>
            <a:ext cx="3289527" cy="337475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4058" indent="-285750" fontAlgn="base">
              <a:spcAft>
                <a:spcPct val="0"/>
              </a:spcAft>
              <a:buClr>
                <a:srgbClr val="C32032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ymbol" pitchFamily="34" charset="0"/>
                <a:ea typeface="Segoe UI Symbol" pitchFamily="34" charset="0"/>
              </a:rPr>
              <a:t>Management and Virtualization</a:t>
            </a:r>
          </a:p>
          <a:p>
            <a:pPr marL="464058" indent="-285750" fontAlgn="base">
              <a:spcAft>
                <a:spcPct val="0"/>
              </a:spcAft>
              <a:buClr>
                <a:srgbClr val="C32032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ymbol" pitchFamily="34" charset="0"/>
                <a:ea typeface="Segoe UI Symbol" pitchFamily="34" charset="0"/>
              </a:rPr>
              <a:t>Messaging</a:t>
            </a:r>
          </a:p>
          <a:p>
            <a:pPr marL="464058" indent="-285750" fontAlgn="base">
              <a:spcAft>
                <a:spcPct val="0"/>
              </a:spcAft>
              <a:buClr>
                <a:srgbClr val="C32032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ymbol" pitchFamily="34" charset="0"/>
                <a:ea typeface="Segoe UI Symbol" pitchFamily="34" charset="0"/>
              </a:rPr>
              <a:t>Midmarket Solution Provider</a:t>
            </a:r>
          </a:p>
          <a:p>
            <a:pPr marL="464058" indent="-285750" fontAlgn="base">
              <a:spcAft>
                <a:spcPct val="0"/>
              </a:spcAft>
              <a:buClr>
                <a:srgbClr val="C32032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ymbol" pitchFamily="34" charset="0"/>
                <a:ea typeface="Segoe UI Symbol" pitchFamily="34" charset="0"/>
              </a:rPr>
              <a:t>Mobility</a:t>
            </a:r>
          </a:p>
          <a:p>
            <a:pPr marL="464058" indent="-285750" fontAlgn="base">
              <a:spcAft>
                <a:spcPct val="0"/>
              </a:spcAft>
              <a:buClr>
                <a:srgbClr val="C32032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ymbol" pitchFamily="34" charset="0"/>
                <a:ea typeface="Segoe UI Symbol" pitchFamily="34" charset="0"/>
              </a:rPr>
              <a:t>OEM</a:t>
            </a:r>
          </a:p>
          <a:p>
            <a:pPr marL="464058" indent="-285750" fontAlgn="base">
              <a:spcAft>
                <a:spcPct val="0"/>
              </a:spcAft>
              <a:buClr>
                <a:srgbClr val="C32032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ymbol" pitchFamily="34" charset="0"/>
                <a:ea typeface="Segoe UI Symbol" pitchFamily="34" charset="0"/>
              </a:rPr>
              <a:t>Small Business​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75443" y="2305571"/>
            <a:ext cx="3641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spc="100" dirty="0">
                <a:solidFill>
                  <a:srgbClr val="C00000"/>
                </a:solidFill>
                <a:latin typeface="Segoe UI Light" pitchFamily="34" charset="0"/>
                <a:ea typeface="ＭＳ Ｐゴシック" charset="0"/>
              </a:rPr>
              <a:t>SILVER COMPETENCIES</a:t>
            </a:r>
          </a:p>
        </p:txBody>
      </p:sp>
      <p:sp>
        <p:nvSpPr>
          <p:cNvPr id="11" name="Content Placeholder 9"/>
          <p:cNvSpPr txBox="1">
            <a:spLocks/>
          </p:cNvSpPr>
          <p:nvPr/>
        </p:nvSpPr>
        <p:spPr>
          <a:xfrm>
            <a:off x="6863580" y="2848335"/>
            <a:ext cx="2915075" cy="35908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4058" indent="-285750" fontAlgn="base">
              <a:spcAft>
                <a:spcPct val="0"/>
              </a:spcAft>
              <a:buClr>
                <a:srgbClr val="C32032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ymbol" pitchFamily="34" charset="0"/>
                <a:ea typeface="Segoe UI Symbol" pitchFamily="34" charset="0"/>
              </a:rPr>
              <a:t>Application Integration</a:t>
            </a:r>
          </a:p>
          <a:p>
            <a:pPr marL="464058" indent="-285750" fontAlgn="base">
              <a:spcAft>
                <a:spcPct val="0"/>
              </a:spcAft>
              <a:buClr>
                <a:srgbClr val="C32032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ymbol" pitchFamily="34" charset="0"/>
                <a:ea typeface="Segoe UI Symbol" pitchFamily="34" charset="0"/>
              </a:rPr>
              <a:t>Data Platform</a:t>
            </a:r>
          </a:p>
          <a:p>
            <a:pPr marL="464058" indent="-285750" fontAlgn="base">
              <a:spcAft>
                <a:spcPct val="0"/>
              </a:spcAft>
              <a:buClr>
                <a:srgbClr val="C32032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ymbol" pitchFamily="34" charset="0"/>
                <a:ea typeface="Segoe UI Symbol" pitchFamily="34" charset="0"/>
              </a:rPr>
              <a:t>Identity and Access</a:t>
            </a:r>
          </a:p>
          <a:p>
            <a:pPr marL="464058" indent="-285750" fontAlgn="base">
              <a:spcAft>
                <a:spcPct val="0"/>
              </a:spcAft>
              <a:buClr>
                <a:srgbClr val="C32032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ymbol" pitchFamily="34" charset="0"/>
                <a:ea typeface="Segoe UI Symbol" pitchFamily="34" charset="0"/>
              </a:rPr>
              <a:t>Server Platform​</a:t>
            </a:r>
          </a:p>
          <a:p>
            <a:pPr marL="0" indent="-164592" fontAlgn="base">
              <a:spcAft>
                <a:spcPct val="0"/>
              </a:spcAft>
              <a:buNone/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 Symbol" pitchFamily="34" charset="0"/>
              <a:ea typeface="Segoe UI Symbo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842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Services</a:t>
            </a:r>
            <a:endParaRPr lang="en-US" dirty="0"/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681205" y="1273643"/>
            <a:ext cx="29341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rgbClr val="C32032"/>
                </a:solidFill>
                <a:latin typeface="Segoe UI Light" pitchFamily="34" charset="0"/>
                <a:ea typeface="ＭＳ Ｐゴシック" charset="0"/>
              </a:rPr>
              <a:t>Infrastructure	</a:t>
            </a: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337739" y="1273643"/>
            <a:ext cx="38610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rgbClr val="C32032"/>
                </a:solidFill>
                <a:latin typeface="Segoe UI Light" pitchFamily="34" charset="0"/>
                <a:ea typeface="ＭＳ Ｐゴシック" charset="0"/>
              </a:rPr>
              <a:t>Business Intelligence</a:t>
            </a: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7841875" y="1273643"/>
            <a:ext cx="40844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rgbClr val="C32032"/>
                </a:solidFill>
                <a:latin typeface="Segoe UI Light" pitchFamily="34" charset="0"/>
                <a:ea typeface="ＭＳ Ｐゴシック" charset="0"/>
              </a:rPr>
              <a:t>Managed Services</a:t>
            </a:r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4310273" y="1796802"/>
            <a:ext cx="3147954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69863" indent="-169863" fontAlgn="base">
              <a:spcBef>
                <a:spcPct val="20000"/>
              </a:spcBef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Enterprise BI Strategy</a:t>
            </a:r>
          </a:p>
          <a:p>
            <a:pPr marL="169863" indent="-169863" fontAlgn="base">
              <a:spcBef>
                <a:spcPct val="20000"/>
              </a:spcBef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A3 Methodology</a:t>
            </a:r>
          </a:p>
        </p:txBody>
      </p:sp>
      <p:sp>
        <p:nvSpPr>
          <p:cNvPr id="45" name="Text Box 13"/>
          <p:cNvSpPr txBox="1">
            <a:spLocks noChangeArrowheads="1"/>
          </p:cNvSpPr>
          <p:nvPr/>
        </p:nvSpPr>
        <p:spPr bwMode="auto">
          <a:xfrm>
            <a:off x="4402134" y="3168329"/>
            <a:ext cx="3477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rgbClr val="C32032"/>
                </a:solidFill>
                <a:latin typeface="Segoe UI Light" pitchFamily="34" charset="0"/>
                <a:ea typeface="ＭＳ Ｐゴシック" charset="0"/>
              </a:rPr>
              <a:t>Web Solutions</a:t>
            </a:r>
          </a:p>
        </p:txBody>
      </p:sp>
      <p:sp>
        <p:nvSpPr>
          <p:cNvPr id="46" name="Text Box 14"/>
          <p:cNvSpPr txBox="1">
            <a:spLocks noChangeArrowheads="1"/>
          </p:cNvSpPr>
          <p:nvPr/>
        </p:nvSpPr>
        <p:spPr bwMode="auto">
          <a:xfrm>
            <a:off x="7828996" y="3144993"/>
            <a:ext cx="38773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rgbClr val="C32032"/>
                </a:solidFill>
                <a:latin typeface="Segoe UI Light" pitchFamily="34" charset="0"/>
                <a:ea typeface="ＭＳ Ｐゴシック" charset="0"/>
              </a:rPr>
              <a:t>Cloud Services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7801529" y="3690671"/>
            <a:ext cx="3147954" cy="92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69863" indent="-169863" fontAlgn="base">
              <a:spcBef>
                <a:spcPct val="20000"/>
              </a:spcBef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Office 365 </a:t>
            </a:r>
          </a:p>
          <a:p>
            <a:pPr marL="169863" indent="-169863" fontAlgn="base">
              <a:spcBef>
                <a:spcPct val="20000"/>
              </a:spcBef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Azure</a:t>
            </a:r>
          </a:p>
          <a:p>
            <a:pPr marL="169863" indent="-169863" fontAlgn="base">
              <a:spcBef>
                <a:spcPct val="20000"/>
              </a:spcBef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 err="1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Intune</a:t>
            </a:r>
            <a:endParaRPr lang="en-US" sz="1600" dirty="0">
              <a:solidFill>
                <a:srgbClr val="666666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48" name="Content Placeholder 17"/>
          <p:cNvSpPr txBox="1">
            <a:spLocks/>
          </p:cNvSpPr>
          <p:nvPr/>
        </p:nvSpPr>
        <p:spPr>
          <a:xfrm>
            <a:off x="653738" y="3643963"/>
            <a:ext cx="3147954" cy="15573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3" indent="-169863" fontAlgn="base"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UCX Workshop </a:t>
            </a:r>
          </a:p>
          <a:p>
            <a:pPr marL="169863" indent="-169863" fontAlgn="base"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User Adoption</a:t>
            </a:r>
            <a:endParaRPr lang="en-US" sz="1600" dirty="0">
              <a:solidFill>
                <a:srgbClr val="666666"/>
              </a:solidFill>
              <a:latin typeface="Segoe UI Symbol" pitchFamily="34" charset="0"/>
              <a:ea typeface="Segoe UI Symbol" pitchFamily="34" charset="0"/>
            </a:endParaRPr>
          </a:p>
          <a:p>
            <a:pPr marL="169863" indent="-169863" fontAlgn="base"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Visual Design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653739" y="1744675"/>
            <a:ext cx="11134725" cy="0"/>
          </a:xfrm>
          <a:prstGeom prst="line">
            <a:avLst/>
          </a:prstGeom>
          <a:ln w="12700" cap="flat" cmpd="sng" algn="ctr">
            <a:solidFill>
              <a:srgbClr val="666666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3739" y="3616025"/>
            <a:ext cx="11134725" cy="0"/>
          </a:xfrm>
          <a:prstGeom prst="line">
            <a:avLst/>
          </a:prstGeom>
          <a:ln w="12700" cap="flat" cmpd="sng" algn="ctr">
            <a:solidFill>
              <a:srgbClr val="666666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653738" y="1750619"/>
            <a:ext cx="3147954" cy="152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69863" indent="-169863" fontAlgn="base">
              <a:spcBef>
                <a:spcPct val="20000"/>
              </a:spcBef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Systems Management</a:t>
            </a:r>
          </a:p>
          <a:p>
            <a:pPr marL="169863" indent="-169863" fontAlgn="base">
              <a:spcBef>
                <a:spcPct val="20000"/>
              </a:spcBef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Virtualization</a:t>
            </a:r>
          </a:p>
          <a:p>
            <a:pPr marL="169863" indent="-169863" fontAlgn="base">
              <a:spcBef>
                <a:spcPct val="20000"/>
              </a:spcBef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Device Management</a:t>
            </a:r>
          </a:p>
          <a:p>
            <a:pPr marL="169863" indent="-169863" fontAlgn="base">
              <a:spcBef>
                <a:spcPct val="20000"/>
              </a:spcBef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Unified Communications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32032"/>
              </a:buClr>
            </a:pPr>
            <a:endParaRPr lang="en-US" sz="1600" dirty="0">
              <a:solidFill>
                <a:srgbClr val="666666"/>
              </a:solidFill>
              <a:latin typeface="Segoe UI Light" pitchFamily="34" charset="0"/>
              <a:ea typeface="ＭＳ Ｐゴシック" charset="0"/>
            </a:endParaRPr>
          </a:p>
        </p:txBody>
      </p:sp>
      <p:sp>
        <p:nvSpPr>
          <p:cNvPr id="52" name="Content Placeholder 17"/>
          <p:cNvSpPr txBox="1">
            <a:spLocks/>
          </p:cNvSpPr>
          <p:nvPr/>
        </p:nvSpPr>
        <p:spPr>
          <a:xfrm>
            <a:off x="7814408" y="1779453"/>
            <a:ext cx="2098636" cy="180285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3" indent="-169863" fontAlgn="base"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Custom Apps</a:t>
            </a:r>
          </a:p>
          <a:p>
            <a:pPr marL="169863" indent="-169863" fontAlgn="base"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Exchange</a:t>
            </a:r>
          </a:p>
          <a:p>
            <a:pPr marL="169863" indent="-169863" fontAlgn="base"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Lync</a:t>
            </a:r>
          </a:p>
          <a:p>
            <a:pPr marL="169863" indent="-169863" fontAlgn="base"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Office 365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536994" y="1822621"/>
            <a:ext cx="19279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indent="-169863" fontAlgn="base">
              <a:spcBef>
                <a:spcPct val="0"/>
              </a:spcBef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SharePoint</a:t>
            </a:r>
          </a:p>
          <a:p>
            <a:pPr marL="169863" indent="-169863" fontAlgn="base">
              <a:spcBef>
                <a:spcPct val="0"/>
              </a:spcBef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SQL Server</a:t>
            </a:r>
          </a:p>
          <a:p>
            <a:pPr marL="169863" indent="-169863" fontAlgn="base">
              <a:spcBef>
                <a:spcPct val="0"/>
              </a:spcBef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System Center</a:t>
            </a:r>
          </a:p>
          <a:p>
            <a:pPr marL="169863" indent="-169863" fontAlgn="base">
              <a:spcBef>
                <a:spcPct val="0"/>
              </a:spcBef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Windows Server</a:t>
            </a:r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719305" y="4988508"/>
            <a:ext cx="398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rgbClr val="C32032"/>
                </a:solidFill>
                <a:latin typeface="Segoe UI Light" pitchFamily="34" charset="0"/>
                <a:ea typeface="ＭＳ Ｐゴシック" charset="0"/>
              </a:rPr>
              <a:t>Custom Applications</a:t>
            </a:r>
          </a:p>
        </p:txBody>
      </p:sp>
      <p:sp>
        <p:nvSpPr>
          <p:cNvPr id="55" name="Text Box 12"/>
          <p:cNvSpPr txBox="1">
            <a:spLocks noChangeArrowheads="1"/>
          </p:cNvSpPr>
          <p:nvPr/>
        </p:nvSpPr>
        <p:spPr bwMode="auto">
          <a:xfrm>
            <a:off x="681205" y="3168329"/>
            <a:ext cx="43291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rgbClr val="C32032"/>
                </a:solidFill>
                <a:latin typeface="Segoe UI Light" pitchFamily="34" charset="0"/>
                <a:ea typeface="ＭＳ Ｐゴシック" charset="0"/>
              </a:rPr>
              <a:t>User Centered Design</a:t>
            </a:r>
          </a:p>
        </p:txBody>
      </p:sp>
      <p:sp>
        <p:nvSpPr>
          <p:cNvPr id="56" name="Text Box 12"/>
          <p:cNvSpPr txBox="1">
            <a:spLocks noChangeArrowheads="1"/>
          </p:cNvSpPr>
          <p:nvPr/>
        </p:nvSpPr>
        <p:spPr bwMode="auto">
          <a:xfrm>
            <a:off x="4389792" y="4988508"/>
            <a:ext cx="42556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rgbClr val="C32032"/>
                </a:solidFill>
                <a:latin typeface="Segoe UI Light" pitchFamily="34" charset="0"/>
                <a:ea typeface="ＭＳ Ｐゴシック" charset="0"/>
              </a:rPr>
              <a:t>Mobile Development</a:t>
            </a:r>
          </a:p>
        </p:txBody>
      </p:sp>
      <p:sp>
        <p:nvSpPr>
          <p:cNvPr id="57" name="Text Box 16"/>
          <p:cNvSpPr txBox="1">
            <a:spLocks noChangeArrowheads="1"/>
          </p:cNvSpPr>
          <p:nvPr/>
        </p:nvSpPr>
        <p:spPr bwMode="auto">
          <a:xfrm>
            <a:off x="4374668" y="3643964"/>
            <a:ext cx="3147954" cy="92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69863" indent="-169863" fontAlgn="base">
              <a:spcBef>
                <a:spcPct val="20000"/>
              </a:spcBef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Intranet</a:t>
            </a:r>
          </a:p>
          <a:p>
            <a:pPr marL="169863" indent="-169863" fontAlgn="base">
              <a:spcBef>
                <a:spcPct val="20000"/>
              </a:spcBef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Extranet </a:t>
            </a:r>
          </a:p>
          <a:p>
            <a:pPr marL="169863" indent="-169863" fontAlgn="base">
              <a:spcBef>
                <a:spcPct val="20000"/>
              </a:spcBef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Public Facing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622565" y="5424122"/>
            <a:ext cx="11165899" cy="1588"/>
          </a:xfrm>
          <a:prstGeom prst="line">
            <a:avLst/>
          </a:prstGeom>
          <a:ln w="12700" cap="flat" cmpd="sng" algn="ctr">
            <a:solidFill>
              <a:srgbClr val="666666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ontent Placeholder 17"/>
          <p:cNvSpPr txBox="1">
            <a:spLocks/>
          </p:cNvSpPr>
          <p:nvPr/>
        </p:nvSpPr>
        <p:spPr>
          <a:xfrm>
            <a:off x="691838" y="5492706"/>
            <a:ext cx="3147954" cy="119645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3" indent="-169863" fontAlgn="base"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Custom Development</a:t>
            </a:r>
          </a:p>
          <a:p>
            <a:pPr marL="169863" indent="-169863" fontAlgn="base"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 err="1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xRM</a:t>
            </a: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/CRM Solutions</a:t>
            </a:r>
          </a:p>
          <a:p>
            <a:pPr marL="169863" indent="-169863" fontAlgn="base"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endParaRPr lang="en-US" sz="1600" dirty="0">
              <a:solidFill>
                <a:srgbClr val="666666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60" name="Content Placeholder 17"/>
          <p:cNvSpPr txBox="1">
            <a:spLocks/>
          </p:cNvSpPr>
          <p:nvPr/>
        </p:nvSpPr>
        <p:spPr>
          <a:xfrm>
            <a:off x="4362863" y="5452698"/>
            <a:ext cx="4005152" cy="119645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3" indent="-169863" fontAlgn="base"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Mobile Application Development</a:t>
            </a:r>
          </a:p>
          <a:p>
            <a:pPr marL="169863" indent="-169863" fontAlgn="base"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Enterprise Mobility Solution</a:t>
            </a: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7879351" y="4969485"/>
            <a:ext cx="38773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rgbClr val="C32032"/>
                </a:solidFill>
                <a:latin typeface="Segoe UI Light" pitchFamily="34" charset="0"/>
                <a:ea typeface="ＭＳ Ｐゴシック" charset="0"/>
              </a:rPr>
              <a:t>Testing/Test Automation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7881502" y="5448068"/>
            <a:ext cx="4005152" cy="119645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3" indent="-169863" fontAlgn="base"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Test Management</a:t>
            </a:r>
          </a:p>
          <a:p>
            <a:pPr marL="169863" indent="-169863" fontAlgn="base"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Test Automation &amp; Execution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684" y="140844"/>
            <a:ext cx="1350331" cy="10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31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Catapult">
  <a:themeElements>
    <a:clrScheme name="CAT2013 2">
      <a:dk1>
        <a:sysClr val="windowText" lastClr="000000"/>
      </a:dk1>
      <a:lt1>
        <a:sysClr val="window" lastClr="FFFFFF"/>
      </a:lt1>
      <a:dk2>
        <a:srgbClr val="026C64"/>
      </a:dk2>
      <a:lt2>
        <a:srgbClr val="FDB913"/>
      </a:lt2>
      <a:accent1>
        <a:srgbClr val="C32032"/>
      </a:accent1>
      <a:accent2>
        <a:srgbClr val="175275"/>
      </a:accent2>
      <a:accent3>
        <a:srgbClr val="B9C36B"/>
      </a:accent3>
      <a:accent4>
        <a:srgbClr val="3896CA"/>
      </a:accent4>
      <a:accent5>
        <a:srgbClr val="626DA5"/>
      </a:accent5>
      <a:accent6>
        <a:srgbClr val="30AEA7"/>
      </a:accent6>
      <a:hlink>
        <a:srgbClr val="003AB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="" xmlns:ma14="http://schemas.microsoft.com/office/mac/drawingml/2011/main" val="1"/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Catapult">
  <a:themeElements>
    <a:clrScheme name="CAT2013 2">
      <a:dk1>
        <a:sysClr val="windowText" lastClr="000000"/>
      </a:dk1>
      <a:lt1>
        <a:sysClr val="window" lastClr="FFFFFF"/>
      </a:lt1>
      <a:dk2>
        <a:srgbClr val="026C64"/>
      </a:dk2>
      <a:lt2>
        <a:srgbClr val="FDB913"/>
      </a:lt2>
      <a:accent1>
        <a:srgbClr val="C32032"/>
      </a:accent1>
      <a:accent2>
        <a:srgbClr val="175275"/>
      </a:accent2>
      <a:accent3>
        <a:srgbClr val="B9C36B"/>
      </a:accent3>
      <a:accent4>
        <a:srgbClr val="3896CA"/>
      </a:accent4>
      <a:accent5>
        <a:srgbClr val="626DA5"/>
      </a:accent5>
      <a:accent6>
        <a:srgbClr val="30AEA7"/>
      </a:accent6>
      <a:hlink>
        <a:srgbClr val="003AB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="" xmlns:ma14="http://schemas.microsoft.com/office/mac/drawingml/2011/main" val="1"/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B404A46171754DA17CAE008D0CDA2F" ma:contentTypeVersion="1" ma:contentTypeDescription="Create a new document." ma:contentTypeScope="" ma:versionID="196cb1ac3af51cfd053958475e82198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4.xml><?xml version="1.0" encoding="utf-8"?>
<XMLData TextToDisplay="RightsWATCHMark">1|Company-Classification-PUBLIC|{00000000-0000-0000-0000-000000000000}</XMLData>
</file>

<file path=customXml/item5.xml><?xml version="1.0" encoding="utf-8"?>
<XMLData TextToDisplay="RightsWATCHMark">1|Company-Classification-PUBLIC|{00000000-0000-0000-0000-000000000000}</XMLData>
</file>

<file path=customXml/itemProps1.xml><?xml version="1.0" encoding="utf-8"?>
<ds:datastoreItem xmlns:ds="http://schemas.openxmlformats.org/officeDocument/2006/customXml" ds:itemID="{76CC98CE-1201-4904-9DB9-918D07AF26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9F586A-F348-4B18-A865-2115F34855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A36A1B-57E0-4140-8AE8-9C81FF70FED4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DC7AABAA-6D61-43AA-9E65-6080C187B1DB}">
  <ds:schemaRefs/>
</ds:datastoreItem>
</file>

<file path=customXml/itemProps5.xml><?xml version="1.0" encoding="utf-8"?>
<ds:datastoreItem xmlns:ds="http://schemas.openxmlformats.org/officeDocument/2006/customXml" ds:itemID="{D40301D3-16B7-45C0-9C1F-52D3115211D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</TotalTime>
  <Words>367</Words>
  <Application>Microsoft Office PowerPoint</Application>
  <PresentationFormat>Widescreen</PresentationFormat>
  <Paragraphs>127</Paragraphs>
  <Slides>15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ＭＳ Ｐゴシック</vt:lpstr>
      <vt:lpstr>Arial</vt:lpstr>
      <vt:lpstr>Calibri</vt:lpstr>
      <vt:lpstr>Century Gothic</vt:lpstr>
      <vt:lpstr>Segoe UI</vt:lpstr>
      <vt:lpstr>Segoe UI (Body)</vt:lpstr>
      <vt:lpstr>Segoe UI Light</vt:lpstr>
      <vt:lpstr>Segoe UI Symbol</vt:lpstr>
      <vt:lpstr>Symbol</vt:lpstr>
      <vt:lpstr>Wingdings</vt:lpstr>
      <vt:lpstr>Wingdings 3</vt:lpstr>
      <vt:lpstr>Ion</vt:lpstr>
      <vt:lpstr>Catapult</vt:lpstr>
      <vt:lpstr>1_Catapult</vt:lpstr>
      <vt:lpstr>PowerShell for Office 365</vt:lpstr>
      <vt:lpstr>PowerPoint Presentation</vt:lpstr>
      <vt:lpstr>Agenda</vt:lpstr>
      <vt:lpstr>Speaker</vt:lpstr>
      <vt:lpstr>Eric Skaggs</vt:lpstr>
      <vt:lpstr>Company Overview</vt:lpstr>
      <vt:lpstr>Who We Are</vt:lpstr>
      <vt:lpstr>Microsoft Competencies</vt:lpstr>
      <vt:lpstr>End-To-End Services</vt:lpstr>
      <vt:lpstr>PowerShell for Office 365</vt:lpstr>
      <vt:lpstr>Why?</vt:lpstr>
      <vt:lpstr>Prerequisites</vt:lpstr>
      <vt:lpstr>Prerequisites</vt:lpstr>
      <vt:lpstr>Demo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Lester Sconyers</dc:creator>
  <cp:lastModifiedBy>Eric Skaggs</cp:lastModifiedBy>
  <cp:revision>19</cp:revision>
  <dcterms:created xsi:type="dcterms:W3CDTF">2014-11-20T04:29:38Z</dcterms:created>
  <dcterms:modified xsi:type="dcterms:W3CDTF">2014-11-22T08:25:13Z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0x010100FBB404A46171754DA17CAE008D0CDA2F</vt:lpwstr>
  </property>
  <property fmtid="{D5CDD505-2E9C-101B-9397-08002B2CF9AE}" pid="3" name="RightsWATCHMark">
    <vt:lpwstr>1|Company-Classification-PUBLIC|{00000000-0000-0000-0000-000000000000}</vt:lpwstr>
  </property>
</Properties>
</file>