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10" r:id="rId59"/>
  </p:sldMasterIdLst>
  <p:notesMasterIdLst>
    <p:notesMasterId r:id="rId76"/>
  </p:notesMasterIdLst>
  <p:handoutMasterIdLst>
    <p:handoutMasterId r:id="rId77"/>
  </p:handoutMasterIdLst>
  <p:sldIdLst>
    <p:sldId id="277" r:id="rId60"/>
    <p:sldId id="262" r:id="rId61"/>
    <p:sldId id="297" r:id="rId62"/>
    <p:sldId id="298" r:id="rId63"/>
    <p:sldId id="285" r:id="rId64"/>
    <p:sldId id="286" r:id="rId65"/>
    <p:sldId id="281" r:id="rId66"/>
    <p:sldId id="289" r:id="rId67"/>
    <p:sldId id="290" r:id="rId68"/>
    <p:sldId id="263" r:id="rId69"/>
    <p:sldId id="295" r:id="rId70"/>
    <p:sldId id="269" r:id="rId71"/>
    <p:sldId id="296" r:id="rId72"/>
    <p:sldId id="264" r:id="rId73"/>
    <p:sldId id="291" r:id="rId74"/>
    <p:sldId id="266" r:id="rId75"/>
  </p:sldIdLst>
  <p:sldSz cx="12188825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03">
          <p15:clr>
            <a:srgbClr val="A4A3A4"/>
          </p15:clr>
        </p15:guide>
        <p15:guide id="2" orient="horz" pos="477">
          <p15:clr>
            <a:srgbClr val="A4A3A4"/>
          </p15:clr>
        </p15:guide>
        <p15:guide id="3" orient="horz" pos="3121">
          <p15:clr>
            <a:srgbClr val="A4A3A4"/>
          </p15:clr>
        </p15:guide>
        <p15:guide id="4" orient="horz" pos="3420">
          <p15:clr>
            <a:srgbClr val="A4A3A4"/>
          </p15:clr>
        </p15:guide>
        <p15:guide id="5" orient="horz" pos="4169">
          <p15:clr>
            <a:srgbClr val="A4A3A4"/>
          </p15:clr>
        </p15:guide>
        <p15:guide id="6" pos="1422">
          <p15:clr>
            <a:srgbClr val="A4A3A4"/>
          </p15:clr>
        </p15:guide>
        <p15:guide id="7" pos="3838">
          <p15:clr>
            <a:srgbClr val="A4A3A4"/>
          </p15:clr>
        </p15:guide>
        <p15:guide id="8" pos="2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32032"/>
    <a:srgbClr val="8D16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 showGuides="1">
      <p:cViewPr varScale="1">
        <p:scale>
          <a:sx n="118" d="100"/>
          <a:sy n="118" d="100"/>
        </p:scale>
        <p:origin x="312" y="96"/>
      </p:cViewPr>
      <p:guideLst>
        <p:guide orient="horz" pos="4103"/>
        <p:guide orient="horz" pos="477"/>
        <p:guide orient="horz" pos="3121"/>
        <p:guide orient="horz" pos="3420"/>
        <p:guide orient="horz" pos="4169"/>
        <p:guide pos="1422"/>
        <p:guide pos="3838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79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3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Master" Target="slideMasters/slideMaster1.xml"/><Relationship Id="rId67" Type="http://schemas.openxmlformats.org/officeDocument/2006/relationships/slide" Target="slides/slide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A2DDF2E-D04D-0445-B8BE-27EF6A7AFC20}" type="datetimeFigureOut">
              <a:rPr lang="en-US"/>
              <a:pPr>
                <a:defRPr/>
              </a:pPr>
              <a:t>11/22/2014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8BF024E-F476-B946-97EA-E893B65F6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1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05604C6-16FB-8B4F-AC32-22FCD902110D}" type="datetimeFigureOut">
              <a:rPr lang="en-US"/>
              <a:pPr>
                <a:defRPr/>
              </a:pPr>
              <a:t>11/22/2014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F36AD2-F5DB-9A4A-B003-C7AEE6461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2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27763"/>
            <a:ext cx="12188825" cy="630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pic>
        <p:nvPicPr>
          <p:cNvPr id="5" name="Picture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5"/>
          <a:stretch>
            <a:fillRect/>
          </a:stretch>
        </p:blipFill>
        <p:spPr bwMode="auto">
          <a:xfrm>
            <a:off x="0" y="1384300"/>
            <a:ext cx="2916238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88825" cy="630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5"/>
          <a:stretch>
            <a:fillRect/>
          </a:stretch>
        </p:blipFill>
        <p:spPr bwMode="auto">
          <a:xfrm>
            <a:off x="0" y="1384300"/>
            <a:ext cx="2916238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188825" cy="630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6939" y="2421173"/>
            <a:ext cx="7454299" cy="2012480"/>
          </a:xfrm>
        </p:spPr>
        <p:txBody>
          <a:bodyPr/>
          <a:lstStyle>
            <a:lvl1pPr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497572" y="5029200"/>
            <a:ext cx="7443665" cy="1204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2" descr="C:\Users\sgoodner\Desktop\CATlogo_color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227" y="6400177"/>
            <a:ext cx="2350008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38" y="-1588"/>
            <a:ext cx="12188825" cy="685800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" y="13652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6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38" y="-1588"/>
            <a:ext cx="12188825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/>
          <a:stretch>
            <a:fillRect/>
          </a:stretch>
        </p:blipFill>
        <p:spPr bwMode="auto">
          <a:xfrm>
            <a:off x="7938" y="1600200"/>
            <a:ext cx="30384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" y="13652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9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809" y="366828"/>
            <a:ext cx="11149013" cy="855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809" y="1447798"/>
            <a:ext cx="11085215" cy="4889207"/>
          </a:xfrm>
          <a:prstGeom prst="rect">
            <a:avLst/>
          </a:prstGeom>
        </p:spPr>
        <p:txBody>
          <a:bodyPr/>
          <a:lstStyle>
            <a:lvl1pPr marL="346075" indent="-346075">
              <a:buClr>
                <a:srgbClr val="C00000"/>
              </a:buClr>
              <a:buFont typeface="Wingdings" pitchFamily="2" charset="2"/>
              <a:buChar char="§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630238" indent="-284163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14400" indent="-284163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482725" indent="-223838">
              <a:buClrTx/>
              <a:buFont typeface="Symbol" pitchFamily="18" charset="2"/>
              <a:buChar char="-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712913" indent="-230188">
              <a:buClr>
                <a:srgbClr val="C00000"/>
              </a:buClr>
              <a:buFont typeface="Wingdings" pitchFamily="2" charset="2"/>
              <a:buChar char="§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7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462685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Font typeface="Segoe UI Symbol" pitchFamily="34" charset="0"/>
              <a:buChar char="⁃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95827" y="1600206"/>
            <a:ext cx="5383398" cy="462685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Font typeface="Segoe UI Symbol" pitchFamily="34" charset="0"/>
              <a:buChar char="⁃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04672" y="1600962"/>
            <a:ext cx="10579609" cy="469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Insert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5" cy="630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pic>
        <p:nvPicPr>
          <p:cNvPr id="6" name="Picture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/>
          <a:stretch>
            <a:fillRect/>
          </a:stretch>
        </p:blipFill>
        <p:spPr bwMode="auto">
          <a:xfrm>
            <a:off x="4763" y="1379538"/>
            <a:ext cx="29178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88825" cy="630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/>
          <a:stretch>
            <a:fillRect/>
          </a:stretch>
        </p:blipFill>
        <p:spPr bwMode="auto">
          <a:xfrm>
            <a:off x="4763" y="1379538"/>
            <a:ext cx="29178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4444410" y="2421173"/>
            <a:ext cx="7496830" cy="20124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444410" y="4962533"/>
            <a:ext cx="7496830" cy="12620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712941" y="6355157"/>
            <a:ext cx="2350008" cy="4201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sgoodner\Desktop\CATlogo_whit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194" y="6396721"/>
            <a:ext cx="2350008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588" y="-1588"/>
            <a:ext cx="12188826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-1588" y="-1588"/>
            <a:ext cx="12188826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1331912" y="2414064"/>
            <a:ext cx="8543131" cy="389189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3600">
                <a:solidFill>
                  <a:srgbClr val="FFFFFF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710230" y="1055022"/>
            <a:ext cx="9458040" cy="88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5400" b="1" kern="1200" cap="none">
                <a:solidFill>
                  <a:schemeClr val="bg1"/>
                </a:solidFill>
                <a:latin typeface="Segoe UI Light"/>
                <a:ea typeface="ＭＳ Ｐゴシック" charset="0"/>
                <a:cs typeface="Segoe UI Light"/>
              </a:defRPr>
            </a:lvl1pPr>
            <a:lvl2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2pPr>
            <a:lvl3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3pPr>
            <a:lvl4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4pPr>
            <a:lvl5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9pPr>
          </a:lstStyle>
          <a:p>
            <a:r>
              <a:rPr lang="en-US" sz="7200" b="0" dirty="0" smtClean="0"/>
              <a:t>Agenda</a:t>
            </a:r>
            <a:endParaRPr lang="en-US" sz="7200" b="0" dirty="0"/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83"/>
          <a:stretch/>
        </p:blipFill>
        <p:spPr bwMode="auto">
          <a:xfrm>
            <a:off x="8872548" y="780479"/>
            <a:ext cx="3307259" cy="538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63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633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</a:t>
            </a: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    </a:t>
            </a:r>
          </a:p>
        </p:txBody>
      </p:sp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-3048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74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588"/>
            <a:ext cx="12188825" cy="6858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     </a:t>
            </a:r>
          </a:p>
        </p:txBody>
      </p:sp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784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6096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784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18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38" y="-1588"/>
            <a:ext cx="12188825" cy="685800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0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" y="-3048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43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38" y="-1588"/>
            <a:ext cx="12188825" cy="68580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8" r="-2"/>
          <a:stretch>
            <a:fillRect/>
          </a:stretch>
        </p:blipFill>
        <p:spPr bwMode="auto">
          <a:xfrm>
            <a:off x="7938" y="1600200"/>
            <a:ext cx="30384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3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-3048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3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2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38" y="-1588"/>
            <a:ext cx="12188825" cy="685800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" y="13652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86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59702"/>
            <a:ext cx="10969625" cy="86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8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C:\Users\sgoodner\Desktop\CATlogo_color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227" y="6400177"/>
            <a:ext cx="2350008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6" r:id="rId2"/>
    <p:sldLayoutId id="2147483967" r:id="rId3"/>
    <p:sldLayoutId id="2147483958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69" r:id="rId12"/>
    <p:sldLayoutId id="2147483978" r:id="rId13"/>
    <p:sldLayoutId id="2147483949" r:id="rId14"/>
    <p:sldLayoutId id="2147483977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5400" kern="1200">
          <a:solidFill>
            <a:schemeClr val="accent1"/>
          </a:solidFill>
          <a:latin typeface="Segoe UI Light"/>
          <a:ea typeface="ＭＳ Ｐゴシック" charset="0"/>
          <a:cs typeface="Segoe UI Light"/>
        </a:defRPr>
      </a:lvl1pPr>
      <a:lvl2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2pPr>
      <a:lvl3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3pPr>
      <a:lvl4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4pPr>
      <a:lvl5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9pPr>
    </p:titleStyle>
    <p:bodyStyle>
      <a:lvl1pPr marL="342900" indent="-3429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Segoe UI (Body)"/>
          <a:ea typeface="+mn-ea"/>
          <a:cs typeface="+mn-cs"/>
        </a:defRPr>
      </a:lvl1pPr>
      <a:lvl2pPr marL="742950" indent="-28575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11430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3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6002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20574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AjffaQ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1drv.ms/1x7lHiR" TargetMode="External"/><Relationship Id="rId3" Type="http://schemas.openxmlformats.org/officeDocument/2006/relationships/hyperlink" Target="http://www.skaggej.com/" TargetMode="External"/><Relationship Id="rId7" Type="http://schemas.openxmlformats.org/officeDocument/2006/relationships/hyperlink" Target="http://pluralsight.com/author/eric-skaggs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catapultsystems.com/" TargetMode="External"/><Relationship Id="rId5" Type="http://schemas.openxmlformats.org/officeDocument/2006/relationships/hyperlink" Target="mailto:eskaggs@outlook.com" TargetMode="External"/><Relationship Id="rId4" Type="http://schemas.openxmlformats.org/officeDocument/2006/relationships/hyperlink" Target="http://www.twitter.com/skaggej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39.pn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12" Type="http://schemas.openxmlformats.org/officeDocument/2006/relationships/image" Target="../media/image38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jpg"/><Relationship Id="rId11" Type="http://schemas.openxmlformats.org/officeDocument/2006/relationships/image" Target="../media/image37.png"/><Relationship Id="rId5" Type="http://schemas.openxmlformats.org/officeDocument/2006/relationships/image" Target="../media/image31.jpg"/><Relationship Id="rId10" Type="http://schemas.openxmlformats.org/officeDocument/2006/relationships/image" Target="../media/image36.png"/><Relationship Id="rId4" Type="http://schemas.openxmlformats.org/officeDocument/2006/relationships/image" Target="../media/image30.jpg"/><Relationship Id="rId9" Type="http://schemas.openxmlformats.org/officeDocument/2006/relationships/image" Target="../media/image3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for Office 365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SharePoint Saturday Phoenix </a:t>
            </a:r>
            <a:r>
              <a:rPr lang="en-US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00947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for Office 365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Portal Management</a:t>
            </a:r>
          </a:p>
          <a:p>
            <a:r>
              <a:rPr lang="en-US" dirty="0" smtClean="0"/>
              <a:t>Import Users</a:t>
            </a:r>
          </a:p>
          <a:p>
            <a:r>
              <a:rPr lang="en-US" dirty="0" smtClean="0"/>
              <a:t>Assign Licenses to Users</a:t>
            </a:r>
          </a:p>
          <a:p>
            <a:r>
              <a:rPr lang="en-US" dirty="0" smtClean="0"/>
              <a:t>View Licensed Users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Perform Bulk Tasks</a:t>
            </a:r>
          </a:p>
          <a:p>
            <a:r>
              <a:rPr lang="en-US" dirty="0" smtClean="0"/>
              <a:t>Create site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Do things that can’t be done in the </a:t>
            </a:r>
            <a:r>
              <a:rPr lang="en-US" smtClean="0"/>
              <a:t>user interface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Global Admin - Be one! </a:t>
            </a:r>
          </a:p>
          <a:p>
            <a:r>
              <a:rPr lang="en-US" dirty="0" smtClean="0"/>
              <a:t>Microsoft </a:t>
            </a:r>
            <a:r>
              <a:rPr lang="en-US" dirty="0"/>
              <a:t>Online Services Sign-In </a:t>
            </a:r>
            <a:r>
              <a:rPr lang="en-US" dirty="0" smtClean="0"/>
              <a:t>Assistant</a:t>
            </a:r>
          </a:p>
          <a:p>
            <a:r>
              <a:rPr lang="en-US" dirty="0" smtClean="0"/>
              <a:t>Azure </a:t>
            </a:r>
            <a:r>
              <a:rPr lang="en-US" dirty="0"/>
              <a:t>Active Directory Module for Windows PowerShell (64-bit version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Connect-</a:t>
            </a:r>
            <a:r>
              <a:rPr lang="en-US" dirty="0" err="1" smtClean="0"/>
              <a:t>MsolService</a:t>
            </a:r>
            <a:endParaRPr lang="en-US" dirty="0" smtClean="0"/>
          </a:p>
          <a:p>
            <a:r>
              <a:rPr lang="en-US" dirty="0" smtClean="0"/>
              <a:t>Connect-</a:t>
            </a:r>
            <a:r>
              <a:rPr lang="en-US" dirty="0" err="1" smtClean="0"/>
              <a:t>SPOService</a:t>
            </a:r>
            <a:endParaRPr lang="en-US" dirty="0" smtClean="0"/>
          </a:p>
          <a:p>
            <a:pPr lvl="1"/>
            <a:r>
              <a:rPr lang="en-US" dirty="0"/>
              <a:t>Be careful of your network settings! (</a:t>
            </a:r>
            <a:r>
              <a:rPr lang="en-US" dirty="0">
                <a:hlinkClick r:id="rId2"/>
              </a:rPr>
              <a:t>http://bit.ly/1AjffaQ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5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5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for Office 365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Check out the Links page</a:t>
            </a:r>
          </a:p>
          <a:p>
            <a:r>
              <a:rPr lang="en-US" dirty="0" smtClean="0"/>
              <a:t>GitHub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5855" y="1527209"/>
            <a:ext cx="2340429" cy="20356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0" spc="-50" dirty="0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Speaker</a:t>
            </a:r>
          </a:p>
        </p:txBody>
      </p:sp>
      <p:pic>
        <p:nvPicPr>
          <p:cNvPr id="4" name="Picture 6" descr="\\MAGNUM\Projects\Microsoft\Cloud Power FY12\Design\ICONS_PNG\Professionals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1473014" y="1761015"/>
            <a:ext cx="921843" cy="9218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3509055" y="1527209"/>
            <a:ext cx="2340429" cy="203562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0" spc="-50" dirty="0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PS4O365</a:t>
            </a:r>
          </a:p>
        </p:txBody>
      </p:sp>
      <p:pic>
        <p:nvPicPr>
          <p:cNvPr id="8" name="Picture 4" descr="\\MAGNUM\Projects\Microsoft\Cloud Power FY12\Design\Icons\PNGs\Scalable_Elastic_4.png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 bwMode="auto">
          <a:xfrm>
            <a:off x="4086439" y="1582525"/>
            <a:ext cx="1207714" cy="1100333"/>
          </a:xfrm>
          <a:prstGeom prst="rect">
            <a:avLst/>
          </a:prstGeom>
          <a:noFill/>
        </p:spPr>
      </p:pic>
      <p:grpSp>
        <p:nvGrpSpPr>
          <p:cNvPr id="14" name="Group 13"/>
          <p:cNvGrpSpPr/>
          <p:nvPr/>
        </p:nvGrpSpPr>
        <p:grpSpPr>
          <a:xfrm>
            <a:off x="8963087" y="3972789"/>
            <a:ext cx="2340429" cy="2035628"/>
            <a:chOff x="6252254" y="3970201"/>
            <a:chExt cx="2340429" cy="2035628"/>
          </a:xfrm>
        </p:grpSpPr>
        <p:sp>
          <p:nvSpPr>
            <p:cNvPr id="6" name="Rectangle 5"/>
            <p:cNvSpPr/>
            <p:nvPr/>
          </p:nvSpPr>
          <p:spPr bwMode="auto">
            <a:xfrm>
              <a:off x="6252254" y="3970201"/>
              <a:ext cx="2340429" cy="2035628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spc="-50" dirty="0" smtClean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Demo</a:t>
              </a:r>
            </a:p>
          </p:txBody>
        </p:sp>
        <p:sp>
          <p:nvSpPr>
            <p:cNvPr id="9" name="Freeform 45"/>
            <p:cNvSpPr>
              <a:spLocks noEditPoints="1"/>
            </p:cNvSpPr>
            <p:nvPr/>
          </p:nvSpPr>
          <p:spPr bwMode="black">
            <a:xfrm>
              <a:off x="7110128" y="4267423"/>
              <a:ext cx="684044" cy="660722"/>
            </a:xfrm>
            <a:custGeom>
              <a:avLst/>
              <a:gdLst>
                <a:gd name="T0" fmla="*/ 135 w 140"/>
                <a:gd name="T1" fmla="*/ 85 h 151"/>
                <a:gd name="T2" fmla="*/ 140 w 140"/>
                <a:gd name="T3" fmla="*/ 96 h 151"/>
                <a:gd name="T4" fmla="*/ 134 w 140"/>
                <a:gd name="T5" fmla="*/ 106 h 151"/>
                <a:gd name="T6" fmla="*/ 137 w 140"/>
                <a:gd name="T7" fmla="*/ 117 h 151"/>
                <a:gd name="T8" fmla="*/ 129 w 140"/>
                <a:gd name="T9" fmla="*/ 128 h 151"/>
                <a:gd name="T10" fmla="*/ 128 w 140"/>
                <a:gd name="T11" fmla="*/ 137 h 151"/>
                <a:gd name="T12" fmla="*/ 116 w 140"/>
                <a:gd name="T13" fmla="*/ 148 h 151"/>
                <a:gd name="T14" fmla="*/ 65 w 140"/>
                <a:gd name="T15" fmla="*/ 148 h 151"/>
                <a:gd name="T16" fmla="*/ 33 w 140"/>
                <a:gd name="T17" fmla="*/ 142 h 151"/>
                <a:gd name="T18" fmla="*/ 33 w 140"/>
                <a:gd name="T19" fmla="*/ 82 h 151"/>
                <a:gd name="T20" fmla="*/ 34 w 140"/>
                <a:gd name="T21" fmla="*/ 82 h 151"/>
                <a:gd name="T22" fmla="*/ 34 w 140"/>
                <a:gd name="T23" fmla="*/ 82 h 151"/>
                <a:gd name="T24" fmla="*/ 37 w 140"/>
                <a:gd name="T25" fmla="*/ 82 h 151"/>
                <a:gd name="T26" fmla="*/ 60 w 140"/>
                <a:gd name="T27" fmla="*/ 48 h 151"/>
                <a:gd name="T28" fmla="*/ 68 w 140"/>
                <a:gd name="T29" fmla="*/ 39 h 151"/>
                <a:gd name="T30" fmla="*/ 81 w 140"/>
                <a:gd name="T31" fmla="*/ 3 h 151"/>
                <a:gd name="T32" fmla="*/ 97 w 140"/>
                <a:gd name="T33" fmla="*/ 8 h 151"/>
                <a:gd name="T34" fmla="*/ 99 w 140"/>
                <a:gd name="T35" fmla="*/ 35 h 151"/>
                <a:gd name="T36" fmla="*/ 90 w 140"/>
                <a:gd name="T37" fmla="*/ 60 h 151"/>
                <a:gd name="T38" fmla="*/ 130 w 140"/>
                <a:gd name="T39" fmla="*/ 62 h 151"/>
                <a:gd name="T40" fmla="*/ 140 w 140"/>
                <a:gd name="T41" fmla="*/ 77 h 151"/>
                <a:gd name="T42" fmla="*/ 135 w 140"/>
                <a:gd name="T43" fmla="*/ 85 h 151"/>
                <a:gd name="T44" fmla="*/ 30 w 140"/>
                <a:gd name="T45" fmla="*/ 137 h 151"/>
                <a:gd name="T46" fmla="*/ 30 w 140"/>
                <a:gd name="T47" fmla="*/ 137 h 151"/>
                <a:gd name="T48" fmla="*/ 30 w 140"/>
                <a:gd name="T49" fmla="*/ 82 h 151"/>
                <a:gd name="T50" fmla="*/ 23 w 140"/>
                <a:gd name="T51" fmla="*/ 76 h 151"/>
                <a:gd name="T52" fmla="*/ 7 w 140"/>
                <a:gd name="T53" fmla="*/ 76 h 151"/>
                <a:gd name="T54" fmla="*/ 0 w 140"/>
                <a:gd name="T55" fmla="*/ 82 h 151"/>
                <a:gd name="T56" fmla="*/ 0 w 140"/>
                <a:gd name="T57" fmla="*/ 137 h 151"/>
                <a:gd name="T58" fmla="*/ 7 w 140"/>
                <a:gd name="T59" fmla="*/ 144 h 151"/>
                <a:gd name="T60" fmla="*/ 23 w 140"/>
                <a:gd name="T61" fmla="*/ 144 h 151"/>
                <a:gd name="T62" fmla="*/ 30 w 140"/>
                <a:gd name="T63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51">
                  <a:moveTo>
                    <a:pt x="135" y="85"/>
                  </a:moveTo>
                  <a:cubicBezTo>
                    <a:pt x="135" y="88"/>
                    <a:pt x="140" y="93"/>
                    <a:pt x="140" y="96"/>
                  </a:cubicBezTo>
                  <a:cubicBezTo>
                    <a:pt x="140" y="99"/>
                    <a:pt x="134" y="103"/>
                    <a:pt x="134" y="106"/>
                  </a:cubicBezTo>
                  <a:cubicBezTo>
                    <a:pt x="133" y="109"/>
                    <a:pt x="137" y="114"/>
                    <a:pt x="137" y="117"/>
                  </a:cubicBezTo>
                  <a:cubicBezTo>
                    <a:pt x="137" y="121"/>
                    <a:pt x="130" y="125"/>
                    <a:pt x="129" y="128"/>
                  </a:cubicBezTo>
                  <a:cubicBezTo>
                    <a:pt x="128" y="130"/>
                    <a:pt x="129" y="135"/>
                    <a:pt x="128" y="137"/>
                  </a:cubicBezTo>
                  <a:cubicBezTo>
                    <a:pt x="127" y="141"/>
                    <a:pt x="120" y="147"/>
                    <a:pt x="116" y="148"/>
                  </a:cubicBezTo>
                  <a:cubicBezTo>
                    <a:pt x="104" y="151"/>
                    <a:pt x="65" y="148"/>
                    <a:pt x="65" y="148"/>
                  </a:cubicBezTo>
                  <a:cubicBezTo>
                    <a:pt x="65" y="148"/>
                    <a:pt x="65" y="148"/>
                    <a:pt x="33" y="142"/>
                  </a:cubicBezTo>
                  <a:cubicBezTo>
                    <a:pt x="33" y="142"/>
                    <a:pt x="33" y="142"/>
                    <a:pt x="33" y="82"/>
                  </a:cubicBezTo>
                  <a:cubicBezTo>
                    <a:pt x="33" y="82"/>
                    <a:pt x="33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2"/>
                    <a:pt x="37" y="82"/>
                  </a:cubicBezTo>
                  <a:cubicBezTo>
                    <a:pt x="41" y="81"/>
                    <a:pt x="49" y="75"/>
                    <a:pt x="60" y="48"/>
                  </a:cubicBezTo>
                  <a:cubicBezTo>
                    <a:pt x="61" y="44"/>
                    <a:pt x="65" y="42"/>
                    <a:pt x="68" y="39"/>
                  </a:cubicBezTo>
                  <a:cubicBezTo>
                    <a:pt x="75" y="34"/>
                    <a:pt x="79" y="27"/>
                    <a:pt x="81" y="3"/>
                  </a:cubicBezTo>
                  <a:cubicBezTo>
                    <a:pt x="81" y="0"/>
                    <a:pt x="91" y="1"/>
                    <a:pt x="97" y="8"/>
                  </a:cubicBezTo>
                  <a:cubicBezTo>
                    <a:pt x="102" y="14"/>
                    <a:pt x="102" y="26"/>
                    <a:pt x="99" y="35"/>
                  </a:cubicBezTo>
                  <a:cubicBezTo>
                    <a:pt x="96" y="41"/>
                    <a:pt x="87" y="55"/>
                    <a:pt x="90" y="60"/>
                  </a:cubicBezTo>
                  <a:cubicBezTo>
                    <a:pt x="90" y="60"/>
                    <a:pt x="124" y="59"/>
                    <a:pt x="130" y="62"/>
                  </a:cubicBezTo>
                  <a:cubicBezTo>
                    <a:pt x="134" y="63"/>
                    <a:pt x="140" y="72"/>
                    <a:pt x="140" y="77"/>
                  </a:cubicBezTo>
                  <a:cubicBezTo>
                    <a:pt x="140" y="79"/>
                    <a:pt x="136" y="83"/>
                    <a:pt x="135" y="85"/>
                  </a:cubicBezTo>
                  <a:close/>
                  <a:moveTo>
                    <a:pt x="30" y="137"/>
                  </a:moveTo>
                  <a:cubicBezTo>
                    <a:pt x="30" y="137"/>
                    <a:pt x="30" y="137"/>
                    <a:pt x="30" y="137"/>
                  </a:cubicBezTo>
                  <a:cubicBezTo>
                    <a:pt x="30" y="137"/>
                    <a:pt x="30" y="137"/>
                    <a:pt x="30" y="82"/>
                  </a:cubicBezTo>
                  <a:cubicBezTo>
                    <a:pt x="30" y="79"/>
                    <a:pt x="27" y="76"/>
                    <a:pt x="23" y="76"/>
                  </a:cubicBezTo>
                  <a:cubicBezTo>
                    <a:pt x="23" y="76"/>
                    <a:pt x="23" y="76"/>
                    <a:pt x="7" y="76"/>
                  </a:cubicBezTo>
                  <a:cubicBezTo>
                    <a:pt x="3" y="76"/>
                    <a:pt x="0" y="79"/>
                    <a:pt x="0" y="82"/>
                  </a:cubicBezTo>
                  <a:cubicBezTo>
                    <a:pt x="0" y="82"/>
                    <a:pt x="0" y="82"/>
                    <a:pt x="0" y="137"/>
                  </a:cubicBezTo>
                  <a:cubicBezTo>
                    <a:pt x="0" y="141"/>
                    <a:pt x="3" y="144"/>
                    <a:pt x="7" y="144"/>
                  </a:cubicBezTo>
                  <a:cubicBezTo>
                    <a:pt x="7" y="144"/>
                    <a:pt x="7" y="144"/>
                    <a:pt x="23" y="144"/>
                  </a:cubicBezTo>
                  <a:cubicBezTo>
                    <a:pt x="27" y="144"/>
                    <a:pt x="30" y="141"/>
                    <a:pt x="30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54526" y="3975472"/>
            <a:ext cx="2340429" cy="2035628"/>
            <a:chOff x="9006340" y="3970201"/>
            <a:chExt cx="2340429" cy="2035628"/>
          </a:xfrm>
        </p:grpSpPr>
        <p:sp>
          <p:nvSpPr>
            <p:cNvPr id="7" name="Rectangle 6"/>
            <p:cNvSpPr/>
            <p:nvPr/>
          </p:nvSpPr>
          <p:spPr bwMode="auto">
            <a:xfrm>
              <a:off x="9006340" y="3970201"/>
              <a:ext cx="2340429" cy="2035628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spc="-50" dirty="0" smtClean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Resources</a:t>
              </a:r>
            </a:p>
          </p:txBody>
        </p:sp>
        <p:pic>
          <p:nvPicPr>
            <p:cNvPr id="10" name="Picture 5" descr="\\MAGNUM\Projects\Microsoft\Cloud Power FY12\Design\Icons\PNGs\Self_Service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9720889" y="4157451"/>
              <a:ext cx="914458" cy="833152"/>
            </a:xfrm>
            <a:prstGeom prst="rect">
              <a:avLst/>
            </a:prstGeom>
            <a:noFill/>
          </p:spPr>
        </p:pic>
      </p:grpSp>
      <p:sp>
        <p:nvSpPr>
          <p:cNvPr id="12" name="Rectangle 11"/>
          <p:cNvSpPr/>
          <p:nvPr/>
        </p:nvSpPr>
        <p:spPr bwMode="auto">
          <a:xfrm>
            <a:off x="6254526" y="1529481"/>
            <a:ext cx="2340429" cy="2035628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0" spc="-50" dirty="0" err="1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Prereqs</a:t>
            </a:r>
            <a:endParaRPr lang="en-US" sz="4000" spc="-50" dirty="0" smtClean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62"/>
          <p:cNvSpPr>
            <a:spLocks noEditPoints="1"/>
          </p:cNvSpPr>
          <p:nvPr/>
        </p:nvSpPr>
        <p:spPr bwMode="black">
          <a:xfrm>
            <a:off x="7052994" y="1807440"/>
            <a:ext cx="768473" cy="683276"/>
          </a:xfrm>
          <a:custGeom>
            <a:avLst/>
            <a:gdLst>
              <a:gd name="T0" fmla="*/ 189 w 189"/>
              <a:gd name="T1" fmla="*/ 94 h 189"/>
              <a:gd name="T2" fmla="*/ 0 w 189"/>
              <a:gd name="T3" fmla="*/ 94 h 189"/>
              <a:gd name="T4" fmla="*/ 129 w 189"/>
              <a:gd name="T5" fmla="*/ 172 h 189"/>
              <a:gd name="T6" fmla="*/ 124 w 189"/>
              <a:gd name="T7" fmla="*/ 123 h 189"/>
              <a:gd name="T8" fmla="*/ 123 w 189"/>
              <a:gd name="T9" fmla="*/ 84 h 189"/>
              <a:gd name="T10" fmla="*/ 140 w 189"/>
              <a:gd name="T11" fmla="*/ 85 h 189"/>
              <a:gd name="T12" fmla="*/ 152 w 189"/>
              <a:gd name="T13" fmla="*/ 89 h 189"/>
              <a:gd name="T14" fmla="*/ 158 w 189"/>
              <a:gd name="T15" fmla="*/ 84 h 189"/>
              <a:gd name="T16" fmla="*/ 152 w 189"/>
              <a:gd name="T17" fmla="*/ 82 h 189"/>
              <a:gd name="T18" fmla="*/ 146 w 189"/>
              <a:gd name="T19" fmla="*/ 78 h 189"/>
              <a:gd name="T20" fmla="*/ 139 w 189"/>
              <a:gd name="T21" fmla="*/ 74 h 189"/>
              <a:gd name="T22" fmla="*/ 128 w 189"/>
              <a:gd name="T23" fmla="*/ 80 h 189"/>
              <a:gd name="T24" fmla="*/ 121 w 189"/>
              <a:gd name="T25" fmla="*/ 72 h 189"/>
              <a:gd name="T26" fmla="*/ 132 w 189"/>
              <a:gd name="T27" fmla="*/ 59 h 189"/>
              <a:gd name="T28" fmla="*/ 140 w 189"/>
              <a:gd name="T29" fmla="*/ 57 h 189"/>
              <a:gd name="T30" fmla="*/ 149 w 189"/>
              <a:gd name="T31" fmla="*/ 52 h 189"/>
              <a:gd name="T32" fmla="*/ 148 w 189"/>
              <a:gd name="T33" fmla="*/ 44 h 189"/>
              <a:gd name="T34" fmla="*/ 144 w 189"/>
              <a:gd name="T35" fmla="*/ 46 h 189"/>
              <a:gd name="T36" fmla="*/ 138 w 189"/>
              <a:gd name="T37" fmla="*/ 48 h 189"/>
              <a:gd name="T38" fmla="*/ 147 w 189"/>
              <a:gd name="T39" fmla="*/ 28 h 189"/>
              <a:gd name="T40" fmla="*/ 108 w 189"/>
              <a:gd name="T41" fmla="*/ 11 h 189"/>
              <a:gd name="T42" fmla="*/ 90 w 189"/>
              <a:gd name="T43" fmla="*/ 43 h 189"/>
              <a:gd name="T44" fmla="*/ 78 w 189"/>
              <a:gd name="T45" fmla="*/ 21 h 189"/>
              <a:gd name="T46" fmla="*/ 69 w 189"/>
              <a:gd name="T47" fmla="*/ 13 h 189"/>
              <a:gd name="T48" fmla="*/ 60 w 189"/>
              <a:gd name="T49" fmla="*/ 23 h 189"/>
              <a:gd name="T50" fmla="*/ 72 w 189"/>
              <a:gd name="T51" fmla="*/ 43 h 189"/>
              <a:gd name="T52" fmla="*/ 59 w 189"/>
              <a:gd name="T53" fmla="*/ 31 h 189"/>
              <a:gd name="T54" fmla="*/ 44 w 189"/>
              <a:gd name="T55" fmla="*/ 49 h 189"/>
              <a:gd name="T56" fmla="*/ 57 w 189"/>
              <a:gd name="T57" fmla="*/ 47 h 189"/>
              <a:gd name="T58" fmla="*/ 73 w 189"/>
              <a:gd name="T59" fmla="*/ 70 h 189"/>
              <a:gd name="T60" fmla="*/ 47 w 189"/>
              <a:gd name="T61" fmla="*/ 100 h 189"/>
              <a:gd name="T62" fmla="*/ 31 w 189"/>
              <a:gd name="T63" fmla="*/ 97 h 189"/>
              <a:gd name="T64" fmla="*/ 40 w 189"/>
              <a:gd name="T65" fmla="*/ 103 h 189"/>
              <a:gd name="T66" fmla="*/ 42 w 189"/>
              <a:gd name="T67" fmla="*/ 116 h 189"/>
              <a:gd name="T68" fmla="*/ 81 w 189"/>
              <a:gd name="T69" fmla="*/ 132 h 189"/>
              <a:gd name="T70" fmla="*/ 67 w 189"/>
              <a:gd name="T71" fmla="*/ 175 h 189"/>
              <a:gd name="T72" fmla="*/ 129 w 189"/>
              <a:gd name="T73" fmla="*/ 172 h 189"/>
              <a:gd name="T74" fmla="*/ 172 w 189"/>
              <a:gd name="T75" fmla="*/ 115 h 189"/>
              <a:gd name="T76" fmla="*/ 172 w 189"/>
              <a:gd name="T77" fmla="*/ 118 h 189"/>
              <a:gd name="T78" fmla="*/ 177 w 189"/>
              <a:gd name="T79" fmla="*/ 114 h 189"/>
              <a:gd name="T80" fmla="*/ 156 w 189"/>
              <a:gd name="T81" fmla="*/ 152 h 189"/>
              <a:gd name="T82" fmla="*/ 52 w 189"/>
              <a:gd name="T83" fmla="*/ 168 h 189"/>
              <a:gd name="T84" fmla="*/ 47 w 189"/>
              <a:gd name="T85" fmla="*/ 126 h 189"/>
              <a:gd name="T86" fmla="*/ 42 w 189"/>
              <a:gd name="T87" fmla="*/ 121 h 189"/>
              <a:gd name="T88" fmla="*/ 20 w 189"/>
              <a:gd name="T89" fmla="*/ 103 h 189"/>
              <a:gd name="T90" fmla="*/ 9 w 189"/>
              <a:gd name="T91" fmla="*/ 94 h 189"/>
              <a:gd name="T92" fmla="*/ 108 w 189"/>
              <a:gd name="T93" fmla="*/ 41 h 189"/>
              <a:gd name="T94" fmla="*/ 108 w 189"/>
              <a:gd name="T95" fmla="*/ 41 h 189"/>
              <a:gd name="T96" fmla="*/ 129 w 189"/>
              <a:gd name="T97" fmla="*/ 58 h 189"/>
              <a:gd name="T98" fmla="*/ 125 w 189"/>
              <a:gd name="T99" fmla="*/ 49 h 189"/>
              <a:gd name="T100" fmla="*/ 160 w 189"/>
              <a:gd name="T101" fmla="*/ 69 h 189"/>
              <a:gd name="T102" fmla="*/ 158 w 189"/>
              <a:gd name="T103" fmla="*/ 77 h 189"/>
              <a:gd name="T104" fmla="*/ 59 w 189"/>
              <a:gd name="T105" fmla="*/ 106 h 189"/>
              <a:gd name="T106" fmla="*/ 46 w 189"/>
              <a:gd name="T107" fmla="*/ 10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9" h="189">
                <a:moveTo>
                  <a:pt x="94" y="0"/>
                </a:moveTo>
                <a:cubicBezTo>
                  <a:pt x="146" y="0"/>
                  <a:pt x="189" y="42"/>
                  <a:pt x="189" y="94"/>
                </a:cubicBezTo>
                <a:cubicBezTo>
                  <a:pt x="189" y="147"/>
                  <a:pt x="146" y="189"/>
                  <a:pt x="94" y="189"/>
                </a:cubicBezTo>
                <a:cubicBezTo>
                  <a:pt x="42" y="189"/>
                  <a:pt x="0" y="147"/>
                  <a:pt x="0" y="94"/>
                </a:cubicBezTo>
                <a:cubicBezTo>
                  <a:pt x="0" y="42"/>
                  <a:pt x="42" y="0"/>
                  <a:pt x="94" y="0"/>
                </a:cubicBezTo>
                <a:close/>
                <a:moveTo>
                  <a:pt x="129" y="172"/>
                </a:moveTo>
                <a:cubicBezTo>
                  <a:pt x="126" y="156"/>
                  <a:pt x="135" y="129"/>
                  <a:pt x="130" y="124"/>
                </a:cubicBezTo>
                <a:cubicBezTo>
                  <a:pt x="128" y="123"/>
                  <a:pt x="126" y="122"/>
                  <a:pt x="124" y="123"/>
                </a:cubicBezTo>
                <a:cubicBezTo>
                  <a:pt x="120" y="124"/>
                  <a:pt x="116" y="126"/>
                  <a:pt x="113" y="125"/>
                </a:cubicBezTo>
                <a:cubicBezTo>
                  <a:pt x="96" y="117"/>
                  <a:pt x="106" y="90"/>
                  <a:pt x="123" y="84"/>
                </a:cubicBezTo>
                <a:cubicBezTo>
                  <a:pt x="126" y="83"/>
                  <a:pt x="129" y="83"/>
                  <a:pt x="132" y="83"/>
                </a:cubicBezTo>
                <a:cubicBezTo>
                  <a:pt x="137" y="82"/>
                  <a:pt x="140" y="82"/>
                  <a:pt x="140" y="85"/>
                </a:cubicBezTo>
                <a:cubicBezTo>
                  <a:pt x="140" y="89"/>
                  <a:pt x="148" y="92"/>
                  <a:pt x="150" y="92"/>
                </a:cubicBezTo>
                <a:cubicBezTo>
                  <a:pt x="151" y="92"/>
                  <a:pt x="151" y="89"/>
                  <a:pt x="152" y="89"/>
                </a:cubicBezTo>
                <a:cubicBezTo>
                  <a:pt x="159" y="89"/>
                  <a:pt x="164" y="93"/>
                  <a:pt x="165" y="90"/>
                </a:cubicBezTo>
                <a:cubicBezTo>
                  <a:pt x="167" y="80"/>
                  <a:pt x="166" y="85"/>
                  <a:pt x="158" y="84"/>
                </a:cubicBezTo>
                <a:cubicBezTo>
                  <a:pt x="155" y="83"/>
                  <a:pt x="157" y="78"/>
                  <a:pt x="154" y="78"/>
                </a:cubicBezTo>
                <a:cubicBezTo>
                  <a:pt x="152" y="77"/>
                  <a:pt x="155" y="84"/>
                  <a:pt x="152" y="82"/>
                </a:cubicBezTo>
                <a:cubicBezTo>
                  <a:pt x="148" y="79"/>
                  <a:pt x="146" y="72"/>
                  <a:pt x="142" y="71"/>
                </a:cubicBezTo>
                <a:cubicBezTo>
                  <a:pt x="137" y="70"/>
                  <a:pt x="145" y="75"/>
                  <a:pt x="146" y="78"/>
                </a:cubicBezTo>
                <a:cubicBezTo>
                  <a:pt x="147" y="81"/>
                  <a:pt x="143" y="85"/>
                  <a:pt x="141" y="82"/>
                </a:cubicBezTo>
                <a:cubicBezTo>
                  <a:pt x="140" y="81"/>
                  <a:pt x="145" y="78"/>
                  <a:pt x="139" y="74"/>
                </a:cubicBezTo>
                <a:cubicBezTo>
                  <a:pt x="138" y="72"/>
                  <a:pt x="135" y="72"/>
                  <a:pt x="133" y="74"/>
                </a:cubicBezTo>
                <a:cubicBezTo>
                  <a:pt x="130" y="77"/>
                  <a:pt x="129" y="80"/>
                  <a:pt x="128" y="80"/>
                </a:cubicBezTo>
                <a:cubicBezTo>
                  <a:pt x="125" y="82"/>
                  <a:pt x="123" y="82"/>
                  <a:pt x="120" y="81"/>
                </a:cubicBezTo>
                <a:cubicBezTo>
                  <a:pt x="116" y="80"/>
                  <a:pt x="117" y="71"/>
                  <a:pt x="121" y="72"/>
                </a:cubicBezTo>
                <a:cubicBezTo>
                  <a:pt x="133" y="75"/>
                  <a:pt x="122" y="68"/>
                  <a:pt x="125" y="66"/>
                </a:cubicBezTo>
                <a:cubicBezTo>
                  <a:pt x="126" y="65"/>
                  <a:pt x="130" y="62"/>
                  <a:pt x="132" y="59"/>
                </a:cubicBezTo>
                <a:cubicBezTo>
                  <a:pt x="134" y="57"/>
                  <a:pt x="133" y="51"/>
                  <a:pt x="137" y="52"/>
                </a:cubicBezTo>
                <a:cubicBezTo>
                  <a:pt x="139" y="52"/>
                  <a:pt x="138" y="56"/>
                  <a:pt x="140" y="57"/>
                </a:cubicBezTo>
                <a:cubicBezTo>
                  <a:pt x="141" y="58"/>
                  <a:pt x="144" y="57"/>
                  <a:pt x="146" y="57"/>
                </a:cubicBezTo>
                <a:cubicBezTo>
                  <a:pt x="149" y="57"/>
                  <a:pt x="149" y="55"/>
                  <a:pt x="149" y="52"/>
                </a:cubicBezTo>
                <a:cubicBezTo>
                  <a:pt x="149" y="48"/>
                  <a:pt x="156" y="49"/>
                  <a:pt x="156" y="47"/>
                </a:cubicBezTo>
                <a:cubicBezTo>
                  <a:pt x="155" y="44"/>
                  <a:pt x="148" y="48"/>
                  <a:pt x="148" y="44"/>
                </a:cubicBezTo>
                <a:cubicBezTo>
                  <a:pt x="148" y="39"/>
                  <a:pt x="154" y="38"/>
                  <a:pt x="150" y="37"/>
                </a:cubicBezTo>
                <a:cubicBezTo>
                  <a:pt x="147" y="36"/>
                  <a:pt x="143" y="39"/>
                  <a:pt x="144" y="46"/>
                </a:cubicBezTo>
                <a:cubicBezTo>
                  <a:pt x="145" y="53"/>
                  <a:pt x="146" y="56"/>
                  <a:pt x="141" y="54"/>
                </a:cubicBezTo>
                <a:cubicBezTo>
                  <a:pt x="137" y="51"/>
                  <a:pt x="142" y="46"/>
                  <a:pt x="138" y="48"/>
                </a:cubicBezTo>
                <a:cubicBezTo>
                  <a:pt x="135" y="50"/>
                  <a:pt x="133" y="51"/>
                  <a:pt x="133" y="46"/>
                </a:cubicBezTo>
                <a:cubicBezTo>
                  <a:pt x="133" y="42"/>
                  <a:pt x="141" y="30"/>
                  <a:pt x="147" y="28"/>
                </a:cubicBezTo>
                <a:cubicBezTo>
                  <a:pt x="136" y="19"/>
                  <a:pt x="123" y="13"/>
                  <a:pt x="108" y="11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08" y="19"/>
                  <a:pt x="108" y="24"/>
                  <a:pt x="107" y="28"/>
                </a:cubicBezTo>
                <a:cubicBezTo>
                  <a:pt x="107" y="33"/>
                  <a:pt x="92" y="34"/>
                  <a:pt x="90" y="43"/>
                </a:cubicBezTo>
                <a:cubicBezTo>
                  <a:pt x="88" y="51"/>
                  <a:pt x="85" y="46"/>
                  <a:pt x="80" y="40"/>
                </a:cubicBezTo>
                <a:cubicBezTo>
                  <a:pt x="75" y="34"/>
                  <a:pt x="81" y="26"/>
                  <a:pt x="78" y="21"/>
                </a:cubicBezTo>
                <a:cubicBezTo>
                  <a:pt x="76" y="16"/>
                  <a:pt x="67" y="23"/>
                  <a:pt x="67" y="18"/>
                </a:cubicBezTo>
                <a:cubicBezTo>
                  <a:pt x="67" y="16"/>
                  <a:pt x="69" y="14"/>
                  <a:pt x="69" y="13"/>
                </a:cubicBezTo>
                <a:cubicBezTo>
                  <a:pt x="68" y="14"/>
                  <a:pt x="67" y="14"/>
                  <a:pt x="66" y="14"/>
                </a:cubicBezTo>
                <a:cubicBezTo>
                  <a:pt x="63" y="16"/>
                  <a:pt x="61" y="22"/>
                  <a:pt x="60" y="23"/>
                </a:cubicBezTo>
                <a:cubicBezTo>
                  <a:pt x="57" y="27"/>
                  <a:pt x="64" y="26"/>
                  <a:pt x="67" y="30"/>
                </a:cubicBezTo>
                <a:cubicBezTo>
                  <a:pt x="71" y="36"/>
                  <a:pt x="74" y="40"/>
                  <a:pt x="72" y="43"/>
                </a:cubicBezTo>
                <a:cubicBezTo>
                  <a:pt x="71" y="46"/>
                  <a:pt x="59" y="43"/>
                  <a:pt x="61" y="38"/>
                </a:cubicBezTo>
                <a:cubicBezTo>
                  <a:pt x="64" y="33"/>
                  <a:pt x="62" y="32"/>
                  <a:pt x="59" y="31"/>
                </a:cubicBezTo>
                <a:cubicBezTo>
                  <a:pt x="56" y="31"/>
                  <a:pt x="56" y="35"/>
                  <a:pt x="56" y="40"/>
                </a:cubicBezTo>
                <a:cubicBezTo>
                  <a:pt x="56" y="44"/>
                  <a:pt x="48" y="45"/>
                  <a:pt x="44" y="49"/>
                </a:cubicBezTo>
                <a:cubicBezTo>
                  <a:pt x="40" y="54"/>
                  <a:pt x="47" y="58"/>
                  <a:pt x="53" y="60"/>
                </a:cubicBezTo>
                <a:cubicBezTo>
                  <a:pt x="59" y="62"/>
                  <a:pt x="55" y="52"/>
                  <a:pt x="57" y="47"/>
                </a:cubicBezTo>
                <a:cubicBezTo>
                  <a:pt x="59" y="40"/>
                  <a:pt x="66" y="46"/>
                  <a:pt x="71" y="52"/>
                </a:cubicBezTo>
                <a:cubicBezTo>
                  <a:pt x="75" y="58"/>
                  <a:pt x="82" y="66"/>
                  <a:pt x="73" y="70"/>
                </a:cubicBezTo>
                <a:cubicBezTo>
                  <a:pt x="58" y="76"/>
                  <a:pt x="52" y="83"/>
                  <a:pt x="49" y="89"/>
                </a:cubicBezTo>
                <a:cubicBezTo>
                  <a:pt x="46" y="95"/>
                  <a:pt x="49" y="98"/>
                  <a:pt x="47" y="100"/>
                </a:cubicBezTo>
                <a:cubicBezTo>
                  <a:pt x="45" y="102"/>
                  <a:pt x="45" y="99"/>
                  <a:pt x="43" y="94"/>
                </a:cubicBezTo>
                <a:cubicBezTo>
                  <a:pt x="41" y="91"/>
                  <a:pt x="34" y="91"/>
                  <a:pt x="31" y="97"/>
                </a:cubicBezTo>
                <a:cubicBezTo>
                  <a:pt x="29" y="98"/>
                  <a:pt x="29" y="101"/>
                  <a:pt x="29" y="104"/>
                </a:cubicBezTo>
                <a:cubicBezTo>
                  <a:pt x="29" y="114"/>
                  <a:pt x="36" y="101"/>
                  <a:pt x="40" y="103"/>
                </a:cubicBezTo>
                <a:cubicBezTo>
                  <a:pt x="45" y="104"/>
                  <a:pt x="36" y="105"/>
                  <a:pt x="37" y="109"/>
                </a:cubicBezTo>
                <a:cubicBezTo>
                  <a:pt x="38" y="113"/>
                  <a:pt x="44" y="107"/>
                  <a:pt x="42" y="116"/>
                </a:cubicBezTo>
                <a:cubicBezTo>
                  <a:pt x="41" y="121"/>
                  <a:pt x="49" y="117"/>
                  <a:pt x="54" y="115"/>
                </a:cubicBezTo>
                <a:cubicBezTo>
                  <a:pt x="65" y="111"/>
                  <a:pt x="73" y="129"/>
                  <a:pt x="81" y="132"/>
                </a:cubicBezTo>
                <a:cubicBezTo>
                  <a:pt x="90" y="135"/>
                  <a:pt x="93" y="137"/>
                  <a:pt x="91" y="141"/>
                </a:cubicBezTo>
                <a:cubicBezTo>
                  <a:pt x="85" y="153"/>
                  <a:pt x="73" y="161"/>
                  <a:pt x="67" y="175"/>
                </a:cubicBezTo>
                <a:cubicBezTo>
                  <a:pt x="75" y="178"/>
                  <a:pt x="85" y="179"/>
                  <a:pt x="94" y="179"/>
                </a:cubicBezTo>
                <a:cubicBezTo>
                  <a:pt x="107" y="179"/>
                  <a:pt x="118" y="177"/>
                  <a:pt x="129" y="172"/>
                </a:cubicBezTo>
                <a:close/>
                <a:moveTo>
                  <a:pt x="177" y="114"/>
                </a:moveTo>
                <a:cubicBezTo>
                  <a:pt x="175" y="114"/>
                  <a:pt x="173" y="115"/>
                  <a:pt x="172" y="115"/>
                </a:cubicBezTo>
                <a:cubicBezTo>
                  <a:pt x="167" y="113"/>
                  <a:pt x="170" y="93"/>
                  <a:pt x="163" y="94"/>
                </a:cubicBezTo>
                <a:cubicBezTo>
                  <a:pt x="160" y="95"/>
                  <a:pt x="165" y="110"/>
                  <a:pt x="172" y="118"/>
                </a:cubicBezTo>
                <a:cubicBezTo>
                  <a:pt x="173" y="119"/>
                  <a:pt x="174" y="118"/>
                  <a:pt x="176" y="118"/>
                </a:cubicBezTo>
                <a:cubicBezTo>
                  <a:pt x="176" y="117"/>
                  <a:pt x="177" y="115"/>
                  <a:pt x="177" y="114"/>
                </a:cubicBezTo>
                <a:close/>
                <a:moveTo>
                  <a:pt x="172" y="128"/>
                </a:moveTo>
                <a:cubicBezTo>
                  <a:pt x="164" y="126"/>
                  <a:pt x="158" y="144"/>
                  <a:pt x="156" y="152"/>
                </a:cubicBezTo>
                <a:cubicBezTo>
                  <a:pt x="163" y="145"/>
                  <a:pt x="168" y="137"/>
                  <a:pt x="172" y="128"/>
                </a:cubicBezTo>
                <a:close/>
                <a:moveTo>
                  <a:pt x="52" y="168"/>
                </a:moveTo>
                <a:cubicBezTo>
                  <a:pt x="53" y="160"/>
                  <a:pt x="54" y="151"/>
                  <a:pt x="52" y="150"/>
                </a:cubicBezTo>
                <a:cubicBezTo>
                  <a:pt x="45" y="144"/>
                  <a:pt x="40" y="135"/>
                  <a:pt x="47" y="126"/>
                </a:cubicBezTo>
                <a:cubicBezTo>
                  <a:pt x="48" y="125"/>
                  <a:pt x="49" y="124"/>
                  <a:pt x="49" y="122"/>
                </a:cubicBezTo>
                <a:cubicBezTo>
                  <a:pt x="50" y="119"/>
                  <a:pt x="47" y="121"/>
                  <a:pt x="42" y="121"/>
                </a:cubicBezTo>
                <a:cubicBezTo>
                  <a:pt x="37" y="121"/>
                  <a:pt x="41" y="113"/>
                  <a:pt x="31" y="112"/>
                </a:cubicBezTo>
                <a:cubicBezTo>
                  <a:pt x="21" y="111"/>
                  <a:pt x="21" y="109"/>
                  <a:pt x="20" y="103"/>
                </a:cubicBezTo>
                <a:cubicBezTo>
                  <a:pt x="20" y="97"/>
                  <a:pt x="14" y="91"/>
                  <a:pt x="9" y="90"/>
                </a:cubicBezTo>
                <a:cubicBezTo>
                  <a:pt x="9" y="91"/>
                  <a:pt x="9" y="93"/>
                  <a:pt x="9" y="94"/>
                </a:cubicBezTo>
                <a:cubicBezTo>
                  <a:pt x="9" y="126"/>
                  <a:pt x="27" y="154"/>
                  <a:pt x="52" y="168"/>
                </a:cubicBezTo>
                <a:close/>
                <a:moveTo>
                  <a:pt x="108" y="41"/>
                </a:moveTo>
                <a:cubicBezTo>
                  <a:pt x="112" y="43"/>
                  <a:pt x="116" y="40"/>
                  <a:pt x="115" y="37"/>
                </a:cubicBezTo>
                <a:cubicBezTo>
                  <a:pt x="112" y="32"/>
                  <a:pt x="103" y="35"/>
                  <a:pt x="108" y="41"/>
                </a:cubicBezTo>
                <a:close/>
                <a:moveTo>
                  <a:pt x="125" y="49"/>
                </a:moveTo>
                <a:cubicBezTo>
                  <a:pt x="128" y="49"/>
                  <a:pt x="130" y="55"/>
                  <a:pt x="129" y="58"/>
                </a:cubicBezTo>
                <a:cubicBezTo>
                  <a:pt x="127" y="64"/>
                  <a:pt x="122" y="60"/>
                  <a:pt x="121" y="56"/>
                </a:cubicBezTo>
                <a:cubicBezTo>
                  <a:pt x="121" y="52"/>
                  <a:pt x="122" y="49"/>
                  <a:pt x="125" y="49"/>
                </a:cubicBezTo>
                <a:close/>
                <a:moveTo>
                  <a:pt x="158" y="77"/>
                </a:moveTo>
                <a:cubicBezTo>
                  <a:pt x="155" y="74"/>
                  <a:pt x="156" y="70"/>
                  <a:pt x="160" y="69"/>
                </a:cubicBezTo>
                <a:cubicBezTo>
                  <a:pt x="167" y="68"/>
                  <a:pt x="176" y="75"/>
                  <a:pt x="170" y="77"/>
                </a:cubicBezTo>
                <a:cubicBezTo>
                  <a:pt x="167" y="78"/>
                  <a:pt x="162" y="78"/>
                  <a:pt x="158" y="77"/>
                </a:cubicBezTo>
                <a:close/>
                <a:moveTo>
                  <a:pt x="46" y="102"/>
                </a:moveTo>
                <a:cubicBezTo>
                  <a:pt x="49" y="102"/>
                  <a:pt x="57" y="104"/>
                  <a:pt x="59" y="106"/>
                </a:cubicBezTo>
                <a:cubicBezTo>
                  <a:pt x="61" y="109"/>
                  <a:pt x="53" y="108"/>
                  <a:pt x="48" y="106"/>
                </a:cubicBezTo>
                <a:cubicBezTo>
                  <a:pt x="45" y="105"/>
                  <a:pt x="43" y="103"/>
                  <a:pt x="46" y="1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8782" tIns="49392" rIns="98782" bIns="49392" numCol="1" anchor="t" anchorCtr="0" compatLnSpc="1">
            <a:prstTxWarp prst="textNoShape">
              <a:avLst/>
            </a:prstTxWarp>
          </a:bodyPr>
          <a:lstStyle/>
          <a:p>
            <a:pPr defTabSz="1096740"/>
            <a:endParaRPr lang="en-US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1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Eric Skaggs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31" y="1600200"/>
            <a:ext cx="3765351" cy="46275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5502584" y="1600206"/>
            <a:ext cx="6076641" cy="4626858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www.skaggej.com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@skaggej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eskaggs@outlook.com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Catapult Systems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Pluralsight Author</a:t>
            </a:r>
            <a:endParaRPr lang="en-US" dirty="0" smtClean="0"/>
          </a:p>
          <a:p>
            <a:r>
              <a:rPr lang="en-US" dirty="0" smtClean="0"/>
              <a:t>Content:  </a:t>
            </a:r>
            <a:r>
              <a:rPr lang="en-US" dirty="0" smtClean="0">
                <a:hlinkClick r:id="rId8"/>
              </a:rPr>
              <a:t>http://1drv.ms/1x7lHiR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6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independent wholly owned subsidiary of CSI since 2013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Privately founded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1993, Austin Texas Headquarters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550+ employees (U.S.)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Delivered over 5,000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engagements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Coverage with offices in 10 cities: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786411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3" lvl="1" indent="-4763" defTabSz="457200"/>
            <a:r>
              <a:rPr lang="en-US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Austin</a:t>
            </a:r>
          </a:p>
          <a:p>
            <a:pPr marL="4763" lvl="1" indent="-4763" defTabSz="457200"/>
            <a:r>
              <a:rPr lang="en-US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Dallas</a:t>
            </a:r>
          </a:p>
          <a:p>
            <a:pPr marL="4763" lvl="1" indent="-4763" defTabSz="457200"/>
            <a:r>
              <a:rPr lang="en-US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</a:t>
            </a:r>
            <a:r>
              <a:rPr lang="en-US" dirty="0" smtClean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Denver</a:t>
            </a:r>
          </a:p>
          <a:p>
            <a:pPr marL="4763" lvl="1" indent="-4763" defTabSz="457200"/>
            <a:r>
              <a:rPr lang="en-US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</a:t>
            </a:r>
            <a:r>
              <a:rPr lang="en-US" dirty="0" smtClean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Ft. Lauderdale</a:t>
            </a:r>
            <a:r>
              <a:rPr lang="en-US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/>
            </a:r>
            <a:br>
              <a:rPr lang="en-US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</a:br>
            <a:r>
              <a:rPr lang="en-US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Houston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7378" y="4724687"/>
            <a:ext cx="3022787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282575">
              <a:spcBef>
                <a:spcPts val="200"/>
              </a:spcBef>
              <a:tabLst>
                <a:tab pos="914400" algn="l"/>
                <a:tab pos="1828800" algn="l"/>
              </a:tabLst>
            </a:pPr>
            <a:r>
              <a:rPr lang="en-US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Phoenix</a:t>
            </a:r>
          </a:p>
          <a:p>
            <a:pPr marL="4763" lvl="1" indent="-4763" defTabSz="282575">
              <a:spcBef>
                <a:spcPts val="200"/>
              </a:spcBef>
              <a:tabLst>
                <a:tab pos="914400" algn="l"/>
                <a:tab pos="1828800" algn="l"/>
              </a:tabLst>
            </a:pPr>
            <a:r>
              <a:rPr lang="en-US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San </a:t>
            </a:r>
            <a:r>
              <a:rPr lang="en-US" dirty="0" smtClean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Antonio</a:t>
            </a:r>
          </a:p>
          <a:p>
            <a:pPr marL="4763" lvl="1" indent="-4763" defTabSz="282575">
              <a:spcBef>
                <a:spcPts val="200"/>
              </a:spcBef>
              <a:tabLst>
                <a:tab pos="914400" algn="l"/>
                <a:tab pos="1828800" algn="l"/>
              </a:tabLst>
            </a:pPr>
            <a:r>
              <a:rPr lang="en-US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</a:t>
            </a:r>
            <a:r>
              <a:rPr lang="en-US" dirty="0" smtClean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Seattle</a:t>
            </a:r>
            <a:endParaRPr lang="en-US" dirty="0">
              <a:solidFill>
                <a:srgbClr val="010101">
                  <a:lumMod val="75000"/>
                  <a:lumOff val="25000"/>
                </a:srgbClr>
              </a:solidFill>
              <a:latin typeface="Segoe UI Symbol" pitchFamily="34" charset="0"/>
              <a:ea typeface="Segoe UI Symbol" pitchFamily="34" charset="0"/>
            </a:endParaRPr>
          </a:p>
          <a:p>
            <a:pPr marL="4763" lvl="1" indent="-4763" defTabSz="282575">
              <a:spcBef>
                <a:spcPts val="200"/>
              </a:spcBef>
              <a:tabLst>
                <a:tab pos="914400" algn="l"/>
                <a:tab pos="1828800" algn="l"/>
              </a:tabLst>
            </a:pPr>
            <a:r>
              <a:rPr lang="en-US" dirty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</a:t>
            </a:r>
            <a:r>
              <a:rPr lang="en-US" dirty="0" smtClean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Tampa</a:t>
            </a:r>
          </a:p>
          <a:p>
            <a:pPr marL="4763" lvl="1" indent="-4763" defTabSz="282575">
              <a:spcBef>
                <a:spcPts val="200"/>
              </a:spcBef>
              <a:tabLst>
                <a:tab pos="914400" algn="l"/>
                <a:tab pos="1828800" algn="l"/>
              </a:tabLst>
            </a:pPr>
            <a:r>
              <a:rPr lang="en-US" dirty="0" smtClean="0">
                <a:solidFill>
                  <a:srgbClr val="010101">
                    <a:lumMod val="75000"/>
                    <a:lumOff val="25000"/>
                  </a:srgbClr>
                </a:solidFill>
                <a:latin typeface="Segoe UI Symbol" pitchFamily="34" charset="0"/>
                <a:ea typeface="Segoe UI Symbol" pitchFamily="34" charset="0"/>
              </a:rPr>
              <a:t>– Washington D.C.</a:t>
            </a:r>
            <a:endParaRPr lang="en-US" dirty="0">
              <a:solidFill>
                <a:srgbClr val="010101">
                  <a:lumMod val="75000"/>
                  <a:lumOff val="25000"/>
                </a:srgbClr>
              </a:solidFill>
              <a:latin typeface="Segoe UI Symbol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82" y="339822"/>
            <a:ext cx="11149013" cy="855917"/>
          </a:xfrm>
        </p:spPr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442" y="1445573"/>
            <a:ext cx="11085215" cy="4889207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“The Microsoft Consulting Company</a:t>
            </a:r>
            <a:r>
              <a:rPr lang="en-US" sz="2400" i="1" dirty="0" smtClean="0"/>
              <a:t>”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National Systems Integrator (NSI)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 Microsoft focused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provide:</a:t>
            </a:r>
          </a:p>
          <a:p>
            <a:pPr lvl="1"/>
            <a:r>
              <a:rPr lang="en-US" sz="1800" dirty="0" smtClean="0"/>
              <a:t>Infrastructure</a:t>
            </a:r>
          </a:p>
          <a:p>
            <a:pPr lvl="1"/>
            <a:r>
              <a:rPr lang="en-US" sz="1800" dirty="0" smtClean="0"/>
              <a:t>Business Intelligence</a:t>
            </a:r>
          </a:p>
          <a:p>
            <a:pPr lvl="1"/>
            <a:r>
              <a:rPr lang="en-US" sz="1800" dirty="0" smtClean="0"/>
              <a:t>Managed Services</a:t>
            </a:r>
          </a:p>
          <a:p>
            <a:pPr lvl="1"/>
            <a:r>
              <a:rPr lang="en-US" sz="1800" dirty="0" smtClean="0"/>
              <a:t>User Centered Design</a:t>
            </a:r>
          </a:p>
          <a:p>
            <a:pPr lvl="1"/>
            <a:r>
              <a:rPr lang="en-US" sz="1800" dirty="0" smtClean="0"/>
              <a:t>Web Solutions</a:t>
            </a:r>
          </a:p>
          <a:p>
            <a:pPr lvl="1"/>
            <a:r>
              <a:rPr lang="en-US" sz="1800" dirty="0" smtClean="0"/>
              <a:t>Cloud Services</a:t>
            </a:r>
          </a:p>
          <a:p>
            <a:pPr lvl="1"/>
            <a:r>
              <a:rPr lang="en-US" sz="1800" dirty="0" smtClean="0"/>
              <a:t>Custom Applications</a:t>
            </a:r>
          </a:p>
          <a:p>
            <a:pPr lvl="1"/>
            <a:r>
              <a:rPr lang="en-US" sz="1800" dirty="0" smtClean="0"/>
              <a:t>Mobile Solutions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135" y="3250017"/>
            <a:ext cx="1151019" cy="1216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95" y="1870999"/>
            <a:ext cx="1151019" cy="1216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95" y="3267401"/>
            <a:ext cx="1151019" cy="1216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364" y="1882591"/>
            <a:ext cx="1151019" cy="1216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977" y="3266731"/>
            <a:ext cx="1151019" cy="1216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135" y="1871000"/>
            <a:ext cx="1151019" cy="12169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86" y="1882591"/>
            <a:ext cx="1151019" cy="12169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364" y="3255811"/>
            <a:ext cx="1151019" cy="12169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01888" y="6334780"/>
            <a:ext cx="4557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Tx/>
            </a:pP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rPr>
              <a:t>*90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rPr>
              <a:t>% of our employees maintain </a:t>
            </a: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rPr>
              <a:t>at least one Microsoft professional certification*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111" y="4629034"/>
            <a:ext cx="1158240" cy="1216152"/>
          </a:xfrm>
          <a:prstGeom prst="rect">
            <a:avLst/>
          </a:prstGeom>
        </p:spPr>
      </p:pic>
      <p:pic>
        <p:nvPicPr>
          <p:cNvPr id="15" name="Picture 2" descr="C:\Users\b-baota\Documents\Sanya\Sales Integration Plan\Graphics files\global-service-cent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228" y="4624025"/>
            <a:ext cx="1158240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b-baota\Documents\Sanya\Sales Integration Plan\Graphics files\service-engineer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995" y="4624025"/>
            <a:ext cx="1158240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b-baota\Documents\Sanya\Sales Integration Plan\Graphics files\test-automati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64" y="4624025"/>
            <a:ext cx="1158240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93213" y="3244328"/>
            <a:ext cx="3695877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1825" lvl="1" indent="-285750" defTabSz="914363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 smtClean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Testing/Test Automation</a:t>
            </a:r>
            <a:endParaRPr lang="en-US" sz="18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86000">
                    <a:prstClr val="black">
                      <a:lumMod val="75000"/>
                      <a:lumOff val="25000"/>
                    </a:prstClr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marL="631825" lvl="1" indent="-285750" defTabSz="914363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 smtClean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Service Engineering</a:t>
            </a:r>
            <a:endParaRPr lang="en-US" sz="18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86000">
                    <a:prstClr val="black">
                      <a:lumMod val="75000"/>
                      <a:lumOff val="25000"/>
                    </a:prstClr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marL="631825" lvl="1" indent="-285750" defTabSz="914363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 smtClean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Global Delivery</a:t>
            </a:r>
            <a:endParaRPr lang="en-US" sz="18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86000">
                    <a:prstClr val="black">
                      <a:lumMod val="75000"/>
                      <a:lumOff val="25000"/>
                    </a:prstClr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marL="631825" lvl="1" indent="-285750" defTabSz="914363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 smtClean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Global Service Center</a:t>
            </a:r>
            <a:endParaRPr lang="en-US" sz="18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86000">
                    <a:prstClr val="black">
                      <a:lumMod val="75000"/>
                      <a:lumOff val="25000"/>
                    </a:prstClr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5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Competencies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0486" y="1190090"/>
            <a:ext cx="10619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10101"/>
                </a:solidFill>
                <a:latin typeface="Segoe UI Light" pitchFamily="34" charset="0"/>
              </a:rPr>
              <a:t>With </a:t>
            </a:r>
            <a:r>
              <a:rPr lang="en-US" dirty="0" smtClean="0">
                <a:solidFill>
                  <a:srgbClr val="010101"/>
                </a:solidFill>
                <a:latin typeface="Segoe UI Light" pitchFamily="34" charset="0"/>
              </a:rPr>
              <a:t>13 gold and 4 silver competencies </a:t>
            </a:r>
            <a:r>
              <a:rPr lang="en-US" dirty="0">
                <a:solidFill>
                  <a:srgbClr val="010101"/>
                </a:solidFill>
                <a:latin typeface="Segoe UI Light" pitchFamily="34" charset="0"/>
              </a:rPr>
              <a:t>to date, Catapult Systems ranks in the </a:t>
            </a:r>
            <a:r>
              <a:rPr lang="en-US" b="1" dirty="0">
                <a:solidFill>
                  <a:srgbClr val="010101"/>
                </a:solidFill>
                <a:latin typeface="Segoe UI Light" pitchFamily="34" charset="0"/>
              </a:rPr>
              <a:t>top 0.10% </a:t>
            </a:r>
            <a:r>
              <a:rPr lang="en-US" dirty="0">
                <a:solidFill>
                  <a:srgbClr val="010101"/>
                </a:solidFill>
                <a:latin typeface="Segoe UI Light" pitchFamily="34" charset="0"/>
              </a:rPr>
              <a:t>of Microsoft partners globally.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32306" y="2453110"/>
            <a:ext cx="0" cy="3883981"/>
          </a:xfrm>
          <a:prstGeom prst="line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9620" y="2305571"/>
            <a:ext cx="347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spc="100" dirty="0" smtClean="0">
                <a:solidFill>
                  <a:srgbClr val="C00000"/>
                </a:solidFill>
                <a:latin typeface="Segoe UI Light" pitchFamily="34" charset="0"/>
                <a:ea typeface="Segoe UI Symbol" pitchFamily="34" charset="0"/>
              </a:rPr>
              <a:t>GOLD COMPETENCIES</a:t>
            </a:r>
            <a:endParaRPr lang="en-US" sz="2000" b="1" spc="100" dirty="0">
              <a:solidFill>
                <a:srgbClr val="C00000"/>
              </a:solidFill>
              <a:latin typeface="Segoe UI Light" pitchFamily="34" charset="0"/>
              <a:ea typeface="Segoe UI Symbol" pitchFamily="34" charset="0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27512" y="2875626"/>
            <a:ext cx="3088420" cy="35908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4058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Application Development</a:t>
            </a:r>
          </a:p>
          <a:p>
            <a:pPr marL="464058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Business Intelligence</a:t>
            </a:r>
          </a:p>
          <a:p>
            <a:pPr marL="464058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Collaboration and Content</a:t>
            </a:r>
          </a:p>
          <a:p>
            <a:pPr marL="464058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Communications</a:t>
            </a:r>
          </a:p>
          <a:p>
            <a:pPr marL="464058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Customer Relationship Management</a:t>
            </a:r>
          </a:p>
          <a:p>
            <a:pPr marL="464058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Devices and Deployment</a:t>
            </a:r>
          </a:p>
          <a:p>
            <a:pPr marL="464058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Hosting</a:t>
            </a:r>
          </a:p>
          <a:p>
            <a:pPr indent="-164592">
              <a:buFont typeface="Wingdings" charset="2"/>
              <a:buChar char="§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Symbol" pitchFamily="34" charset="0"/>
              <a:ea typeface="Segoe UI Symbol" pitchFamily="34" charset="0"/>
            </a:endParaRPr>
          </a:p>
          <a:p>
            <a:pPr marL="178308" indent="0"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Symbol" pitchFamily="34" charset="0"/>
              <a:ea typeface="Segoe UI Symbol" pitchFamily="34" charset="0"/>
            </a:endParaRPr>
          </a:p>
          <a:p>
            <a:pPr marL="178308" indent="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3330213" y="2873264"/>
            <a:ext cx="3289527" cy="337475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4058" indent="-285750"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Management and Virtualization</a:t>
            </a:r>
          </a:p>
          <a:p>
            <a:pPr marL="464058" indent="-285750"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Messaging</a:t>
            </a:r>
          </a:p>
          <a:p>
            <a:pPr marL="464058" indent="-285750"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Midmarket Solution Provider</a:t>
            </a:r>
          </a:p>
          <a:p>
            <a:pPr marL="464058" indent="-285750"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Mobility</a:t>
            </a:r>
          </a:p>
          <a:p>
            <a:pPr marL="464058" indent="-285750"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OEM</a:t>
            </a:r>
          </a:p>
          <a:p>
            <a:pPr marL="464058" indent="-285750"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Small Business​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73855" y="2305571"/>
            <a:ext cx="364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spc="100" dirty="0" smtClean="0">
                <a:solidFill>
                  <a:srgbClr val="C00000"/>
                </a:solidFill>
                <a:latin typeface="Segoe UI Light" pitchFamily="34" charset="0"/>
              </a:rPr>
              <a:t>SILVER COMPETENCIES</a:t>
            </a:r>
            <a:endParaRPr lang="en-US" sz="2000" b="1" spc="100" dirty="0">
              <a:solidFill>
                <a:srgbClr val="C00000"/>
              </a:solidFill>
              <a:latin typeface="Segoe UI Light" pitchFamily="34" charset="0"/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6861991" y="2848334"/>
            <a:ext cx="2915075" cy="35908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4058" indent="-285750"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Application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Integration</a:t>
            </a:r>
          </a:p>
          <a:p>
            <a:pPr marL="464058" indent="-285750"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Data Platform</a:t>
            </a:r>
          </a:p>
          <a:p>
            <a:pPr marL="464058" indent="-285750"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Identity and Access</a:t>
            </a:r>
          </a:p>
          <a:p>
            <a:pPr marL="464058" indent="-285750"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itchFamily="34" charset="0"/>
                <a:ea typeface="Segoe UI Symbol" pitchFamily="34" charset="0"/>
              </a:rPr>
              <a:t>Server Platform​</a:t>
            </a:r>
          </a:p>
          <a:p>
            <a:pPr marL="0" indent="-164592">
              <a:buFont typeface="Arial"/>
              <a:buNone/>
              <a:defRPr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Symbol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Services</a:t>
            </a:r>
            <a:endParaRPr lang="en-US" dirty="0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679617" y="1273643"/>
            <a:ext cx="29341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C32032"/>
                </a:solidFill>
                <a:latin typeface="Segoe UI Light" pitchFamily="34" charset="0"/>
              </a:rPr>
              <a:t>Infrastructure	</a:t>
            </a:r>
            <a:endParaRPr lang="en-US" sz="2800" dirty="0">
              <a:solidFill>
                <a:srgbClr val="C32032"/>
              </a:solidFill>
              <a:latin typeface="Segoe UI Light" pitchFamily="34" charset="0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336151" y="1273643"/>
            <a:ext cx="38610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C32032"/>
                </a:solidFill>
                <a:latin typeface="Segoe UI Light" pitchFamily="34" charset="0"/>
              </a:rPr>
              <a:t>Business Intelligence</a:t>
            </a:r>
            <a:endParaRPr lang="en-US" sz="2800" dirty="0">
              <a:solidFill>
                <a:srgbClr val="C32032"/>
              </a:solidFill>
              <a:latin typeface="Segoe UI Light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7840286" y="1273643"/>
            <a:ext cx="40844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C32032"/>
                </a:solidFill>
                <a:latin typeface="Segoe UI Light" pitchFamily="34" charset="0"/>
              </a:rPr>
              <a:t>Managed Services</a:t>
            </a:r>
            <a:endParaRPr lang="en-US" sz="2800" dirty="0">
              <a:solidFill>
                <a:srgbClr val="C32032"/>
              </a:solidFill>
              <a:latin typeface="Segoe UI Light" pitchFamily="34" charset="0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4308685" y="1796802"/>
            <a:ext cx="3147954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Enterprise BI Strategy</a:t>
            </a:r>
          </a:p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A3 Methodology</a:t>
            </a: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4400546" y="3168329"/>
            <a:ext cx="3477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C32032"/>
                </a:solidFill>
                <a:latin typeface="Segoe UI Light" pitchFamily="34" charset="0"/>
              </a:rPr>
              <a:t>Web Solutions</a:t>
            </a:r>
            <a:endParaRPr lang="en-US" sz="2800" dirty="0">
              <a:solidFill>
                <a:srgbClr val="C32032"/>
              </a:solidFill>
              <a:latin typeface="Segoe UI Light" pitchFamily="34" charset="0"/>
            </a:endParaRP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7827407" y="3144993"/>
            <a:ext cx="38773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C32032"/>
                </a:solidFill>
                <a:latin typeface="Segoe UI Light" pitchFamily="34" charset="0"/>
              </a:rPr>
              <a:t>Cloud Services</a:t>
            </a:r>
            <a:endParaRPr lang="en-US" sz="2800" dirty="0">
              <a:solidFill>
                <a:srgbClr val="C32032"/>
              </a:solidFill>
              <a:latin typeface="Segoe UI Light" pitchFamily="34" charset="0"/>
            </a:endParaRP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7799941" y="3690670"/>
            <a:ext cx="3147954" cy="92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Office 365 </a:t>
            </a:r>
          </a:p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Azure</a:t>
            </a:r>
          </a:p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err="1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Intune</a:t>
            </a:r>
            <a:endParaRPr lang="en-US" sz="1600" dirty="0" smtClean="0">
              <a:solidFill>
                <a:srgbClr val="666666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8" name="Content Placeholder 17"/>
          <p:cNvSpPr txBox="1">
            <a:spLocks/>
          </p:cNvSpPr>
          <p:nvPr/>
        </p:nvSpPr>
        <p:spPr>
          <a:xfrm>
            <a:off x="652150" y="3643963"/>
            <a:ext cx="3147954" cy="15573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UCX Workshop </a:t>
            </a:r>
            <a:endParaRPr lang="en-US" sz="1600" dirty="0">
              <a:solidFill>
                <a:srgbClr val="666666"/>
              </a:solidFill>
              <a:latin typeface="Segoe UI Symbol" pitchFamily="34" charset="0"/>
              <a:ea typeface="Segoe UI Symbol" pitchFamily="34" charset="0"/>
            </a:endParaRPr>
          </a:p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User Adoption</a:t>
            </a:r>
            <a:endParaRPr lang="en-US" sz="1600" dirty="0" smtClean="0">
              <a:solidFill>
                <a:srgbClr val="666666"/>
              </a:solidFill>
              <a:latin typeface="Segoe UI Symbol" pitchFamily="34" charset="0"/>
              <a:ea typeface="Segoe UI Symbol" pitchFamily="34" charset="0"/>
            </a:endParaRPr>
          </a:p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Visual Design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52150" y="1744675"/>
            <a:ext cx="11134725" cy="0"/>
          </a:xfrm>
          <a:prstGeom prst="line">
            <a:avLst/>
          </a:prstGeom>
          <a:ln w="12700" cap="flat" cmpd="sng" algn="ctr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2150" y="3616025"/>
            <a:ext cx="11134725" cy="0"/>
          </a:xfrm>
          <a:prstGeom prst="line">
            <a:avLst/>
          </a:prstGeom>
          <a:ln w="12700" cap="flat" cmpd="sng" algn="ctr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652150" y="1750619"/>
            <a:ext cx="3147954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Systems Management</a:t>
            </a:r>
          </a:p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Virtualization</a:t>
            </a:r>
          </a:p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Device Management</a:t>
            </a:r>
          </a:p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Unified Communications</a:t>
            </a:r>
          </a:p>
          <a:p>
            <a:pPr>
              <a:spcBef>
                <a:spcPct val="20000"/>
              </a:spcBef>
              <a:buClr>
                <a:srgbClr val="C32032"/>
              </a:buClr>
            </a:pPr>
            <a:endParaRPr lang="en-US" sz="1600" dirty="0" smtClean="0">
              <a:solidFill>
                <a:srgbClr val="666666"/>
              </a:solidFill>
              <a:latin typeface="Segoe UI Light" pitchFamily="34" charset="0"/>
            </a:endParaRPr>
          </a:p>
        </p:txBody>
      </p:sp>
      <p:sp>
        <p:nvSpPr>
          <p:cNvPr id="52" name="Content Placeholder 17"/>
          <p:cNvSpPr txBox="1">
            <a:spLocks/>
          </p:cNvSpPr>
          <p:nvPr/>
        </p:nvSpPr>
        <p:spPr>
          <a:xfrm>
            <a:off x="7812820" y="1779453"/>
            <a:ext cx="2098636" cy="18028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Custom Apps</a:t>
            </a:r>
          </a:p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Exchange</a:t>
            </a:r>
          </a:p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Lync</a:t>
            </a:r>
          </a:p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Office 365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535406" y="1822621"/>
            <a:ext cx="1927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0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SharePoint</a:t>
            </a:r>
          </a:p>
          <a:p>
            <a:pPr marL="169863" lvl="0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SQL Server</a:t>
            </a:r>
          </a:p>
          <a:p>
            <a:pPr marL="169863" lvl="0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System </a:t>
            </a: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Center</a:t>
            </a:r>
          </a:p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Windows Server</a:t>
            </a:r>
            <a:endParaRPr lang="en-US" sz="1600" dirty="0">
              <a:solidFill>
                <a:srgbClr val="666666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717716" y="4988508"/>
            <a:ext cx="398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C32032"/>
                </a:solidFill>
                <a:latin typeface="Segoe UI Light" pitchFamily="34" charset="0"/>
              </a:rPr>
              <a:t>Custom Applications</a:t>
            </a:r>
            <a:endParaRPr lang="en-US" sz="2800" dirty="0">
              <a:solidFill>
                <a:srgbClr val="C32032"/>
              </a:solidFill>
              <a:latin typeface="Segoe UI Light" pitchFamily="34" charset="0"/>
            </a:endParaRPr>
          </a:p>
        </p:txBody>
      </p: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679617" y="3168329"/>
            <a:ext cx="43291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C32032"/>
                </a:solidFill>
                <a:latin typeface="Segoe UI Light" pitchFamily="34" charset="0"/>
              </a:rPr>
              <a:t>User Centered Design</a:t>
            </a:r>
            <a:endParaRPr lang="en-US" sz="2800" dirty="0">
              <a:solidFill>
                <a:srgbClr val="C32032"/>
              </a:solidFill>
              <a:latin typeface="Segoe UI Light" pitchFamily="34" charset="0"/>
            </a:endParaRP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4388204" y="4988508"/>
            <a:ext cx="4255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C32032"/>
                </a:solidFill>
                <a:latin typeface="Segoe UI Light" pitchFamily="34" charset="0"/>
              </a:rPr>
              <a:t>Mobile Development</a:t>
            </a:r>
            <a:endParaRPr lang="en-US" sz="2800" dirty="0">
              <a:solidFill>
                <a:srgbClr val="C32032"/>
              </a:solidFill>
              <a:latin typeface="Segoe UI Light" pitchFamily="34" charset="0"/>
            </a:endParaRPr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4373080" y="3643963"/>
            <a:ext cx="3147954" cy="92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Intranet</a:t>
            </a:r>
          </a:p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Extranet </a:t>
            </a:r>
          </a:p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Public Facing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620976" y="5424122"/>
            <a:ext cx="11165899" cy="1588"/>
          </a:xfrm>
          <a:prstGeom prst="line">
            <a:avLst/>
          </a:prstGeom>
          <a:ln w="12700" cap="flat" cmpd="sng" algn="ctr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17"/>
          <p:cNvSpPr txBox="1">
            <a:spLocks/>
          </p:cNvSpPr>
          <p:nvPr/>
        </p:nvSpPr>
        <p:spPr>
          <a:xfrm>
            <a:off x="690250" y="5492705"/>
            <a:ext cx="3147954" cy="11964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Custom Development</a:t>
            </a:r>
          </a:p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err="1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xRM</a:t>
            </a: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/CRM Solutions</a:t>
            </a:r>
          </a:p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endParaRPr lang="en-US" sz="1600" dirty="0" smtClean="0">
              <a:solidFill>
                <a:srgbClr val="666666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60" name="Content Placeholder 17"/>
          <p:cNvSpPr txBox="1">
            <a:spLocks/>
          </p:cNvSpPr>
          <p:nvPr/>
        </p:nvSpPr>
        <p:spPr>
          <a:xfrm>
            <a:off x="4361275" y="5452697"/>
            <a:ext cx="4005152" cy="11964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Mobile Application Development</a:t>
            </a:r>
          </a:p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Enterprise Mobility Solution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7877762" y="4969485"/>
            <a:ext cx="38773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C32032"/>
                </a:solidFill>
                <a:latin typeface="Segoe UI Light" pitchFamily="34" charset="0"/>
              </a:rPr>
              <a:t>Testing/Test Automation</a:t>
            </a:r>
            <a:endParaRPr lang="en-US" sz="2800" dirty="0">
              <a:solidFill>
                <a:srgbClr val="C32032"/>
              </a:solidFill>
              <a:latin typeface="Segoe UI Light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7879914" y="5448067"/>
            <a:ext cx="4005152" cy="11964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Test Management</a:t>
            </a:r>
          </a:p>
          <a:p>
            <a:pPr marL="169863" indent="-169863"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Test Automation &amp; Execution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21" y="245591"/>
            <a:ext cx="1350331" cy="10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Services - Continued</a:t>
            </a:r>
            <a:endParaRPr lang="en-US" dirty="0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679616" y="1376675"/>
            <a:ext cx="314795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C32032"/>
                </a:solidFill>
                <a:latin typeface="Segoe UI Light" pitchFamily="34" charset="0"/>
              </a:rPr>
              <a:t>Service Engineering	</a:t>
            </a:r>
            <a:endParaRPr lang="en-US" sz="2800" dirty="0">
              <a:solidFill>
                <a:srgbClr val="C32032"/>
              </a:solidFill>
              <a:latin typeface="Segoe UI Light" pitchFamily="34" charset="0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336151" y="1376675"/>
            <a:ext cx="38610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C32032"/>
                </a:solidFill>
                <a:latin typeface="Segoe UI Light" pitchFamily="34" charset="0"/>
              </a:rPr>
              <a:t>Global Service Center</a:t>
            </a:r>
            <a:endParaRPr lang="en-US" sz="2800" dirty="0">
              <a:solidFill>
                <a:srgbClr val="C32032"/>
              </a:solidFill>
              <a:latin typeface="Segoe UI Light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7840286" y="1376675"/>
            <a:ext cx="40844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C32032"/>
                </a:solidFill>
                <a:latin typeface="Segoe UI Light" pitchFamily="34" charset="0"/>
              </a:rPr>
              <a:t>Global Delivery </a:t>
            </a:r>
            <a:endParaRPr lang="en-US" sz="2800" dirty="0">
              <a:solidFill>
                <a:srgbClr val="C32032"/>
              </a:solidFill>
              <a:latin typeface="Segoe UI Light" pitchFamily="34" charset="0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4308685" y="1899834"/>
            <a:ext cx="3147954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Large Scale Enterprise Services</a:t>
            </a:r>
          </a:p>
          <a:p>
            <a:pPr marL="742950" lvl="1" indent="-285750">
              <a:spcBef>
                <a:spcPct val="20000"/>
              </a:spcBef>
              <a:buClr>
                <a:srgbClr val="C32032"/>
              </a:buClr>
              <a:buFont typeface="Segoe UI Symbol" panose="020B0502040204020203" pitchFamily="34" charset="0"/>
              <a:buChar char="−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Migrations</a:t>
            </a:r>
          </a:p>
          <a:p>
            <a:pPr marL="742950" lvl="1" indent="-285750">
              <a:spcBef>
                <a:spcPct val="20000"/>
              </a:spcBef>
              <a:buClr>
                <a:srgbClr val="C32032"/>
              </a:buClr>
              <a:buFont typeface="Segoe UI Symbol" panose="020B0502040204020203" pitchFamily="34" charset="0"/>
              <a:buChar char="−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Test/Test Automation</a:t>
            </a:r>
          </a:p>
          <a:p>
            <a:pPr marL="742950" lvl="1" indent="-285750">
              <a:spcBef>
                <a:spcPct val="20000"/>
              </a:spcBef>
              <a:buClr>
                <a:srgbClr val="C32032"/>
              </a:buClr>
              <a:buFont typeface="Segoe UI Symbol" panose="020B0502040204020203" pitchFamily="34" charset="0"/>
              <a:buChar char="−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Support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52150" y="1860586"/>
            <a:ext cx="11134725" cy="0"/>
          </a:xfrm>
          <a:prstGeom prst="line">
            <a:avLst/>
          </a:prstGeom>
          <a:ln w="12700" cap="flat" cmpd="sng" algn="ctr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652150" y="1853651"/>
            <a:ext cx="3147954" cy="161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Unparalleled  Operations Excellence</a:t>
            </a:r>
          </a:p>
          <a:p>
            <a:pPr marL="742950" lvl="1" indent="-285750">
              <a:spcBef>
                <a:spcPct val="20000"/>
              </a:spcBef>
              <a:buClr>
                <a:srgbClr val="C32032"/>
              </a:buClr>
              <a:buFont typeface="Segoe UI Symbol" panose="020B0502040204020203" pitchFamily="34" charset="0"/>
              <a:buChar char="−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24x7 Global Service </a:t>
            </a: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metric-</a:t>
            </a:r>
            <a:r>
              <a:rPr lang="en-US" sz="1600" dirty="0" err="1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ed</a:t>
            </a: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on established BI tools unique to our </a:t>
            </a: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processes</a:t>
            </a:r>
            <a:endParaRPr lang="en-US" sz="1600" dirty="0">
              <a:solidFill>
                <a:srgbClr val="666666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7840286" y="1893853"/>
            <a:ext cx="3147954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>
              <a:spcBef>
                <a:spcPct val="20000"/>
              </a:spcBef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Global Delivery Practice </a:t>
            </a:r>
          </a:p>
          <a:p>
            <a:pPr marL="742950" lvl="1" indent="-285750">
              <a:spcBef>
                <a:spcPct val="20000"/>
              </a:spcBef>
              <a:buClr>
                <a:srgbClr val="C32032"/>
              </a:buClr>
              <a:buFont typeface="Segoe UI Symbol" panose="020B0502040204020203" pitchFamily="34" charset="0"/>
              <a:buChar char="−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Mature Process </a:t>
            </a:r>
          </a:p>
          <a:p>
            <a:pPr marL="742950" lvl="1" indent="-285750">
              <a:spcBef>
                <a:spcPct val="20000"/>
              </a:spcBef>
              <a:buClr>
                <a:srgbClr val="C32032"/>
              </a:buClr>
              <a:buFont typeface="Segoe UI Symbol" panose="020B0502040204020203" pitchFamily="34" charset="0"/>
              <a:buChar char="−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Operation Excellence </a:t>
            </a:r>
          </a:p>
          <a:p>
            <a:pPr marL="742950" lvl="1" indent="-285750">
              <a:spcBef>
                <a:spcPct val="20000"/>
              </a:spcBef>
              <a:buClr>
                <a:srgbClr val="C32032"/>
              </a:buClr>
              <a:buFont typeface="Segoe UI Symbol" panose="020B0502040204020203" pitchFamily="34" charset="0"/>
              <a:buChar char="−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Best Practices for SMAC enablement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21" y="245591"/>
            <a:ext cx="1350331" cy="10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1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apult">
  <a:themeElements>
    <a:clrScheme name="CAT2013 2">
      <a:dk1>
        <a:sysClr val="windowText" lastClr="000000"/>
      </a:dk1>
      <a:lt1>
        <a:sysClr val="window" lastClr="FFFFFF"/>
      </a:lt1>
      <a:dk2>
        <a:srgbClr val="026C64"/>
      </a:dk2>
      <a:lt2>
        <a:srgbClr val="FDB913"/>
      </a:lt2>
      <a:accent1>
        <a:srgbClr val="C32032"/>
      </a:accent1>
      <a:accent2>
        <a:srgbClr val="175275"/>
      </a:accent2>
      <a:accent3>
        <a:srgbClr val="B9C36B"/>
      </a:accent3>
      <a:accent4>
        <a:srgbClr val="3896CA"/>
      </a:accent4>
      <a:accent5>
        <a:srgbClr val="626DA5"/>
      </a:accent5>
      <a:accent6>
        <a:srgbClr val="30AEA7"/>
      </a:accent6>
      <a:hlink>
        <a:srgbClr val="003AB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Volume" RevisionId="05cd6d03-c0b2-488e-98a7-d68de69a2cfc" Stencil="System.Storyboarding.Icons" StencilRevisionId="05cd6d03-c0b2-488e-98a7-d68de69a2cfc" StencilVersion="0.1"/>
</Control>
</file>

<file path=customXml/item10.xml><?xml version="1.0" encoding="utf-8"?>
<XMLData TextToDisplay="RightsWATCHMark">1|Company-Classification-PUBLIC|{00000000-0000-0000-0000-000000000000}</XMLData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Catapult Document" ma:contentTypeID="0x0101000329FEFFE22F3A4C98B08541D0BACDC600AA5ED54C32822842BF29E9B232868C62" ma:contentTypeVersion="6" ma:contentTypeDescription="The base content type for all Catapult documents." ma:contentTypeScope="" ma:versionID="c755992978f807452ea4839b79a40d8e">
  <xsd:schema xmlns:xsd="http://www.w3.org/2001/XMLSchema" xmlns:xs="http://www.w3.org/2001/XMLSchema" xmlns:p="http://schemas.microsoft.com/office/2006/metadata/properties" xmlns:ns2="0010543c-66b7-4238-ba93-c0e92e558c8c" targetNamespace="http://schemas.microsoft.com/office/2006/metadata/properties" ma:root="true" ma:fieldsID="86d653458350b32dda2600560c531520" ns2:_="">
    <xsd:import namespace="0010543c-66b7-4238-ba93-c0e92e558c8c"/>
    <xsd:element name="properties">
      <xsd:complexType>
        <xsd:sequence>
          <xsd:element name="documentManagement">
            <xsd:complexType>
              <xsd:all>
                <xsd:element ref="ns2:PracticeDepartment"/>
                <xsd:element ref="ns2:DocumentStatus"/>
                <xsd:element ref="ns2:Scope"/>
                <xsd:element ref="ns2:Premium" minOccurs="0"/>
                <xsd:element ref="ns2:Templ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0543c-66b7-4238-ba93-c0e92e558c8c" elementFormDefault="qualified">
    <xsd:import namespace="http://schemas.microsoft.com/office/2006/documentManagement/types"/>
    <xsd:import namespace="http://schemas.microsoft.com/office/infopath/2007/PartnerControls"/>
    <xsd:element name="PracticeDepartment" ma:index="8" ma:displayName="Practice Department" ma:description="This is a list of Catapult practices and departments for use in classifying documents." ma:list="{e2ba520d-d0b6-4fe1-9781-0878bdf95d73}" ma:internalName="PracticeDepartment" ma:readOnly="false" ma:showField="Title" ma:web="0010543c-66b7-4238-ba93-c0e92e558c8c">
      <xsd:simpleType>
        <xsd:restriction base="dms:Lookup"/>
      </xsd:simpleType>
    </xsd:element>
    <xsd:element name="DocumentStatus" ma:index="9" ma:displayName="Document Status" ma:default="Draft" ma:format="Dropdown" ma:internalName="DocumentStatus">
      <xsd:simpleType>
        <xsd:restriction base="dms:Choice">
          <xsd:enumeration value="Draft"/>
          <xsd:enumeration value="In-Review"/>
          <xsd:enumeration value="Final"/>
        </xsd:restriction>
      </xsd:simpleType>
    </xsd:element>
    <xsd:element name="Scope" ma:index="10" ma:displayName="Scope" ma:default="Catapult Confidential" ma:description="This specifies how this document can be shared inside and outside Catapult." ma:format="Dropdown" ma:internalName="Scope">
      <xsd:simpleType>
        <xsd:restriction base="dms:Choice">
          <xsd:enumeration value="Catapult Confidential"/>
          <xsd:enumeration value="Client Confidential"/>
          <xsd:enumeration value="Public"/>
          <xsd:enumeration value="Private"/>
        </xsd:restriction>
      </xsd:simpleType>
    </xsd:element>
    <xsd:element name="Premium" ma:index="11" nillable="true" ma:displayName="Premium" ma:default="0" ma:description="This is a search column for content determined to have premium value." ma:internalName="Premium">
      <xsd:simpleType>
        <xsd:restriction base="dms:Boolean"/>
      </xsd:simpleType>
    </xsd:element>
    <xsd:element name="Template" ma:index="12" nillable="true" ma:displayName="Template" ma:default="0" ma:description="Specifies if the document is used as a template throughout the organization." ma:internalName="Templat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3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2.xml><?xml version="1.0" encoding="utf-8"?>
<XMLData TextToDisplay="RightsWATCHMark">1|Company-Classification-PUBLIC|{00000000-0000-0000-0000-000000000000}</XMLData>
</file>

<file path=customXml/item13.xml><?xml version="1.0" encoding="utf-8"?>
<XMLData TextToDisplay="RightsWATCHMark">1|Company-Classification-PUBLIC|{00000000-0000-0000-0000-000000000000}</XMLData>
</file>

<file path=customXml/item14.xml><?xml version="1.0" encoding="utf-8"?>
<XMLData TextToDisplay="RightsWATCHMark">1|Company-Classification-PUBLIC|{00000000-0000-0000-0000-000000000000}</XMLData>
</file>

<file path=customXml/item15.xml><?xml version="1.0" encoding="utf-8"?>
<XMLData TextToDisplay="RightsWATCHMark">1|Company-Classification-PUBLIC|{00000000-0000-0000-0000-000000000000}</XMLData>
</file>

<file path=customXml/item1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7.xml><?xml version="1.0" encoding="utf-8"?>
<XMLData TextToDisplay="RightsWATCHMark">1|Company-Classification-PUBLIC|{00000000-0000-0000-0000-000000000000}</XMLData>
</file>

<file path=customXml/item18.xml><?xml version="1.0" encoding="utf-8"?>
<XMLData TextToDisplay="RightsWATCHMark">1|Company-Classification-PUBLIC|{00000000-0000-0000-0000-000000000000}</XMLData>
</file>

<file path=customXml/item19.xml><?xml version="1.0" encoding="utf-8"?>
<XMLData TextToDisplay="RightsWATCHMark">1|Company-Classification-PUBLIC|{00000000-0000-0000-0000-000000000000}</XMLData>
</file>

<file path=customXml/item2.xml><?xml version="1.0" encoding="utf-8"?>
<XMLData TextToDisplay="RightsWATCHMark">1|Company-Classification-PUBLIC|{00000000-0000-0000-0000-000000000000}</XMLData>
</file>

<file path=customXml/item20.xml><?xml version="1.0" encoding="utf-8"?>
<XMLData TextToDisplay="RightsWATCHMark">1|Company-Classification-PUBLIC|{00000000-0000-0000-0000-000000000000}</XMLData>
</file>

<file path=customXml/item21.xml><?xml version="1.0" encoding="utf-8"?>
<XMLData TextToDisplay="RightsWATCHMark">1|Company-Classification-PUBLIC|{00000000-0000-0000-0000-000000000000}</XMLData>
</file>

<file path=customXml/item22.xml><?xml version="1.0" encoding="utf-8"?>
<XMLData TextToDisplay="RightsWATCHMark">1|Company-Classification-PUBLIC|{00000000-0000-0000-0000-000000000000}</XMLData>
</file>

<file path=customXml/item23.xml><?xml version="1.0" encoding="utf-8"?>
<XMLData TextToDisplay="RightsWATCHMark">1|Company-Classification-PUBLIC|{00000000-0000-0000-0000-000000000000}</XMLData>
</file>

<file path=customXml/item24.xml><?xml version="1.0" encoding="utf-8"?>
<XMLData TextToDisplay="RightsWATCHMark">1|Company-Classification-PUBLIC|{00000000-0000-0000-0000-000000000000}</XMLData>
</file>

<file path=customXml/item25.xml><?xml version="1.0" encoding="utf-8"?>
<XMLData TextToDisplay="RightsWATCHMark">1|Company-Classification-PUBLIC|{00000000-0000-0000-0000-000000000000}</XMLData>
</file>

<file path=customXml/item26.xml><?xml version="1.0" encoding="utf-8"?>
<XMLData TextToDisplay="RightsWATCHMark">1|Company-Classification-PUBLIC|{00000000-0000-0000-0000-000000000000}</XMLData>
</file>

<file path=customXml/item27.xml><?xml version="1.0" encoding="utf-8"?>
<XMLData TextToDisplay="RightsWATCHMark">1|Company-Classification-PUBLIC|{00000000-0000-0000-0000-000000000000}</XMLData>
</file>

<file path=customXml/item28.xml><?xml version="1.0" encoding="utf-8"?>
<XMLData TextToDisplay="RightsWATCHMark">1|Company-Classification-PUBLIC|{00000000-0000-0000-0000-000000000000}</XMLData>
</file>

<file path=customXml/item29.xml><?xml version="1.0" encoding="utf-8"?>
<XMLData TextToDisplay="RightsWATCHMark">1|Company-Classification-PUBLIC|{00000000-0000-0000-0000-000000000000}</XMLData>
</file>

<file path=customXml/item3.xml><?xml version="1.0" encoding="utf-8"?>
<Control xmlns="http://schemas.microsoft.com/VisualStudio/2011/storyboarding/control">
  <Id Name="System.Storyboarding.Icons.Paste" RevisionId="05cd6d03-c0b2-488e-98a7-d68de69a2cfc" Stencil="System.Storyboarding.Icons" StencilRevisionId="05cd6d03-c0b2-488e-98a7-d68de69a2cfc" StencilVersion="0.1"/>
</Control>
</file>

<file path=customXml/item30.xml><?xml version="1.0" encoding="utf-8"?>
<XMLData TextToDisplay="RightsWATCHMark">1|Company-Classification-PUBLIC|{00000000-0000-0000-0000-000000000000}</XMLData>
</file>

<file path=customXml/item31.xml><?xml version="1.0" encoding="utf-8"?>
<XMLData TextToDisplay="RightsWATCHMark">1|Company-Classification-PUBLIC|{00000000-0000-0000-0000-000000000000}</XMLData>
</file>

<file path=customXml/item32.xml><?xml version="1.0" encoding="utf-8"?>
<XMLData TextToDisplay="RightsWATCHMark">1|Company-Classification-PUBLIC|{00000000-0000-0000-0000-000000000000}</XMLData>
</file>

<file path=customXml/item33.xml><?xml version="1.0" encoding="utf-8"?>
<XMLData TextToDisplay="RightsWATCHMark">1|Company-Classification-PUBLIC|{00000000-0000-0000-0000-000000000000}</XMLData>
</file>

<file path=customXml/item34.xml><?xml version="1.0" encoding="utf-8"?>
<XMLData TextToDisplay="RightsWATCHMark">1|Company-Classification-PUBLIC|{00000000-0000-0000-0000-000000000000}</XMLData>
</file>

<file path=customXml/item35.xml><?xml version="1.0" encoding="utf-8"?>
<Control xmlns="http://schemas.microsoft.com/VisualStudio/2011/storyboarding/control">
  <Id Name="31718c81-1f7e-4256-ac0f-bb9a48e9e0f5" RevisionId="716723e4-739e-4766-a3a7-7e8f61b4f635" Stencil="48ab8805-b199-4546-a652-7582788c988d" StencilRevisionId="00000000-0000-0000-0000-000000000000" StencilVersion="0.0"/>
</Control>
</file>

<file path=customXml/item36.xml><?xml version="1.0" encoding="utf-8"?>
<XMLData TextToDisplay="RightsWATCHMark">1|Company-Classification-PUBLIC|{00000000-0000-0000-0000-000000000000}</XMLData>
</file>

<file path=customXml/item37.xml><?xml version="1.0" encoding="utf-8"?>
<XMLData TextToDisplay="RightsWATCHMark">1|Company-Classification-PUBLIC|{00000000-0000-0000-0000-000000000000}</XMLData>
</file>

<file path=customXml/item38.xml><?xml version="1.0" encoding="utf-8"?>
<XMLData TextToDisplay="RightsWATCHMark">1|Company-Classification-PUBLIC|{00000000-0000-0000-0000-000000000000}</XMLData>
</file>

<file path=customXml/item39.xml><?xml version="1.0" encoding="utf-8"?>
<XMLData TextToDisplay="RightsWATCHMark">1|Company-Classification-PUBLIC|{00000000-0000-0000-0000-000000000000}</XMLData>
</file>

<file path=customXml/item4.xml><?xml version="1.0" encoding="utf-8"?>
<XMLData TextToDisplay="RightsWATCHMark">1|Company-Classification-PUBLIC|{00000000-0000-0000-0000-000000000000}</XMLData>
</file>

<file path=customXml/item40.xml><?xml version="1.0" encoding="utf-8"?>
<XMLData TextToDisplay="RightsWATCHMark">1|Company-Classification-PUBLIC|{00000000-0000-0000-0000-000000000000}</XMLData>
</file>

<file path=customXml/item41.xml><?xml version="1.0" encoding="utf-8"?>
<XMLData TextToDisplay="RightsWATCHMark">1|Company-Classification-PUBLIC|{00000000-0000-0000-0000-000000000000}</XMLData>
</file>

<file path=customXml/item42.xml><?xml version="1.0" encoding="utf-8"?>
<XMLData TextToDisplay="RightsWATCHMark">1|Company-Classification-PUBLIC|{00000000-0000-0000-0000-000000000000}</XMLData>
</file>

<file path=customXml/item4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Status xmlns="0010543c-66b7-4238-ba93-c0e92e558c8c">Draft</DocumentStatus>
    <PracticeDepartment xmlns="0010543c-66b7-4238-ba93-c0e92e558c8c">2</PracticeDepartment>
    <Scope xmlns="0010543c-66b7-4238-ba93-c0e92e558c8c">Public</Scope>
    <Premium xmlns="0010543c-66b7-4238-ba93-c0e92e558c8c">false</Premium>
    <Template xmlns="0010543c-66b7-4238-ba93-c0e92e558c8c">false</Template>
  </documentManagement>
</p:properties>
</file>

<file path=customXml/item44.xml><?xml version="1.0" encoding="utf-8"?>
<Control xmlns="http://schemas.microsoft.com/VisualStudio/2011/storyboarding/control">
  <Id Name="31718c81-1f7e-4256-ac0f-bb9a48e9e0f5" RevisionId="716723e4-739e-4766-a3a7-7e8f61b4f635" Stencil="48ab8805-b199-4546-a652-7582788c988d" StencilRevisionId="00000000-0000-0000-0000-000000000000" StencilVersion="0.0"/>
</Control>
</file>

<file path=customXml/item45.xml><?xml version="1.0" encoding="utf-8"?>
<Control xmlns="http://schemas.microsoft.com/VisualStudio/2011/storyboarding/control">
  <Id Name="a82cd6f8-3c97-45b4-bab2-e04e47289e51" RevisionId="a66f80b0-14b7-47f3-895d-8b4d8b1cc3cf" Stencil="48ab8805-b199-4546-a652-7582788c988d" StencilRevisionId="00000000-0000-0000-0000-000000000000" StencilVersion="0.0"/>
</Control>
</file>

<file path=customXml/item46.xml><?xml version="1.0" encoding="utf-8"?>
<XMLData TextToDisplay="RightsWATCHMark">1|Company-Classification-PUBLIC|{00000000-0000-0000-0000-000000000000}</XMLData>
</file>

<file path=customXml/item47.xml><?xml version="1.0" encoding="utf-8"?>
<XMLData TextToDisplay="RightsWATCHMark">1|Company-Classification-PUBLIC|{00000000-0000-0000-0000-000000000000}</XMLData>
</file>

<file path=customXml/item48.xml><?xml version="1.0" encoding="utf-8"?>
<XMLData TextToDisplay="RightsWATCHMark">1|Company-Classification-PUBLIC|{00000000-0000-0000-0000-000000000000}</XMLData>
</file>

<file path=customXml/item49.xml><?xml version="1.0" encoding="utf-8"?>
<XMLData TextToDisplay="RightsWATCHMark">1|Company-Classification-PUBLIC|{00000000-0000-0000-0000-000000000000}</XMLData>
</file>

<file path=customXml/item5.xml><?xml version="1.0" encoding="utf-8"?>
<XMLData TextToDisplay="RightsWATCHMark">1|Company-Classification-PUBLIC|{00000000-0000-0000-0000-000000000000}</XMLData>
</file>

<file path=customXml/item50.xml><?xml version="1.0" encoding="utf-8"?>
<XMLData TextToDisplay="RightsWATCHMark">1|Company-Classification-PUBLIC|{00000000-0000-0000-0000-000000000000}</XMLData>
</file>

<file path=customXml/item51.xml><?xml version="1.0" encoding="utf-8"?>
<XMLData TextToDisplay="RightsWATCHMark">1|Company-Classification-PUBLIC|{00000000-0000-0000-0000-000000000000}</XMLData>
</file>

<file path=customXml/item52.xml><?xml version="1.0" encoding="utf-8"?>
<XMLData TextToDisplay="RightsWATCHMark">1|Company-Classification-PUBLIC|{00000000-0000-0000-0000-000000000000}</XMLData>
</file>

<file path=customXml/item53.xml><?xml version="1.0" encoding="utf-8"?>
<XMLData TextToDisplay="RightsWATCHMark">1|Company-Classification-PUBLIC|{00000000-0000-0000-0000-000000000000}</XMLData>
</file>

<file path=customXml/item54.xml><?xml version="1.0" encoding="utf-8"?>
<XMLData TextToDisplay="RightsWATCHMark">1|Company-Classification-PUBLIC|{00000000-0000-0000-0000-000000000000}</XMLData>
</file>

<file path=customXml/item55.xml><?xml version="1.0" encoding="utf-8"?>
<XMLData TextToDisplay="RightsWATCHMark">1|Company-Classification-PUBLIC|{00000000-0000-0000-0000-000000000000}</XMLData>
</file>

<file path=customXml/item56.xml><?xml version="1.0" encoding="utf-8"?>
<XMLData TextToDisplay="RightsWATCHMark">1|Company-Classification-PUBLIC|{00000000-0000-0000-0000-000000000000}</XMLData>
</file>

<file path=customXml/item57.xml><?xml version="1.0" encoding="utf-8"?>
<XMLData TextToDisplay="RightsWATCHMark">1|Company-Classification-PUBLIC|{00000000-0000-0000-0000-000000000000}</XMLData>
</file>

<file path=customXml/item58.xml><?xml version="1.0" encoding="utf-8"?>
<XMLData TextToDisplay="RightsWATCHMark">1|Company-Classification-PUBLIC|{00000000-0000-0000-0000-000000000000}</XMLData>
</file>

<file path=customXml/item6.xml><?xml version="1.0" encoding="utf-8"?>
<XMLData TextToDisplay="RightsWATCHMark">1|Company-Classification-PUBLIC|{00000000-0000-0000-0000-000000000000}</XMLData>
</file>

<file path=customXml/item7.xml><?xml version="1.0" encoding="utf-8"?>
<XMLData TextToDisplay="RightsWATCHMark">1|Company-Classification-PUBLIC|{00000000-0000-0000-0000-000000000000}</XMLData>
</file>

<file path=customXml/item8.xml><?xml version="1.0" encoding="utf-8"?>
<XMLData TextToDisplay="RightsWATCHMark">1|Company-Classification-PUBLIC|{00000000-0000-0000-0000-000000000000}</XMLData>
</file>

<file path=customXml/item9.xml><?xml version="1.0" encoding="utf-8"?>
<XMLData TextToDisplay="RightsWATCHMark">1|Company-Classification-PUBLIC|{00000000-0000-0000-0000-000000000000}</XMLData>
</file>

<file path=customXml/itemProps1.xml><?xml version="1.0" encoding="utf-8"?>
<ds:datastoreItem xmlns:ds="http://schemas.openxmlformats.org/officeDocument/2006/customXml" ds:itemID="{7D4555C0-1490-4B41-898D-27C9C023C26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6265C0E-F248-4E27-A88B-9B9B2505DCFA}">
  <ds:schemaRefs/>
</ds:datastoreItem>
</file>

<file path=customXml/itemProps11.xml><?xml version="1.0" encoding="utf-8"?>
<ds:datastoreItem xmlns:ds="http://schemas.openxmlformats.org/officeDocument/2006/customXml" ds:itemID="{24A7650A-EAEE-4572-94C3-75C844EBEB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10543c-66b7-4238-ba93-c0e92e558c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2.xml><?xml version="1.0" encoding="utf-8"?>
<ds:datastoreItem xmlns:ds="http://schemas.openxmlformats.org/officeDocument/2006/customXml" ds:itemID="{FA7825FF-6FB2-44F8-AA26-889B645287AA}">
  <ds:schemaRefs/>
</ds:datastoreItem>
</file>

<file path=customXml/itemProps13.xml><?xml version="1.0" encoding="utf-8"?>
<ds:datastoreItem xmlns:ds="http://schemas.openxmlformats.org/officeDocument/2006/customXml" ds:itemID="{84D1F44A-08E3-4CBE-A219-FC10B0419CB4}">
  <ds:schemaRefs/>
</ds:datastoreItem>
</file>

<file path=customXml/itemProps14.xml><?xml version="1.0" encoding="utf-8"?>
<ds:datastoreItem xmlns:ds="http://schemas.openxmlformats.org/officeDocument/2006/customXml" ds:itemID="{D25850BF-2962-4CEB-B97E-477ADBF81828}">
  <ds:schemaRefs/>
</ds:datastoreItem>
</file>

<file path=customXml/itemProps15.xml><?xml version="1.0" encoding="utf-8"?>
<ds:datastoreItem xmlns:ds="http://schemas.openxmlformats.org/officeDocument/2006/customXml" ds:itemID="{6305E631-EF4E-4B8C-B056-280915AC8F3E}">
  <ds:schemaRefs/>
</ds:datastoreItem>
</file>

<file path=customXml/itemProps16.xml><?xml version="1.0" encoding="utf-8"?>
<ds:datastoreItem xmlns:ds="http://schemas.openxmlformats.org/officeDocument/2006/customXml" ds:itemID="{00FE9DC3-D160-42EF-9F57-9317AC40CB75}">
  <ds:schemaRefs>
    <ds:schemaRef ds:uri="http://schemas.microsoft.com/sharepoint/v3/contenttype/forms"/>
  </ds:schemaRefs>
</ds:datastoreItem>
</file>

<file path=customXml/itemProps17.xml><?xml version="1.0" encoding="utf-8"?>
<ds:datastoreItem xmlns:ds="http://schemas.openxmlformats.org/officeDocument/2006/customXml" ds:itemID="{4657011C-AF58-43CD-935C-AAEBC4750313}">
  <ds:schemaRefs/>
</ds:datastoreItem>
</file>

<file path=customXml/itemProps18.xml><?xml version="1.0" encoding="utf-8"?>
<ds:datastoreItem xmlns:ds="http://schemas.openxmlformats.org/officeDocument/2006/customXml" ds:itemID="{FD155C37-0AEA-4F31-A897-807003F75ABE}">
  <ds:schemaRefs/>
</ds:datastoreItem>
</file>

<file path=customXml/itemProps19.xml><?xml version="1.0" encoding="utf-8"?>
<ds:datastoreItem xmlns:ds="http://schemas.openxmlformats.org/officeDocument/2006/customXml" ds:itemID="{3B1E166C-680E-4E47-8CAD-14E86BF15342}">
  <ds:schemaRefs/>
</ds:datastoreItem>
</file>

<file path=customXml/itemProps2.xml><?xml version="1.0" encoding="utf-8"?>
<ds:datastoreItem xmlns:ds="http://schemas.openxmlformats.org/officeDocument/2006/customXml" ds:itemID="{D7EC217A-7B29-4510-B050-096264C6E582}">
  <ds:schemaRefs/>
</ds:datastoreItem>
</file>

<file path=customXml/itemProps20.xml><?xml version="1.0" encoding="utf-8"?>
<ds:datastoreItem xmlns:ds="http://schemas.openxmlformats.org/officeDocument/2006/customXml" ds:itemID="{D3CEDB8A-BB1C-4E41-A1E9-A96F9502DCB4}">
  <ds:schemaRefs/>
</ds:datastoreItem>
</file>

<file path=customXml/itemProps21.xml><?xml version="1.0" encoding="utf-8"?>
<ds:datastoreItem xmlns:ds="http://schemas.openxmlformats.org/officeDocument/2006/customXml" ds:itemID="{6B9BD930-B439-4D70-A2C6-8D5B5360F22D}">
  <ds:schemaRefs/>
</ds:datastoreItem>
</file>

<file path=customXml/itemProps22.xml><?xml version="1.0" encoding="utf-8"?>
<ds:datastoreItem xmlns:ds="http://schemas.openxmlformats.org/officeDocument/2006/customXml" ds:itemID="{7529193A-4E55-4BE2-8072-AA4338BC5142}">
  <ds:schemaRefs/>
</ds:datastoreItem>
</file>

<file path=customXml/itemProps23.xml><?xml version="1.0" encoding="utf-8"?>
<ds:datastoreItem xmlns:ds="http://schemas.openxmlformats.org/officeDocument/2006/customXml" ds:itemID="{F4725ABB-C979-4494-9B85-227C9675AE45}">
  <ds:schemaRefs/>
</ds:datastoreItem>
</file>

<file path=customXml/itemProps24.xml><?xml version="1.0" encoding="utf-8"?>
<ds:datastoreItem xmlns:ds="http://schemas.openxmlformats.org/officeDocument/2006/customXml" ds:itemID="{1449A3DB-37B9-4FAC-A04A-95A7C2F69E94}">
  <ds:schemaRefs/>
</ds:datastoreItem>
</file>

<file path=customXml/itemProps25.xml><?xml version="1.0" encoding="utf-8"?>
<ds:datastoreItem xmlns:ds="http://schemas.openxmlformats.org/officeDocument/2006/customXml" ds:itemID="{F8AC22BD-5CCD-4C24-8916-225E875ACCB4}">
  <ds:schemaRefs/>
</ds:datastoreItem>
</file>

<file path=customXml/itemProps26.xml><?xml version="1.0" encoding="utf-8"?>
<ds:datastoreItem xmlns:ds="http://schemas.openxmlformats.org/officeDocument/2006/customXml" ds:itemID="{7DB10824-05FA-4FCA-B3F1-F8E95D3EB235}">
  <ds:schemaRefs/>
</ds:datastoreItem>
</file>

<file path=customXml/itemProps27.xml><?xml version="1.0" encoding="utf-8"?>
<ds:datastoreItem xmlns:ds="http://schemas.openxmlformats.org/officeDocument/2006/customXml" ds:itemID="{690CF5A9-5BAC-47A9-A5C2-A2D440A63D73}">
  <ds:schemaRefs/>
</ds:datastoreItem>
</file>

<file path=customXml/itemProps28.xml><?xml version="1.0" encoding="utf-8"?>
<ds:datastoreItem xmlns:ds="http://schemas.openxmlformats.org/officeDocument/2006/customXml" ds:itemID="{D1AC5A79-B581-4FD1-8A84-16167CAA5C69}">
  <ds:schemaRefs/>
</ds:datastoreItem>
</file>

<file path=customXml/itemProps29.xml><?xml version="1.0" encoding="utf-8"?>
<ds:datastoreItem xmlns:ds="http://schemas.openxmlformats.org/officeDocument/2006/customXml" ds:itemID="{5AC5E9A2-808D-4341-9691-4D3F6CB95867}">
  <ds:schemaRefs/>
</ds:datastoreItem>
</file>

<file path=customXml/itemProps3.xml><?xml version="1.0" encoding="utf-8"?>
<ds:datastoreItem xmlns:ds="http://schemas.openxmlformats.org/officeDocument/2006/customXml" ds:itemID="{31D76FC2-08CF-40C6-82F6-2ACE68DA615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CCA2341-0729-4A84-9A5E-7655935E994E}">
  <ds:schemaRefs/>
</ds:datastoreItem>
</file>

<file path=customXml/itemProps31.xml><?xml version="1.0" encoding="utf-8"?>
<ds:datastoreItem xmlns:ds="http://schemas.openxmlformats.org/officeDocument/2006/customXml" ds:itemID="{2963FAEB-EF94-4841-AFA5-6975590BDE66}">
  <ds:schemaRefs/>
</ds:datastoreItem>
</file>

<file path=customXml/itemProps32.xml><?xml version="1.0" encoding="utf-8"?>
<ds:datastoreItem xmlns:ds="http://schemas.openxmlformats.org/officeDocument/2006/customXml" ds:itemID="{CA760173-5714-4224-812A-0D020F6C2684}">
  <ds:schemaRefs/>
</ds:datastoreItem>
</file>

<file path=customXml/itemProps33.xml><?xml version="1.0" encoding="utf-8"?>
<ds:datastoreItem xmlns:ds="http://schemas.openxmlformats.org/officeDocument/2006/customXml" ds:itemID="{FF9F7EBF-DB41-43DC-B63E-D9E0C01055D8}">
  <ds:schemaRefs/>
</ds:datastoreItem>
</file>

<file path=customXml/itemProps34.xml><?xml version="1.0" encoding="utf-8"?>
<ds:datastoreItem xmlns:ds="http://schemas.openxmlformats.org/officeDocument/2006/customXml" ds:itemID="{BB6544D0-3A9A-443A-AD04-2551C285CD6F}">
  <ds:schemaRefs/>
</ds:datastoreItem>
</file>

<file path=customXml/itemProps35.xml><?xml version="1.0" encoding="utf-8"?>
<ds:datastoreItem xmlns:ds="http://schemas.openxmlformats.org/officeDocument/2006/customXml" ds:itemID="{4A15C672-7108-4F97-AB2A-C6FECDC03C0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28638C3-53D7-44B0-A511-3ECB603514A1}">
  <ds:schemaRefs/>
</ds:datastoreItem>
</file>

<file path=customXml/itemProps37.xml><?xml version="1.0" encoding="utf-8"?>
<ds:datastoreItem xmlns:ds="http://schemas.openxmlformats.org/officeDocument/2006/customXml" ds:itemID="{E6109642-96C0-4ADA-8370-F8D14760A7CF}">
  <ds:schemaRefs/>
</ds:datastoreItem>
</file>

<file path=customXml/itemProps38.xml><?xml version="1.0" encoding="utf-8"?>
<ds:datastoreItem xmlns:ds="http://schemas.openxmlformats.org/officeDocument/2006/customXml" ds:itemID="{B3D48567-D4AD-4BCB-800E-03C47B8F2173}">
  <ds:schemaRefs/>
</ds:datastoreItem>
</file>

<file path=customXml/itemProps39.xml><?xml version="1.0" encoding="utf-8"?>
<ds:datastoreItem xmlns:ds="http://schemas.openxmlformats.org/officeDocument/2006/customXml" ds:itemID="{A0116E32-903C-4C3D-90B5-786581682655}">
  <ds:schemaRefs/>
</ds:datastoreItem>
</file>

<file path=customXml/itemProps4.xml><?xml version="1.0" encoding="utf-8"?>
<ds:datastoreItem xmlns:ds="http://schemas.openxmlformats.org/officeDocument/2006/customXml" ds:itemID="{BEA7ABE4-F2C5-4100-BBDE-E432C87B85CE}">
  <ds:schemaRefs/>
</ds:datastoreItem>
</file>

<file path=customXml/itemProps40.xml><?xml version="1.0" encoding="utf-8"?>
<ds:datastoreItem xmlns:ds="http://schemas.openxmlformats.org/officeDocument/2006/customXml" ds:itemID="{5A749A9C-43E6-4AA6-9D5B-B7D3C530AE97}">
  <ds:schemaRefs/>
</ds:datastoreItem>
</file>

<file path=customXml/itemProps41.xml><?xml version="1.0" encoding="utf-8"?>
<ds:datastoreItem xmlns:ds="http://schemas.openxmlformats.org/officeDocument/2006/customXml" ds:itemID="{BC750FA4-29CE-4E45-8B2B-4D90285337AB}">
  <ds:schemaRefs/>
</ds:datastoreItem>
</file>

<file path=customXml/itemProps42.xml><?xml version="1.0" encoding="utf-8"?>
<ds:datastoreItem xmlns:ds="http://schemas.openxmlformats.org/officeDocument/2006/customXml" ds:itemID="{6F1EBD54-1253-4175-BF33-B45037CFF3BD}">
  <ds:schemaRefs/>
</ds:datastoreItem>
</file>

<file path=customXml/itemProps43.xml><?xml version="1.0" encoding="utf-8"?>
<ds:datastoreItem xmlns:ds="http://schemas.openxmlformats.org/officeDocument/2006/customXml" ds:itemID="{E5001359-F2C5-45F1-9F34-6DEF3AFF8762}">
  <ds:schemaRefs>
    <ds:schemaRef ds:uri="http://schemas.microsoft.com/office/2006/documentManagement/types"/>
    <ds:schemaRef ds:uri="0010543c-66b7-4238-ba93-c0e92e558c8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44.xml><?xml version="1.0" encoding="utf-8"?>
<ds:datastoreItem xmlns:ds="http://schemas.openxmlformats.org/officeDocument/2006/customXml" ds:itemID="{D272A594-123B-4736-9706-2091D075E55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F1D3E08-492F-46D4-9BD1-0D786F54120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08EFE19-6072-4370-8921-3EA1C2002776}">
  <ds:schemaRefs/>
</ds:datastoreItem>
</file>

<file path=customXml/itemProps47.xml><?xml version="1.0" encoding="utf-8"?>
<ds:datastoreItem xmlns:ds="http://schemas.openxmlformats.org/officeDocument/2006/customXml" ds:itemID="{28FC9C0C-CC0C-42EE-95B5-10E5E5DF6A98}">
  <ds:schemaRefs/>
</ds:datastoreItem>
</file>

<file path=customXml/itemProps48.xml><?xml version="1.0" encoding="utf-8"?>
<ds:datastoreItem xmlns:ds="http://schemas.openxmlformats.org/officeDocument/2006/customXml" ds:itemID="{400A1026-B07E-41AE-815A-15B7B3D153E8}">
  <ds:schemaRefs/>
</ds:datastoreItem>
</file>

<file path=customXml/itemProps49.xml><?xml version="1.0" encoding="utf-8"?>
<ds:datastoreItem xmlns:ds="http://schemas.openxmlformats.org/officeDocument/2006/customXml" ds:itemID="{02EDBD22-2669-4575-8675-4CBA716DEB7E}">
  <ds:schemaRefs/>
</ds:datastoreItem>
</file>

<file path=customXml/itemProps5.xml><?xml version="1.0" encoding="utf-8"?>
<ds:datastoreItem xmlns:ds="http://schemas.openxmlformats.org/officeDocument/2006/customXml" ds:itemID="{CBF75BB2-94D4-49AE-9A7E-3FB55D01FEDF}">
  <ds:schemaRefs/>
</ds:datastoreItem>
</file>

<file path=customXml/itemProps50.xml><?xml version="1.0" encoding="utf-8"?>
<ds:datastoreItem xmlns:ds="http://schemas.openxmlformats.org/officeDocument/2006/customXml" ds:itemID="{F8368F23-A143-42F2-969D-EF09121E9243}">
  <ds:schemaRefs/>
</ds:datastoreItem>
</file>

<file path=customXml/itemProps51.xml><?xml version="1.0" encoding="utf-8"?>
<ds:datastoreItem xmlns:ds="http://schemas.openxmlformats.org/officeDocument/2006/customXml" ds:itemID="{7001184D-49DE-4245-A8F4-B74FCF88D651}">
  <ds:schemaRefs/>
</ds:datastoreItem>
</file>

<file path=customXml/itemProps52.xml><?xml version="1.0" encoding="utf-8"?>
<ds:datastoreItem xmlns:ds="http://schemas.openxmlformats.org/officeDocument/2006/customXml" ds:itemID="{2030267B-3A4D-4557-BA50-FCF58051AF20}">
  <ds:schemaRefs/>
</ds:datastoreItem>
</file>

<file path=customXml/itemProps53.xml><?xml version="1.0" encoding="utf-8"?>
<ds:datastoreItem xmlns:ds="http://schemas.openxmlformats.org/officeDocument/2006/customXml" ds:itemID="{EA5A9CE8-6139-42DC-BCB3-7C32EFCE495E}">
  <ds:schemaRefs/>
</ds:datastoreItem>
</file>

<file path=customXml/itemProps54.xml><?xml version="1.0" encoding="utf-8"?>
<ds:datastoreItem xmlns:ds="http://schemas.openxmlformats.org/officeDocument/2006/customXml" ds:itemID="{E2E12FB5-998E-4E2F-A3FF-CD83B2168968}">
  <ds:schemaRefs/>
</ds:datastoreItem>
</file>

<file path=customXml/itemProps55.xml><?xml version="1.0" encoding="utf-8"?>
<ds:datastoreItem xmlns:ds="http://schemas.openxmlformats.org/officeDocument/2006/customXml" ds:itemID="{6F520B16-E28A-454B-87D7-0854EAD4F340}">
  <ds:schemaRefs/>
</ds:datastoreItem>
</file>

<file path=customXml/itemProps56.xml><?xml version="1.0" encoding="utf-8"?>
<ds:datastoreItem xmlns:ds="http://schemas.openxmlformats.org/officeDocument/2006/customXml" ds:itemID="{2959CCC4-6B57-4B22-9E99-A5282B4D6A68}">
  <ds:schemaRefs/>
</ds:datastoreItem>
</file>

<file path=customXml/itemProps57.xml><?xml version="1.0" encoding="utf-8"?>
<ds:datastoreItem xmlns:ds="http://schemas.openxmlformats.org/officeDocument/2006/customXml" ds:itemID="{8FA7AC28-6611-4169-B986-38065035DA70}">
  <ds:schemaRefs/>
</ds:datastoreItem>
</file>

<file path=customXml/itemProps58.xml><?xml version="1.0" encoding="utf-8"?>
<ds:datastoreItem xmlns:ds="http://schemas.openxmlformats.org/officeDocument/2006/customXml" ds:itemID="{6F80A0A9-D455-41F7-AC74-098636552103}">
  <ds:schemaRefs/>
</ds:datastoreItem>
</file>

<file path=customXml/itemProps6.xml><?xml version="1.0" encoding="utf-8"?>
<ds:datastoreItem xmlns:ds="http://schemas.openxmlformats.org/officeDocument/2006/customXml" ds:itemID="{08A5B204-7B1F-412E-A142-FC726FD4B1D2}">
  <ds:schemaRefs/>
</ds:datastoreItem>
</file>

<file path=customXml/itemProps7.xml><?xml version="1.0" encoding="utf-8"?>
<ds:datastoreItem xmlns:ds="http://schemas.openxmlformats.org/officeDocument/2006/customXml" ds:itemID="{D561609B-6D32-4A06-9305-B28019CD9E3E}">
  <ds:schemaRefs/>
</ds:datastoreItem>
</file>

<file path=customXml/itemProps8.xml><?xml version="1.0" encoding="utf-8"?>
<ds:datastoreItem xmlns:ds="http://schemas.openxmlformats.org/officeDocument/2006/customXml" ds:itemID="{C211F81F-46C8-4A29-A0F4-F98F2B34C9D4}">
  <ds:schemaRefs/>
</ds:datastoreItem>
</file>

<file path=customXml/itemProps9.xml><?xml version="1.0" encoding="utf-8"?>
<ds:datastoreItem xmlns:ds="http://schemas.openxmlformats.org/officeDocument/2006/customXml" ds:itemID="{4534493B-CFDF-489F-97E9-9BE2A24280C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2013_16x9 Catapult Corporate Example PPT_final (1)</Template>
  <TotalTime>7766</TotalTime>
  <Words>426</Words>
  <Application>Microsoft Office PowerPoint</Application>
  <PresentationFormat>Custom</PresentationFormat>
  <Paragraphs>147</Paragraphs>
  <Slides>16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Calibri</vt:lpstr>
      <vt:lpstr>Segoe UI</vt:lpstr>
      <vt:lpstr>Segoe UI (Body)</vt:lpstr>
      <vt:lpstr>Segoe UI Light</vt:lpstr>
      <vt:lpstr>Segoe UI Symbol</vt:lpstr>
      <vt:lpstr>Symbol</vt:lpstr>
      <vt:lpstr>Wingdings</vt:lpstr>
      <vt:lpstr>Catapult</vt:lpstr>
      <vt:lpstr>PowerShell for Office 365</vt:lpstr>
      <vt:lpstr>Agenda</vt:lpstr>
      <vt:lpstr>Speaker</vt:lpstr>
      <vt:lpstr>Eric Skaggs</vt:lpstr>
      <vt:lpstr>Company Overview</vt:lpstr>
      <vt:lpstr>Who We Are</vt:lpstr>
      <vt:lpstr>Microsoft Competencies</vt:lpstr>
      <vt:lpstr>End-To-End Services</vt:lpstr>
      <vt:lpstr>End-To-End Services - Continued</vt:lpstr>
      <vt:lpstr>PowerShell for Office 365</vt:lpstr>
      <vt:lpstr>Why?</vt:lpstr>
      <vt:lpstr>Prerequisites</vt:lpstr>
      <vt:lpstr>Prerequisites</vt:lpstr>
      <vt:lpstr>Resources</vt:lpstr>
      <vt:lpstr>PowerShell for Office 365 Resources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 in SharePoint 2013</dc:title>
  <dc:creator>Eric.Skaggs@catapultsystems.com</dc:creator>
  <cp:keywords>Responsive, SharePoint</cp:keywords>
  <cp:lastModifiedBy>Eric Skaggs</cp:lastModifiedBy>
  <cp:revision>122</cp:revision>
  <dcterms:created xsi:type="dcterms:W3CDTF">2013-11-20T18:17:38Z</dcterms:created>
  <dcterms:modified xsi:type="dcterms:W3CDTF">2014-11-22T07:49:51Z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0x0101000329FEFFE22F3A4C98B08541D0BACDC600AA5ED54C32822842BF29E9B232868C62</vt:lpwstr>
  </property>
  <property fmtid="{D5CDD505-2E9C-101B-9397-08002B2CF9AE}" pid="3" name="RightsWATCHMark">
    <vt:lpwstr>1|Company-Classification-PUBLIC|{00000000-0000-0000-0000-000000000000}</vt:lpwstr>
  </property>
</Properties>
</file>