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10" r:id="rId11"/>
  </p:sldMasterIdLst>
  <p:notesMasterIdLst>
    <p:notesMasterId r:id="rId30"/>
  </p:notesMasterIdLst>
  <p:handoutMasterIdLst>
    <p:handoutMasterId r:id="rId31"/>
  </p:handoutMasterIdLst>
  <p:sldIdLst>
    <p:sldId id="261" r:id="rId12"/>
    <p:sldId id="258" r:id="rId13"/>
    <p:sldId id="291" r:id="rId14"/>
    <p:sldId id="265" r:id="rId15"/>
    <p:sldId id="295" r:id="rId16"/>
    <p:sldId id="296" r:id="rId17"/>
    <p:sldId id="297" r:id="rId18"/>
    <p:sldId id="300" r:id="rId19"/>
    <p:sldId id="298" r:id="rId20"/>
    <p:sldId id="301" r:id="rId21"/>
    <p:sldId id="264" r:id="rId22"/>
    <p:sldId id="292" r:id="rId23"/>
    <p:sldId id="293" r:id="rId24"/>
    <p:sldId id="303" r:id="rId25"/>
    <p:sldId id="304" r:id="rId26"/>
    <p:sldId id="302" r:id="rId27"/>
    <p:sldId id="294" r:id="rId28"/>
    <p:sldId id="299" r:id="rId29"/>
  </p:sldIdLst>
  <p:sldSz cx="12188825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03">
          <p15:clr>
            <a:srgbClr val="A4A3A4"/>
          </p15:clr>
        </p15:guide>
        <p15:guide id="2" orient="horz" pos="477">
          <p15:clr>
            <a:srgbClr val="A4A3A4"/>
          </p15:clr>
        </p15:guide>
        <p15:guide id="3" orient="horz" pos="3121">
          <p15:clr>
            <a:srgbClr val="A4A3A4"/>
          </p15:clr>
        </p15:guide>
        <p15:guide id="4" orient="horz" pos="3420">
          <p15:clr>
            <a:srgbClr val="A4A3A4"/>
          </p15:clr>
        </p15:guide>
        <p15:guide id="5" orient="horz" pos="4169">
          <p15:clr>
            <a:srgbClr val="A4A3A4"/>
          </p15:clr>
        </p15:guide>
        <p15:guide id="6" pos="1422">
          <p15:clr>
            <a:srgbClr val="A4A3A4"/>
          </p15:clr>
        </p15:guide>
        <p15:guide id="7" pos="3838">
          <p15:clr>
            <a:srgbClr val="A4A3A4"/>
          </p15:clr>
        </p15:guide>
        <p15:guide id="8" pos="2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32032"/>
    <a:srgbClr val="8D16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5337" autoAdjust="0"/>
  </p:normalViewPr>
  <p:slideViewPr>
    <p:cSldViewPr snapToGrid="0" snapToObjects="1" showGuides="1">
      <p:cViewPr varScale="1">
        <p:scale>
          <a:sx n="85" d="100"/>
          <a:sy n="85" d="100"/>
        </p:scale>
        <p:origin x="658" y="53"/>
      </p:cViewPr>
      <p:guideLst>
        <p:guide orient="horz" pos="4103"/>
        <p:guide orient="horz" pos="477"/>
        <p:guide orient="horz" pos="3121"/>
        <p:guide orient="horz" pos="3420"/>
        <p:guide orient="horz" pos="4169"/>
        <p:guide pos="1422"/>
        <p:guide pos="3838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3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A2DDF2E-D04D-0445-B8BE-27EF6A7AFC20}" type="datetimeFigureOut">
              <a:rPr lang="en-US"/>
              <a:pPr>
                <a:defRPr/>
              </a:pPr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8BF024E-F476-B946-97EA-E893B65F6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1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05604C6-16FB-8B4F-AC32-22FCD902110D}" type="datetimeFigureOut">
              <a:rPr lang="en-US"/>
              <a:pPr>
                <a:defRPr/>
              </a:pPr>
              <a:t>9/4/2016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F36AD2-F5DB-9A4A-B003-C7AEE6461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2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Open Visual Studio Code.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Create</a:t>
            </a:r>
            <a:r>
              <a:rPr lang="en-US" baseline="0" dirty="0"/>
              <a:t> a new file called </a:t>
            </a:r>
            <a:r>
              <a:rPr lang="en-US" b="1" baseline="0" dirty="0"/>
              <a:t>HelloWorld.ts</a:t>
            </a:r>
            <a:r>
              <a:rPr lang="en-US" b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/>
              <a:t>In </a:t>
            </a:r>
            <a:r>
              <a:rPr lang="en-US" b="1" baseline="0" dirty="0"/>
              <a:t>HelloWorld.ts</a:t>
            </a:r>
            <a:r>
              <a:rPr lang="en-US" b="0" baseline="0" dirty="0"/>
              <a:t>, add a class named </a:t>
            </a:r>
            <a:r>
              <a:rPr lang="en-US" b="1" baseline="0" dirty="0"/>
              <a:t>Sample</a:t>
            </a:r>
            <a:r>
              <a:rPr lang="en-US" b="0" baseline="0" dirty="0"/>
              <a:t> with a method named </a:t>
            </a:r>
            <a:r>
              <a:rPr lang="en-US" b="1" baseline="0" dirty="0"/>
              <a:t>main</a:t>
            </a:r>
            <a:r>
              <a:rPr lang="en-US" b="0" baseline="0" dirty="0"/>
              <a:t> that outputs “</a:t>
            </a:r>
            <a:r>
              <a:rPr lang="en-US" b="1" baseline="0" dirty="0"/>
              <a:t>Hello, World!</a:t>
            </a:r>
            <a:r>
              <a:rPr lang="en-US" b="0" baseline="0" dirty="0"/>
              <a:t>” to the console. Ensure the main method is called at the bottom of the TypeScript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/>
              <a:t>Press </a:t>
            </a:r>
            <a:r>
              <a:rPr lang="en-US" b="1" baseline="0" dirty="0"/>
              <a:t>CTRL+`</a:t>
            </a:r>
            <a:r>
              <a:rPr lang="en-US" b="0" baseline="0" dirty="0"/>
              <a:t> to open the console. Ensure the path matches the current project’s directory.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/>
              <a:t>In the console, type “</a:t>
            </a:r>
            <a:r>
              <a:rPr lang="en-US" b="1" baseline="0" dirty="0" err="1"/>
              <a:t>tsc</a:t>
            </a:r>
            <a:r>
              <a:rPr lang="en-US" b="1" baseline="0" dirty="0"/>
              <a:t> HelloWorld.ts</a:t>
            </a:r>
            <a:r>
              <a:rPr lang="en-US" b="0" baseline="0" dirty="0"/>
              <a:t>” and press </a:t>
            </a:r>
            <a:r>
              <a:rPr lang="en-US" b="1" baseline="0" dirty="0"/>
              <a:t>Enter</a:t>
            </a:r>
            <a:r>
              <a:rPr lang="en-US" b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/>
              <a:t>Open the newly created </a:t>
            </a:r>
            <a:r>
              <a:rPr lang="en-US" b="1" baseline="0" dirty="0"/>
              <a:t>HelloWorld.js</a:t>
            </a:r>
            <a:r>
              <a:rPr lang="en-US" b="0" baseline="0" dirty="0"/>
              <a:t> file to show what it contains.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/>
              <a:t>Create a new file called </a:t>
            </a:r>
            <a:r>
              <a:rPr lang="en-US" b="1" baseline="0" dirty="0"/>
              <a:t>HelloWorld.html</a:t>
            </a:r>
            <a:r>
              <a:rPr lang="en-US" b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/>
              <a:t>In </a:t>
            </a:r>
            <a:r>
              <a:rPr lang="en-US" b="1" baseline="0" dirty="0"/>
              <a:t>HelloWorld.html</a:t>
            </a:r>
            <a:r>
              <a:rPr lang="en-US" b="0" baseline="0" dirty="0"/>
              <a:t>, set up the basic structure of an HTML page and be sure to include a script reference to </a:t>
            </a:r>
            <a:r>
              <a:rPr lang="en-US" b="1" baseline="0" dirty="0"/>
              <a:t>HelloWorld.js</a:t>
            </a:r>
            <a:r>
              <a:rPr lang="en-US" b="0" baseline="0" dirty="0"/>
              <a:t>. There’s nothing more you need to do, but I recommend adding something to the body of the page like “</a:t>
            </a:r>
            <a:r>
              <a:rPr lang="en-US" b="1" baseline="0" dirty="0"/>
              <a:t>Check the console for a message.</a:t>
            </a:r>
            <a:r>
              <a:rPr lang="en-US" b="0" baseline="0" dirty="0"/>
              <a:t>”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/>
              <a:t>Open </a:t>
            </a:r>
            <a:r>
              <a:rPr lang="en-US" b="1" baseline="0" dirty="0"/>
              <a:t>HelloWorld.html</a:t>
            </a:r>
            <a:r>
              <a:rPr lang="en-US" b="0" baseline="0" dirty="0"/>
              <a:t> in a browser, press </a:t>
            </a:r>
            <a:r>
              <a:rPr lang="en-US" b="1" baseline="0" dirty="0"/>
              <a:t>F12</a:t>
            </a:r>
            <a:r>
              <a:rPr lang="en-US" b="0" baseline="0" dirty="0"/>
              <a:t> to open the developer tools, and review the contents of the JavaScript console.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/>
              <a:t>Sample code: https://github.com/skaggej/spfx/tree/master/intro-ts</a:t>
            </a:r>
            <a:endParaRPr lang="en-US" b="1" baseline="0" dirty="0"/>
          </a:p>
          <a:p>
            <a:pPr marL="228600" indent="-228600">
              <a:buFont typeface="+mj-lt"/>
              <a:buAutoNum type="arabicPeriod"/>
            </a:pPr>
            <a:endParaRPr lang="en-US" b="1" baseline="0" dirty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36AD2-F5DB-9A4A-B003-C7AEE6461F1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7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27763"/>
            <a:ext cx="12188825" cy="630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5" name="Picture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5"/>
          <a:stretch>
            <a:fillRect/>
          </a:stretch>
        </p:blipFill>
        <p:spPr bwMode="auto">
          <a:xfrm>
            <a:off x="0" y="1384300"/>
            <a:ext cx="2916238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88825" cy="630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5"/>
          <a:stretch>
            <a:fillRect/>
          </a:stretch>
        </p:blipFill>
        <p:spPr bwMode="auto">
          <a:xfrm>
            <a:off x="0" y="1384300"/>
            <a:ext cx="2916238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188825" cy="630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6939" y="2421173"/>
            <a:ext cx="7454299" cy="2012480"/>
          </a:xfrm>
        </p:spPr>
        <p:txBody>
          <a:bodyPr/>
          <a:lstStyle>
            <a:lvl1pPr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497572" y="5029200"/>
            <a:ext cx="7443665" cy="1204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2" descr="C:\Users\sgoodner\Desktop\CATlogo_color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227" y="6400177"/>
            <a:ext cx="2350008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38" y="-1588"/>
            <a:ext cx="12188825" cy="685800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/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" y="13652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60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38" y="-1588"/>
            <a:ext cx="12188825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/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/>
          <a:stretch>
            <a:fillRect/>
          </a:stretch>
        </p:blipFill>
        <p:spPr bwMode="auto">
          <a:xfrm>
            <a:off x="7938" y="1600200"/>
            <a:ext cx="30384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" y="13652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967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809" y="366828"/>
            <a:ext cx="11149013" cy="8559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809" y="1447798"/>
            <a:ext cx="11085215" cy="4889207"/>
          </a:xfrm>
          <a:prstGeom prst="rect">
            <a:avLst/>
          </a:prstGeom>
        </p:spPr>
        <p:txBody>
          <a:bodyPr/>
          <a:lstStyle>
            <a:lvl1pPr marL="346075" indent="-346075">
              <a:buClr>
                <a:srgbClr val="C00000"/>
              </a:buClr>
              <a:buFont typeface="Wingdings" pitchFamily="2" charset="2"/>
              <a:buChar char="§"/>
              <a:defRPr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630238" indent="-284163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 marL="914400" indent="-284163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482725" indent="-223838">
              <a:buClrTx/>
              <a:buFont typeface="Symbol" pitchFamily="18" charset="2"/>
              <a:buChar char="-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1712913" indent="-230188">
              <a:buClr>
                <a:srgbClr val="C00000"/>
              </a:buClr>
              <a:buFont typeface="Wingdings" pitchFamily="2" charset="2"/>
              <a:buChar char="§"/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7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462685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Font typeface="Segoe UI Symbol" pitchFamily="34" charset="0"/>
              <a:buChar char="⁃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95827" y="1600206"/>
            <a:ext cx="5383398" cy="462685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2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3pPr>
            <a:lvl4pPr marL="1600200" indent="-228600">
              <a:buFont typeface="Segoe UI Symbol" pitchFamily="34" charset="0"/>
              <a:buChar char="⁃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7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534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04672" y="1600962"/>
            <a:ext cx="10579609" cy="469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84178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5" cy="630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6" name="Picture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/>
          <a:stretch>
            <a:fillRect/>
          </a:stretch>
        </p:blipFill>
        <p:spPr bwMode="auto">
          <a:xfrm>
            <a:off x="4763" y="1379538"/>
            <a:ext cx="29178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88825" cy="630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/>
          <a:stretch>
            <a:fillRect/>
          </a:stretch>
        </p:blipFill>
        <p:spPr bwMode="auto">
          <a:xfrm>
            <a:off x="4763" y="1379538"/>
            <a:ext cx="29178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3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4444410" y="2421173"/>
            <a:ext cx="7496830" cy="20124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444410" y="4962533"/>
            <a:ext cx="7496830" cy="12620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712941" y="6355157"/>
            <a:ext cx="2350008" cy="4201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sgoodner\Desktop\CATlogo_whit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194" y="6396721"/>
            <a:ext cx="2350008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5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588" y="-1588"/>
            <a:ext cx="12188826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-1588" y="-1588"/>
            <a:ext cx="12188826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1331912" y="2414064"/>
            <a:ext cx="8543131" cy="389189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3600">
                <a:solidFill>
                  <a:srgbClr val="FFFFFF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710230" y="1055022"/>
            <a:ext cx="9458040" cy="88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5400" b="1" kern="1200" cap="none">
                <a:solidFill>
                  <a:schemeClr val="bg1"/>
                </a:solidFill>
                <a:latin typeface="Segoe UI Light"/>
                <a:ea typeface="ＭＳ Ｐゴシック" charset="0"/>
                <a:cs typeface="Segoe UI Light"/>
              </a:defRPr>
            </a:lvl1pPr>
            <a:lvl2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2pPr>
            <a:lvl3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3pPr>
            <a:lvl4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4pPr>
            <a:lvl5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9pPr>
          </a:lstStyle>
          <a:p>
            <a:r>
              <a:rPr lang="en-US" sz="7200" b="0"/>
              <a:t>Agenda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83"/>
          <a:stretch/>
        </p:blipFill>
        <p:spPr bwMode="auto">
          <a:xfrm>
            <a:off x="8872548" y="780479"/>
            <a:ext cx="3307259" cy="538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15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63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633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/>
              <a:t> </a:t>
            </a: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/>
              <a:t>     </a:t>
            </a:r>
          </a:p>
        </p:txBody>
      </p:sp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/>
          <a:stretch>
            <a:fillRect/>
          </a:stretch>
        </p:blipFill>
        <p:spPr bwMode="auto">
          <a:xfrm>
            <a:off x="0" y="1581150"/>
            <a:ext cx="304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-3048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74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588"/>
            <a:ext cx="12188825" cy="6858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/>
              <a:t>      </a:t>
            </a:r>
          </a:p>
        </p:txBody>
      </p:sp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784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6096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784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18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38" y="-1588"/>
            <a:ext cx="12188825" cy="685800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/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0"/>
          <p:cNvPicPr>
            <a:picLocks noChangeAspect="1"/>
          </p:cNvPicPr>
          <p:nvPr userDrawn="1"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" y="-3048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43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38" y="-1588"/>
            <a:ext cx="12188825" cy="68580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/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8" r="-2"/>
          <a:stretch>
            <a:fillRect/>
          </a:stretch>
        </p:blipFill>
        <p:spPr bwMode="auto">
          <a:xfrm>
            <a:off x="7938" y="1600200"/>
            <a:ext cx="30384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3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-3048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3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28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938" y="-1588"/>
            <a:ext cx="12188825" cy="685800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/>
              <a:t>      </a:t>
            </a: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/>
          <a:stretch>
            <a:fillRect/>
          </a:stretch>
        </p:blipFill>
        <p:spPr bwMode="auto">
          <a:xfrm>
            <a:off x="0" y="1600200"/>
            <a:ext cx="30464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3683169" y="5621441"/>
            <a:ext cx="8374152" cy="534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83174" y="2296642"/>
            <a:ext cx="8374147" cy="2257070"/>
          </a:xfrm>
        </p:spPr>
        <p:txBody>
          <a:bodyPr/>
          <a:lstStyle>
            <a:lvl1pPr marL="0" algn="l">
              <a:defRPr sz="80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1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" y="13652"/>
            <a:ext cx="12188825" cy="3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86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59702"/>
            <a:ext cx="10969625" cy="86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28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C:\Users\sgoodner\Desktop\CATlogo_color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227" y="6400177"/>
            <a:ext cx="2350008" cy="3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6" r:id="rId2"/>
    <p:sldLayoutId id="2147483967" r:id="rId3"/>
    <p:sldLayoutId id="2147483958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69" r:id="rId12"/>
    <p:sldLayoutId id="2147483978" r:id="rId13"/>
    <p:sldLayoutId id="2147483949" r:id="rId14"/>
    <p:sldLayoutId id="2147483977" r:id="rId15"/>
  </p:sldLayoutIdLst>
  <p:hf sldNum="0" hdr="0" ftr="0" dt="0"/>
  <p:txStyles>
    <p:titleStyle>
      <a:lvl1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5400" kern="1200">
          <a:solidFill>
            <a:schemeClr val="accent1"/>
          </a:solidFill>
          <a:latin typeface="Segoe UI Light"/>
          <a:ea typeface="ＭＳ Ｐゴシック" charset="0"/>
          <a:cs typeface="Segoe UI Light"/>
        </a:defRPr>
      </a:lvl1pPr>
      <a:lvl2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2pPr>
      <a:lvl3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3pPr>
      <a:lvl4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4pPr>
      <a:lvl5pPr algn="l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Segoe UI Light" charset="0"/>
          <a:ea typeface="ＭＳ Ｐゴシック" charset="0"/>
        </a:defRPr>
      </a:lvl9pPr>
    </p:titleStyle>
    <p:bodyStyle>
      <a:lvl1pPr marL="342900" indent="-3429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Segoe UI (Body)"/>
          <a:ea typeface="+mn-ea"/>
          <a:cs typeface="+mn-cs"/>
        </a:defRPr>
      </a:lvl1pPr>
      <a:lvl2pPr marL="742950" indent="-28575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4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11430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ts val="30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6002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 smtClean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2057400" indent="-228600" algn="l" defTabSz="914363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lang="en-US" sz="3200" kern="1200" dirty="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c8L50Z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bYYChe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c0E2ro" TargetMode="External"/><Relationship Id="rId3" Type="http://schemas.openxmlformats.org/officeDocument/2006/relationships/hyperlink" Target="http://bit.ly/2bWijSN" TargetMode="External"/><Relationship Id="rId7" Type="http://schemas.openxmlformats.org/officeDocument/2006/relationships/hyperlink" Target="http://bit.ly/2c0Dsdq" TargetMode="External"/><Relationship Id="rId2" Type="http://schemas.openxmlformats.org/officeDocument/2006/relationships/hyperlink" Target="http://dev.office.com/sharepoint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it.ly/2c4Ndt0" TargetMode="External"/><Relationship Id="rId5" Type="http://schemas.openxmlformats.org/officeDocument/2006/relationships/hyperlink" Target="https://github.com/SharePoint/sp-dev-docs" TargetMode="External"/><Relationship Id="rId4" Type="http://schemas.openxmlformats.org/officeDocument/2006/relationships/hyperlink" Target="http://bit.ly/2ccHkv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it.ly/2c8L50Z" TargetMode="External"/><Relationship Id="rId5" Type="http://schemas.openxmlformats.org/officeDocument/2006/relationships/hyperlink" Target="http://bit.ly/2caebC9" TargetMode="External"/><Relationship Id="rId4" Type="http://schemas.openxmlformats.org/officeDocument/2006/relationships/hyperlink" Target="http://bit.ly/2cmNbv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kaggej/spfx" TargetMode="External"/><Relationship Id="rId3" Type="http://schemas.openxmlformats.org/officeDocument/2006/relationships/hyperlink" Target="mailto:eskaggs@outlook.com" TargetMode="External"/><Relationship Id="rId7" Type="http://schemas.openxmlformats.org/officeDocument/2006/relationships/hyperlink" Target="http://pluralsight.com/author/eric-skaggs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catapultsystems.com/" TargetMode="External"/><Relationship Id="rId5" Type="http://schemas.openxmlformats.org/officeDocument/2006/relationships/hyperlink" Target="http://www.ericskaggs.net/" TargetMode="External"/><Relationship Id="rId4" Type="http://schemas.openxmlformats.org/officeDocument/2006/relationships/hyperlink" Target="http://www.twitter.com/skaggej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Introduction to TypeScript</a:t>
            </a:r>
            <a:br>
              <a:rPr lang="en-US" dirty="0"/>
            </a:br>
            <a:r>
              <a:rPr lang="en-US" sz="3400" i="1" dirty="0"/>
              <a:t>SharePoint Framework Series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September,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33" y="372232"/>
            <a:ext cx="7315200" cy="21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Demo</a:t>
            </a:r>
          </a:p>
        </p:txBody>
      </p:sp>
    </p:spTree>
    <p:extLst>
      <p:ext uri="{BB962C8B-B14F-4D97-AF65-F5344CB8AC3E}">
        <p14:creationId xmlns:p14="http://schemas.microsoft.com/office/powerpoint/2010/main" val="3872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Overview</a:t>
            </a:r>
          </a:p>
        </p:txBody>
      </p:sp>
    </p:spTree>
    <p:extLst>
      <p:ext uri="{BB962C8B-B14F-4D97-AF65-F5344CB8AC3E}">
        <p14:creationId xmlns:p14="http://schemas.microsoft.com/office/powerpoint/2010/main" val="370295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and web part model supporting client-side dev </a:t>
            </a:r>
          </a:p>
          <a:p>
            <a:r>
              <a:rPr lang="en-US" dirty="0"/>
              <a:t>Easy integration with SharePoint data</a:t>
            </a:r>
          </a:p>
          <a:p>
            <a:r>
              <a:rPr lang="en-US" dirty="0"/>
              <a:t>Support for open source tooling</a:t>
            </a:r>
          </a:p>
          <a:p>
            <a:r>
              <a:rPr lang="en-US" dirty="0"/>
              <a:t>Modern web technologies</a:t>
            </a:r>
          </a:p>
          <a:p>
            <a:r>
              <a:rPr lang="en-US" dirty="0"/>
              <a:t>Works for SharePoint Online and on-premises</a:t>
            </a:r>
          </a:p>
        </p:txBody>
      </p:sp>
    </p:spTree>
    <p:extLst>
      <p:ext uri="{BB962C8B-B14F-4D97-AF65-F5344CB8AC3E}">
        <p14:creationId xmlns:p14="http://schemas.microsoft.com/office/powerpoint/2010/main" val="377035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iframes</a:t>
            </a:r>
          </a:p>
          <a:p>
            <a:r>
              <a:rPr lang="en-US" dirty="0"/>
              <a:t>The controls are responsive and accessible by nature</a:t>
            </a:r>
          </a:p>
          <a:p>
            <a:r>
              <a:rPr lang="en-US" dirty="0"/>
              <a:t>It's framework agnostic</a:t>
            </a:r>
          </a:p>
          <a:p>
            <a:r>
              <a:rPr lang="en-US" dirty="0"/>
              <a:t>Performance is reliable</a:t>
            </a:r>
          </a:p>
          <a:p>
            <a:r>
              <a:rPr lang="en-US" dirty="0"/>
              <a:t>Not a replacement for any current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2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Office 365 Dev Tenant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an Office 365 developer tenant - </a:t>
            </a:r>
            <a:r>
              <a:rPr lang="en-US" dirty="0">
                <a:hlinkClick r:id="rId2"/>
              </a:rPr>
              <a:t>http://bit.ly/2c8L50Z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app catalog site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development site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b="1" dirty="0" err="1"/>
              <a:t>ClientSideApplicationId</a:t>
            </a:r>
            <a:r>
              <a:rPr lang="en-US" dirty="0"/>
              <a:t> column to </a:t>
            </a:r>
            <a:r>
              <a:rPr lang="en-US" b="1" dirty="0"/>
              <a:t>Documents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workbench.aspx to </a:t>
            </a:r>
            <a:r>
              <a:rPr lang="en-US" b="1" dirty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159174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local dev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Follow this guide – </a:t>
            </a:r>
            <a:r>
              <a:rPr lang="en-US" dirty="0">
                <a:hlinkClick r:id="rId2"/>
              </a:rPr>
              <a:t>http://bit.ly/2bYYChe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developer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Yeoman and gulp</a:t>
            </a:r>
          </a:p>
          <a:p>
            <a:pPr marL="798513" lvl="1" indent="-514350">
              <a:buFont typeface="+mj-lt"/>
              <a:buAutoNum type="alphaLcPeriod"/>
            </a:pPr>
            <a:r>
              <a:rPr lang="en-US" dirty="0"/>
              <a:t>Yeoman – scaffolding, best practices, common tools, and code</a:t>
            </a:r>
          </a:p>
          <a:p>
            <a:pPr marL="798513" lvl="1" indent="-514350">
              <a:buFont typeface="+mj-lt"/>
              <a:buAutoNum type="alphaLcPeriod"/>
            </a:pPr>
            <a:r>
              <a:rPr lang="en-US" dirty="0"/>
              <a:t>gulp – Bundle and minify JavaScript and CSS files, run tools to call the bundling and minification tasks before each build, compile SASS files to CSS, and compile TypeScript files to JavaScript.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Yeoman SharePoint Generator</a:t>
            </a:r>
          </a:p>
          <a:p>
            <a:pPr marL="798513" lvl="1" indent="-514350">
              <a:buFont typeface="+mj-lt"/>
              <a:buAutoNum type="alphaLcPeriod"/>
            </a:pPr>
            <a:r>
              <a:rPr lang="en-US" dirty="0"/>
              <a:t>Quickly creates a SharePoint client-side solution project with the right toolchain and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331996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Demo</a:t>
            </a:r>
          </a:p>
        </p:txBody>
      </p:sp>
    </p:spTree>
    <p:extLst>
      <p:ext uri="{BB962C8B-B14F-4D97-AF65-F5344CB8AC3E}">
        <p14:creationId xmlns:p14="http://schemas.microsoft.com/office/powerpoint/2010/main" val="92127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#SPFx Home: </a:t>
            </a:r>
            <a:r>
              <a:rPr lang="en-US" dirty="0">
                <a:hlinkClick r:id="rId2"/>
              </a:rPr>
              <a:t>http://dev.office.com/sharepoint</a:t>
            </a:r>
            <a:endParaRPr lang="en-US" dirty="0"/>
          </a:p>
          <a:p>
            <a:r>
              <a:rPr lang="en-US" dirty="0"/>
              <a:t>#SPFx Overview: </a:t>
            </a:r>
            <a:r>
              <a:rPr lang="en-US" dirty="0">
                <a:hlinkClick r:id="rId3"/>
              </a:rPr>
              <a:t>http://bit.ly/2bWijSN</a:t>
            </a:r>
            <a:endParaRPr lang="en-US" dirty="0"/>
          </a:p>
          <a:p>
            <a:r>
              <a:rPr lang="en-US" dirty="0"/>
              <a:t>#SPFx Tools and Libraries: </a:t>
            </a:r>
            <a:r>
              <a:rPr lang="en-US" dirty="0">
                <a:hlinkClick r:id="rId4"/>
              </a:rPr>
              <a:t>http://bit.ly/2ccHkv3</a:t>
            </a:r>
            <a:endParaRPr lang="en-US" dirty="0"/>
          </a:p>
          <a:p>
            <a:r>
              <a:rPr lang="en-US" dirty="0"/>
              <a:t>#SPFx GitHub: </a:t>
            </a:r>
            <a:r>
              <a:rPr lang="en-US" dirty="0">
                <a:hlinkClick r:id="rId5"/>
              </a:rPr>
              <a:t>https://github.com/SharePoint/sp-dev-docs</a:t>
            </a:r>
            <a:endParaRPr lang="en-US" dirty="0"/>
          </a:p>
          <a:p>
            <a:r>
              <a:rPr lang="en-US" dirty="0"/>
              <a:t>TypeScript Quick Start: </a:t>
            </a:r>
            <a:r>
              <a:rPr lang="en-US" dirty="0">
                <a:hlinkClick r:id="rId6"/>
              </a:rPr>
              <a:t>http://bit.ly/2c4Ndt0</a:t>
            </a:r>
            <a:endParaRPr lang="en-US" dirty="0"/>
          </a:p>
          <a:p>
            <a:r>
              <a:rPr lang="en-US" dirty="0"/>
              <a:t>TypeScript Playground: </a:t>
            </a:r>
            <a:r>
              <a:rPr lang="en-US" dirty="0">
                <a:hlinkClick r:id="rId7"/>
              </a:rPr>
              <a:t>http://bit.ly/2c0Dsdq</a:t>
            </a:r>
            <a:endParaRPr lang="en-US" dirty="0"/>
          </a:p>
          <a:p>
            <a:r>
              <a:rPr lang="en-US" dirty="0"/>
              <a:t>TypeScript Handbook: </a:t>
            </a:r>
            <a:r>
              <a:rPr lang="en-US" dirty="0">
                <a:hlinkClick r:id="rId8"/>
              </a:rPr>
              <a:t>http://bit.ly/2c0E2ro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1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Node.js - </a:t>
            </a:r>
            <a:r>
              <a:rPr lang="en-US" dirty="0">
                <a:hlinkClick r:id="rId2"/>
              </a:rPr>
              <a:t>https://nodejs.org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https://www.npmjs.com</a:t>
            </a:r>
            <a:endParaRPr lang="en-US" dirty="0"/>
          </a:p>
          <a:p>
            <a:r>
              <a:rPr lang="en-US" dirty="0"/>
              <a:t>TypeScript Package at </a:t>
            </a:r>
            <a:r>
              <a:rPr lang="en-US" dirty="0" err="1"/>
              <a:t>npm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http://bit.ly/2cmNbve</a:t>
            </a:r>
            <a:r>
              <a:rPr lang="en-US" dirty="0"/>
              <a:t> </a:t>
            </a:r>
          </a:p>
          <a:p>
            <a:r>
              <a:rPr lang="en-US" dirty="0"/>
              <a:t>What’s New In TypeScript – Build 2016: </a:t>
            </a:r>
            <a:r>
              <a:rPr lang="en-US" dirty="0">
                <a:hlinkClick r:id="rId5"/>
              </a:rPr>
              <a:t>http://bit.ly/2caebC9</a:t>
            </a:r>
            <a:endParaRPr lang="en-US" dirty="0"/>
          </a:p>
          <a:p>
            <a:r>
              <a:rPr lang="en-US" dirty="0"/>
              <a:t>Set up your Office 365 developer tenant - </a:t>
            </a:r>
            <a:r>
              <a:rPr lang="en-US" dirty="0">
                <a:hlinkClick r:id="rId6"/>
              </a:rPr>
              <a:t>http://bit.ly/2c8L50Z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3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SharePoint Framework Overview</a:t>
            </a:r>
          </a:p>
          <a:p>
            <a:r>
              <a:rPr lang="en-US" dirty="0"/>
              <a:t>Installing TypeScript</a:t>
            </a:r>
          </a:p>
          <a:p>
            <a:r>
              <a:rPr lang="en-US" dirty="0"/>
              <a:t>TypeScript Overview</a:t>
            </a:r>
          </a:p>
          <a:p>
            <a:r>
              <a:rPr lang="en-US" dirty="0"/>
              <a:t>TypeScript Demo</a:t>
            </a:r>
          </a:p>
          <a:p>
            <a:r>
              <a:rPr lang="en-US" dirty="0"/>
              <a:t>SharePoint Framework Demo</a:t>
            </a:r>
          </a:p>
        </p:txBody>
      </p:sp>
    </p:spTree>
    <p:extLst>
      <p:ext uri="{BB962C8B-B14F-4D97-AF65-F5344CB8AC3E}">
        <p14:creationId xmlns:p14="http://schemas.microsoft.com/office/powerpoint/2010/main" val="40423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 Skaggs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2976111" cy="36576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3585711" y="1606737"/>
            <a:ext cx="6076641" cy="4626858"/>
          </a:xfrm>
        </p:spPr>
        <p:txBody>
          <a:bodyPr/>
          <a:lstStyle/>
          <a:p>
            <a:r>
              <a:rPr lang="en-US" dirty="0">
                <a:hlinkClick r:id="rId3"/>
              </a:rPr>
              <a:t>eskaggs@outlook.com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Twitter: @skaggej</a:t>
            </a:r>
            <a:endParaRPr lang="en-US" dirty="0"/>
          </a:p>
          <a:p>
            <a:r>
              <a:rPr lang="en-US" dirty="0">
                <a:hlinkClick r:id="rId5"/>
              </a:rPr>
              <a:t>http://www.ericskaggs.net</a:t>
            </a:r>
            <a:endParaRPr lang="en-US" dirty="0"/>
          </a:p>
          <a:p>
            <a:r>
              <a:rPr lang="en-US" dirty="0">
                <a:hlinkClick r:id="rId6"/>
              </a:rPr>
              <a:t>Catapult Systems</a:t>
            </a:r>
            <a:endParaRPr lang="en-US" dirty="0"/>
          </a:p>
          <a:p>
            <a:r>
              <a:rPr lang="en-US" dirty="0">
                <a:hlinkClick r:id="rId7"/>
              </a:rPr>
              <a:t>Pluralsight Author</a:t>
            </a:r>
            <a:endParaRPr lang="en-US" dirty="0"/>
          </a:p>
          <a:p>
            <a:r>
              <a:rPr lang="en-US" dirty="0">
                <a:hlinkClick r:id="rId8"/>
              </a:rPr>
              <a:t>https://github.com/skaggej/spfx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166704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Typed superset of JavaScript</a:t>
            </a:r>
          </a:p>
          <a:p>
            <a:r>
              <a:rPr lang="en-US" dirty="0"/>
              <a:t>Compiles to plain JavaScript</a:t>
            </a:r>
          </a:p>
          <a:p>
            <a:r>
              <a:rPr lang="en-US" dirty="0"/>
              <a:t>Any browser, any host, any OS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C#-</a:t>
            </a:r>
            <a:r>
              <a:rPr lang="en-US" dirty="0" err="1"/>
              <a:t>ish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48992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Example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4808" y="1218041"/>
            <a:ext cx="4160881" cy="2174944"/>
            <a:chOff x="614808" y="1984950"/>
            <a:chExt cx="4160881" cy="21749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808" y="2460487"/>
              <a:ext cx="4160881" cy="169940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14809" y="1984950"/>
              <a:ext cx="355485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Write TypeScript – HelloWorld.ts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75689" y="1218041"/>
            <a:ext cx="5977965" cy="4061959"/>
            <a:chOff x="4775689" y="1218041"/>
            <a:chExt cx="5977965" cy="4061959"/>
          </a:xfrm>
        </p:grpSpPr>
        <p:cxnSp>
          <p:nvCxnSpPr>
            <p:cNvPr id="18" name="Straight Arrow Connector 17"/>
            <p:cNvCxnSpPr>
              <a:stCxn id="30" idx="3"/>
            </p:cNvCxnSpPr>
            <p:nvPr/>
          </p:nvCxnSpPr>
          <p:spPr>
            <a:xfrm flipV="1">
              <a:off x="4775689" y="2974744"/>
              <a:ext cx="1817084" cy="2305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592773" y="1218041"/>
              <a:ext cx="4160881" cy="2990355"/>
              <a:chOff x="6592773" y="1218041"/>
              <a:chExt cx="4160881" cy="299035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592773" y="1218041"/>
                <a:ext cx="4114800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Generated JavaScript – HelloWorld.js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2773" y="1693578"/>
                <a:ext cx="4160881" cy="2514818"/>
              </a:xfrm>
              <a:prstGeom prst="rect">
                <a:avLst/>
              </a:prstGeom>
            </p:spPr>
          </p:pic>
        </p:grpSp>
      </p:grpSp>
      <p:grpSp>
        <p:nvGrpSpPr>
          <p:cNvPr id="35" name="Group 34"/>
          <p:cNvGrpSpPr/>
          <p:nvPr/>
        </p:nvGrpSpPr>
        <p:grpSpPr>
          <a:xfrm>
            <a:off x="614807" y="3392985"/>
            <a:ext cx="4160882" cy="2022032"/>
            <a:chOff x="614807" y="3392985"/>
            <a:chExt cx="4160882" cy="2022032"/>
          </a:xfrm>
        </p:grpSpPr>
        <p:cxnSp>
          <p:nvCxnSpPr>
            <p:cNvPr id="16" name="Straight Arrow Connector 15"/>
            <p:cNvCxnSpPr>
              <a:stCxn id="4" idx="2"/>
              <a:endCxn id="9" idx="0"/>
            </p:cNvCxnSpPr>
            <p:nvPr/>
          </p:nvCxnSpPr>
          <p:spPr>
            <a:xfrm flipH="1">
              <a:off x="2268792" y="3392985"/>
              <a:ext cx="426457" cy="129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14807" y="4684143"/>
              <a:ext cx="4160882" cy="730874"/>
              <a:chOff x="614807" y="4684143"/>
              <a:chExt cx="4160882" cy="73087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14807" y="4684143"/>
                <a:ext cx="330796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Run TSC (TypeScript Compiler)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169" y="5144983"/>
                <a:ext cx="4160520" cy="27003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5834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TypeScript</a:t>
            </a:r>
          </a:p>
        </p:txBody>
      </p:sp>
    </p:spTree>
    <p:extLst>
      <p:ext uri="{BB962C8B-B14F-4D97-AF65-F5344CB8AC3E}">
        <p14:creationId xmlns:p14="http://schemas.microsoft.com/office/powerpoint/2010/main" val="82302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09" y="1396800"/>
            <a:ext cx="3764606" cy="294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09" y="1625399"/>
            <a:ext cx="3764606" cy="294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6" y="1853998"/>
            <a:ext cx="3764606" cy="2941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188" y="2082597"/>
            <a:ext cx="3764606" cy="2941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839" y="2311196"/>
            <a:ext cx="3764606" cy="2941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2811" y="2539795"/>
            <a:ext cx="3764606" cy="2941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394" y="2806529"/>
            <a:ext cx="3475021" cy="25605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0509" y="2981887"/>
            <a:ext cx="3764606" cy="2941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9624" y="3210486"/>
            <a:ext cx="3764606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5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TypeScript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Node.js</a:t>
            </a:r>
          </a:p>
          <a:p>
            <a:pPr marL="798513" lvl="1" indent="-514350">
              <a:buFont typeface="+mj-lt"/>
              <a:buAutoNum type="alphaLcPeriod"/>
            </a:pPr>
            <a:r>
              <a:rPr lang="en-US" dirty="0"/>
              <a:t>Includes </a:t>
            </a:r>
            <a:r>
              <a:rPr lang="en-US" dirty="0" err="1"/>
              <a:t>npm</a:t>
            </a:r>
            <a:r>
              <a:rPr lang="en-US" dirty="0"/>
              <a:t> (JavaScript Package Manager)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TypeScript</a:t>
            </a:r>
          </a:p>
          <a:p>
            <a:pPr marL="798513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Ready to go!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03" y="3229772"/>
            <a:ext cx="4435224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36683"/>
      </p:ext>
    </p:extLst>
  </p:cSld>
  <p:clrMapOvr>
    <a:masterClrMapping/>
  </p:clrMapOvr>
</p:sld>
</file>

<file path=ppt/theme/theme1.xml><?xml version="1.0" encoding="utf-8"?>
<a:theme xmlns:a="http://schemas.openxmlformats.org/drawingml/2006/main" name="Catapult">
  <a:themeElements>
    <a:clrScheme name="CAT2013 2">
      <a:dk1>
        <a:sysClr val="windowText" lastClr="000000"/>
      </a:dk1>
      <a:lt1>
        <a:sysClr val="window" lastClr="FFFFFF"/>
      </a:lt1>
      <a:dk2>
        <a:srgbClr val="026C64"/>
      </a:dk2>
      <a:lt2>
        <a:srgbClr val="FDB913"/>
      </a:lt2>
      <a:accent1>
        <a:srgbClr val="C32032"/>
      </a:accent1>
      <a:accent2>
        <a:srgbClr val="175275"/>
      </a:accent2>
      <a:accent3>
        <a:srgbClr val="B9C36B"/>
      </a:accent3>
      <a:accent4>
        <a:srgbClr val="3896CA"/>
      </a:accent4>
      <a:accent5>
        <a:srgbClr val="626DA5"/>
      </a:accent5>
      <a:accent6>
        <a:srgbClr val="30AEA7"/>
      </a:accent6>
      <a:hlink>
        <a:srgbClr val="003AB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82cd6f8-3c97-45b4-bab2-e04e47289e51" RevisionId="a66f80b0-14b7-47f3-895d-8b4d8b1cc3cf" Stencil="48ab8805-b199-4546-a652-7582788c988d" StencilRevisionId="00000000-0000-0000-0000-000000000000" StencilVersion="0.0"/>
</Control>
</file>

<file path=customXml/item10.xml><?xml version="1.0" encoding="utf-8"?>
<XMLData TextToDisplay="RightsWATCHMark">1|Company-Classification-PUBLIC|{00000000-0000-0000-0000-000000000000}</XMLData>
</file>

<file path=customXml/item2.xml><?xml version="1.0" encoding="utf-8"?>
<Control xmlns="http://schemas.microsoft.com/VisualStudio/2011/storyboarding/control">
  <Id Name="System.Storyboarding.Icons.Volume" RevisionId="05cd6d03-c0b2-488e-98a7-d68de69a2cfc" Stencil="System.Storyboarding.Icons" StencilRevisionId="05cd6d03-c0b2-488e-98a7-d68de69a2cfc" StencilVersion="0.1"/>
</Contro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XMLData TextToDisplay="RightsWATCHMark">1|Company-Classification-PUBLIC|{00000000-0000-0000-0000-000000000000}</XMLData>
</file>

<file path=customXml/item5.xml><?xml version="1.0" encoding="utf-8"?>
<Control xmlns="http://schemas.microsoft.com/VisualStudio/2011/storyboarding/control">
  <Id Name="System.Storyboarding.Icons.Paste" RevisionId="05cd6d03-c0b2-488e-98a7-d68de69a2cfc" Stencil="System.Storyboarding.Icons" StencilRevisionId="05cd6d03-c0b2-488e-98a7-d68de69a2cfc" StencilVersion="0.1"/>
</Control>
</file>

<file path=customXml/item6.xml><?xml version="1.0" encoding="utf-8"?>
<Control xmlns="http://schemas.microsoft.com/VisualStudio/2011/storyboarding/control">
  <Id Name="31718c81-1f7e-4256-ac0f-bb9a48e9e0f5" RevisionId="716723e4-739e-4766-a3a7-7e8f61b4f635" Stencil="48ab8805-b199-4546-a652-7582788c988d" StencilRevisionId="00000000-0000-0000-0000-000000000000" StencilVersion="0.0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4d3f78a-76a4-4b41-9e46-74bd3c9497d6"/>
    <TaxKeywordTaxHTField xmlns="14d3f78a-76a4-4b41-9e46-74bd3c9497d6">
      <Terms xmlns="http://schemas.microsoft.com/office/infopath/2007/PartnerControls">
        <TermInfo xmlns="http://schemas.microsoft.com/office/infopath/2007/PartnerControls">
          <TermName xmlns="http://schemas.microsoft.com/office/infopath/2007/PartnerControls">PPT Template</TermName>
          <TermId xmlns="http://schemas.microsoft.com/office/infopath/2007/PartnerControls">11111111-1111-1111-1111-111111111111</TermId>
        </TermInfo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11111111-1111-1111-1111-111111111111</TermId>
        </TermInfo>
      </Terms>
    </TaxKeywordTaxHTField>
  </documentManagement>
</p:properties>
</file>

<file path=customXml/item8.xml><?xml version="1.0" encoding="utf-8"?>
<Control xmlns="http://schemas.microsoft.com/VisualStudio/2011/storyboarding/control">
  <Id Name="31718c81-1f7e-4256-ac0f-bb9a48e9e0f5" RevisionId="716723e4-739e-4766-a3a7-7e8f61b4f635" Stencil="48ab8805-b199-4546-a652-7582788c988d" StencilRevisionId="00000000-0000-0000-0000-000000000000" StencilVersion="0.0"/>
</Control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7E83629E182342A1F8F1224103AF0B" ma:contentTypeVersion="6" ma:contentTypeDescription="Create a new document." ma:contentTypeScope="" ma:versionID="aeeedb83fa140f0cee04994972842ee3">
  <xsd:schema xmlns:xsd="http://www.w3.org/2001/XMLSchema" xmlns:xs="http://www.w3.org/2001/XMLSchema" xmlns:p="http://schemas.microsoft.com/office/2006/metadata/properties" xmlns:ns3="14d3f78a-76a4-4b41-9e46-74bd3c9497d6" targetNamespace="http://schemas.microsoft.com/office/2006/metadata/properties" ma:root="true" ma:fieldsID="ce37d453446b2e63cc3b4394360ba795" ns3:_="">
    <xsd:import namespace="14d3f78a-76a4-4b41-9e46-74bd3c9497d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TaxKeywordTaxHTField" minOccurs="0"/>
                <xsd:element ref="ns3:TaxCatchAll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d3f78a-76a4-4b41-9e46-74bd3c9497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KeywordTaxHTField" ma:index="10" nillable="true" ma:taxonomy="true" ma:internalName="TaxKeywordTaxHTField" ma:taxonomyFieldName="TaxKeyword" ma:displayName="Enterprise Keywords" ma:fieldId="{23f27201-bee3-471e-b2e7-b64fd8b7ca38}" ma:taxonomyMulti="true" ma:sspId="dfada46c-fdb3-4892-8772-38ad084dbe2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c72bc035-6896-4443-b26c-a8582f6760d1}" ma:internalName="TaxCatchAll" ma:showField="CatchAllData" ma:web="14d3f78a-76a4-4b41-9e46-74bd3c9497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ingHintHash" ma:index="12" nillable="true" ma:displayName="Sharing Hint Hash" ma:internalName="SharingHintHash" ma:readOnly="true">
      <xsd:simpleType>
        <xsd:restriction base="dms:Text"/>
      </xsd:simple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1D3E08-492F-46D4-9BD1-0D786F54120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DFAB65D-1292-4B1C-B03E-112D29A3F80A}">
  <ds:schemaRefs/>
</ds:datastoreItem>
</file>

<file path=customXml/itemProps2.xml><?xml version="1.0" encoding="utf-8"?>
<ds:datastoreItem xmlns:ds="http://schemas.openxmlformats.org/officeDocument/2006/customXml" ds:itemID="{7D4555C0-1490-4B41-898D-27C9C023C26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0FE9DC3-D160-42EF-9F57-9317AC40CB7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AF43D37-E46B-4310-9136-AD4C66F6E146}">
  <ds:schemaRefs/>
</ds:datastoreItem>
</file>

<file path=customXml/itemProps5.xml><?xml version="1.0" encoding="utf-8"?>
<ds:datastoreItem xmlns:ds="http://schemas.openxmlformats.org/officeDocument/2006/customXml" ds:itemID="{31D76FC2-08CF-40C6-82F6-2ACE68DA615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A15C672-7108-4F97-AB2A-C6FECDC03C0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5001359-F2C5-45F1-9F34-6DEF3AFF8762}">
  <ds:schemaRefs>
    <ds:schemaRef ds:uri="http://schemas.openxmlformats.org/package/2006/metadata/core-properties"/>
    <ds:schemaRef ds:uri="http://schemas.microsoft.com/office/2006/documentManagement/types"/>
    <ds:schemaRef ds:uri="14d3f78a-76a4-4b41-9e46-74bd3c9497d6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D272A594-123B-4736-9706-2091D075E55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124C9C0-8951-48EB-9013-070E7F1950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d3f78a-76a4-4b41-9e46-74bd3c9497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2013_16x9 Catapult Corporate Example PPT_final (1)</Template>
  <TotalTime>4756</TotalTime>
  <Words>555</Words>
  <Application>Microsoft Office PowerPoint</Application>
  <PresentationFormat>Custom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MS PGothic</vt:lpstr>
      <vt:lpstr>Arial</vt:lpstr>
      <vt:lpstr>Calibri</vt:lpstr>
      <vt:lpstr>Segoe UI</vt:lpstr>
      <vt:lpstr>Segoe UI (Body)</vt:lpstr>
      <vt:lpstr>Segoe UI Light</vt:lpstr>
      <vt:lpstr>Segoe UI Symbol</vt:lpstr>
      <vt:lpstr>Symbol</vt:lpstr>
      <vt:lpstr>Wingdings</vt:lpstr>
      <vt:lpstr>Catapult</vt:lpstr>
      <vt:lpstr>Introduction to TypeScript SharePoint Framework Series</vt:lpstr>
      <vt:lpstr>PowerPoint Presentation</vt:lpstr>
      <vt:lpstr>Eric Skaggs</vt:lpstr>
      <vt:lpstr>TypeScript Overview</vt:lpstr>
      <vt:lpstr>TypeScript Overview</vt:lpstr>
      <vt:lpstr>TypeScript Example</vt:lpstr>
      <vt:lpstr>Installing TypeScript</vt:lpstr>
      <vt:lpstr>Installing Node.js</vt:lpstr>
      <vt:lpstr>Installing TypeScript</vt:lpstr>
      <vt:lpstr>TypeScript Demo</vt:lpstr>
      <vt:lpstr>SharePoint Framework Overview</vt:lpstr>
      <vt:lpstr>SharePoint Framework Overview</vt:lpstr>
      <vt:lpstr>SharePoint Framework Overview</vt:lpstr>
      <vt:lpstr>Set up Office 365 Dev Tenant</vt:lpstr>
      <vt:lpstr>Set up local dev environment</vt:lpstr>
      <vt:lpstr>SharePoint Framework Demo</vt:lpstr>
      <vt:lpstr>Resources</vt:lpstr>
      <vt:lpstr>Resources</vt:lpstr>
    </vt:vector>
  </TitlesOfParts>
  <Company>Catapult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Catapult PowerPoint Template</dc:title>
  <dc:creator>Caylee Rose</dc:creator>
  <cp:keywords>PPT Template, PowerPoint</cp:keywords>
  <cp:lastModifiedBy>Eric Skaggs</cp:lastModifiedBy>
  <cp:revision>66</cp:revision>
  <dcterms:created xsi:type="dcterms:W3CDTF">2013-11-20T18:17:38Z</dcterms:created>
  <dcterms:modified xsi:type="dcterms:W3CDTF">2016-09-07T23:11:25Z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0x010100167E83629E182342A1F8F1224103AF0B</vt:lpwstr>
  </property>
  <property fmtid="{D5CDD505-2E9C-101B-9397-08002B2CF9AE}" pid="3" name="RightsWATCHMark">
    <vt:lpwstr>1|Company-Classification-PUBLIC|{00000000-0000-0000-0000-000000000000}</vt:lpwstr>
  </property>
  <property fmtid="{D5CDD505-2E9C-101B-9397-08002B2CF9AE}" pid="4" name="IsMyDocuments">
    <vt:bool>true</vt:bool>
  </property>
</Properties>
</file>