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78" r:id="rId2"/>
    <p:sldId id="304" r:id="rId3"/>
    <p:sldId id="279" r:id="rId4"/>
    <p:sldId id="288" r:id="rId5"/>
    <p:sldId id="267" r:id="rId6"/>
    <p:sldId id="311" r:id="rId7"/>
    <p:sldId id="312" r:id="rId8"/>
    <p:sldId id="306" r:id="rId9"/>
    <p:sldId id="305" r:id="rId10"/>
    <p:sldId id="307" r:id="rId11"/>
    <p:sldId id="309" r:id="rId12"/>
    <p:sldId id="308" r:id="rId13"/>
    <p:sldId id="310" r:id="rId14"/>
    <p:sldId id="282" r:id="rId15"/>
    <p:sldId id="313" r:id="rId16"/>
    <p:sldId id="314" r:id="rId17"/>
    <p:sldId id="315" r:id="rId18"/>
    <p:sldId id="316" r:id="rId19"/>
    <p:sldId id="302" r:id="rId20"/>
  </p:sldIdLst>
  <p:sldSz cx="9144000" cy="6858000" type="screen4x3"/>
  <p:notesSz cx="6858000" cy="9144000"/>
  <p:embeddedFontLst>
    <p:embeddedFont>
      <p:font typeface="Yoon 윤고딕 520_TT" panose="020B0600000101010101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-윤고딕320" panose="02030504000101010101" pitchFamily="18" charset="-127"/>
      <p:regular r:id="rId25"/>
    </p:embeddedFont>
    <p:embeddedFont>
      <p:font typeface="Cambria Math" panose="02040503050406030204" pitchFamily="18" charset="0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123"/>
    <a:srgbClr val="F2281E"/>
    <a:srgbClr val="E6E6E6"/>
    <a:srgbClr val="4F4347"/>
    <a:srgbClr val="AF9061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6" autoAdjust="0"/>
    <p:restoredTop sz="76768" autoAdjust="0"/>
  </p:normalViewPr>
  <p:slideViewPr>
    <p:cSldViewPr>
      <p:cViewPr varScale="1">
        <p:scale>
          <a:sx n="92" d="100"/>
          <a:sy n="92" d="100"/>
        </p:scale>
        <p:origin x="199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69C73-5CF3-4D75-833B-330E4C163FEA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1B804-03D6-4615-A78E-703D56E71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500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이것이 무엇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1B804-03D6-4615-A78E-703D56E71B6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84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ko-KR" altLang="en-US" dirty="0"/>
              <a:t>와 간단한 </a:t>
            </a:r>
            <a:r>
              <a:rPr lang="ko-KR" altLang="en-US" dirty="0" err="1"/>
              <a:t>머신러닝</a:t>
            </a:r>
            <a:r>
              <a:rPr lang="ko-KR" altLang="en-US" dirty="0"/>
              <a:t> 개념인 </a:t>
            </a:r>
            <a:r>
              <a:rPr lang="en-US" altLang="ko-KR" dirty="0"/>
              <a:t>Linear Regression</a:t>
            </a:r>
            <a:r>
              <a:rPr lang="ko-KR" altLang="en-US" dirty="0"/>
              <a:t>을 이용하여 성적 예측을 하는 프로그램을 구현해 보았습니다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1B804-03D6-4615-A78E-703D56E71B6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467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먼저 이것은 </a:t>
            </a:r>
            <a:r>
              <a:rPr lang="ko-KR" altLang="en-US" baseline="0" dirty="0" err="1"/>
              <a:t>머신러닝을</a:t>
            </a:r>
            <a:r>
              <a:rPr lang="ko-KR" altLang="en-US" baseline="0" dirty="0"/>
              <a:t> 위한 </a:t>
            </a:r>
            <a:r>
              <a:rPr lang="en-US" altLang="ko-KR" baseline="0" dirty="0"/>
              <a:t>training data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학습시간</a:t>
            </a:r>
            <a:r>
              <a:rPr lang="en-US" altLang="ko-KR" baseline="0" dirty="0"/>
              <a:t>-</a:t>
            </a:r>
            <a:r>
              <a:rPr lang="ko-KR" altLang="en-US" baseline="0" dirty="0" err="1"/>
              <a:t>성적간의</a:t>
            </a:r>
            <a:r>
              <a:rPr lang="ko-KR" altLang="en-US" baseline="0" dirty="0"/>
              <a:t> 관계를 나타내는데요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이것을 그래프에 표현하겠습니다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1B804-03D6-4615-A78E-703D56E71B6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67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그래프에다가</a:t>
            </a:r>
            <a:r>
              <a:rPr lang="en-US" altLang="ko-KR" baseline="0" dirty="0"/>
              <a:t>, </a:t>
            </a:r>
            <a:r>
              <a:rPr lang="ko-KR" altLang="en-US" baseline="0" dirty="0"/>
              <a:t>제가 하나의 선을 그려보겠습니다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선은 </a:t>
            </a:r>
            <a:r>
              <a:rPr lang="en-US" altLang="ko-KR" baseline="0" dirty="0"/>
              <a:t>20</a:t>
            </a:r>
            <a:r>
              <a:rPr lang="ko-KR" altLang="en-US" baseline="0" dirty="0"/>
              <a:t>시간은 </a:t>
            </a:r>
            <a:r>
              <a:rPr lang="en-US" altLang="ko-KR" baseline="0" dirty="0"/>
              <a:t>40</a:t>
            </a:r>
            <a:r>
              <a:rPr lang="ko-KR" altLang="en-US" baseline="0" dirty="0"/>
              <a:t>점 </a:t>
            </a:r>
            <a:r>
              <a:rPr lang="en-US" altLang="ko-KR" baseline="0" dirty="0"/>
              <a:t>30</a:t>
            </a:r>
            <a:r>
              <a:rPr lang="ko-KR" altLang="en-US" baseline="0" dirty="0"/>
              <a:t>시간은 </a:t>
            </a:r>
            <a:r>
              <a:rPr lang="en-US" altLang="ko-KR" baseline="0" dirty="0"/>
              <a:t>60</a:t>
            </a:r>
            <a:r>
              <a:rPr lang="ko-KR" altLang="en-US" baseline="0" dirty="0"/>
              <a:t>점을 받는 직선입니다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직선은 </a:t>
            </a:r>
            <a:r>
              <a:rPr lang="en-US" altLang="ko-KR" baseline="0" dirty="0"/>
              <a:t>Hypothesis, </a:t>
            </a:r>
            <a:r>
              <a:rPr lang="ko-KR" altLang="en-US" baseline="0" dirty="0"/>
              <a:t>즉 우리의 가설입니다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가설은 </a:t>
            </a:r>
            <a:r>
              <a:rPr lang="en-US" altLang="ko-KR" baseline="0" dirty="0" err="1"/>
              <a:t>Wx+b</a:t>
            </a:r>
            <a:r>
              <a:rPr lang="ko-KR" altLang="en-US" baseline="0" dirty="0"/>
              <a:t>로 표현할 수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그리고 이것은 실제 데이터와 우리의 가설 사이의 격차를 나타냅니다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이것은 </a:t>
            </a:r>
            <a:r>
              <a:rPr lang="en-US" altLang="ko-KR" baseline="0" dirty="0"/>
              <a:t>cost</a:t>
            </a:r>
            <a:r>
              <a:rPr lang="ko-KR" altLang="en-US" baseline="0" dirty="0"/>
              <a:t>라고 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한 데이터와 가설 간의 격차는 </a:t>
            </a:r>
            <a:r>
              <a:rPr lang="en-US" altLang="ko-KR" baseline="0" dirty="0"/>
              <a:t>H(x)-y</a:t>
            </a:r>
            <a:r>
              <a:rPr lang="ko-KR" altLang="en-US" baseline="0" dirty="0"/>
              <a:t>로 표현할 수 있는데 이 값을 제곱하여 </a:t>
            </a:r>
            <a:r>
              <a:rPr lang="en-US" altLang="ko-KR" baseline="0" dirty="0"/>
              <a:t>+</a:t>
            </a:r>
            <a:r>
              <a:rPr lang="ko-KR" altLang="en-US" baseline="0" dirty="0"/>
              <a:t>로 만들어 준 것을 </a:t>
            </a:r>
            <a:r>
              <a:rPr lang="en-US" altLang="ko-KR" baseline="0" dirty="0"/>
              <a:t>cost</a:t>
            </a:r>
            <a:r>
              <a:rPr lang="ko-KR" altLang="en-US" baseline="0" dirty="0"/>
              <a:t>라고 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가설과 전체 </a:t>
            </a:r>
            <a:r>
              <a:rPr lang="ko-KR" altLang="en-US" baseline="0" dirty="0" err="1"/>
              <a:t>데이ㅓ</a:t>
            </a:r>
            <a:r>
              <a:rPr lang="ko-KR" altLang="en-US" baseline="0" dirty="0"/>
              <a:t> 간의 </a:t>
            </a:r>
            <a:r>
              <a:rPr lang="en-US" altLang="ko-KR" baseline="0" dirty="0"/>
              <a:t>cost</a:t>
            </a:r>
            <a:r>
              <a:rPr lang="ko-KR" altLang="en-US" baseline="0" dirty="0"/>
              <a:t>는 모든 </a:t>
            </a:r>
            <a:r>
              <a:rPr lang="en-US" altLang="ko-KR" baseline="0" dirty="0"/>
              <a:t>cost</a:t>
            </a:r>
            <a:r>
              <a:rPr lang="ko-KR" altLang="en-US" baseline="0" dirty="0"/>
              <a:t>의 평균값이 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좋은 가설은 이 </a:t>
            </a:r>
            <a:r>
              <a:rPr lang="en-US" altLang="ko-KR" baseline="0" dirty="0"/>
              <a:t>cost</a:t>
            </a:r>
            <a:r>
              <a:rPr lang="ko-KR" altLang="en-US" baseline="0" dirty="0"/>
              <a:t>값이 작은 것이 좋은 것입니다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그래서 학습과정은 이 </a:t>
            </a:r>
            <a:r>
              <a:rPr lang="en-US" altLang="ko-KR" baseline="0" dirty="0"/>
              <a:t>cost</a:t>
            </a:r>
            <a:r>
              <a:rPr lang="ko-KR" altLang="en-US" baseline="0" dirty="0"/>
              <a:t>를 가장 줄이는 </a:t>
            </a:r>
            <a:r>
              <a:rPr lang="en-US" altLang="ko-KR" baseline="0" dirty="0"/>
              <a:t>W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b</a:t>
            </a:r>
            <a:r>
              <a:rPr lang="ko-KR" altLang="en-US" baseline="0" dirty="0"/>
              <a:t>를 </a:t>
            </a:r>
            <a:r>
              <a:rPr lang="ko-KR" altLang="en-US" baseline="0" dirty="0" err="1"/>
              <a:t>찾느</a:t>
            </a:r>
            <a:r>
              <a:rPr lang="ko-KR" altLang="en-US" baseline="0" dirty="0"/>
              <a:t> 것입니다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1B804-03D6-4615-A78E-703D56E71B6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41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1B804-03D6-4615-A78E-703D56E71B6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25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1B804-03D6-4615-A78E-703D56E71B6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342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우리가 과제로 만들거나 한 프로그램들은 모두 </a:t>
            </a:r>
            <a:r>
              <a:rPr lang="en-US" altLang="ko-KR" dirty="0" err="1"/>
              <a:t>Explict</a:t>
            </a:r>
            <a:r>
              <a:rPr lang="en-US" altLang="ko-KR" dirty="0"/>
              <a:t> Program</a:t>
            </a:r>
            <a:r>
              <a:rPr lang="ko-KR" altLang="en-US" dirty="0"/>
              <a:t>이라 할 수 있습니다</a:t>
            </a:r>
            <a:r>
              <a:rPr lang="en-US" altLang="ko-KR" dirty="0"/>
              <a:t>. Explicit program</a:t>
            </a:r>
            <a:r>
              <a:rPr lang="ko-KR" altLang="en-US" dirty="0"/>
              <a:t>은 </a:t>
            </a:r>
            <a:r>
              <a:rPr lang="ko-KR" altLang="en-US" dirty="0" err="1"/>
              <a:t>이런상황에는</a:t>
            </a:r>
            <a:r>
              <a:rPr lang="ko-KR" altLang="en-US" dirty="0"/>
              <a:t> 이런 결과를</a:t>
            </a:r>
            <a:r>
              <a:rPr lang="en-US" altLang="ko-KR" dirty="0"/>
              <a:t>, </a:t>
            </a:r>
            <a:r>
              <a:rPr lang="ko-KR" altLang="en-US" dirty="0"/>
              <a:t>저런 상황에는 저런 결과를 내는 프로그램이라 할 수 있습니다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dirty="0"/>
              <a:t>하지만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이런 소프트웨어로 </a:t>
            </a:r>
            <a:r>
              <a:rPr lang="en-US" altLang="ko-KR" baseline="0" dirty="0"/>
              <a:t>spam</a:t>
            </a:r>
            <a:r>
              <a:rPr lang="ko-KR" altLang="en-US" baseline="0" dirty="0"/>
              <a:t>을 필터링하는 프로그램을 만들면 너무 </a:t>
            </a:r>
            <a:r>
              <a:rPr lang="en-US" altLang="ko-KR" baseline="0" dirty="0"/>
              <a:t>rule</a:t>
            </a:r>
            <a:r>
              <a:rPr lang="ko-KR" altLang="en-US" baseline="0" dirty="0"/>
              <a:t>이 많습니다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그래서 </a:t>
            </a:r>
            <a:r>
              <a:rPr lang="en-US" altLang="ko-KR" baseline="0" dirty="0"/>
              <a:t>Arthur Samuel</a:t>
            </a:r>
            <a:r>
              <a:rPr lang="ko-KR" altLang="en-US" baseline="0" dirty="0"/>
              <a:t>씨가 </a:t>
            </a:r>
            <a:r>
              <a:rPr lang="en-US" altLang="ko-KR" baseline="0" dirty="0"/>
              <a:t>1959</a:t>
            </a:r>
            <a:r>
              <a:rPr lang="ko-KR" altLang="en-US" baseline="0" dirty="0"/>
              <a:t>년에 이런 컴퓨터에 </a:t>
            </a:r>
            <a:r>
              <a:rPr lang="en-US" altLang="ko-KR" baseline="0" dirty="0"/>
              <a:t>rule</a:t>
            </a:r>
            <a:r>
              <a:rPr lang="ko-KR" altLang="en-US" baseline="0" dirty="0"/>
              <a:t>을 알려주지 않고 스스로 학습하는 능력을 가지면 어떨까</a:t>
            </a:r>
            <a:r>
              <a:rPr lang="en-US" altLang="ko-KR" baseline="0" dirty="0"/>
              <a:t>? </a:t>
            </a:r>
            <a:r>
              <a:rPr lang="ko-KR" altLang="en-US" baseline="0" dirty="0"/>
              <a:t>하는 </a:t>
            </a:r>
            <a:r>
              <a:rPr lang="ko-KR" altLang="en-US" baseline="0" dirty="0" err="1"/>
              <a:t>머신러닝의</a:t>
            </a:r>
            <a:r>
              <a:rPr lang="ko-KR" altLang="en-US" baseline="0" dirty="0"/>
              <a:t> 개념을 생각했습니다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결론적으로 </a:t>
            </a:r>
            <a:r>
              <a:rPr lang="ko-KR" altLang="en-US" baseline="0" dirty="0" err="1"/>
              <a:t>머신러닝은</a:t>
            </a:r>
            <a:r>
              <a:rPr lang="ko-KR" altLang="en-US" baseline="0" dirty="0"/>
              <a:t> 프로그램인데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개발자가 어떻게 동작하는 지 정하지 않고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프로그램이 스스로  학습해서 무언가를 배우는 것을 </a:t>
            </a:r>
            <a:r>
              <a:rPr lang="ko-KR" altLang="en-US" baseline="0" dirty="0" err="1"/>
              <a:t>머신러닝이라고</a:t>
            </a:r>
            <a:r>
              <a:rPr lang="ko-KR" altLang="en-US" baseline="0" dirty="0"/>
              <a:t> 합니다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1B804-03D6-4615-A78E-703D56E71B6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695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머신러닝을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알아야 할까요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머신러닝을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실현할 수 있는 많은 사례가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대표적으로 구글 포토는 사진을 분석하여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사진의 내용을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카테고리별로 분류하는 기능을 가지고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유투브에서는 사용자에게 가장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흥미로울만한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동영상을 제공해 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글자를나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자동차 번호판을 분석해서 데이터로 만드는 것과 같은 이미지 처리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주식에서 어떤 주를 사고 팔아야 이득을 보는지에 대한 정보를 예측 하는것과 같은 예도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1B804-03D6-4615-A78E-703D56E71B6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650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머신러닝은</a:t>
            </a:r>
            <a:r>
              <a:rPr lang="ko-KR" altLang="en-US" dirty="0"/>
              <a:t> 크게 </a:t>
            </a:r>
            <a:r>
              <a:rPr lang="en-US" altLang="ko-KR" dirty="0"/>
              <a:t>2</a:t>
            </a:r>
            <a:r>
              <a:rPr lang="ko-KR" altLang="en-US" dirty="0"/>
              <a:t>가지로 나뉘게 됩니다</a:t>
            </a:r>
            <a:r>
              <a:rPr lang="en-US" altLang="ko-KR" dirty="0"/>
              <a:t>. Supervised </a:t>
            </a:r>
            <a:r>
              <a:rPr lang="en-US" altLang="ko-KR" dirty="0" err="1"/>
              <a:t>learnin</a:t>
            </a:r>
            <a:r>
              <a:rPr lang="ko-KR" altLang="en-US" dirty="0"/>
              <a:t>과 </a:t>
            </a:r>
            <a:r>
              <a:rPr lang="en-US" altLang="ko-KR" dirty="0"/>
              <a:t>unsupervised learning. </a:t>
            </a:r>
            <a:r>
              <a:rPr lang="en-US" altLang="ko-KR" baseline="0" dirty="0"/>
              <a:t> </a:t>
            </a:r>
          </a:p>
          <a:p>
            <a:r>
              <a:rPr lang="ko-KR" altLang="en-US" baseline="0" dirty="0"/>
              <a:t>먼저 </a:t>
            </a:r>
            <a:r>
              <a:rPr lang="en-US" altLang="ko-KR" baseline="0" dirty="0"/>
              <a:t>supervised learning</a:t>
            </a:r>
            <a:r>
              <a:rPr lang="ko-KR" altLang="en-US" baseline="0" dirty="0"/>
              <a:t>을 소개하겠습니다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Supervised learning</a:t>
            </a:r>
            <a:r>
              <a:rPr lang="ko-KR" altLang="en-US" baseline="0" dirty="0"/>
              <a:t>은 학습할 데이터가 정해진 경우를 말합니다</a:t>
            </a:r>
            <a:r>
              <a:rPr lang="en-US" altLang="ko-KR" baseline="0" dirty="0"/>
              <a:t>. Supervised learning</a:t>
            </a:r>
            <a:r>
              <a:rPr lang="ko-KR" altLang="en-US" baseline="0" dirty="0"/>
              <a:t>은 또다시 </a:t>
            </a:r>
            <a:r>
              <a:rPr lang="en-US" altLang="ko-KR" baseline="0" dirty="0"/>
              <a:t>2</a:t>
            </a:r>
            <a:r>
              <a:rPr lang="ko-KR" altLang="en-US" baseline="0" dirty="0"/>
              <a:t>가지 종류로 나뉘는데요</a:t>
            </a:r>
            <a:r>
              <a:rPr lang="en-US" altLang="ko-KR" baseline="0" dirty="0"/>
              <a:t>.</a:t>
            </a:r>
          </a:p>
          <a:p>
            <a:r>
              <a:rPr lang="en-US" altLang="ko-KR" dirty="0"/>
              <a:t>Regression</a:t>
            </a:r>
            <a:r>
              <a:rPr lang="ko-KR" altLang="en-US" dirty="0"/>
              <a:t>과 </a:t>
            </a:r>
            <a:r>
              <a:rPr lang="en-US" altLang="ko-KR" dirty="0"/>
              <a:t>classification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Regression</a:t>
            </a:r>
            <a:r>
              <a:rPr lang="ko-KR" altLang="en-US" dirty="0"/>
              <a:t>은 </a:t>
            </a:r>
            <a:r>
              <a:rPr lang="en-US" altLang="ko-KR" dirty="0"/>
              <a:t>(</a:t>
            </a:r>
            <a:r>
              <a:rPr lang="ko-KR" altLang="en-US" dirty="0"/>
              <a:t>그래프 등장</a:t>
            </a:r>
            <a:r>
              <a:rPr lang="en-US" altLang="ko-KR" dirty="0"/>
              <a:t>) </a:t>
            </a:r>
            <a:r>
              <a:rPr lang="ko-KR" altLang="en-US" dirty="0"/>
              <a:t>그래프처럼 집의 평수와 가격</a:t>
            </a:r>
            <a:r>
              <a:rPr lang="ko-KR" altLang="en-US" baseline="0" dirty="0"/>
              <a:t> 사이의 관계처럼</a:t>
            </a:r>
            <a:r>
              <a:rPr lang="ko-KR" altLang="en-US" dirty="0"/>
              <a:t> </a:t>
            </a:r>
            <a:r>
              <a:rPr lang="ko-KR" altLang="en-US" dirty="0" err="1"/>
              <a:t>목적값이</a:t>
            </a:r>
            <a:r>
              <a:rPr lang="ko-KR" altLang="en-US" dirty="0"/>
              <a:t> 연속성을 가지고 있을 때를 말합니다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Classification</a:t>
            </a:r>
            <a:r>
              <a:rPr lang="ko-KR" altLang="en-US" dirty="0"/>
              <a:t>은 </a:t>
            </a:r>
            <a:r>
              <a:rPr lang="en-US" altLang="ko-KR" dirty="0"/>
              <a:t>(</a:t>
            </a:r>
            <a:r>
              <a:rPr lang="ko-KR" altLang="en-US" dirty="0"/>
              <a:t>그래프 등장</a:t>
            </a:r>
            <a:r>
              <a:rPr lang="en-US" altLang="ko-KR" dirty="0"/>
              <a:t>) </a:t>
            </a:r>
            <a:r>
              <a:rPr lang="ko-KR" altLang="en-US" dirty="0"/>
              <a:t>시험점수에 따라 합격과 불합격</a:t>
            </a:r>
            <a:r>
              <a:rPr lang="en-US" altLang="ko-KR" dirty="0"/>
              <a:t>, 2</a:t>
            </a:r>
            <a:r>
              <a:rPr lang="ko-KR" altLang="en-US" dirty="0"/>
              <a:t>가지 상황으로 </a:t>
            </a:r>
            <a:r>
              <a:rPr lang="ko-KR" altLang="en-US" dirty="0" err="1"/>
              <a:t>나뉘는것처럼</a:t>
            </a:r>
            <a:r>
              <a:rPr lang="ko-KR" altLang="en-US" dirty="0"/>
              <a:t> </a:t>
            </a:r>
            <a:r>
              <a:rPr lang="ko-KR" altLang="en-US" dirty="0" err="1"/>
              <a:t>목적값이</a:t>
            </a:r>
            <a:r>
              <a:rPr lang="ko-KR" altLang="en-US" dirty="0"/>
              <a:t> 연속성 없이 몇가지 값으로 끊어지는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Unsupervised</a:t>
            </a:r>
            <a:r>
              <a:rPr lang="ko-KR" altLang="en-US" dirty="0"/>
              <a:t>는 학습할 데이터의 결과가 </a:t>
            </a:r>
            <a:r>
              <a:rPr lang="ko-KR" altLang="en-US" dirty="0" err="1"/>
              <a:t>정해져있지</a:t>
            </a:r>
            <a:r>
              <a:rPr lang="ko-KR" altLang="en-US" dirty="0"/>
              <a:t> 않는 것입니다</a:t>
            </a:r>
            <a:r>
              <a:rPr lang="en-US" altLang="ko-KR" dirty="0"/>
              <a:t>. Labeling</a:t>
            </a:r>
            <a:r>
              <a:rPr lang="ko-KR" altLang="en-US" dirty="0"/>
              <a:t>이 되어있지 않다고 할 수 있습니다</a:t>
            </a:r>
            <a:r>
              <a:rPr lang="en-US" altLang="ko-KR" dirty="0"/>
              <a:t>. </a:t>
            </a:r>
            <a:r>
              <a:rPr lang="ko-KR" altLang="en-US" dirty="0" err="1"/>
              <a:t>예를들면</a:t>
            </a:r>
            <a:r>
              <a:rPr lang="ko-KR" altLang="en-US" dirty="0"/>
              <a:t> </a:t>
            </a:r>
            <a:r>
              <a:rPr lang="en-US" altLang="ko-KR" dirty="0"/>
              <a:t>SNS</a:t>
            </a:r>
            <a:r>
              <a:rPr lang="ko-KR" altLang="en-US" dirty="0"/>
              <a:t>에서 가까운 사람끼리 모으는 것과 </a:t>
            </a:r>
            <a:r>
              <a:rPr lang="ko-KR" altLang="en-US" dirty="0" err="1"/>
              <a:t>같은것이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1B804-03D6-4615-A78E-703D56E71B6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432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머신러닝은</a:t>
            </a:r>
            <a:r>
              <a:rPr lang="ko-KR" altLang="en-US" dirty="0"/>
              <a:t> 크게 </a:t>
            </a:r>
            <a:r>
              <a:rPr lang="en-US" altLang="ko-KR" dirty="0"/>
              <a:t>2</a:t>
            </a:r>
            <a:r>
              <a:rPr lang="ko-KR" altLang="en-US" dirty="0"/>
              <a:t>가지로 나뉘게 됩니다</a:t>
            </a:r>
            <a:r>
              <a:rPr lang="en-US" altLang="ko-KR" dirty="0"/>
              <a:t>. Supervised </a:t>
            </a:r>
            <a:r>
              <a:rPr lang="en-US" altLang="ko-KR" dirty="0" err="1"/>
              <a:t>learnin</a:t>
            </a:r>
            <a:r>
              <a:rPr lang="ko-KR" altLang="en-US" dirty="0"/>
              <a:t>과 </a:t>
            </a:r>
            <a:r>
              <a:rPr lang="en-US" altLang="ko-KR" dirty="0"/>
              <a:t>unsupervised learning. </a:t>
            </a:r>
            <a:r>
              <a:rPr lang="en-US" altLang="ko-KR" baseline="0" dirty="0"/>
              <a:t> </a:t>
            </a:r>
          </a:p>
          <a:p>
            <a:r>
              <a:rPr lang="ko-KR" altLang="en-US" baseline="0" dirty="0"/>
              <a:t>먼저 </a:t>
            </a:r>
            <a:r>
              <a:rPr lang="en-US" altLang="ko-KR" baseline="0" dirty="0"/>
              <a:t>supervised learning</a:t>
            </a:r>
            <a:r>
              <a:rPr lang="ko-KR" altLang="en-US" baseline="0" dirty="0"/>
              <a:t>을 소개하겠습니다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Supervised learning</a:t>
            </a:r>
            <a:r>
              <a:rPr lang="ko-KR" altLang="en-US" baseline="0" dirty="0"/>
              <a:t>은 학습할 데이터가 정해진 경우를 말합니다</a:t>
            </a:r>
            <a:r>
              <a:rPr lang="en-US" altLang="ko-KR" baseline="0" dirty="0"/>
              <a:t>. Supervised learning</a:t>
            </a:r>
            <a:r>
              <a:rPr lang="ko-KR" altLang="en-US" baseline="0" dirty="0"/>
              <a:t>은 또다시 </a:t>
            </a:r>
            <a:r>
              <a:rPr lang="en-US" altLang="ko-KR" baseline="0" dirty="0"/>
              <a:t>2</a:t>
            </a:r>
            <a:r>
              <a:rPr lang="ko-KR" altLang="en-US" baseline="0" dirty="0"/>
              <a:t>가지 종류로 나뉘는데요</a:t>
            </a:r>
            <a:r>
              <a:rPr lang="en-US" altLang="ko-KR" baseline="0" dirty="0"/>
              <a:t>.</a:t>
            </a:r>
          </a:p>
          <a:p>
            <a:r>
              <a:rPr lang="en-US" altLang="ko-KR" dirty="0"/>
              <a:t>Regression</a:t>
            </a:r>
            <a:r>
              <a:rPr lang="ko-KR" altLang="en-US" dirty="0"/>
              <a:t>과 </a:t>
            </a:r>
            <a:r>
              <a:rPr lang="en-US" altLang="ko-KR" dirty="0"/>
              <a:t>classification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Regression</a:t>
            </a:r>
            <a:r>
              <a:rPr lang="ko-KR" altLang="en-US" dirty="0"/>
              <a:t>은 </a:t>
            </a:r>
            <a:r>
              <a:rPr lang="en-US" altLang="ko-KR" dirty="0"/>
              <a:t>(</a:t>
            </a:r>
            <a:r>
              <a:rPr lang="ko-KR" altLang="en-US" dirty="0"/>
              <a:t>그래프 등장</a:t>
            </a:r>
            <a:r>
              <a:rPr lang="en-US" altLang="ko-KR" dirty="0"/>
              <a:t>) </a:t>
            </a:r>
            <a:r>
              <a:rPr lang="ko-KR" altLang="en-US" dirty="0"/>
              <a:t>그래프처럼 집의 평수와 가격</a:t>
            </a:r>
            <a:r>
              <a:rPr lang="ko-KR" altLang="en-US" baseline="0" dirty="0"/>
              <a:t> 사이의 관계처럼</a:t>
            </a:r>
            <a:r>
              <a:rPr lang="ko-KR" altLang="en-US" dirty="0"/>
              <a:t> </a:t>
            </a:r>
            <a:r>
              <a:rPr lang="ko-KR" altLang="en-US" dirty="0" err="1"/>
              <a:t>목적값이</a:t>
            </a:r>
            <a:r>
              <a:rPr lang="ko-KR" altLang="en-US" dirty="0"/>
              <a:t> 연속성을 가지고 있을 때를 말합니다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Classification</a:t>
            </a:r>
            <a:r>
              <a:rPr lang="ko-KR" altLang="en-US" dirty="0"/>
              <a:t>은 </a:t>
            </a:r>
            <a:r>
              <a:rPr lang="en-US" altLang="ko-KR" dirty="0"/>
              <a:t>(</a:t>
            </a:r>
            <a:r>
              <a:rPr lang="ko-KR" altLang="en-US" dirty="0"/>
              <a:t>그래프 등장</a:t>
            </a:r>
            <a:r>
              <a:rPr lang="en-US" altLang="ko-KR" dirty="0"/>
              <a:t>) </a:t>
            </a:r>
            <a:r>
              <a:rPr lang="ko-KR" altLang="en-US" dirty="0"/>
              <a:t>시험점수에 따라 합격과 불합격</a:t>
            </a:r>
            <a:r>
              <a:rPr lang="en-US" altLang="ko-KR" dirty="0"/>
              <a:t>, 2</a:t>
            </a:r>
            <a:r>
              <a:rPr lang="ko-KR" altLang="en-US" dirty="0"/>
              <a:t>가지 상황으로 </a:t>
            </a:r>
            <a:r>
              <a:rPr lang="ko-KR" altLang="en-US" dirty="0" err="1"/>
              <a:t>나뉘는것처럼</a:t>
            </a:r>
            <a:r>
              <a:rPr lang="ko-KR" altLang="en-US" dirty="0"/>
              <a:t> </a:t>
            </a:r>
            <a:r>
              <a:rPr lang="ko-KR" altLang="en-US" dirty="0" err="1"/>
              <a:t>목적값이</a:t>
            </a:r>
            <a:r>
              <a:rPr lang="ko-KR" altLang="en-US" dirty="0"/>
              <a:t> 연속성 없이 몇가지 값으로 끊어지는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Unsupervised</a:t>
            </a:r>
            <a:r>
              <a:rPr lang="ko-KR" altLang="en-US" dirty="0"/>
              <a:t>는 학습할 데이터의 결과가 </a:t>
            </a:r>
            <a:r>
              <a:rPr lang="ko-KR" altLang="en-US" dirty="0" err="1"/>
              <a:t>정해져있지</a:t>
            </a:r>
            <a:r>
              <a:rPr lang="ko-KR" altLang="en-US" dirty="0"/>
              <a:t> 않는 것입니다</a:t>
            </a:r>
            <a:r>
              <a:rPr lang="en-US" altLang="ko-KR" dirty="0"/>
              <a:t>. Labeling</a:t>
            </a:r>
            <a:r>
              <a:rPr lang="ko-KR" altLang="en-US" dirty="0"/>
              <a:t>이 되어있지 않다고 할 수 있습니다</a:t>
            </a:r>
            <a:r>
              <a:rPr lang="en-US" altLang="ko-KR" dirty="0"/>
              <a:t>. </a:t>
            </a:r>
            <a:r>
              <a:rPr lang="ko-KR" altLang="en-US" dirty="0" err="1"/>
              <a:t>예를들면</a:t>
            </a:r>
            <a:r>
              <a:rPr lang="ko-KR" altLang="en-US" dirty="0"/>
              <a:t> </a:t>
            </a:r>
            <a:r>
              <a:rPr lang="en-US" altLang="ko-KR" dirty="0"/>
              <a:t>SNS</a:t>
            </a:r>
            <a:r>
              <a:rPr lang="ko-KR" altLang="en-US" dirty="0"/>
              <a:t>에서 가까운 사람끼리 모으는 것과 </a:t>
            </a:r>
            <a:r>
              <a:rPr lang="ko-KR" altLang="en-US" dirty="0" err="1"/>
              <a:t>같은것이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1B804-03D6-4615-A78E-703D56E71B6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615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텐서플로는</a:t>
            </a:r>
            <a:r>
              <a:rPr lang="ko-KR" altLang="en-US" dirty="0"/>
              <a:t> 구글 브레인팀에서 개발한 </a:t>
            </a:r>
            <a:r>
              <a:rPr lang="en-US" altLang="ko-KR" dirty="0"/>
              <a:t>‘</a:t>
            </a:r>
            <a:r>
              <a:rPr lang="ko-KR" altLang="en-US" dirty="0"/>
              <a:t>수학 연산</a:t>
            </a:r>
            <a:r>
              <a:rPr lang="en-US" altLang="ko-KR" dirty="0"/>
              <a:t>＇</a:t>
            </a:r>
            <a:r>
              <a:rPr lang="ko-KR" altLang="en-US" dirty="0"/>
              <a:t>을 위한 </a:t>
            </a:r>
            <a:r>
              <a:rPr lang="en-US" altLang="ko-KR" dirty="0"/>
              <a:t>Open source software library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이것은 </a:t>
            </a:r>
            <a:r>
              <a:rPr lang="ko-KR" altLang="en-US" dirty="0" err="1"/>
              <a:t>텐서플로의</a:t>
            </a:r>
            <a:r>
              <a:rPr lang="ko-KR" altLang="en-US" dirty="0"/>
              <a:t> 강력한 기능 중 하나인 </a:t>
            </a:r>
            <a:r>
              <a:rPr lang="en-US" altLang="ko-KR" dirty="0"/>
              <a:t>Data flow graph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이것 이용하여 머신 러닝을 위한 수학 연산을 처리합니다</a:t>
            </a:r>
            <a:r>
              <a:rPr lang="en-US" altLang="ko-KR" dirty="0"/>
              <a:t>. </a:t>
            </a:r>
            <a:r>
              <a:rPr lang="ko-KR" altLang="en-US" dirty="0"/>
              <a:t>뒤에 다시 설명하도록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1B804-03D6-4615-A78E-703D56E71B6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255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말했듯이 </a:t>
            </a:r>
            <a:r>
              <a:rPr lang="ko-KR" altLang="en-US" dirty="0" err="1"/>
              <a:t>텐서플로는</a:t>
            </a:r>
            <a:r>
              <a:rPr lang="ko-KR" altLang="en-US" dirty="0"/>
              <a:t> 제작자가 구글 </a:t>
            </a:r>
            <a:r>
              <a:rPr lang="ko-KR" altLang="en-US" dirty="0" err="1"/>
              <a:t>브래인</a:t>
            </a:r>
            <a:r>
              <a:rPr lang="ko-KR" altLang="en-US" dirty="0"/>
              <a:t> 팀입니다</a:t>
            </a:r>
            <a:r>
              <a:rPr lang="en-US" altLang="ko-KR" dirty="0"/>
              <a:t>. </a:t>
            </a:r>
            <a:r>
              <a:rPr lang="ko-KR" altLang="en-US" dirty="0"/>
              <a:t>그래서 수백명의 전문 엔지니어가 관리하는 </a:t>
            </a:r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  <a:r>
              <a:rPr lang="ko-KR" altLang="en-US" dirty="0" err="1"/>
              <a:t>라이브리러라는</a:t>
            </a:r>
            <a:r>
              <a:rPr lang="ko-KR" altLang="en-US" dirty="0"/>
              <a:t> 장점이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사용가능한 언어는 </a:t>
            </a:r>
            <a:r>
              <a:rPr lang="ko-KR" altLang="en-US" dirty="0" err="1"/>
              <a:t>빠른언어인</a:t>
            </a:r>
            <a:r>
              <a:rPr lang="ko-KR" altLang="en-US" dirty="0"/>
              <a:t> </a:t>
            </a:r>
            <a:r>
              <a:rPr lang="en-US" altLang="ko-KR" dirty="0"/>
              <a:t>C++</a:t>
            </a:r>
            <a:r>
              <a:rPr lang="ko-KR" altLang="en-US" dirty="0"/>
              <a:t>과 </a:t>
            </a:r>
            <a:r>
              <a:rPr lang="ko-KR" altLang="en-US" dirty="0" err="1"/>
              <a:t>쉬운언어인</a:t>
            </a:r>
            <a:r>
              <a:rPr lang="ko-KR" altLang="en-US" dirty="0"/>
              <a:t> </a:t>
            </a:r>
            <a:r>
              <a:rPr lang="en-US" altLang="ko-KR" dirty="0"/>
              <a:t>python</a:t>
            </a:r>
            <a:r>
              <a:rPr lang="ko-KR" altLang="en-US" dirty="0"/>
              <a:t>을 지원합니다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OS</a:t>
            </a:r>
            <a:r>
              <a:rPr lang="ko-KR" altLang="en-US" dirty="0"/>
              <a:t>는 </a:t>
            </a:r>
            <a:r>
              <a:rPr lang="en-US" altLang="ko-KR" dirty="0"/>
              <a:t>Linux</a:t>
            </a:r>
            <a:r>
              <a:rPr lang="ko-KR" altLang="en-US" dirty="0"/>
              <a:t>계열과 </a:t>
            </a:r>
            <a:r>
              <a:rPr lang="en-US" altLang="ko-KR" dirty="0"/>
              <a:t>MAC OS X</a:t>
            </a:r>
            <a:r>
              <a:rPr lang="ko-KR" altLang="en-US" dirty="0"/>
              <a:t>를 지원합니다</a:t>
            </a:r>
            <a:r>
              <a:rPr lang="en-US" altLang="ko-KR" dirty="0"/>
              <a:t>. </a:t>
            </a:r>
            <a:r>
              <a:rPr lang="ko-KR" altLang="en-US" dirty="0"/>
              <a:t>윈도우는 아직 지원하지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Visualization</a:t>
            </a:r>
            <a:r>
              <a:rPr lang="ko-KR" altLang="en-US" dirty="0"/>
              <a:t>을 </a:t>
            </a:r>
            <a:r>
              <a:rPr lang="en-US" altLang="ko-KR" dirty="0" err="1"/>
              <a:t>TensorBoard</a:t>
            </a:r>
            <a:r>
              <a:rPr lang="ko-KR" altLang="en-US" dirty="0"/>
              <a:t>를 지원합니다</a:t>
            </a:r>
            <a:r>
              <a:rPr lang="en-US" altLang="ko-KR" dirty="0"/>
              <a:t>. </a:t>
            </a:r>
            <a:r>
              <a:rPr lang="en-US" altLang="ko-KR" dirty="0" err="1"/>
              <a:t>Tensorboard</a:t>
            </a:r>
            <a:r>
              <a:rPr lang="ko-KR" altLang="en-US" dirty="0"/>
              <a:t>를 통해 다양한 학습 정보를 그래프와</a:t>
            </a:r>
            <a:r>
              <a:rPr lang="ko-KR" altLang="en-US" baseline="0" dirty="0"/>
              <a:t> 그림으로 쉽게 표현할 수 잇습니다</a:t>
            </a:r>
            <a:r>
              <a:rPr lang="en-US" altLang="ko-KR" baseline="0" dirty="0"/>
              <a:t>. Data flow graph</a:t>
            </a:r>
            <a:r>
              <a:rPr lang="ko-KR" altLang="en-US" baseline="0" dirty="0"/>
              <a:t>도 </a:t>
            </a:r>
            <a:r>
              <a:rPr lang="en-US" altLang="ko-KR" baseline="0" dirty="0" err="1"/>
              <a:t>tensorboard</a:t>
            </a:r>
            <a:r>
              <a:rPr lang="ko-KR" altLang="en-US" baseline="0" dirty="0"/>
              <a:t>에서 쉽게 출력할 수 있습니다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1B804-03D6-4615-A78E-703D56E71B6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486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Data flow graph</a:t>
            </a:r>
            <a:r>
              <a:rPr lang="ko-KR" altLang="en-US" dirty="0"/>
              <a:t>에서</a:t>
            </a:r>
            <a:endParaRPr lang="en-US" altLang="ko-KR" baseline="0" dirty="0"/>
          </a:p>
          <a:p>
            <a:r>
              <a:rPr lang="en-US" altLang="ko-KR" baseline="0" dirty="0"/>
              <a:t>node</a:t>
            </a:r>
            <a:r>
              <a:rPr lang="ko-KR" altLang="en-US" baseline="0" dirty="0"/>
              <a:t>는 수학적 계산을 하는 </a:t>
            </a:r>
            <a:r>
              <a:rPr lang="en-US" altLang="ko-KR" baseline="0" dirty="0"/>
              <a:t>operation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Edge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data array</a:t>
            </a:r>
            <a:r>
              <a:rPr lang="ko-KR" altLang="en-US" baseline="0" dirty="0"/>
              <a:t>의 이동을 표현합니다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이것은 다른 말로는 </a:t>
            </a:r>
            <a:r>
              <a:rPr lang="en-US" altLang="ko-KR" baseline="0" dirty="0"/>
              <a:t>tensor</a:t>
            </a:r>
            <a:r>
              <a:rPr lang="ko-KR" altLang="en-US" baseline="0" dirty="0"/>
              <a:t>라고 합니다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Data flow graph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tensor</a:t>
            </a:r>
            <a:r>
              <a:rPr lang="ko-KR" altLang="en-US" baseline="0" dirty="0"/>
              <a:t>들이 이동하면서 연산을 진행하는 것입니다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이것을 사용하면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거의 모든 수학적 연산이 가능합니다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또한 그래프의 각각의 </a:t>
            </a:r>
            <a:r>
              <a:rPr lang="en-US" altLang="ko-KR" baseline="0" dirty="0"/>
              <a:t>node</a:t>
            </a:r>
            <a:r>
              <a:rPr lang="ko-KR" altLang="en-US" baseline="0" dirty="0"/>
              <a:t>들이 하나의 </a:t>
            </a:r>
            <a:r>
              <a:rPr lang="en-US" altLang="ko-KR" baseline="0" dirty="0" err="1"/>
              <a:t>cpu</a:t>
            </a:r>
            <a:r>
              <a:rPr lang="ko-KR" altLang="en-US" baseline="0" dirty="0"/>
              <a:t>가 아닌 많은 </a:t>
            </a:r>
            <a:r>
              <a:rPr lang="en-US" altLang="ko-KR" baseline="0" dirty="0" err="1"/>
              <a:t>cpu</a:t>
            </a:r>
            <a:r>
              <a:rPr lang="ko-KR" altLang="en-US" baseline="0" dirty="0"/>
              <a:t>와 </a:t>
            </a:r>
            <a:r>
              <a:rPr lang="en-US" altLang="ko-KR" baseline="0" dirty="0" err="1"/>
              <a:t>gpu</a:t>
            </a:r>
            <a:r>
              <a:rPr lang="ko-KR" altLang="en-US" baseline="0" dirty="0"/>
              <a:t>에 분산되어 처리될 수 있기 때문에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머신러닝에</a:t>
            </a:r>
            <a:r>
              <a:rPr lang="ko-KR" altLang="en-US" baseline="0" dirty="0"/>
              <a:t> 좋은 장점을 가지고 있습니다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1B804-03D6-4615-A78E-703D56E71B6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920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현재 수십개의 </a:t>
            </a:r>
            <a:r>
              <a:rPr lang="ko-KR" altLang="en-US" baseline="0" dirty="0" err="1"/>
              <a:t>머신러닝</a:t>
            </a:r>
            <a:r>
              <a:rPr lang="ko-KR" altLang="en-US" baseline="0" dirty="0"/>
              <a:t> 라이브러리가 존재합니다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각 라이브러리들은 각자가 가진 장점이 있습니다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많은 라이브러리들 중에서도 </a:t>
            </a:r>
            <a:r>
              <a:rPr lang="ko-KR" altLang="en-US" baseline="0" dirty="0" err="1"/>
              <a:t>텐서플로의</a:t>
            </a:r>
            <a:r>
              <a:rPr lang="ko-KR" altLang="en-US" baseline="0" dirty="0"/>
              <a:t> 매력은 </a:t>
            </a:r>
            <a:endParaRPr lang="en-US" altLang="ko-KR" baseline="0" dirty="0"/>
          </a:p>
          <a:p>
            <a:r>
              <a:rPr lang="ko-KR" altLang="en-US" baseline="0" dirty="0"/>
              <a:t>인공지능 분야 뿐만 아니라 </a:t>
            </a:r>
            <a:r>
              <a:rPr lang="en-US" altLang="ko-KR" baseline="0" dirty="0"/>
              <a:t>IT</a:t>
            </a:r>
            <a:r>
              <a:rPr lang="ko-KR" altLang="en-US" baseline="0" dirty="0"/>
              <a:t>시장에서 가장 강력한 네임파워를 가진 기업은 </a:t>
            </a:r>
            <a:r>
              <a:rPr lang="en-US" altLang="ko-KR" baseline="0" dirty="0"/>
              <a:t>Google</a:t>
            </a:r>
            <a:r>
              <a:rPr lang="ko-KR" altLang="en-US" baseline="0" dirty="0"/>
              <a:t>에서 개발 </a:t>
            </a:r>
            <a:r>
              <a:rPr lang="ko-KR" altLang="en-US" baseline="0" dirty="0" err="1"/>
              <a:t>했다는점이</a:t>
            </a:r>
            <a:r>
              <a:rPr lang="ko-KR" altLang="en-US" baseline="0" dirty="0"/>
              <a:t> 가장 큰 장점이라고 생각합니다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물론 구글의 </a:t>
            </a:r>
            <a:r>
              <a:rPr lang="en-US" altLang="ko-KR" baseline="0" dirty="0"/>
              <a:t>DeepMind</a:t>
            </a:r>
            <a:r>
              <a:rPr lang="ko-KR" altLang="en-US" baseline="0" dirty="0"/>
              <a:t>에서 만든 </a:t>
            </a:r>
            <a:r>
              <a:rPr lang="en-US" altLang="ko-KR" baseline="0" dirty="0"/>
              <a:t>AlphaGo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torch</a:t>
            </a:r>
            <a:r>
              <a:rPr lang="ko-KR" altLang="en-US" baseline="0" dirty="0"/>
              <a:t>라이브러리를 사용했지만 공식적으로 </a:t>
            </a:r>
            <a:r>
              <a:rPr lang="en-US" altLang="ko-KR" baseline="0" dirty="0" err="1"/>
              <a:t>tensorflow</a:t>
            </a:r>
            <a:r>
              <a:rPr lang="ko-KR" altLang="en-US" baseline="0" dirty="0"/>
              <a:t>로 전향한다고 합니다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1B804-03D6-4615-A78E-703D56E71B6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989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60E8-FA5B-4F87-9476-55E6914A5343}" type="datetime1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595E-44CA-4C6C-82ED-552F249F3375}" type="datetime1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EC48-FCB9-463D-B759-E7D5422C04FF}" type="datetime1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0031-EE07-453F-A55B-BFCA36F02F7D}" type="datetime1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E859-613F-4913-A67C-ACCC87AFD721}" type="datetime1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D6A2-9E7F-4C7A-ABDE-9AA9338B112B}" type="datetime1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15DB-630A-4A5D-ADF9-13F025986358}" type="datetime1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EDAD-FB95-43AE-8B0F-508970F47CD1}" type="datetime1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A375-112D-4D3F-A25A-94C8D878C407}" type="datetime1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2C98-1F35-490B-8608-12EFFB3D6EBC}" type="datetime1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CF6B-4A69-491B-A16B-F0512636445C}" type="datetime1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6DC5E-9F68-42C3-9B5B-2FB5F8F8CA95}" type="datetime1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jp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1997609"/>
            <a:ext cx="6192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4F434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Machine learning</a:t>
            </a:r>
          </a:p>
          <a:p>
            <a:pPr algn="ctr"/>
            <a:r>
              <a:rPr lang="en-US" altLang="ko-KR" sz="4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4F434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&amp;</a:t>
            </a:r>
          </a:p>
          <a:p>
            <a:pPr algn="ctr"/>
            <a:r>
              <a:rPr lang="en-US" altLang="ko-KR" sz="4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4F4347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TensorFlow</a:t>
            </a:r>
            <a:endParaRPr lang="en-US" altLang="ko-KR" sz="4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4F4347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9932" y="593921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9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김남호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2050" name="Picture 2" descr="machine learning tensorflow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647692"/>
            <a:ext cx="1872208" cy="105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847130"/>
            <a:ext cx="1872208" cy="152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2667400" y="-5239"/>
            <a:ext cx="1760584" cy="653632"/>
            <a:chOff x="1005111" y="-5239"/>
            <a:chExt cx="1760584" cy="653632"/>
          </a:xfrm>
        </p:grpSpPr>
        <p:sp>
          <p:nvSpPr>
            <p:cNvPr id="42" name="직사각형 41"/>
            <p:cNvSpPr/>
            <p:nvPr/>
          </p:nvSpPr>
          <p:spPr>
            <a:xfrm>
              <a:off x="1005111" y="-5239"/>
              <a:ext cx="1653815" cy="653632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41" name="직각 삼각형 40"/>
            <p:cNvSpPr/>
            <p:nvPr/>
          </p:nvSpPr>
          <p:spPr>
            <a:xfrm rot="5400000">
              <a:off x="2674586" y="542303"/>
              <a:ext cx="75448" cy="106771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028896" y="1384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Machine Learning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27984" y="138482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성적 예측 프로그램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005111" y="904945"/>
            <a:ext cx="2429891" cy="338554"/>
            <a:chOff x="1026935" y="947068"/>
            <a:chExt cx="2429891" cy="338554"/>
          </a:xfrm>
        </p:grpSpPr>
        <p:sp>
          <p:nvSpPr>
            <p:cNvPr id="46" name="TextBox 45"/>
            <p:cNvSpPr txBox="1"/>
            <p:nvPr/>
          </p:nvSpPr>
          <p:spPr>
            <a:xfrm>
              <a:off x="1202754" y="947068"/>
              <a:ext cx="2254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What is </a:t>
              </a:r>
              <a:r>
                <a:rPr lang="en-US" altLang="ko-KR" sz="1600" b="1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TensorFlow</a:t>
              </a:r>
              <a:r>
                <a:rPr lang="en-US" altLang="ko-KR" sz="16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?</a:t>
              </a: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1026935" y="1038753"/>
              <a:ext cx="288032" cy="154419"/>
              <a:chOff x="1026935" y="1038753"/>
              <a:chExt cx="288032" cy="154419"/>
            </a:xfrm>
          </p:grpSpPr>
          <p:sp>
            <p:nvSpPr>
              <p:cNvPr id="48" name="갈매기형 수장 14"/>
              <p:cNvSpPr/>
              <p:nvPr/>
            </p:nvSpPr>
            <p:spPr>
              <a:xfrm>
                <a:off x="1174586" y="103875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갈매기형 수장 15"/>
              <p:cNvSpPr/>
              <p:nvPr/>
            </p:nvSpPr>
            <p:spPr>
              <a:xfrm>
                <a:off x="1026935" y="103875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2980468" y="14119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TensorFlow</a:t>
            </a:r>
            <a:endParaRPr lang="en-US" altLang="ko-KR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-9283" y="886789"/>
            <a:ext cx="834325" cy="424645"/>
            <a:chOff x="-9283" y="886789"/>
            <a:chExt cx="834325" cy="424645"/>
          </a:xfrm>
        </p:grpSpPr>
        <p:sp>
          <p:nvSpPr>
            <p:cNvPr id="69" name="직사각형 68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70" name="직각 삼각형 69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779405"/>
            <a:ext cx="2565437" cy="20911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42" y="5373216"/>
            <a:ext cx="3931284" cy="1130244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099297" y="706649"/>
            <a:ext cx="2807391" cy="5189212"/>
            <a:chOff x="6099297" y="706649"/>
            <a:chExt cx="2807391" cy="518921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9297" y="904944"/>
              <a:ext cx="2807391" cy="4990917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6595114" y="706649"/>
              <a:ext cx="197518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Data Flow Graph</a:t>
              </a:r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800933" y="1761422"/>
            <a:ext cx="25202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Open Source Library</a:t>
            </a:r>
          </a:p>
        </p:txBody>
      </p:sp>
    </p:spTree>
    <p:extLst>
      <p:ext uri="{BB962C8B-B14F-4D97-AF65-F5344CB8AC3E}">
        <p14:creationId xmlns:p14="http://schemas.microsoft.com/office/powerpoint/2010/main" val="78791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2667400" y="-5239"/>
            <a:ext cx="1760584" cy="653632"/>
            <a:chOff x="1005111" y="-5239"/>
            <a:chExt cx="1760584" cy="653632"/>
          </a:xfrm>
        </p:grpSpPr>
        <p:sp>
          <p:nvSpPr>
            <p:cNvPr id="42" name="직사각형 41"/>
            <p:cNvSpPr/>
            <p:nvPr/>
          </p:nvSpPr>
          <p:spPr>
            <a:xfrm>
              <a:off x="1005111" y="-5239"/>
              <a:ext cx="1653815" cy="653632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41" name="직각 삼각형 40"/>
            <p:cNvSpPr/>
            <p:nvPr/>
          </p:nvSpPr>
          <p:spPr>
            <a:xfrm rot="5400000">
              <a:off x="2674586" y="542303"/>
              <a:ext cx="75448" cy="106771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028896" y="1384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Machine Learning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27984" y="138482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성적 예측 프로그램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80468" y="14119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TensorFlow</a:t>
            </a:r>
            <a:endParaRPr lang="en-US" altLang="ko-KR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410648"/>
              </p:ext>
            </p:extLst>
          </p:nvPr>
        </p:nvGraphicFramePr>
        <p:xfrm>
          <a:off x="1907067" y="1685846"/>
          <a:ext cx="6110272" cy="4824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03736">
                  <a:extLst>
                    <a:ext uri="{9D8B030D-6E8A-4147-A177-3AD203B41FA5}">
                      <a16:colId xmlns:a16="http://schemas.microsoft.com/office/drawing/2014/main" val="386466821"/>
                    </a:ext>
                  </a:extLst>
                </a:gridCol>
                <a:gridCol w="3906536">
                  <a:extLst>
                    <a:ext uri="{9D8B030D-6E8A-4147-A177-3AD203B41FA5}">
                      <a16:colId xmlns:a16="http://schemas.microsoft.com/office/drawing/2014/main" val="2124721715"/>
                    </a:ext>
                  </a:extLst>
                </a:gridCol>
              </a:tblGrid>
              <a:tr h="100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800" kern="100" spc="3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86935" marR="8693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86935" marR="8693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652828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00" spc="3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86935" marR="8693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86935" marR="8693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8060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00" spc="3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86935" marR="8693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86935" marR="8693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739954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00" spc="3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86935" marR="8693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100" dirty="0" err="1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TensorBoard</a:t>
                      </a:r>
                      <a:endParaRPr lang="ko-KR" sz="18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86935" marR="8693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999302"/>
                  </a:ext>
                </a:extLst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064" y="1726419"/>
            <a:ext cx="2869274" cy="82491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203" y="2728577"/>
            <a:ext cx="936103" cy="93610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243" y="2731054"/>
            <a:ext cx="823608" cy="86545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6849" y="3742184"/>
            <a:ext cx="754780" cy="889692"/>
          </a:xfrm>
          <a:prstGeom prst="rect">
            <a:avLst/>
          </a:prstGeom>
        </p:spPr>
      </p:pic>
      <p:pic>
        <p:nvPicPr>
          <p:cNvPr id="4102" name="Picture 6" descr="MAC OS X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609" y="3814134"/>
            <a:ext cx="1540878" cy="80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tensorboard에 대한 이미지 검색결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449" y="5022695"/>
            <a:ext cx="2640402" cy="141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2280406" y="1988840"/>
            <a:ext cx="1571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3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Creator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80406" y="3041273"/>
            <a:ext cx="1571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3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Language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558760" y="4049338"/>
            <a:ext cx="1014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3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OS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71738" y="5440325"/>
            <a:ext cx="1988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3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Visualization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1005111" y="904945"/>
            <a:ext cx="2429891" cy="338554"/>
            <a:chOff x="1026935" y="947068"/>
            <a:chExt cx="2429891" cy="338554"/>
          </a:xfrm>
        </p:grpSpPr>
        <p:sp>
          <p:nvSpPr>
            <p:cNvPr id="52" name="TextBox 51"/>
            <p:cNvSpPr txBox="1"/>
            <p:nvPr/>
          </p:nvSpPr>
          <p:spPr>
            <a:xfrm>
              <a:off x="1202754" y="947068"/>
              <a:ext cx="2254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What is </a:t>
              </a:r>
              <a:r>
                <a:rPr lang="en-US" altLang="ko-KR" sz="1600" b="1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TensorFlow</a:t>
              </a:r>
              <a:r>
                <a:rPr lang="en-US" altLang="ko-KR" sz="16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?</a:t>
              </a:r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1026935" y="1038753"/>
              <a:ext cx="288032" cy="154419"/>
              <a:chOff x="1026935" y="1038753"/>
              <a:chExt cx="288032" cy="154419"/>
            </a:xfrm>
          </p:grpSpPr>
          <p:sp>
            <p:nvSpPr>
              <p:cNvPr id="54" name="갈매기형 수장 14"/>
              <p:cNvSpPr/>
              <p:nvPr/>
            </p:nvSpPr>
            <p:spPr>
              <a:xfrm>
                <a:off x="1174586" y="103875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갈매기형 수장 15"/>
              <p:cNvSpPr/>
              <p:nvPr/>
            </p:nvSpPr>
            <p:spPr>
              <a:xfrm>
                <a:off x="1026935" y="103875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-9283" y="886789"/>
            <a:ext cx="834325" cy="424645"/>
            <a:chOff x="-9283" y="886789"/>
            <a:chExt cx="834325" cy="424645"/>
          </a:xfrm>
        </p:grpSpPr>
        <p:sp>
          <p:nvSpPr>
            <p:cNvPr id="35" name="직사각형 34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36" name="직각 삼각형 35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83237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2667400" y="-5239"/>
            <a:ext cx="1760584" cy="653632"/>
            <a:chOff x="1005111" y="-5239"/>
            <a:chExt cx="1760584" cy="653632"/>
          </a:xfrm>
        </p:grpSpPr>
        <p:sp>
          <p:nvSpPr>
            <p:cNvPr id="42" name="직사각형 41"/>
            <p:cNvSpPr/>
            <p:nvPr/>
          </p:nvSpPr>
          <p:spPr>
            <a:xfrm>
              <a:off x="1005111" y="-5239"/>
              <a:ext cx="1653815" cy="653632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41" name="직각 삼각형 40"/>
            <p:cNvSpPr/>
            <p:nvPr/>
          </p:nvSpPr>
          <p:spPr>
            <a:xfrm rot="5400000">
              <a:off x="2674586" y="542303"/>
              <a:ext cx="75448" cy="106771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028896" y="1384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Machine Learning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27984" y="138482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성적 예측 프로그램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005111" y="904562"/>
            <a:ext cx="1975357" cy="338554"/>
            <a:chOff x="1026935" y="946685"/>
            <a:chExt cx="1975357" cy="338554"/>
          </a:xfrm>
        </p:grpSpPr>
        <p:sp>
          <p:nvSpPr>
            <p:cNvPr id="46" name="TextBox 45"/>
            <p:cNvSpPr txBox="1"/>
            <p:nvPr/>
          </p:nvSpPr>
          <p:spPr>
            <a:xfrm>
              <a:off x="1252276" y="946685"/>
              <a:ext cx="1750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Data Flow Graph</a:t>
              </a: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1026935" y="1038753"/>
              <a:ext cx="288032" cy="154419"/>
              <a:chOff x="1026935" y="1038753"/>
              <a:chExt cx="288032" cy="154419"/>
            </a:xfrm>
          </p:grpSpPr>
          <p:sp>
            <p:nvSpPr>
              <p:cNvPr id="48" name="갈매기형 수장 14"/>
              <p:cNvSpPr/>
              <p:nvPr/>
            </p:nvSpPr>
            <p:spPr>
              <a:xfrm>
                <a:off x="1174586" y="103875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갈매기형 수장 15"/>
              <p:cNvSpPr/>
              <p:nvPr/>
            </p:nvSpPr>
            <p:spPr>
              <a:xfrm>
                <a:off x="1026935" y="103875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2980468" y="14119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TensorFlow</a:t>
            </a:r>
            <a:endParaRPr lang="en-US" altLang="ko-KR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81" y="1407182"/>
            <a:ext cx="2579432" cy="4585658"/>
          </a:xfrm>
          <a:prstGeom prst="rect">
            <a:avLst/>
          </a:prstGeom>
        </p:spPr>
      </p:pic>
      <p:grpSp>
        <p:nvGrpSpPr>
          <p:cNvPr id="1027" name="그룹 1026"/>
          <p:cNvGrpSpPr/>
          <p:nvPr/>
        </p:nvGrpSpPr>
        <p:grpSpPr>
          <a:xfrm>
            <a:off x="3637551" y="1349939"/>
            <a:ext cx="4317970" cy="2350072"/>
            <a:chOff x="3637551" y="1349939"/>
            <a:chExt cx="4317970" cy="2350072"/>
          </a:xfrm>
        </p:grpSpPr>
        <p:sp>
          <p:nvSpPr>
            <p:cNvPr id="25" name="TextBox 24"/>
            <p:cNvSpPr txBox="1"/>
            <p:nvPr/>
          </p:nvSpPr>
          <p:spPr>
            <a:xfrm>
              <a:off x="5305035" y="1349939"/>
              <a:ext cx="2088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Node : Operation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79425" y="2405020"/>
              <a:ext cx="2576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Egdes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 :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전달되는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 tensor</a:t>
              </a:r>
            </a:p>
          </p:txBody>
        </p:sp>
        <p:cxnSp>
          <p:nvCxnSpPr>
            <p:cNvPr id="59" name="연결선: 구부러짐 58"/>
            <p:cNvCxnSpPr>
              <a:stCxn id="28" idx="7"/>
              <a:endCxn id="25" idx="1"/>
            </p:cNvCxnSpPr>
            <p:nvPr/>
          </p:nvCxnSpPr>
          <p:spPr>
            <a:xfrm rot="5400000" flipH="1" flipV="1">
              <a:off x="4151674" y="1157415"/>
              <a:ext cx="791559" cy="1515163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연결선: 구부러짐 73"/>
            <p:cNvCxnSpPr>
              <a:endCxn id="26" idx="1"/>
            </p:cNvCxnSpPr>
            <p:nvPr/>
          </p:nvCxnSpPr>
          <p:spPr>
            <a:xfrm flipV="1">
              <a:off x="3637551" y="2574297"/>
              <a:ext cx="1741874" cy="1125714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5" name="그룹 94"/>
          <p:cNvGrpSpPr/>
          <p:nvPr/>
        </p:nvGrpSpPr>
        <p:grpSpPr>
          <a:xfrm>
            <a:off x="746495" y="2247681"/>
            <a:ext cx="3790133" cy="3619728"/>
            <a:chOff x="746495" y="2247681"/>
            <a:chExt cx="3790133" cy="3619728"/>
          </a:xfrm>
        </p:grpSpPr>
        <p:sp>
          <p:nvSpPr>
            <p:cNvPr id="3" name="타원 2"/>
            <p:cNvSpPr/>
            <p:nvPr/>
          </p:nvSpPr>
          <p:spPr>
            <a:xfrm>
              <a:off x="2859601" y="3338262"/>
              <a:ext cx="430830" cy="4308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-</a:t>
              </a:r>
              <a:endParaRPr lang="ko-KR" altLang="en-US" dirty="0"/>
            </a:p>
          </p:txBody>
        </p:sp>
        <p:sp>
          <p:nvSpPr>
            <p:cNvPr id="28" name="타원 27"/>
            <p:cNvSpPr/>
            <p:nvPr/>
          </p:nvSpPr>
          <p:spPr>
            <a:xfrm>
              <a:off x="3422136" y="2247681"/>
              <a:ext cx="430830" cy="4308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+</a:t>
              </a:r>
              <a:endParaRPr lang="ko-KR" altLang="en-US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4105798" y="3769092"/>
              <a:ext cx="430830" cy="4308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</a:t>
              </a:r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1982409" y="4634201"/>
              <a:ext cx="430830" cy="4308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*</a:t>
              </a:r>
              <a:endParaRPr lang="ko-KR" altLang="en-US" dirty="0"/>
            </a:p>
          </p:txBody>
        </p:sp>
        <p:sp>
          <p:nvSpPr>
            <p:cNvPr id="50" name="타원 49"/>
            <p:cNvSpPr/>
            <p:nvPr/>
          </p:nvSpPr>
          <p:spPr>
            <a:xfrm>
              <a:off x="1318302" y="3338262"/>
              <a:ext cx="430830" cy="4308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cxnSp>
          <p:nvCxnSpPr>
            <p:cNvPr id="79" name="직선 화살표 연결선 78"/>
            <p:cNvCxnSpPr>
              <a:endCxn id="30" idx="3"/>
            </p:cNvCxnSpPr>
            <p:nvPr/>
          </p:nvCxnSpPr>
          <p:spPr>
            <a:xfrm flipV="1">
              <a:off x="1749132" y="5001937"/>
              <a:ext cx="296371" cy="538537"/>
            </a:xfrm>
            <a:prstGeom prst="straightConnector1">
              <a:avLst/>
            </a:prstGeom>
            <a:ln>
              <a:solidFill>
                <a:srgbClr val="27212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746495" y="5559632"/>
              <a:ext cx="1544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score[100]</a:t>
              </a:r>
            </a:p>
          </p:txBody>
        </p:sp>
        <p:cxnSp>
          <p:nvCxnSpPr>
            <p:cNvPr id="86" name="직선 화살표 연결선 85"/>
            <p:cNvCxnSpPr>
              <a:stCxn id="30" idx="7"/>
              <a:endCxn id="3" idx="3"/>
            </p:cNvCxnSpPr>
            <p:nvPr/>
          </p:nvCxnSpPr>
          <p:spPr>
            <a:xfrm flipV="1">
              <a:off x="2350146" y="3705998"/>
              <a:ext cx="572549" cy="9912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>
              <a:stCxn id="50" idx="6"/>
              <a:endCxn id="3" idx="2"/>
            </p:cNvCxnSpPr>
            <p:nvPr/>
          </p:nvCxnSpPr>
          <p:spPr>
            <a:xfrm>
              <a:off x="1749132" y="3553677"/>
              <a:ext cx="11104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>
              <a:stCxn id="3" idx="7"/>
              <a:endCxn id="28" idx="3"/>
            </p:cNvCxnSpPr>
            <p:nvPr/>
          </p:nvCxnSpPr>
          <p:spPr>
            <a:xfrm flipV="1">
              <a:off x="3227337" y="2615417"/>
              <a:ext cx="257893" cy="785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>
              <a:stCxn id="3" idx="6"/>
              <a:endCxn id="29" idx="2"/>
            </p:cNvCxnSpPr>
            <p:nvPr/>
          </p:nvCxnSpPr>
          <p:spPr>
            <a:xfrm>
              <a:off x="3290431" y="3553677"/>
              <a:ext cx="815367" cy="430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8" name="그룹 1027"/>
          <p:cNvGrpSpPr/>
          <p:nvPr/>
        </p:nvGrpSpPr>
        <p:grpSpPr>
          <a:xfrm>
            <a:off x="5100868" y="3701074"/>
            <a:ext cx="3133210" cy="2762327"/>
            <a:chOff x="5100868" y="3701074"/>
            <a:chExt cx="3133210" cy="2762327"/>
          </a:xfrm>
        </p:grpSpPr>
        <p:sp>
          <p:nvSpPr>
            <p:cNvPr id="98" name="TextBox 97"/>
            <p:cNvSpPr txBox="1"/>
            <p:nvPr/>
          </p:nvSpPr>
          <p:spPr>
            <a:xfrm>
              <a:off x="5657982" y="3701074"/>
              <a:ext cx="2576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Tensor</a:t>
              </a:r>
            </a:p>
          </p:txBody>
        </p:sp>
        <p:pic>
          <p:nvPicPr>
            <p:cNvPr id="3074" name="Picture 2" descr="multidimensional data array에 대한 이미지 검색결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0868" y="4079009"/>
              <a:ext cx="3133210" cy="2384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" name="그림 10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298" y="830310"/>
            <a:ext cx="3243504" cy="576623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-9283" y="1342345"/>
            <a:ext cx="834325" cy="424645"/>
            <a:chOff x="-9283" y="886789"/>
            <a:chExt cx="834325" cy="424645"/>
          </a:xfrm>
        </p:grpSpPr>
        <p:sp>
          <p:nvSpPr>
            <p:cNvPr id="52" name="직사각형 51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53" name="직각 삼각형 52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14058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2667400" y="-5239"/>
            <a:ext cx="1760584" cy="653632"/>
            <a:chOff x="1005111" y="-5239"/>
            <a:chExt cx="1760584" cy="653632"/>
          </a:xfrm>
        </p:grpSpPr>
        <p:sp>
          <p:nvSpPr>
            <p:cNvPr id="42" name="직사각형 41"/>
            <p:cNvSpPr/>
            <p:nvPr/>
          </p:nvSpPr>
          <p:spPr>
            <a:xfrm>
              <a:off x="1005111" y="-5239"/>
              <a:ext cx="1653815" cy="653632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41" name="직각 삼각형 40"/>
            <p:cNvSpPr/>
            <p:nvPr/>
          </p:nvSpPr>
          <p:spPr>
            <a:xfrm rot="5400000">
              <a:off x="2674586" y="542303"/>
              <a:ext cx="75448" cy="106771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028896" y="1384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Machine Learning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27984" y="138482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성적 예측 프로그램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005111" y="904562"/>
            <a:ext cx="2054721" cy="338554"/>
            <a:chOff x="1026935" y="946685"/>
            <a:chExt cx="2054721" cy="338554"/>
          </a:xfrm>
        </p:grpSpPr>
        <p:sp>
          <p:nvSpPr>
            <p:cNvPr id="46" name="TextBox 45"/>
            <p:cNvSpPr txBox="1"/>
            <p:nvPr/>
          </p:nvSpPr>
          <p:spPr>
            <a:xfrm>
              <a:off x="1331640" y="946685"/>
              <a:ext cx="1750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Why </a:t>
              </a:r>
              <a:r>
                <a:rPr lang="en-US" altLang="ko-KR" sz="1600" b="1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TensorFlow</a:t>
              </a:r>
              <a:r>
                <a:rPr lang="en-US" altLang="ko-KR" sz="16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?</a:t>
              </a: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1026935" y="1038753"/>
              <a:ext cx="288032" cy="154419"/>
              <a:chOff x="1026935" y="1038753"/>
              <a:chExt cx="288032" cy="154419"/>
            </a:xfrm>
          </p:grpSpPr>
          <p:sp>
            <p:nvSpPr>
              <p:cNvPr id="48" name="갈매기형 수장 14"/>
              <p:cNvSpPr/>
              <p:nvPr/>
            </p:nvSpPr>
            <p:spPr>
              <a:xfrm>
                <a:off x="1174586" y="103875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갈매기형 수장 15"/>
              <p:cNvSpPr/>
              <p:nvPr/>
            </p:nvSpPr>
            <p:spPr>
              <a:xfrm>
                <a:off x="1026935" y="103875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2980468" y="14119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TensorFlow</a:t>
            </a:r>
            <a:endParaRPr lang="en-US" altLang="ko-KR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5122" name="Picture 2" descr="caffe tensorflow theano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434" y="2996952"/>
            <a:ext cx="6635958" cy="237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eepmind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654" y="1246919"/>
            <a:ext cx="2085750" cy="115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-7271" y="1799150"/>
            <a:ext cx="834325" cy="424645"/>
            <a:chOff x="-9283" y="886789"/>
            <a:chExt cx="834325" cy="424645"/>
          </a:xfrm>
        </p:grpSpPr>
        <p:sp>
          <p:nvSpPr>
            <p:cNvPr id="33" name="직사각형 32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34" name="직각 삼각형 33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63360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843808" y="2805779"/>
            <a:ext cx="3456383" cy="1034681"/>
            <a:chOff x="3335982" y="3152001"/>
            <a:chExt cx="2480384" cy="742511"/>
          </a:xfrm>
        </p:grpSpPr>
        <p:sp>
          <p:nvSpPr>
            <p:cNvPr id="7" name="TextBox 6"/>
            <p:cNvSpPr txBox="1"/>
            <p:nvPr/>
          </p:nvSpPr>
          <p:spPr>
            <a:xfrm>
              <a:off x="3335982" y="3152001"/>
              <a:ext cx="2480384" cy="419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성적 예측 프로그램</a:t>
              </a:r>
              <a:endParaRPr lang="en-US" altLang="ko-KR" sz="3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629471"/>
              <a:ext cx="1710368" cy="265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Linear Regression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4460146" y="-5239"/>
            <a:ext cx="1760584" cy="653632"/>
            <a:chOff x="1005111" y="-5239"/>
            <a:chExt cx="1760584" cy="653632"/>
          </a:xfrm>
        </p:grpSpPr>
        <p:sp>
          <p:nvSpPr>
            <p:cNvPr id="42" name="직사각형 41"/>
            <p:cNvSpPr/>
            <p:nvPr/>
          </p:nvSpPr>
          <p:spPr>
            <a:xfrm>
              <a:off x="1005111" y="-5239"/>
              <a:ext cx="1653815" cy="653632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41" name="직각 삼각형 40"/>
            <p:cNvSpPr/>
            <p:nvPr/>
          </p:nvSpPr>
          <p:spPr>
            <a:xfrm rot="5400000">
              <a:off x="2674586" y="542303"/>
              <a:ext cx="75448" cy="106771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028896" y="1384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Machine Learning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27984" y="138482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성적 예측 프로그램</a:t>
            </a:r>
            <a:endParaRPr lang="en-US" altLang="ko-KR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005111" y="904562"/>
            <a:ext cx="2126729" cy="338554"/>
            <a:chOff x="1026935" y="946685"/>
            <a:chExt cx="2126729" cy="338554"/>
          </a:xfrm>
        </p:grpSpPr>
        <p:sp>
          <p:nvSpPr>
            <p:cNvPr id="46" name="TextBox 45"/>
            <p:cNvSpPr txBox="1"/>
            <p:nvPr/>
          </p:nvSpPr>
          <p:spPr>
            <a:xfrm>
              <a:off x="1331640" y="946685"/>
              <a:ext cx="1822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Training Data</a:t>
              </a: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1026935" y="1038753"/>
              <a:ext cx="288032" cy="154419"/>
              <a:chOff x="1026935" y="1038753"/>
              <a:chExt cx="288032" cy="154419"/>
            </a:xfrm>
          </p:grpSpPr>
          <p:sp>
            <p:nvSpPr>
              <p:cNvPr id="48" name="갈매기형 수장 14"/>
              <p:cNvSpPr/>
              <p:nvPr/>
            </p:nvSpPr>
            <p:spPr>
              <a:xfrm>
                <a:off x="1174586" y="103875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갈매기형 수장 15"/>
              <p:cNvSpPr/>
              <p:nvPr/>
            </p:nvSpPr>
            <p:spPr>
              <a:xfrm>
                <a:off x="1026935" y="103875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2980468" y="14119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n>
                  <a:solidFill>
                    <a:srgbClr val="272123">
                      <a:alpha val="30000"/>
                    </a:srgb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TensorFlow</a:t>
            </a:r>
            <a:endParaRPr lang="en-US" altLang="ko-KR" sz="1400" dirty="0">
              <a:ln>
                <a:solidFill>
                  <a:srgbClr val="272123">
                    <a:alpha val="30000"/>
                  </a:srgb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-9283" y="902974"/>
            <a:ext cx="834325" cy="424645"/>
            <a:chOff x="-9283" y="886789"/>
            <a:chExt cx="834325" cy="424645"/>
          </a:xfrm>
        </p:grpSpPr>
        <p:sp>
          <p:nvSpPr>
            <p:cNvPr id="69" name="직사각형 68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70" name="직각 삼각형 69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04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027568"/>
              </p:ext>
            </p:extLst>
          </p:nvPr>
        </p:nvGraphicFramePr>
        <p:xfrm>
          <a:off x="1331640" y="2661338"/>
          <a:ext cx="237626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132">
                  <a:extLst>
                    <a:ext uri="{9D8B030D-6E8A-4147-A177-3AD203B41FA5}">
                      <a16:colId xmlns:a16="http://schemas.microsoft.com/office/drawing/2014/main" val="1075036829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3439811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X(Hours)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Y(Score)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05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67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008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905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63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10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596313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4914329" y="2416843"/>
            <a:ext cx="4197384" cy="2676821"/>
            <a:chOff x="4914329" y="2416843"/>
            <a:chExt cx="4197384" cy="2676821"/>
          </a:xfrm>
        </p:grpSpPr>
        <p:cxnSp>
          <p:nvCxnSpPr>
            <p:cNvPr id="81" name="직선 연결선 80"/>
            <p:cNvCxnSpPr/>
            <p:nvPr/>
          </p:nvCxnSpPr>
          <p:spPr>
            <a:xfrm>
              <a:off x="5761540" y="2660569"/>
              <a:ext cx="0" cy="20112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5761540" y="4671812"/>
              <a:ext cx="289832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8102328" y="4785887"/>
              <a:ext cx="1009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Hours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914329" y="2416843"/>
              <a:ext cx="756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Score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574551" y="4801277"/>
              <a:ext cx="3739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0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229011" y="4801277"/>
              <a:ext cx="560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2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915977" y="4801277"/>
              <a:ext cx="528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4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596210" y="4801277"/>
              <a:ext cx="6101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6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994484" y="4461606"/>
              <a:ext cx="635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963602" y="4154520"/>
              <a:ext cx="6664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2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963602" y="3821790"/>
              <a:ext cx="6664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4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985385" y="3458217"/>
              <a:ext cx="635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6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985385" y="3152082"/>
              <a:ext cx="635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8</a:t>
              </a: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5715079" y="4588778"/>
              <a:ext cx="121391" cy="121391"/>
              <a:chOff x="2195736" y="2467635"/>
              <a:chExt cx="144016" cy="144016"/>
            </a:xfrm>
          </p:grpSpPr>
          <p:cxnSp>
            <p:nvCxnSpPr>
              <p:cNvPr id="53" name="직선 연결선 52"/>
              <p:cNvCxnSpPr/>
              <p:nvPr/>
            </p:nvCxnSpPr>
            <p:spPr>
              <a:xfrm>
                <a:off x="2195736" y="2467635"/>
                <a:ext cx="144016" cy="144016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 rot="5400000">
                <a:off x="2195736" y="2467635"/>
                <a:ext cx="144016" cy="144016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8" name="직선 연결선 7"/>
            <p:cNvCxnSpPr/>
            <p:nvPr/>
          </p:nvCxnSpPr>
          <p:spPr>
            <a:xfrm>
              <a:off x="5630081" y="4283668"/>
              <a:ext cx="3029780" cy="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5630081" y="3956714"/>
              <a:ext cx="3029780" cy="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5630081" y="3601121"/>
              <a:ext cx="3029780" cy="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5630081" y="3308642"/>
              <a:ext cx="3029780" cy="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5630081" y="3004611"/>
              <a:ext cx="3029780" cy="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6523584" y="2721630"/>
              <a:ext cx="1" cy="2027172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7210699" y="2721630"/>
              <a:ext cx="1" cy="2027172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7924588" y="2721630"/>
              <a:ext cx="1" cy="2027172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4985385" y="2866111"/>
              <a:ext cx="635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10</a:t>
              </a:r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7164237" y="3397521"/>
              <a:ext cx="121391" cy="121391"/>
              <a:chOff x="2195736" y="2467635"/>
              <a:chExt cx="144016" cy="144016"/>
            </a:xfrm>
          </p:grpSpPr>
          <p:cxnSp>
            <p:nvCxnSpPr>
              <p:cNvPr id="119" name="직선 연결선 118"/>
              <p:cNvCxnSpPr/>
              <p:nvPr/>
            </p:nvCxnSpPr>
            <p:spPr>
              <a:xfrm>
                <a:off x="2195736" y="2467635"/>
                <a:ext cx="144016" cy="144016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 rot="5400000">
                <a:off x="2195736" y="2467635"/>
                <a:ext cx="144016" cy="144016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그룹 120"/>
            <p:cNvGrpSpPr/>
            <p:nvPr/>
          </p:nvGrpSpPr>
          <p:grpSpPr>
            <a:xfrm>
              <a:off x="6475427" y="3738534"/>
              <a:ext cx="121391" cy="121391"/>
              <a:chOff x="2195736" y="2467635"/>
              <a:chExt cx="144016" cy="144016"/>
            </a:xfrm>
          </p:grpSpPr>
          <p:cxnSp>
            <p:nvCxnSpPr>
              <p:cNvPr id="122" name="직선 연결선 121"/>
              <p:cNvCxnSpPr/>
              <p:nvPr/>
            </p:nvCxnSpPr>
            <p:spPr>
              <a:xfrm>
                <a:off x="2195736" y="2467635"/>
                <a:ext cx="144016" cy="144016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>
              <a:xfrm rot="5400000">
                <a:off x="2195736" y="2467635"/>
                <a:ext cx="144016" cy="144016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그룹 123"/>
            <p:cNvGrpSpPr/>
            <p:nvPr/>
          </p:nvGrpSpPr>
          <p:grpSpPr>
            <a:xfrm>
              <a:off x="7506948" y="2955468"/>
              <a:ext cx="121391" cy="121391"/>
              <a:chOff x="2195736" y="2467635"/>
              <a:chExt cx="144016" cy="144016"/>
            </a:xfrm>
          </p:grpSpPr>
          <p:cxnSp>
            <p:nvCxnSpPr>
              <p:cNvPr id="125" name="직선 연결선 124"/>
              <p:cNvCxnSpPr/>
              <p:nvPr/>
            </p:nvCxnSpPr>
            <p:spPr>
              <a:xfrm>
                <a:off x="2195736" y="2467635"/>
                <a:ext cx="144016" cy="144016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/>
              <p:cNvCxnSpPr/>
              <p:nvPr/>
            </p:nvCxnSpPr>
            <p:spPr>
              <a:xfrm rot="5400000">
                <a:off x="2195736" y="2467635"/>
                <a:ext cx="144016" cy="144016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그룹 126"/>
            <p:cNvGrpSpPr/>
            <p:nvPr/>
          </p:nvGrpSpPr>
          <p:grpSpPr>
            <a:xfrm>
              <a:off x="6081867" y="4232323"/>
              <a:ext cx="121391" cy="121391"/>
              <a:chOff x="2195736" y="2467635"/>
              <a:chExt cx="144016" cy="144016"/>
            </a:xfrm>
          </p:grpSpPr>
          <p:cxnSp>
            <p:nvCxnSpPr>
              <p:cNvPr id="128" name="직선 연결선 127"/>
              <p:cNvCxnSpPr/>
              <p:nvPr/>
            </p:nvCxnSpPr>
            <p:spPr>
              <a:xfrm>
                <a:off x="2195736" y="2467635"/>
                <a:ext cx="144016" cy="144016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/>
              <p:cNvCxnSpPr/>
              <p:nvPr/>
            </p:nvCxnSpPr>
            <p:spPr>
              <a:xfrm rot="5400000">
                <a:off x="2195736" y="2467635"/>
                <a:ext cx="144016" cy="144016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130" name="TextBox 129"/>
          <p:cNvSpPr txBox="1"/>
          <p:nvPr/>
        </p:nvSpPr>
        <p:spPr>
          <a:xfrm>
            <a:off x="1455211" y="2204864"/>
            <a:ext cx="2090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학습시간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성적 관계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4395018" y="3635548"/>
            <a:ext cx="341156" cy="182898"/>
            <a:chOff x="2691175" y="1753182"/>
            <a:chExt cx="288032" cy="154419"/>
          </a:xfrm>
        </p:grpSpPr>
        <p:sp>
          <p:nvSpPr>
            <p:cNvPr id="132" name="갈매기형 수장 14"/>
            <p:cNvSpPr/>
            <p:nvPr/>
          </p:nvSpPr>
          <p:spPr>
            <a:xfrm>
              <a:off x="2838826" y="1753182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33" name="갈매기형 수장 15"/>
            <p:cNvSpPr/>
            <p:nvPr/>
          </p:nvSpPr>
          <p:spPr>
            <a:xfrm>
              <a:off x="2691175" y="1753182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9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4460146" y="-5239"/>
            <a:ext cx="1760584" cy="653632"/>
            <a:chOff x="1005111" y="-5239"/>
            <a:chExt cx="1760584" cy="653632"/>
          </a:xfrm>
        </p:grpSpPr>
        <p:sp>
          <p:nvSpPr>
            <p:cNvPr id="42" name="직사각형 41"/>
            <p:cNvSpPr/>
            <p:nvPr/>
          </p:nvSpPr>
          <p:spPr>
            <a:xfrm>
              <a:off x="1005111" y="-5239"/>
              <a:ext cx="1653815" cy="653632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41" name="직각 삼각형 40"/>
            <p:cNvSpPr/>
            <p:nvPr/>
          </p:nvSpPr>
          <p:spPr>
            <a:xfrm rot="5400000">
              <a:off x="2674586" y="542303"/>
              <a:ext cx="75448" cy="106771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028896" y="1384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Machine Learning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27984" y="138482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성적 예측 프로그램</a:t>
            </a:r>
            <a:endParaRPr lang="en-US" altLang="ko-KR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005111" y="904562"/>
            <a:ext cx="2126729" cy="338554"/>
            <a:chOff x="1026935" y="946685"/>
            <a:chExt cx="2126729" cy="338554"/>
          </a:xfrm>
        </p:grpSpPr>
        <p:sp>
          <p:nvSpPr>
            <p:cNvPr id="46" name="TextBox 45"/>
            <p:cNvSpPr txBox="1"/>
            <p:nvPr/>
          </p:nvSpPr>
          <p:spPr>
            <a:xfrm>
              <a:off x="1331640" y="946685"/>
              <a:ext cx="1822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Hypothsis</a:t>
              </a:r>
              <a:r>
                <a:rPr lang="en-US" altLang="ko-KR" sz="16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 &amp; Cost</a:t>
              </a: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1026935" y="1038753"/>
              <a:ext cx="288032" cy="154419"/>
              <a:chOff x="1026935" y="1038753"/>
              <a:chExt cx="288032" cy="154419"/>
            </a:xfrm>
          </p:grpSpPr>
          <p:sp>
            <p:nvSpPr>
              <p:cNvPr id="48" name="갈매기형 수장 14"/>
              <p:cNvSpPr/>
              <p:nvPr/>
            </p:nvSpPr>
            <p:spPr>
              <a:xfrm>
                <a:off x="1174586" y="103875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갈매기형 수장 15"/>
              <p:cNvSpPr/>
              <p:nvPr/>
            </p:nvSpPr>
            <p:spPr>
              <a:xfrm>
                <a:off x="1026935" y="103875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2980468" y="14119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n>
                  <a:solidFill>
                    <a:srgbClr val="272123">
                      <a:alpha val="30000"/>
                    </a:srgb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TensorFlow</a:t>
            </a:r>
            <a:endParaRPr lang="en-US" altLang="ko-KR" sz="1400" dirty="0">
              <a:ln>
                <a:solidFill>
                  <a:srgbClr val="272123">
                    <a:alpha val="30000"/>
                  </a:srgb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2227363" y="2793748"/>
            <a:ext cx="3712789" cy="182710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394442" y="2622694"/>
            <a:ext cx="0" cy="9470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5" name="그룹 74"/>
          <p:cNvGrpSpPr/>
          <p:nvPr/>
        </p:nvGrpSpPr>
        <p:grpSpPr>
          <a:xfrm>
            <a:off x="1225208" y="1918607"/>
            <a:ext cx="5013538" cy="3197310"/>
            <a:chOff x="4914329" y="2416843"/>
            <a:chExt cx="4197384" cy="2676821"/>
          </a:xfrm>
        </p:grpSpPr>
        <p:cxnSp>
          <p:nvCxnSpPr>
            <p:cNvPr id="76" name="직선 연결선 75"/>
            <p:cNvCxnSpPr/>
            <p:nvPr/>
          </p:nvCxnSpPr>
          <p:spPr>
            <a:xfrm>
              <a:off x="5761540" y="2660569"/>
              <a:ext cx="0" cy="20112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5761540" y="4671812"/>
              <a:ext cx="289832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8102328" y="4785887"/>
              <a:ext cx="1009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Hours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914329" y="2416843"/>
              <a:ext cx="756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Score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574551" y="4801277"/>
              <a:ext cx="3739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229011" y="4801277"/>
              <a:ext cx="560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2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915977" y="4801277"/>
              <a:ext cx="528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4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596210" y="4801277"/>
              <a:ext cx="6101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6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994484" y="4461606"/>
              <a:ext cx="635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963602" y="4154520"/>
              <a:ext cx="6664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2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963602" y="3821790"/>
              <a:ext cx="6664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4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985385" y="3458217"/>
              <a:ext cx="635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6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985385" y="3152082"/>
              <a:ext cx="635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8</a:t>
              </a:r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5715079" y="4588778"/>
              <a:ext cx="121391" cy="121391"/>
              <a:chOff x="2195736" y="2467635"/>
              <a:chExt cx="144016" cy="144016"/>
            </a:xfrm>
          </p:grpSpPr>
          <p:cxnSp>
            <p:nvCxnSpPr>
              <p:cNvPr id="148" name="직선 연결선 147"/>
              <p:cNvCxnSpPr/>
              <p:nvPr/>
            </p:nvCxnSpPr>
            <p:spPr>
              <a:xfrm>
                <a:off x="2195736" y="2467635"/>
                <a:ext cx="144016" cy="144016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rot="5400000">
                <a:off x="2195736" y="2467635"/>
                <a:ext cx="144016" cy="144016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직선 연결선 106"/>
            <p:cNvCxnSpPr/>
            <p:nvPr/>
          </p:nvCxnSpPr>
          <p:spPr>
            <a:xfrm>
              <a:off x="5630081" y="4283668"/>
              <a:ext cx="3029780" cy="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5630081" y="3956714"/>
              <a:ext cx="3029780" cy="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5630081" y="3601121"/>
              <a:ext cx="3029780" cy="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5630081" y="3308642"/>
              <a:ext cx="3029780" cy="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5630081" y="3004611"/>
              <a:ext cx="3029780" cy="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6523584" y="2721630"/>
              <a:ext cx="1" cy="2027172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7210699" y="2721630"/>
              <a:ext cx="1" cy="2027172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7924588" y="2721630"/>
              <a:ext cx="1" cy="2027172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4985385" y="2866111"/>
              <a:ext cx="635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10</a:t>
              </a:r>
            </a:p>
          </p:txBody>
        </p:sp>
        <p:grpSp>
          <p:nvGrpSpPr>
            <p:cNvPr id="136" name="그룹 135"/>
            <p:cNvGrpSpPr/>
            <p:nvPr/>
          </p:nvGrpSpPr>
          <p:grpSpPr>
            <a:xfrm>
              <a:off x="7164237" y="3397521"/>
              <a:ext cx="121391" cy="121391"/>
              <a:chOff x="2195736" y="2467635"/>
              <a:chExt cx="144016" cy="144016"/>
            </a:xfrm>
          </p:grpSpPr>
          <p:cxnSp>
            <p:nvCxnSpPr>
              <p:cNvPr id="146" name="직선 연결선 145"/>
              <p:cNvCxnSpPr/>
              <p:nvPr/>
            </p:nvCxnSpPr>
            <p:spPr>
              <a:xfrm>
                <a:off x="2195736" y="2467635"/>
                <a:ext cx="144016" cy="144016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 rot="5400000">
                <a:off x="2195736" y="2467635"/>
                <a:ext cx="144016" cy="144016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/>
            <p:cNvGrpSpPr/>
            <p:nvPr/>
          </p:nvGrpSpPr>
          <p:grpSpPr>
            <a:xfrm>
              <a:off x="6475427" y="3738534"/>
              <a:ext cx="121391" cy="121391"/>
              <a:chOff x="2195736" y="2467635"/>
              <a:chExt cx="144016" cy="144016"/>
            </a:xfrm>
          </p:grpSpPr>
          <p:cxnSp>
            <p:nvCxnSpPr>
              <p:cNvPr id="144" name="직선 연결선 143"/>
              <p:cNvCxnSpPr/>
              <p:nvPr/>
            </p:nvCxnSpPr>
            <p:spPr>
              <a:xfrm>
                <a:off x="2195736" y="2467635"/>
                <a:ext cx="144016" cy="144016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/>
              <p:nvPr/>
            </p:nvCxnSpPr>
            <p:spPr>
              <a:xfrm rot="5400000">
                <a:off x="2195736" y="2467635"/>
                <a:ext cx="144016" cy="144016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그룹 137"/>
            <p:cNvGrpSpPr/>
            <p:nvPr/>
          </p:nvGrpSpPr>
          <p:grpSpPr>
            <a:xfrm>
              <a:off x="7506948" y="2955468"/>
              <a:ext cx="121391" cy="121391"/>
              <a:chOff x="2195736" y="2467635"/>
              <a:chExt cx="144016" cy="144016"/>
            </a:xfrm>
          </p:grpSpPr>
          <p:cxnSp>
            <p:nvCxnSpPr>
              <p:cNvPr id="142" name="직선 연결선 141"/>
              <p:cNvCxnSpPr/>
              <p:nvPr/>
            </p:nvCxnSpPr>
            <p:spPr>
              <a:xfrm>
                <a:off x="2195736" y="2467635"/>
                <a:ext cx="144016" cy="144016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rot="5400000">
                <a:off x="2195736" y="2467635"/>
                <a:ext cx="144016" cy="144016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그룹 138"/>
            <p:cNvGrpSpPr/>
            <p:nvPr/>
          </p:nvGrpSpPr>
          <p:grpSpPr>
            <a:xfrm>
              <a:off x="6081867" y="4232323"/>
              <a:ext cx="121391" cy="121391"/>
              <a:chOff x="2195736" y="2467635"/>
              <a:chExt cx="144016" cy="144016"/>
            </a:xfrm>
          </p:grpSpPr>
          <p:cxnSp>
            <p:nvCxnSpPr>
              <p:cNvPr id="140" name="직선 연결선 139"/>
              <p:cNvCxnSpPr/>
              <p:nvPr/>
            </p:nvCxnSpPr>
            <p:spPr>
              <a:xfrm>
                <a:off x="2195736" y="2467635"/>
                <a:ext cx="144016" cy="144016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>
              <a:xfrm rot="5400000">
                <a:off x="2195736" y="2467635"/>
                <a:ext cx="144016" cy="144016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81" name="그룹 80"/>
          <p:cNvGrpSpPr/>
          <p:nvPr/>
        </p:nvGrpSpPr>
        <p:grpSpPr>
          <a:xfrm>
            <a:off x="-9283" y="1341767"/>
            <a:ext cx="834325" cy="424645"/>
            <a:chOff x="-9283" y="886789"/>
            <a:chExt cx="834325" cy="424645"/>
          </a:xfrm>
        </p:grpSpPr>
        <p:sp>
          <p:nvSpPr>
            <p:cNvPr id="82" name="직사각형 81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83" name="직각 삼각형 82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04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975326" y="2298359"/>
            <a:ext cx="2550451" cy="842603"/>
            <a:chOff x="5975326" y="2298359"/>
            <a:chExt cx="2550451" cy="842603"/>
          </a:xfrm>
        </p:grpSpPr>
        <p:sp>
          <p:nvSpPr>
            <p:cNvPr id="74" name="TextBox 73"/>
            <p:cNvSpPr txBox="1"/>
            <p:nvPr/>
          </p:nvSpPr>
          <p:spPr>
            <a:xfrm>
              <a:off x="5975326" y="2298359"/>
              <a:ext cx="2550451" cy="33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Hypothesis(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가설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)</a:t>
              </a: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2280" y="2769487"/>
              <a:ext cx="1590675" cy="371475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5711339" y="4488577"/>
            <a:ext cx="3152775" cy="1592750"/>
            <a:chOff x="5711339" y="4488577"/>
            <a:chExt cx="3152775" cy="1592750"/>
          </a:xfrm>
        </p:grpSpPr>
        <p:sp>
          <p:nvSpPr>
            <p:cNvPr id="95" name="TextBox 94"/>
            <p:cNvSpPr txBox="1"/>
            <p:nvPr/>
          </p:nvSpPr>
          <p:spPr>
            <a:xfrm>
              <a:off x="6034056" y="4488577"/>
              <a:ext cx="2550451" cy="33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Cost</a:t>
              </a: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1339" y="5005002"/>
              <a:ext cx="3152775" cy="1076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037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4460146" y="-5239"/>
            <a:ext cx="1760584" cy="653632"/>
            <a:chOff x="1005111" y="-5239"/>
            <a:chExt cx="1760584" cy="653632"/>
          </a:xfrm>
        </p:grpSpPr>
        <p:sp>
          <p:nvSpPr>
            <p:cNvPr id="42" name="직사각형 41"/>
            <p:cNvSpPr/>
            <p:nvPr/>
          </p:nvSpPr>
          <p:spPr>
            <a:xfrm>
              <a:off x="1005111" y="-5239"/>
              <a:ext cx="1653815" cy="653632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41" name="직각 삼각형 40"/>
            <p:cNvSpPr/>
            <p:nvPr/>
          </p:nvSpPr>
          <p:spPr>
            <a:xfrm rot="5400000">
              <a:off x="2674586" y="542303"/>
              <a:ext cx="75448" cy="106771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028896" y="1384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Machine Learning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27984" y="138482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성적 예측 프로그램</a:t>
            </a:r>
            <a:endParaRPr lang="en-US" altLang="ko-KR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005111" y="904562"/>
            <a:ext cx="1607961" cy="338554"/>
            <a:chOff x="1026935" y="946685"/>
            <a:chExt cx="1607961" cy="338554"/>
          </a:xfrm>
        </p:grpSpPr>
        <p:sp>
          <p:nvSpPr>
            <p:cNvPr id="46" name="TextBox 45"/>
            <p:cNvSpPr txBox="1"/>
            <p:nvPr/>
          </p:nvSpPr>
          <p:spPr>
            <a:xfrm>
              <a:off x="1331640" y="946685"/>
              <a:ext cx="1303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소스코드</a:t>
              </a:r>
              <a:endPara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1026935" y="1038753"/>
              <a:ext cx="288032" cy="154419"/>
              <a:chOff x="1026935" y="1038753"/>
              <a:chExt cx="288032" cy="154419"/>
            </a:xfrm>
          </p:grpSpPr>
          <p:sp>
            <p:nvSpPr>
              <p:cNvPr id="48" name="갈매기형 수장 14"/>
              <p:cNvSpPr/>
              <p:nvPr/>
            </p:nvSpPr>
            <p:spPr>
              <a:xfrm>
                <a:off x="1174586" y="103875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갈매기형 수장 15"/>
              <p:cNvSpPr/>
              <p:nvPr/>
            </p:nvSpPr>
            <p:spPr>
              <a:xfrm>
                <a:off x="1026935" y="103875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2980468" y="14119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n>
                  <a:solidFill>
                    <a:srgbClr val="272123">
                      <a:alpha val="30000"/>
                    </a:srgb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TensorFlow</a:t>
            </a:r>
            <a:endParaRPr lang="en-US" altLang="ko-KR" sz="1400" dirty="0">
              <a:ln>
                <a:solidFill>
                  <a:srgbClr val="272123">
                    <a:alpha val="30000"/>
                  </a:srgb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01" y="1327619"/>
            <a:ext cx="4817582" cy="540096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922370" y="4322050"/>
            <a:ext cx="3261659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Cost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를 최소화 하는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W,b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를 찾기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94015" y="5720108"/>
            <a:ext cx="3261659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실제 데이터 처리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-7271" y="1799150"/>
            <a:ext cx="834325" cy="424645"/>
            <a:chOff x="-9283" y="886789"/>
            <a:chExt cx="834325" cy="424645"/>
          </a:xfrm>
        </p:grpSpPr>
        <p:sp>
          <p:nvSpPr>
            <p:cNvPr id="30" name="직사각형 29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31" name="직각 삼각형 30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04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646" y="3296699"/>
            <a:ext cx="1590675" cy="371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5009" y="3652130"/>
            <a:ext cx="29146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0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4460146" y="-5239"/>
            <a:ext cx="1760584" cy="653632"/>
            <a:chOff x="1005111" y="-5239"/>
            <a:chExt cx="1760584" cy="653632"/>
          </a:xfrm>
        </p:grpSpPr>
        <p:sp>
          <p:nvSpPr>
            <p:cNvPr id="42" name="직사각형 41"/>
            <p:cNvSpPr/>
            <p:nvPr/>
          </p:nvSpPr>
          <p:spPr>
            <a:xfrm>
              <a:off x="1005111" y="-5239"/>
              <a:ext cx="1653815" cy="653632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41" name="직각 삼각형 40"/>
            <p:cNvSpPr/>
            <p:nvPr/>
          </p:nvSpPr>
          <p:spPr>
            <a:xfrm rot="5400000">
              <a:off x="2674586" y="542303"/>
              <a:ext cx="75448" cy="106771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028896" y="1384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Machine Learning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27984" y="138482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성적 예측 프로그램</a:t>
            </a:r>
            <a:endParaRPr lang="en-US" altLang="ko-KR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005111" y="904562"/>
            <a:ext cx="2126729" cy="338554"/>
            <a:chOff x="1026935" y="946685"/>
            <a:chExt cx="2126729" cy="338554"/>
          </a:xfrm>
        </p:grpSpPr>
        <p:sp>
          <p:nvSpPr>
            <p:cNvPr id="46" name="TextBox 45"/>
            <p:cNvSpPr txBox="1"/>
            <p:nvPr/>
          </p:nvSpPr>
          <p:spPr>
            <a:xfrm>
              <a:off x="1331640" y="946685"/>
              <a:ext cx="1822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결과</a:t>
              </a:r>
              <a:endPara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1026935" y="1038753"/>
              <a:ext cx="288032" cy="154419"/>
              <a:chOff x="1026935" y="1038753"/>
              <a:chExt cx="288032" cy="154419"/>
            </a:xfrm>
          </p:grpSpPr>
          <p:sp>
            <p:nvSpPr>
              <p:cNvPr id="48" name="갈매기형 수장 14"/>
              <p:cNvSpPr/>
              <p:nvPr/>
            </p:nvSpPr>
            <p:spPr>
              <a:xfrm>
                <a:off x="1174586" y="103875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갈매기형 수장 15"/>
              <p:cNvSpPr/>
              <p:nvPr/>
            </p:nvSpPr>
            <p:spPr>
              <a:xfrm>
                <a:off x="1026935" y="103875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2980468" y="14119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n>
                  <a:solidFill>
                    <a:srgbClr val="272123">
                      <a:alpha val="30000"/>
                    </a:srgb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TensorFlow</a:t>
            </a:r>
            <a:endParaRPr lang="en-US" altLang="ko-KR" sz="1400" dirty="0">
              <a:ln>
                <a:solidFill>
                  <a:srgbClr val="272123">
                    <a:alpha val="30000"/>
                  </a:srgb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191" y="3553535"/>
            <a:ext cx="2592290" cy="342594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4130462" y="2126177"/>
            <a:ext cx="5013538" cy="3197310"/>
            <a:chOff x="4130462" y="2126177"/>
            <a:chExt cx="5013538" cy="3197310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5142408" y="2417294"/>
              <a:ext cx="0" cy="24023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5142408" y="4819609"/>
              <a:ext cx="346188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938347" y="4955865"/>
              <a:ext cx="1205653" cy="367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Hours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30462" y="2126177"/>
              <a:ext cx="903453" cy="367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Score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19060" y="4974247"/>
              <a:ext cx="446694" cy="330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00775" y="4974247"/>
              <a:ext cx="670041" cy="330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2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21317" y="4974247"/>
              <a:ext cx="631214" cy="330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33817" y="4974247"/>
              <a:ext cx="728775" cy="330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6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26203" y="4568530"/>
              <a:ext cx="759185" cy="330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89316" y="4201733"/>
              <a:ext cx="796072" cy="330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89316" y="3804306"/>
              <a:ext cx="796072" cy="330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4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15334" y="3370039"/>
              <a:ext cx="759185" cy="330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6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15334" y="3004378"/>
              <a:ext cx="759185" cy="330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8</a:t>
              </a: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5086913" y="4720429"/>
              <a:ext cx="144995" cy="144995"/>
              <a:chOff x="2195736" y="2467635"/>
              <a:chExt cx="144016" cy="144016"/>
            </a:xfrm>
          </p:grpSpPr>
          <p:cxnSp>
            <p:nvCxnSpPr>
              <p:cNvPr id="82" name="직선 연결선 81"/>
              <p:cNvCxnSpPr/>
              <p:nvPr/>
            </p:nvCxnSpPr>
            <p:spPr>
              <a:xfrm>
                <a:off x="2195736" y="2467635"/>
                <a:ext cx="144016" cy="144016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 rot="5400000">
                <a:off x="2195736" y="2467635"/>
                <a:ext cx="144016" cy="144016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53" name="직선 연결선 52"/>
            <p:cNvCxnSpPr/>
            <p:nvPr/>
          </p:nvCxnSpPr>
          <p:spPr>
            <a:xfrm>
              <a:off x="4985387" y="4355993"/>
              <a:ext cx="3618901" cy="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4985387" y="3965465"/>
              <a:ext cx="3618901" cy="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4985387" y="3540730"/>
              <a:ext cx="3618901" cy="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4985387" y="3191380"/>
              <a:ext cx="3618901" cy="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4985387" y="2828232"/>
              <a:ext cx="3618901" cy="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6052626" y="2490228"/>
              <a:ext cx="1" cy="2421341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6873346" y="2490228"/>
              <a:ext cx="1" cy="2421341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7726046" y="2490228"/>
              <a:ext cx="1" cy="2421341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4215334" y="2662802"/>
              <a:ext cx="759185" cy="330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10</a:t>
              </a: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6817850" y="3297541"/>
              <a:ext cx="144995" cy="144995"/>
              <a:chOff x="2195736" y="2467635"/>
              <a:chExt cx="144016" cy="144016"/>
            </a:xfrm>
          </p:grpSpPr>
          <p:cxnSp>
            <p:nvCxnSpPr>
              <p:cNvPr id="80" name="직선 연결선 79"/>
              <p:cNvCxnSpPr/>
              <p:nvPr/>
            </p:nvCxnSpPr>
            <p:spPr>
              <a:xfrm>
                <a:off x="2195736" y="2467635"/>
                <a:ext cx="144016" cy="144016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rot="5400000">
                <a:off x="2195736" y="2467635"/>
                <a:ext cx="144016" cy="144016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/>
            <p:cNvGrpSpPr/>
            <p:nvPr/>
          </p:nvGrpSpPr>
          <p:grpSpPr>
            <a:xfrm>
              <a:off x="5995105" y="3704862"/>
              <a:ext cx="144995" cy="144995"/>
              <a:chOff x="2195736" y="2467635"/>
              <a:chExt cx="144016" cy="144016"/>
            </a:xfrm>
          </p:grpSpPr>
          <p:cxnSp>
            <p:nvCxnSpPr>
              <p:cNvPr id="78" name="직선 연결선 77"/>
              <p:cNvCxnSpPr/>
              <p:nvPr/>
            </p:nvCxnSpPr>
            <p:spPr>
              <a:xfrm>
                <a:off x="2195736" y="2467635"/>
                <a:ext cx="144016" cy="144016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 rot="5400000">
                <a:off x="2195736" y="2467635"/>
                <a:ext cx="144016" cy="144016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4" name="그룹 63"/>
            <p:cNvGrpSpPr/>
            <p:nvPr/>
          </p:nvGrpSpPr>
          <p:grpSpPr>
            <a:xfrm>
              <a:off x="7227199" y="2769534"/>
              <a:ext cx="144995" cy="144995"/>
              <a:chOff x="2195736" y="2467635"/>
              <a:chExt cx="144016" cy="144016"/>
            </a:xfrm>
          </p:grpSpPr>
          <p:cxnSp>
            <p:nvCxnSpPr>
              <p:cNvPr id="74" name="직선 연결선 73"/>
              <p:cNvCxnSpPr/>
              <p:nvPr/>
            </p:nvCxnSpPr>
            <p:spPr>
              <a:xfrm>
                <a:off x="2195736" y="2467635"/>
                <a:ext cx="144016" cy="144016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 rot="5400000">
                <a:off x="2195736" y="2467635"/>
                <a:ext cx="144016" cy="144016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5" name="그룹 64"/>
            <p:cNvGrpSpPr/>
            <p:nvPr/>
          </p:nvGrpSpPr>
          <p:grpSpPr>
            <a:xfrm>
              <a:off x="5525020" y="4294664"/>
              <a:ext cx="144995" cy="144995"/>
              <a:chOff x="2195736" y="2467635"/>
              <a:chExt cx="144016" cy="144016"/>
            </a:xfrm>
          </p:grpSpPr>
          <p:cxnSp>
            <p:nvCxnSpPr>
              <p:cNvPr id="66" name="직선 연결선 65"/>
              <p:cNvCxnSpPr/>
              <p:nvPr/>
            </p:nvCxnSpPr>
            <p:spPr>
              <a:xfrm>
                <a:off x="2195736" y="2467635"/>
                <a:ext cx="144016" cy="144016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 rot="5400000">
                <a:off x="2195736" y="2467635"/>
                <a:ext cx="144016" cy="144016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/>
            <p:cNvGrpSpPr/>
            <p:nvPr/>
          </p:nvGrpSpPr>
          <p:grpSpPr>
            <a:xfrm>
              <a:off x="7653548" y="2497033"/>
              <a:ext cx="144995" cy="144995"/>
              <a:chOff x="2195736" y="2467635"/>
              <a:chExt cx="144016" cy="144016"/>
            </a:xfrm>
          </p:grpSpPr>
          <p:cxnSp>
            <p:nvCxnSpPr>
              <p:cNvPr id="85" name="직선 연결선 84"/>
              <p:cNvCxnSpPr/>
              <p:nvPr/>
            </p:nvCxnSpPr>
            <p:spPr>
              <a:xfrm>
                <a:off x="2195736" y="2467635"/>
                <a:ext cx="144016" cy="144016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 rot="5400000">
                <a:off x="2195736" y="2467635"/>
                <a:ext cx="144016" cy="144016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그룹 86"/>
            <p:cNvGrpSpPr/>
            <p:nvPr/>
          </p:nvGrpSpPr>
          <p:grpSpPr>
            <a:xfrm>
              <a:off x="6434226" y="3498833"/>
              <a:ext cx="144995" cy="144995"/>
              <a:chOff x="2195736" y="2467635"/>
              <a:chExt cx="144016" cy="144016"/>
            </a:xfrm>
          </p:grpSpPr>
          <p:cxnSp>
            <p:nvCxnSpPr>
              <p:cNvPr id="88" name="직선 연결선 87"/>
              <p:cNvCxnSpPr/>
              <p:nvPr/>
            </p:nvCxnSpPr>
            <p:spPr>
              <a:xfrm>
                <a:off x="2195736" y="2467635"/>
                <a:ext cx="144016" cy="144016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 rot="5400000">
                <a:off x="2195736" y="2467635"/>
                <a:ext cx="144016" cy="144016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18</a:t>
            </a:fld>
            <a:endParaRPr lang="ko-KR" altLang="en-US"/>
          </a:p>
        </p:txBody>
      </p:sp>
      <p:grpSp>
        <p:nvGrpSpPr>
          <p:cNvPr id="95" name="그룹 94"/>
          <p:cNvGrpSpPr/>
          <p:nvPr/>
        </p:nvGrpSpPr>
        <p:grpSpPr>
          <a:xfrm>
            <a:off x="-7271" y="2241703"/>
            <a:ext cx="834325" cy="424645"/>
            <a:chOff x="-9283" y="886789"/>
            <a:chExt cx="834325" cy="424645"/>
          </a:xfrm>
        </p:grpSpPr>
        <p:sp>
          <p:nvSpPr>
            <p:cNvPr id="96" name="직사각형 95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97" name="직각 삼각형 96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549" y="2257532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74915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2852936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Thank you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9</a:t>
            </a:r>
            <a:r>
              <a:rPr lang="ko-KR" altLang="en-US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 </a:t>
            </a:r>
            <a:r>
              <a:rPr lang="ko-KR" altLang="en-US" sz="16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김남호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832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Machine Learning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TensorFlow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성적 예측 프로그램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05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15816" y="2805771"/>
            <a:ext cx="3312368" cy="1077217"/>
            <a:chOff x="3720990" y="3152001"/>
            <a:chExt cx="1710368" cy="773037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773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Machine Learning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265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기계학습</a:t>
              </a:r>
              <a:endPara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80468" y="14119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TensorFlow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9283" y="910148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03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05111" y="-5239"/>
            <a:ext cx="1760584" cy="653632"/>
            <a:chOff x="1005111" y="-5239"/>
            <a:chExt cx="1760584" cy="653632"/>
          </a:xfrm>
        </p:grpSpPr>
        <p:sp>
          <p:nvSpPr>
            <p:cNvPr id="20" name="직각 삼각형 19"/>
            <p:cNvSpPr/>
            <p:nvPr/>
          </p:nvSpPr>
          <p:spPr>
            <a:xfrm rot="5400000">
              <a:off x="2674586" y="542303"/>
              <a:ext cx="75448" cy="106771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05111" y="-5239"/>
              <a:ext cx="1653815" cy="653632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28896" y="1384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Machine Learning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27984" y="138482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성적 예측 프로그램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825042" y="4682761"/>
            <a:ext cx="6734982" cy="2087726"/>
            <a:chOff x="1636557" y="4210489"/>
            <a:chExt cx="6734982" cy="208772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6557" y="4210489"/>
              <a:ext cx="6734982" cy="2087726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2033459" y="4547036"/>
              <a:ext cx="3926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구글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‘Machine Learning’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검색 빈도</a:t>
              </a:r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005111" y="901050"/>
            <a:ext cx="1334641" cy="338554"/>
            <a:chOff x="1026935" y="943173"/>
            <a:chExt cx="1334641" cy="338554"/>
          </a:xfrm>
        </p:grpSpPr>
        <p:sp>
          <p:nvSpPr>
            <p:cNvPr id="8" name="TextBox 7"/>
            <p:cNvSpPr txBox="1"/>
            <p:nvPr/>
          </p:nvSpPr>
          <p:spPr>
            <a:xfrm>
              <a:off x="1226406" y="943173"/>
              <a:ext cx="11351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관심</a:t>
              </a:r>
              <a:endPara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1026935" y="1038753"/>
              <a:ext cx="288032" cy="154419"/>
              <a:chOff x="1026935" y="1038753"/>
              <a:chExt cx="288032" cy="154419"/>
            </a:xfrm>
          </p:grpSpPr>
          <p:sp>
            <p:nvSpPr>
              <p:cNvPr id="30" name="갈매기형 수장 14"/>
              <p:cNvSpPr/>
              <p:nvPr/>
            </p:nvSpPr>
            <p:spPr>
              <a:xfrm>
                <a:off x="1174586" y="103875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갈매기형 수장 15"/>
              <p:cNvSpPr/>
              <p:nvPr/>
            </p:nvSpPr>
            <p:spPr>
              <a:xfrm>
                <a:off x="1026935" y="103875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" name="그룹 10"/>
          <p:cNvGrpSpPr/>
          <p:nvPr/>
        </p:nvGrpSpPr>
        <p:grpSpPr>
          <a:xfrm>
            <a:off x="3635896" y="721537"/>
            <a:ext cx="5351360" cy="3888081"/>
            <a:chOff x="2597932" y="794680"/>
            <a:chExt cx="5351360" cy="3888081"/>
          </a:xfrm>
        </p:grpSpPr>
        <p:grpSp>
          <p:nvGrpSpPr>
            <p:cNvPr id="5" name="그룹 4"/>
            <p:cNvGrpSpPr/>
            <p:nvPr/>
          </p:nvGrpSpPr>
          <p:grpSpPr>
            <a:xfrm>
              <a:off x="2597932" y="794680"/>
              <a:ext cx="5351360" cy="3888081"/>
              <a:chOff x="964639" y="1243661"/>
              <a:chExt cx="4302070" cy="314168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738390" y="4086915"/>
                <a:ext cx="3046905" cy="298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2017</a:t>
                </a:r>
                <a:r>
                  <a:rPr lang="ko-KR" altLang="en-US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년 </a:t>
                </a:r>
                <a:r>
                  <a:rPr lang="en-US" altLang="ko-KR" dirty="0" err="1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Gatner</a:t>
                </a:r>
                <a:r>
                  <a:rPr lang="en-US" altLang="ko-KR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 hypercycle </a:t>
                </a:r>
                <a:r>
                  <a:rPr lang="ko-KR" altLang="en-US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보고서</a:t>
                </a:r>
                <a:endPara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4639" y="1243661"/>
                <a:ext cx="4302070" cy="2760495"/>
              </a:xfrm>
              <a:prstGeom prst="rect">
                <a:avLst/>
              </a:prstGeom>
            </p:spPr>
          </p:pic>
        </p:grpSp>
        <p:sp>
          <p:nvSpPr>
            <p:cNvPr id="7" name="화살표: 왼쪽 6"/>
            <p:cNvSpPr/>
            <p:nvPr/>
          </p:nvSpPr>
          <p:spPr>
            <a:xfrm>
              <a:off x="5756380" y="882386"/>
              <a:ext cx="288032" cy="1426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80468" y="14119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TensorFlow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005111" y="-5239"/>
            <a:ext cx="1760584" cy="653632"/>
            <a:chOff x="1005111" y="-5239"/>
            <a:chExt cx="1760584" cy="653632"/>
          </a:xfrm>
        </p:grpSpPr>
        <p:sp>
          <p:nvSpPr>
            <p:cNvPr id="41" name="직각 삼각형 40"/>
            <p:cNvSpPr/>
            <p:nvPr/>
          </p:nvSpPr>
          <p:spPr>
            <a:xfrm rot="5400000">
              <a:off x="2674586" y="542303"/>
              <a:ext cx="75448" cy="106771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05111" y="-5239"/>
              <a:ext cx="1653815" cy="653632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028896" y="1384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Machine Learning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27984" y="138482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성적 예측 프로그램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005111" y="908101"/>
            <a:ext cx="2943318" cy="338554"/>
            <a:chOff x="1026935" y="950224"/>
            <a:chExt cx="2943318" cy="338554"/>
          </a:xfrm>
        </p:grpSpPr>
        <p:sp>
          <p:nvSpPr>
            <p:cNvPr id="46" name="TextBox 45"/>
            <p:cNvSpPr txBox="1"/>
            <p:nvPr/>
          </p:nvSpPr>
          <p:spPr>
            <a:xfrm>
              <a:off x="1358195" y="950224"/>
              <a:ext cx="2612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What is Machine Learning?</a:t>
              </a: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1026935" y="1038753"/>
              <a:ext cx="288032" cy="154419"/>
              <a:chOff x="1026935" y="1038753"/>
              <a:chExt cx="288032" cy="154419"/>
            </a:xfrm>
          </p:grpSpPr>
          <p:sp>
            <p:nvSpPr>
              <p:cNvPr id="48" name="갈매기형 수장 14"/>
              <p:cNvSpPr/>
              <p:nvPr/>
            </p:nvSpPr>
            <p:spPr>
              <a:xfrm>
                <a:off x="1174586" y="103875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갈매기형 수장 15"/>
              <p:cNvSpPr/>
              <p:nvPr/>
            </p:nvSpPr>
            <p:spPr>
              <a:xfrm>
                <a:off x="1026935" y="103875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2" name="TextBox 111"/>
          <p:cNvSpPr txBox="1"/>
          <p:nvPr/>
        </p:nvSpPr>
        <p:spPr>
          <a:xfrm>
            <a:off x="3777858" y="3924033"/>
            <a:ext cx="2059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Machine Learning</a:t>
            </a:r>
          </a:p>
        </p:txBody>
      </p:sp>
      <p:grpSp>
        <p:nvGrpSpPr>
          <p:cNvPr id="148" name="그룹 147"/>
          <p:cNvGrpSpPr/>
          <p:nvPr/>
        </p:nvGrpSpPr>
        <p:grpSpPr>
          <a:xfrm>
            <a:off x="1404938" y="4457169"/>
            <a:ext cx="2655650" cy="1507696"/>
            <a:chOff x="1914558" y="4294298"/>
            <a:chExt cx="2655650" cy="1507696"/>
          </a:xfrm>
        </p:grpSpPr>
        <p:sp>
          <p:nvSpPr>
            <p:cNvPr id="96" name="직사각형 95"/>
            <p:cNvSpPr/>
            <p:nvPr/>
          </p:nvSpPr>
          <p:spPr>
            <a:xfrm>
              <a:off x="3432736" y="4804538"/>
              <a:ext cx="665104" cy="6651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프로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그램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58625" y="4582974"/>
              <a:ext cx="370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a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960368" y="4294298"/>
              <a:ext cx="1609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학습</a:t>
              </a:r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058625" y="5022003"/>
              <a:ext cx="370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b</a:t>
              </a:r>
            </a:p>
          </p:txBody>
        </p:sp>
        <p:cxnSp>
          <p:nvCxnSpPr>
            <p:cNvPr id="101" name="직선 화살표 연결선 100"/>
            <p:cNvCxnSpPr>
              <a:stCxn id="102" idx="3"/>
            </p:cNvCxnSpPr>
            <p:nvPr/>
          </p:nvCxnSpPr>
          <p:spPr>
            <a:xfrm flipV="1">
              <a:off x="2428983" y="5277853"/>
              <a:ext cx="923818" cy="370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2058625" y="5494217"/>
              <a:ext cx="370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c</a:t>
              </a:r>
            </a:p>
          </p:txBody>
        </p:sp>
        <p:cxnSp>
          <p:nvCxnSpPr>
            <p:cNvPr id="103" name="직선 화살표 연결선 102"/>
            <p:cNvCxnSpPr>
              <a:stCxn id="100" idx="3"/>
            </p:cNvCxnSpPr>
            <p:nvPr/>
          </p:nvCxnSpPr>
          <p:spPr>
            <a:xfrm flipV="1">
              <a:off x="2428983" y="5131421"/>
              <a:ext cx="923818" cy="444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1914558" y="4299032"/>
              <a:ext cx="718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데이터</a:t>
              </a:r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cxnSp>
          <p:nvCxnSpPr>
            <p:cNvPr id="121" name="직선 화살표 연결선 120"/>
            <p:cNvCxnSpPr>
              <a:stCxn id="97" idx="3"/>
            </p:cNvCxnSpPr>
            <p:nvPr/>
          </p:nvCxnSpPr>
          <p:spPr>
            <a:xfrm>
              <a:off x="2428984" y="4736863"/>
              <a:ext cx="923817" cy="292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8" name="그룹 117"/>
          <p:cNvGrpSpPr/>
          <p:nvPr/>
        </p:nvGrpSpPr>
        <p:grpSpPr>
          <a:xfrm rot="5400000">
            <a:off x="4636887" y="3546952"/>
            <a:ext cx="341156" cy="182898"/>
            <a:chOff x="2691175" y="1753182"/>
            <a:chExt cx="288032" cy="154419"/>
          </a:xfrm>
        </p:grpSpPr>
        <p:sp>
          <p:nvSpPr>
            <p:cNvPr id="116" name="갈매기형 수장 14"/>
            <p:cNvSpPr/>
            <p:nvPr/>
          </p:nvSpPr>
          <p:spPr>
            <a:xfrm>
              <a:off x="2838826" y="1753182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갈매기형 수장 15"/>
            <p:cNvSpPr/>
            <p:nvPr/>
          </p:nvSpPr>
          <p:spPr>
            <a:xfrm>
              <a:off x="2691175" y="1753182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2956720" y="1265836"/>
            <a:ext cx="3701458" cy="1994683"/>
            <a:chOff x="1696841" y="1227282"/>
            <a:chExt cx="4007412" cy="2159560"/>
          </a:xfrm>
        </p:grpSpPr>
        <p:sp>
          <p:nvSpPr>
            <p:cNvPr id="129" name="직사각형 128"/>
            <p:cNvSpPr/>
            <p:nvPr/>
          </p:nvSpPr>
          <p:spPr>
            <a:xfrm>
              <a:off x="3340507" y="2306938"/>
              <a:ext cx="720080" cy="7200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프로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그램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852816" y="2067059"/>
              <a:ext cx="400971" cy="333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A</a:t>
              </a:r>
            </a:p>
          </p:txBody>
        </p:sp>
        <p:cxnSp>
          <p:nvCxnSpPr>
            <p:cNvPr id="131" name="직선 화살표 연결선 130"/>
            <p:cNvCxnSpPr>
              <a:stCxn id="130" idx="3"/>
            </p:cNvCxnSpPr>
            <p:nvPr/>
          </p:nvCxnSpPr>
          <p:spPr>
            <a:xfrm>
              <a:off x="2253787" y="2233668"/>
              <a:ext cx="1000178" cy="2664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2829094" y="1754523"/>
              <a:ext cx="1742906" cy="333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처리</a:t>
              </a:r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852815" y="2542378"/>
              <a:ext cx="400971" cy="333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B</a:t>
              </a:r>
            </a:p>
          </p:txBody>
        </p:sp>
        <p:cxnSp>
          <p:nvCxnSpPr>
            <p:cNvPr id="134" name="직선 화살표 연결선 133"/>
            <p:cNvCxnSpPr>
              <a:stCxn id="135" idx="3"/>
            </p:cNvCxnSpPr>
            <p:nvPr/>
          </p:nvCxnSpPr>
          <p:spPr>
            <a:xfrm flipV="1">
              <a:off x="2253786" y="2819378"/>
              <a:ext cx="1000179" cy="400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1852815" y="3053625"/>
              <a:ext cx="400971" cy="333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C</a:t>
              </a:r>
            </a:p>
          </p:txBody>
        </p:sp>
        <p:cxnSp>
          <p:nvCxnSpPr>
            <p:cNvPr id="136" name="직선 화살표 연결선 135"/>
            <p:cNvCxnSpPr>
              <a:stCxn id="133" idx="3"/>
            </p:cNvCxnSpPr>
            <p:nvPr/>
          </p:nvCxnSpPr>
          <p:spPr>
            <a:xfrm flipV="1">
              <a:off x="2253786" y="2660841"/>
              <a:ext cx="1000179" cy="481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1696841" y="1759648"/>
              <a:ext cx="720082" cy="333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상황</a:t>
              </a:r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984171" y="1759648"/>
              <a:ext cx="720082" cy="333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결과</a:t>
              </a:r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140707" y="2067059"/>
              <a:ext cx="400971" cy="333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A’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140706" y="2542378"/>
              <a:ext cx="400971" cy="333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B’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140706" y="3053625"/>
              <a:ext cx="400971" cy="333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C’</a:t>
              </a:r>
            </a:p>
          </p:txBody>
        </p:sp>
        <p:cxnSp>
          <p:nvCxnSpPr>
            <p:cNvPr id="142" name="직선 화살표 연결선 141"/>
            <p:cNvCxnSpPr>
              <a:endCxn id="139" idx="1"/>
            </p:cNvCxnSpPr>
            <p:nvPr/>
          </p:nvCxnSpPr>
          <p:spPr>
            <a:xfrm flipV="1">
              <a:off x="4152671" y="2233668"/>
              <a:ext cx="988036" cy="3087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/>
            <p:cNvCxnSpPr>
              <a:endCxn id="141" idx="1"/>
            </p:cNvCxnSpPr>
            <p:nvPr/>
          </p:nvCxnSpPr>
          <p:spPr>
            <a:xfrm>
              <a:off x="4152671" y="2819376"/>
              <a:ext cx="988034" cy="4008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>
              <a:endCxn id="140" idx="1"/>
            </p:cNvCxnSpPr>
            <p:nvPr/>
          </p:nvCxnSpPr>
          <p:spPr>
            <a:xfrm>
              <a:off x="4152671" y="2680881"/>
              <a:ext cx="988034" cy="281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2585852" y="1227282"/>
              <a:ext cx="2229389" cy="366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기존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Explicit Program</a:t>
              </a: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5590388" y="4477867"/>
            <a:ext cx="2897551" cy="1175344"/>
            <a:chOff x="2332231" y="4294298"/>
            <a:chExt cx="2897551" cy="1175344"/>
          </a:xfrm>
        </p:grpSpPr>
        <p:sp>
          <p:nvSpPr>
            <p:cNvPr id="150" name="직사각형 149"/>
            <p:cNvSpPr/>
            <p:nvPr/>
          </p:nvSpPr>
          <p:spPr>
            <a:xfrm>
              <a:off x="3432736" y="4804538"/>
              <a:ext cx="665104" cy="6651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프로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그램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960368" y="4294298"/>
              <a:ext cx="1609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처리</a:t>
              </a:r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381228" y="4981302"/>
              <a:ext cx="5664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def</a:t>
              </a:r>
            </a:p>
          </p:txBody>
        </p:sp>
        <p:cxnSp>
          <p:nvCxnSpPr>
            <p:cNvPr id="156" name="직선 화살표 연결선 155"/>
            <p:cNvCxnSpPr>
              <a:stCxn id="150" idx="3"/>
              <a:endCxn id="163" idx="1"/>
            </p:cNvCxnSpPr>
            <p:nvPr/>
          </p:nvCxnSpPr>
          <p:spPr>
            <a:xfrm>
              <a:off x="4097840" y="5137090"/>
              <a:ext cx="472368" cy="48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2332231" y="4299032"/>
              <a:ext cx="6651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상황</a:t>
              </a:r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570208" y="4988060"/>
              <a:ext cx="5664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ghz</a:t>
              </a:r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cxnSp>
          <p:nvCxnSpPr>
            <p:cNvPr id="166" name="직선 화살표 연결선 165"/>
            <p:cNvCxnSpPr>
              <a:stCxn id="153" idx="3"/>
              <a:endCxn id="150" idx="1"/>
            </p:cNvCxnSpPr>
            <p:nvPr/>
          </p:nvCxnSpPr>
          <p:spPr>
            <a:xfrm>
              <a:off x="2947648" y="5135191"/>
              <a:ext cx="485088" cy="1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564676" y="4299032"/>
              <a:ext cx="6651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결과</a:t>
              </a:r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pSp>
        <p:nvGrpSpPr>
          <p:cNvPr id="171" name="그룹 170"/>
          <p:cNvGrpSpPr/>
          <p:nvPr/>
        </p:nvGrpSpPr>
        <p:grpSpPr>
          <a:xfrm>
            <a:off x="4636887" y="5224243"/>
            <a:ext cx="341156" cy="182898"/>
            <a:chOff x="2691175" y="1753182"/>
            <a:chExt cx="288032" cy="154419"/>
          </a:xfrm>
        </p:grpSpPr>
        <p:sp>
          <p:nvSpPr>
            <p:cNvPr id="172" name="갈매기형 수장 14"/>
            <p:cNvSpPr/>
            <p:nvPr/>
          </p:nvSpPr>
          <p:spPr>
            <a:xfrm>
              <a:off x="2838826" y="1753182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73" name="갈매기형 수장 15"/>
            <p:cNvSpPr/>
            <p:nvPr/>
          </p:nvSpPr>
          <p:spPr>
            <a:xfrm>
              <a:off x="2691175" y="1753182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>
            <a:off x="-9283" y="1341767"/>
            <a:ext cx="834325" cy="424645"/>
            <a:chOff x="-9283" y="886789"/>
            <a:chExt cx="834325" cy="424645"/>
          </a:xfrm>
        </p:grpSpPr>
        <p:sp>
          <p:nvSpPr>
            <p:cNvPr id="75" name="직사각형 74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76" name="직각 삼각형 75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03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80468" y="14119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TensorFlow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05111" y="-5239"/>
            <a:ext cx="1760584" cy="653632"/>
            <a:chOff x="1005111" y="-5239"/>
            <a:chExt cx="1760584" cy="653632"/>
          </a:xfrm>
        </p:grpSpPr>
        <p:sp>
          <p:nvSpPr>
            <p:cNvPr id="20" name="직각 삼각형 19"/>
            <p:cNvSpPr/>
            <p:nvPr/>
          </p:nvSpPr>
          <p:spPr>
            <a:xfrm rot="5400000">
              <a:off x="2674586" y="542303"/>
              <a:ext cx="75448" cy="106771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05111" y="-5239"/>
              <a:ext cx="1653815" cy="653632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28896" y="1384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Machine Learning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27984" y="138482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성적 예측 프로그램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005111" y="901050"/>
            <a:ext cx="2833891" cy="338554"/>
            <a:chOff x="1026935" y="943173"/>
            <a:chExt cx="2833891" cy="338554"/>
          </a:xfrm>
        </p:grpSpPr>
        <p:sp>
          <p:nvSpPr>
            <p:cNvPr id="8" name="TextBox 7"/>
            <p:cNvSpPr txBox="1"/>
            <p:nvPr/>
          </p:nvSpPr>
          <p:spPr>
            <a:xfrm>
              <a:off x="1226406" y="943173"/>
              <a:ext cx="26344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Machine Learning in use</a:t>
              </a: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1026935" y="1038753"/>
              <a:ext cx="288032" cy="154419"/>
              <a:chOff x="1026935" y="1038753"/>
              <a:chExt cx="288032" cy="154419"/>
            </a:xfrm>
          </p:grpSpPr>
          <p:sp>
            <p:nvSpPr>
              <p:cNvPr id="30" name="갈매기형 수장 14"/>
              <p:cNvSpPr/>
              <p:nvPr/>
            </p:nvSpPr>
            <p:spPr>
              <a:xfrm>
                <a:off x="1174586" y="103875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갈매기형 수장 15"/>
              <p:cNvSpPr/>
              <p:nvPr/>
            </p:nvSpPr>
            <p:spPr>
              <a:xfrm>
                <a:off x="1026935" y="103875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1152762" y="1341767"/>
            <a:ext cx="2968101" cy="5119456"/>
            <a:chOff x="1240125" y="1341767"/>
            <a:chExt cx="2968101" cy="5119456"/>
          </a:xfrm>
        </p:grpSpPr>
        <p:pic>
          <p:nvPicPr>
            <p:cNvPr id="1026" name="Picture 2" descr="http://the-gear-resource.s3.amazonaws.com/images/20151119/2015111902371504079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0125" y="2560342"/>
              <a:ext cx="2968101" cy="3900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구글 포토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597" y="1341767"/>
              <a:ext cx="1615484" cy="1208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624" y="3073362"/>
            <a:ext cx="4320480" cy="21576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6136" y="1005423"/>
            <a:ext cx="1584176" cy="1584174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-7271" y="1799150"/>
            <a:ext cx="834325" cy="424645"/>
            <a:chOff x="-9283" y="886789"/>
            <a:chExt cx="834325" cy="424645"/>
          </a:xfrm>
        </p:grpSpPr>
        <p:sp>
          <p:nvSpPr>
            <p:cNvPr id="33" name="직사각형 32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34" name="직각 삼각형 33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55570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80468" y="14119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TensorFlow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-7271" y="2241703"/>
            <a:ext cx="834325" cy="424645"/>
            <a:chOff x="-9283" y="886789"/>
            <a:chExt cx="834325" cy="424645"/>
          </a:xfrm>
        </p:grpSpPr>
        <p:sp>
          <p:nvSpPr>
            <p:cNvPr id="34" name="직사각형 33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35" name="직각 삼각형 34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03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1005111" y="-5239"/>
            <a:ext cx="1760584" cy="653632"/>
            <a:chOff x="1005111" y="-5239"/>
            <a:chExt cx="1760584" cy="653632"/>
          </a:xfrm>
        </p:grpSpPr>
        <p:sp>
          <p:nvSpPr>
            <p:cNvPr id="41" name="직각 삼각형 40"/>
            <p:cNvSpPr/>
            <p:nvPr/>
          </p:nvSpPr>
          <p:spPr>
            <a:xfrm rot="5400000">
              <a:off x="2674586" y="542303"/>
              <a:ext cx="75448" cy="106771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05111" y="-5239"/>
              <a:ext cx="1653815" cy="653632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028896" y="1384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Machine Learning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27984" y="138482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성적 예측 프로그램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005111" y="780166"/>
            <a:ext cx="2654304" cy="584775"/>
            <a:chOff x="1026935" y="822289"/>
            <a:chExt cx="2654304" cy="584775"/>
          </a:xfrm>
        </p:grpSpPr>
        <p:sp>
          <p:nvSpPr>
            <p:cNvPr id="46" name="TextBox 45"/>
            <p:cNvSpPr txBox="1"/>
            <p:nvPr/>
          </p:nvSpPr>
          <p:spPr>
            <a:xfrm>
              <a:off x="1231056" y="822289"/>
              <a:ext cx="24501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Supervised Learning</a:t>
              </a:r>
            </a:p>
            <a:p>
              <a:pPr algn="ctr"/>
              <a:r>
                <a:rPr lang="en-US" altLang="ko-KR" sz="16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Unsupervised learning</a:t>
              </a: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1026935" y="1038753"/>
              <a:ext cx="288032" cy="154419"/>
              <a:chOff x="1026935" y="1038753"/>
              <a:chExt cx="288032" cy="154419"/>
            </a:xfrm>
          </p:grpSpPr>
          <p:sp>
            <p:nvSpPr>
              <p:cNvPr id="48" name="갈매기형 수장 14"/>
              <p:cNvSpPr/>
              <p:nvPr/>
            </p:nvSpPr>
            <p:spPr>
              <a:xfrm>
                <a:off x="1174586" y="103875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갈매기형 수장 15"/>
              <p:cNvSpPr/>
              <p:nvPr/>
            </p:nvSpPr>
            <p:spPr>
              <a:xfrm>
                <a:off x="1026935" y="103875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4" name="그룹 23"/>
          <p:cNvGrpSpPr/>
          <p:nvPr/>
        </p:nvGrpSpPr>
        <p:grpSpPr>
          <a:xfrm>
            <a:off x="1051479" y="3023623"/>
            <a:ext cx="3344021" cy="2450524"/>
            <a:chOff x="651915" y="2627330"/>
            <a:chExt cx="3344021" cy="2450524"/>
          </a:xfrm>
        </p:grpSpPr>
        <p:grpSp>
          <p:nvGrpSpPr>
            <p:cNvPr id="14" name="그룹 13"/>
            <p:cNvGrpSpPr/>
            <p:nvPr/>
          </p:nvGrpSpPr>
          <p:grpSpPr>
            <a:xfrm>
              <a:off x="651915" y="3002945"/>
              <a:ext cx="3344021" cy="2074909"/>
              <a:chOff x="651915" y="3002945"/>
              <a:chExt cx="3344021" cy="2074909"/>
            </a:xfrm>
          </p:grpSpPr>
          <p:cxnSp>
            <p:nvCxnSpPr>
              <p:cNvPr id="6" name="직선 연결선 5"/>
              <p:cNvCxnSpPr/>
              <p:nvPr/>
            </p:nvCxnSpPr>
            <p:spPr>
              <a:xfrm>
                <a:off x="1619672" y="3002945"/>
                <a:ext cx="0" cy="14341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1619672" y="4437112"/>
                <a:ext cx="223224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1832018" y="4816244"/>
                <a:ext cx="1609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집 면적</a:t>
                </a:r>
                <a:endPara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651915" y="3576392"/>
                <a:ext cx="46370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가격</a:t>
                </a:r>
                <a:endPara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475656" y="4536824"/>
                <a:ext cx="28803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0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979712" y="4536824"/>
                <a:ext cx="43204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100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508804" y="4536824"/>
                <a:ext cx="40701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200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993924" y="4536824"/>
                <a:ext cx="46992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300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484528" y="4536824"/>
                <a:ext cx="51140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400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028896" y="4239165"/>
                <a:ext cx="48952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0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005111" y="3808435"/>
                <a:ext cx="51331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500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005111" y="3405690"/>
                <a:ext cx="51331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1000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028896" y="3002945"/>
                <a:ext cx="48952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1500</a:t>
                </a:r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>
                <a:off x="1547664" y="3140968"/>
                <a:ext cx="14401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>
                <a:off x="1547664" y="3501008"/>
                <a:ext cx="14401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>
                <a:off x="1547664" y="3933056"/>
                <a:ext cx="14401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 flipV="1">
                <a:off x="2195736" y="4365104"/>
                <a:ext cx="0" cy="1440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 flipV="1">
                <a:off x="2699792" y="4365104"/>
                <a:ext cx="0" cy="1440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 flipV="1">
                <a:off x="3203848" y="4365104"/>
                <a:ext cx="0" cy="1440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 flipV="1">
                <a:off x="3726956" y="4365104"/>
                <a:ext cx="0" cy="1440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1979712" y="3964487"/>
              <a:ext cx="93494" cy="93494"/>
              <a:chOff x="2195736" y="2467635"/>
              <a:chExt cx="144016" cy="144016"/>
            </a:xfrm>
          </p:grpSpPr>
          <p:cxnSp>
            <p:nvCxnSpPr>
              <p:cNvPr id="16" name="직선 연결선 15"/>
              <p:cNvCxnSpPr/>
              <p:nvPr/>
            </p:nvCxnSpPr>
            <p:spPr>
              <a:xfrm>
                <a:off x="2195736" y="2467635"/>
                <a:ext cx="144016" cy="144016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 rot="5400000">
                <a:off x="2195736" y="2467635"/>
                <a:ext cx="144016" cy="144016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그룹 128"/>
            <p:cNvGrpSpPr/>
            <p:nvPr/>
          </p:nvGrpSpPr>
          <p:grpSpPr>
            <a:xfrm>
              <a:off x="2045907" y="3720028"/>
              <a:ext cx="93494" cy="93494"/>
              <a:chOff x="2195736" y="2467635"/>
              <a:chExt cx="144016" cy="144016"/>
            </a:xfrm>
          </p:grpSpPr>
          <p:cxnSp>
            <p:nvCxnSpPr>
              <p:cNvPr id="130" name="직선 연결선 129"/>
              <p:cNvCxnSpPr/>
              <p:nvPr/>
            </p:nvCxnSpPr>
            <p:spPr>
              <a:xfrm>
                <a:off x="2195736" y="2467635"/>
                <a:ext cx="144016" cy="144016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 rot="5400000">
                <a:off x="2195736" y="2467635"/>
                <a:ext cx="144016" cy="144016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그룹 131"/>
            <p:cNvGrpSpPr/>
            <p:nvPr/>
          </p:nvGrpSpPr>
          <p:grpSpPr>
            <a:xfrm>
              <a:off x="2332205" y="3827446"/>
              <a:ext cx="93494" cy="93494"/>
              <a:chOff x="2195736" y="2467635"/>
              <a:chExt cx="144016" cy="144016"/>
            </a:xfrm>
          </p:grpSpPr>
          <p:cxnSp>
            <p:nvCxnSpPr>
              <p:cNvPr id="133" name="직선 연결선 132"/>
              <p:cNvCxnSpPr/>
              <p:nvPr/>
            </p:nvCxnSpPr>
            <p:spPr>
              <a:xfrm>
                <a:off x="2195736" y="2467635"/>
                <a:ext cx="144016" cy="144016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>
              <a:xfrm rot="5400000">
                <a:off x="2195736" y="2467635"/>
                <a:ext cx="144016" cy="144016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그룹 134"/>
            <p:cNvGrpSpPr/>
            <p:nvPr/>
          </p:nvGrpSpPr>
          <p:grpSpPr>
            <a:xfrm>
              <a:off x="2308268" y="3476106"/>
              <a:ext cx="93494" cy="93494"/>
              <a:chOff x="2195736" y="2467635"/>
              <a:chExt cx="144016" cy="144016"/>
            </a:xfrm>
          </p:grpSpPr>
          <p:cxnSp>
            <p:nvCxnSpPr>
              <p:cNvPr id="136" name="직선 연결선 135"/>
              <p:cNvCxnSpPr/>
              <p:nvPr/>
            </p:nvCxnSpPr>
            <p:spPr>
              <a:xfrm>
                <a:off x="2195736" y="2467635"/>
                <a:ext cx="144016" cy="144016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/>
              <p:cNvCxnSpPr/>
              <p:nvPr/>
            </p:nvCxnSpPr>
            <p:spPr>
              <a:xfrm rot="5400000">
                <a:off x="2195736" y="2467635"/>
                <a:ext cx="144016" cy="144016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그룹 137"/>
            <p:cNvGrpSpPr/>
            <p:nvPr/>
          </p:nvGrpSpPr>
          <p:grpSpPr>
            <a:xfrm>
              <a:off x="2671777" y="3558781"/>
              <a:ext cx="93494" cy="93494"/>
              <a:chOff x="2195736" y="2467635"/>
              <a:chExt cx="144016" cy="144016"/>
            </a:xfrm>
          </p:grpSpPr>
          <p:cxnSp>
            <p:nvCxnSpPr>
              <p:cNvPr id="139" name="직선 연결선 138"/>
              <p:cNvCxnSpPr/>
              <p:nvPr/>
            </p:nvCxnSpPr>
            <p:spPr>
              <a:xfrm>
                <a:off x="2195736" y="2467635"/>
                <a:ext cx="144016" cy="144016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 rot="5400000">
                <a:off x="2195736" y="2467635"/>
                <a:ext cx="144016" cy="144016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그룹 140"/>
            <p:cNvGrpSpPr/>
            <p:nvPr/>
          </p:nvGrpSpPr>
          <p:grpSpPr>
            <a:xfrm>
              <a:off x="2581038" y="3307379"/>
              <a:ext cx="93494" cy="93494"/>
              <a:chOff x="2195736" y="2467635"/>
              <a:chExt cx="144016" cy="144016"/>
            </a:xfrm>
          </p:grpSpPr>
          <p:cxnSp>
            <p:nvCxnSpPr>
              <p:cNvPr id="142" name="직선 연결선 141"/>
              <p:cNvCxnSpPr/>
              <p:nvPr/>
            </p:nvCxnSpPr>
            <p:spPr>
              <a:xfrm>
                <a:off x="2195736" y="2467635"/>
                <a:ext cx="144016" cy="144016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rot="5400000">
                <a:off x="2195736" y="2467635"/>
                <a:ext cx="144016" cy="144016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그룹 143"/>
            <p:cNvGrpSpPr/>
            <p:nvPr/>
          </p:nvGrpSpPr>
          <p:grpSpPr>
            <a:xfrm>
              <a:off x="3051523" y="3422894"/>
              <a:ext cx="93494" cy="93494"/>
              <a:chOff x="2195736" y="2467635"/>
              <a:chExt cx="144016" cy="144016"/>
            </a:xfrm>
          </p:grpSpPr>
          <p:cxnSp>
            <p:nvCxnSpPr>
              <p:cNvPr id="145" name="직선 연결선 144"/>
              <p:cNvCxnSpPr/>
              <p:nvPr/>
            </p:nvCxnSpPr>
            <p:spPr>
              <a:xfrm>
                <a:off x="2195736" y="2467635"/>
                <a:ext cx="144016" cy="144016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/>
              <p:cNvCxnSpPr/>
              <p:nvPr/>
            </p:nvCxnSpPr>
            <p:spPr>
              <a:xfrm rot="5400000">
                <a:off x="2195736" y="2467635"/>
                <a:ext cx="144016" cy="144016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그룹 146"/>
            <p:cNvGrpSpPr/>
            <p:nvPr/>
          </p:nvGrpSpPr>
          <p:grpSpPr>
            <a:xfrm>
              <a:off x="2944465" y="3228005"/>
              <a:ext cx="93494" cy="93494"/>
              <a:chOff x="2195736" y="2467635"/>
              <a:chExt cx="144016" cy="144016"/>
            </a:xfrm>
          </p:grpSpPr>
          <p:cxnSp>
            <p:nvCxnSpPr>
              <p:cNvPr id="148" name="직선 연결선 147"/>
              <p:cNvCxnSpPr/>
              <p:nvPr/>
            </p:nvCxnSpPr>
            <p:spPr>
              <a:xfrm>
                <a:off x="2195736" y="2467635"/>
                <a:ext cx="144016" cy="144016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rot="5400000">
                <a:off x="2195736" y="2467635"/>
                <a:ext cx="144016" cy="144016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그룹 149"/>
            <p:cNvGrpSpPr/>
            <p:nvPr/>
          </p:nvGrpSpPr>
          <p:grpSpPr>
            <a:xfrm>
              <a:off x="3203848" y="3232668"/>
              <a:ext cx="93494" cy="93494"/>
              <a:chOff x="2195736" y="2467635"/>
              <a:chExt cx="144016" cy="144016"/>
            </a:xfrm>
          </p:grpSpPr>
          <p:cxnSp>
            <p:nvCxnSpPr>
              <p:cNvPr id="151" name="직선 연결선 150"/>
              <p:cNvCxnSpPr/>
              <p:nvPr/>
            </p:nvCxnSpPr>
            <p:spPr>
              <a:xfrm>
                <a:off x="2195736" y="2467635"/>
                <a:ext cx="144016" cy="144016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/>
              <p:cNvCxnSpPr/>
              <p:nvPr/>
            </p:nvCxnSpPr>
            <p:spPr>
              <a:xfrm rot="5400000">
                <a:off x="2195736" y="2467635"/>
                <a:ext cx="144016" cy="144016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그룹 152"/>
            <p:cNvGrpSpPr/>
            <p:nvPr/>
          </p:nvGrpSpPr>
          <p:grpSpPr>
            <a:xfrm>
              <a:off x="3492568" y="3389915"/>
              <a:ext cx="93494" cy="93494"/>
              <a:chOff x="2195736" y="2467635"/>
              <a:chExt cx="144016" cy="144016"/>
            </a:xfrm>
          </p:grpSpPr>
          <p:cxnSp>
            <p:nvCxnSpPr>
              <p:cNvPr id="154" name="직선 연결선 153"/>
              <p:cNvCxnSpPr/>
              <p:nvPr/>
            </p:nvCxnSpPr>
            <p:spPr>
              <a:xfrm>
                <a:off x="2195736" y="2467635"/>
                <a:ext cx="144016" cy="144016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 rot="5400000">
                <a:off x="2195736" y="2467635"/>
                <a:ext cx="144016" cy="144016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그룹 155"/>
            <p:cNvGrpSpPr/>
            <p:nvPr/>
          </p:nvGrpSpPr>
          <p:grpSpPr>
            <a:xfrm>
              <a:off x="3671191" y="3181258"/>
              <a:ext cx="93494" cy="93494"/>
              <a:chOff x="2195736" y="2467635"/>
              <a:chExt cx="144016" cy="144016"/>
            </a:xfrm>
          </p:grpSpPr>
          <p:cxnSp>
            <p:nvCxnSpPr>
              <p:cNvPr id="157" name="직선 연결선 156"/>
              <p:cNvCxnSpPr/>
              <p:nvPr/>
            </p:nvCxnSpPr>
            <p:spPr>
              <a:xfrm>
                <a:off x="2195736" y="2467635"/>
                <a:ext cx="144016" cy="144016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/>
              <p:cNvCxnSpPr/>
              <p:nvPr/>
            </p:nvCxnSpPr>
            <p:spPr>
              <a:xfrm rot="5400000">
                <a:off x="2195736" y="2467635"/>
                <a:ext cx="144016" cy="144016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3" name="자유형: 도형 22"/>
            <p:cNvSpPr/>
            <p:nvPr/>
          </p:nvSpPr>
          <p:spPr>
            <a:xfrm>
              <a:off x="1888277" y="3212195"/>
              <a:ext cx="1933575" cy="1009675"/>
            </a:xfrm>
            <a:custGeom>
              <a:avLst/>
              <a:gdLst>
                <a:gd name="connsiteX0" fmla="*/ 0 w 1933575"/>
                <a:gd name="connsiteY0" fmla="*/ 1009675 h 1009675"/>
                <a:gd name="connsiteX1" fmla="*/ 38100 w 1933575"/>
                <a:gd name="connsiteY1" fmla="*/ 971575 h 1009675"/>
                <a:gd name="connsiteX2" fmla="*/ 52388 w 1933575"/>
                <a:gd name="connsiteY2" fmla="*/ 952525 h 1009675"/>
                <a:gd name="connsiteX3" fmla="*/ 90488 w 1933575"/>
                <a:gd name="connsiteY3" fmla="*/ 923950 h 1009675"/>
                <a:gd name="connsiteX4" fmla="*/ 109538 w 1933575"/>
                <a:gd name="connsiteY4" fmla="*/ 895375 h 1009675"/>
                <a:gd name="connsiteX5" fmla="*/ 123825 w 1933575"/>
                <a:gd name="connsiteY5" fmla="*/ 881087 h 1009675"/>
                <a:gd name="connsiteX6" fmla="*/ 133350 w 1933575"/>
                <a:gd name="connsiteY6" fmla="*/ 862037 h 1009675"/>
                <a:gd name="connsiteX7" fmla="*/ 142875 w 1933575"/>
                <a:gd name="connsiteY7" fmla="*/ 847750 h 1009675"/>
                <a:gd name="connsiteX8" fmla="*/ 166688 w 1933575"/>
                <a:gd name="connsiteY8" fmla="*/ 795362 h 1009675"/>
                <a:gd name="connsiteX9" fmla="*/ 195263 w 1933575"/>
                <a:gd name="connsiteY9" fmla="*/ 766787 h 1009675"/>
                <a:gd name="connsiteX10" fmla="*/ 219075 w 1933575"/>
                <a:gd name="connsiteY10" fmla="*/ 733450 h 1009675"/>
                <a:gd name="connsiteX11" fmla="*/ 247650 w 1933575"/>
                <a:gd name="connsiteY11" fmla="*/ 704875 h 1009675"/>
                <a:gd name="connsiteX12" fmla="*/ 257175 w 1933575"/>
                <a:gd name="connsiteY12" fmla="*/ 690587 h 1009675"/>
                <a:gd name="connsiteX13" fmla="*/ 271463 w 1933575"/>
                <a:gd name="connsiteY13" fmla="*/ 676300 h 1009675"/>
                <a:gd name="connsiteX14" fmla="*/ 290513 w 1933575"/>
                <a:gd name="connsiteY14" fmla="*/ 647725 h 1009675"/>
                <a:gd name="connsiteX15" fmla="*/ 304800 w 1933575"/>
                <a:gd name="connsiteY15" fmla="*/ 633437 h 1009675"/>
                <a:gd name="connsiteX16" fmla="*/ 314325 w 1933575"/>
                <a:gd name="connsiteY16" fmla="*/ 614387 h 1009675"/>
                <a:gd name="connsiteX17" fmla="*/ 328613 w 1933575"/>
                <a:gd name="connsiteY17" fmla="*/ 604862 h 1009675"/>
                <a:gd name="connsiteX18" fmla="*/ 342900 w 1933575"/>
                <a:gd name="connsiteY18" fmla="*/ 590575 h 1009675"/>
                <a:gd name="connsiteX19" fmla="*/ 357188 w 1933575"/>
                <a:gd name="connsiteY19" fmla="*/ 571525 h 1009675"/>
                <a:gd name="connsiteX20" fmla="*/ 385763 w 1933575"/>
                <a:gd name="connsiteY20" fmla="*/ 542950 h 1009675"/>
                <a:gd name="connsiteX21" fmla="*/ 409575 w 1933575"/>
                <a:gd name="connsiteY21" fmla="*/ 519137 h 1009675"/>
                <a:gd name="connsiteX22" fmla="*/ 433388 w 1933575"/>
                <a:gd name="connsiteY22" fmla="*/ 495325 h 1009675"/>
                <a:gd name="connsiteX23" fmla="*/ 447675 w 1933575"/>
                <a:gd name="connsiteY23" fmla="*/ 481037 h 1009675"/>
                <a:gd name="connsiteX24" fmla="*/ 490538 w 1933575"/>
                <a:gd name="connsiteY24" fmla="*/ 457225 h 1009675"/>
                <a:gd name="connsiteX25" fmla="*/ 514350 w 1933575"/>
                <a:gd name="connsiteY25" fmla="*/ 447700 h 1009675"/>
                <a:gd name="connsiteX26" fmla="*/ 542925 w 1933575"/>
                <a:gd name="connsiteY26" fmla="*/ 428650 h 1009675"/>
                <a:gd name="connsiteX27" fmla="*/ 557213 w 1933575"/>
                <a:gd name="connsiteY27" fmla="*/ 419125 h 1009675"/>
                <a:gd name="connsiteX28" fmla="*/ 576263 w 1933575"/>
                <a:gd name="connsiteY28" fmla="*/ 409600 h 1009675"/>
                <a:gd name="connsiteX29" fmla="*/ 590550 w 1933575"/>
                <a:gd name="connsiteY29" fmla="*/ 400075 h 1009675"/>
                <a:gd name="connsiteX30" fmla="*/ 652463 w 1933575"/>
                <a:gd name="connsiteY30" fmla="*/ 371500 h 1009675"/>
                <a:gd name="connsiteX31" fmla="*/ 685800 w 1933575"/>
                <a:gd name="connsiteY31" fmla="*/ 347687 h 1009675"/>
                <a:gd name="connsiteX32" fmla="*/ 723900 w 1933575"/>
                <a:gd name="connsiteY32" fmla="*/ 333400 h 1009675"/>
                <a:gd name="connsiteX33" fmla="*/ 742950 w 1933575"/>
                <a:gd name="connsiteY33" fmla="*/ 323875 h 1009675"/>
                <a:gd name="connsiteX34" fmla="*/ 757238 w 1933575"/>
                <a:gd name="connsiteY34" fmla="*/ 319112 h 1009675"/>
                <a:gd name="connsiteX35" fmla="*/ 776288 w 1933575"/>
                <a:gd name="connsiteY35" fmla="*/ 309587 h 1009675"/>
                <a:gd name="connsiteX36" fmla="*/ 790575 w 1933575"/>
                <a:gd name="connsiteY36" fmla="*/ 304825 h 1009675"/>
                <a:gd name="connsiteX37" fmla="*/ 828675 w 1933575"/>
                <a:gd name="connsiteY37" fmla="*/ 285775 h 1009675"/>
                <a:gd name="connsiteX38" fmla="*/ 842963 w 1933575"/>
                <a:gd name="connsiteY38" fmla="*/ 281012 h 1009675"/>
                <a:gd name="connsiteX39" fmla="*/ 895350 w 1933575"/>
                <a:gd name="connsiteY39" fmla="*/ 247675 h 1009675"/>
                <a:gd name="connsiteX40" fmla="*/ 909638 w 1933575"/>
                <a:gd name="connsiteY40" fmla="*/ 242912 h 1009675"/>
                <a:gd name="connsiteX41" fmla="*/ 957263 w 1933575"/>
                <a:gd name="connsiteY41" fmla="*/ 228625 h 1009675"/>
                <a:gd name="connsiteX42" fmla="*/ 1004888 w 1933575"/>
                <a:gd name="connsiteY42" fmla="*/ 214337 h 1009675"/>
                <a:gd name="connsiteX43" fmla="*/ 1033463 w 1933575"/>
                <a:gd name="connsiteY43" fmla="*/ 204812 h 1009675"/>
                <a:gd name="connsiteX44" fmla="*/ 1057275 w 1933575"/>
                <a:gd name="connsiteY44" fmla="*/ 200050 h 1009675"/>
                <a:gd name="connsiteX45" fmla="*/ 1071563 w 1933575"/>
                <a:gd name="connsiteY45" fmla="*/ 195287 h 1009675"/>
                <a:gd name="connsiteX46" fmla="*/ 1090613 w 1933575"/>
                <a:gd name="connsiteY46" fmla="*/ 190525 h 1009675"/>
                <a:gd name="connsiteX47" fmla="*/ 1109663 w 1933575"/>
                <a:gd name="connsiteY47" fmla="*/ 181000 h 1009675"/>
                <a:gd name="connsiteX48" fmla="*/ 1143000 w 1933575"/>
                <a:gd name="connsiteY48" fmla="*/ 171475 h 1009675"/>
                <a:gd name="connsiteX49" fmla="*/ 1166813 w 1933575"/>
                <a:gd name="connsiteY49" fmla="*/ 161950 h 1009675"/>
                <a:gd name="connsiteX50" fmla="*/ 1190625 w 1933575"/>
                <a:gd name="connsiteY50" fmla="*/ 157187 h 1009675"/>
                <a:gd name="connsiteX51" fmla="*/ 1243013 w 1933575"/>
                <a:gd name="connsiteY51" fmla="*/ 142900 h 1009675"/>
                <a:gd name="connsiteX52" fmla="*/ 1266825 w 1933575"/>
                <a:gd name="connsiteY52" fmla="*/ 133375 h 1009675"/>
                <a:gd name="connsiteX53" fmla="*/ 1281113 w 1933575"/>
                <a:gd name="connsiteY53" fmla="*/ 128612 h 1009675"/>
                <a:gd name="connsiteX54" fmla="*/ 1300163 w 1933575"/>
                <a:gd name="connsiteY54" fmla="*/ 119087 h 1009675"/>
                <a:gd name="connsiteX55" fmla="*/ 1323975 w 1933575"/>
                <a:gd name="connsiteY55" fmla="*/ 114325 h 1009675"/>
                <a:gd name="connsiteX56" fmla="*/ 1343025 w 1933575"/>
                <a:gd name="connsiteY56" fmla="*/ 104800 h 1009675"/>
                <a:gd name="connsiteX57" fmla="*/ 1362075 w 1933575"/>
                <a:gd name="connsiteY57" fmla="*/ 100037 h 1009675"/>
                <a:gd name="connsiteX58" fmla="*/ 1390650 w 1933575"/>
                <a:gd name="connsiteY58" fmla="*/ 90512 h 1009675"/>
                <a:gd name="connsiteX59" fmla="*/ 1409700 w 1933575"/>
                <a:gd name="connsiteY59" fmla="*/ 80987 h 1009675"/>
                <a:gd name="connsiteX60" fmla="*/ 1423988 w 1933575"/>
                <a:gd name="connsiteY60" fmla="*/ 76225 h 1009675"/>
                <a:gd name="connsiteX61" fmla="*/ 1476375 w 1933575"/>
                <a:gd name="connsiteY61" fmla="*/ 57175 h 1009675"/>
                <a:gd name="connsiteX62" fmla="*/ 1533525 w 1933575"/>
                <a:gd name="connsiteY62" fmla="*/ 47650 h 1009675"/>
                <a:gd name="connsiteX63" fmla="*/ 1604963 w 1933575"/>
                <a:gd name="connsiteY63" fmla="*/ 33362 h 1009675"/>
                <a:gd name="connsiteX64" fmla="*/ 1624013 w 1933575"/>
                <a:gd name="connsiteY64" fmla="*/ 28600 h 1009675"/>
                <a:gd name="connsiteX65" fmla="*/ 1838325 w 1933575"/>
                <a:gd name="connsiteY65" fmla="*/ 23837 h 1009675"/>
                <a:gd name="connsiteX66" fmla="*/ 1895475 w 1933575"/>
                <a:gd name="connsiteY66" fmla="*/ 9550 h 1009675"/>
                <a:gd name="connsiteX67" fmla="*/ 1933575 w 1933575"/>
                <a:gd name="connsiteY67" fmla="*/ 25 h 100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933575" h="1009675">
                  <a:moveTo>
                    <a:pt x="0" y="1009675"/>
                  </a:moveTo>
                  <a:cubicBezTo>
                    <a:pt x="12700" y="996975"/>
                    <a:pt x="27323" y="985943"/>
                    <a:pt x="38100" y="971575"/>
                  </a:cubicBezTo>
                  <a:cubicBezTo>
                    <a:pt x="42863" y="965225"/>
                    <a:pt x="46515" y="957864"/>
                    <a:pt x="52388" y="952525"/>
                  </a:cubicBezTo>
                  <a:cubicBezTo>
                    <a:pt x="64135" y="941846"/>
                    <a:pt x="90488" y="923950"/>
                    <a:pt x="90488" y="923950"/>
                  </a:cubicBezTo>
                  <a:cubicBezTo>
                    <a:pt x="96838" y="914425"/>
                    <a:pt x="101444" y="903470"/>
                    <a:pt x="109538" y="895375"/>
                  </a:cubicBezTo>
                  <a:cubicBezTo>
                    <a:pt x="114300" y="890612"/>
                    <a:pt x="119910" y="886568"/>
                    <a:pt x="123825" y="881087"/>
                  </a:cubicBezTo>
                  <a:cubicBezTo>
                    <a:pt x="127951" y="875310"/>
                    <a:pt x="129828" y="868201"/>
                    <a:pt x="133350" y="862037"/>
                  </a:cubicBezTo>
                  <a:cubicBezTo>
                    <a:pt x="136190" y="857067"/>
                    <a:pt x="140315" y="852869"/>
                    <a:pt x="142875" y="847750"/>
                  </a:cubicBezTo>
                  <a:cubicBezTo>
                    <a:pt x="153851" y="825798"/>
                    <a:pt x="140520" y="821530"/>
                    <a:pt x="166688" y="795362"/>
                  </a:cubicBezTo>
                  <a:cubicBezTo>
                    <a:pt x="176213" y="785837"/>
                    <a:pt x="187791" y="777995"/>
                    <a:pt x="195263" y="766787"/>
                  </a:cubicBezTo>
                  <a:cubicBezTo>
                    <a:pt x="201887" y="756852"/>
                    <a:pt x="211483" y="741885"/>
                    <a:pt x="219075" y="733450"/>
                  </a:cubicBezTo>
                  <a:cubicBezTo>
                    <a:pt x="228086" y="723437"/>
                    <a:pt x="240178" y="716083"/>
                    <a:pt x="247650" y="704875"/>
                  </a:cubicBezTo>
                  <a:cubicBezTo>
                    <a:pt x="250825" y="700112"/>
                    <a:pt x="253511" y="694984"/>
                    <a:pt x="257175" y="690587"/>
                  </a:cubicBezTo>
                  <a:cubicBezTo>
                    <a:pt x="261487" y="685413"/>
                    <a:pt x="267328" y="681616"/>
                    <a:pt x="271463" y="676300"/>
                  </a:cubicBezTo>
                  <a:cubicBezTo>
                    <a:pt x="278491" y="667264"/>
                    <a:pt x="282419" y="655820"/>
                    <a:pt x="290513" y="647725"/>
                  </a:cubicBezTo>
                  <a:cubicBezTo>
                    <a:pt x="295275" y="642962"/>
                    <a:pt x="300885" y="638918"/>
                    <a:pt x="304800" y="633437"/>
                  </a:cubicBezTo>
                  <a:cubicBezTo>
                    <a:pt x="308926" y="627660"/>
                    <a:pt x="309780" y="619841"/>
                    <a:pt x="314325" y="614387"/>
                  </a:cubicBezTo>
                  <a:cubicBezTo>
                    <a:pt x="317989" y="609990"/>
                    <a:pt x="324216" y="608526"/>
                    <a:pt x="328613" y="604862"/>
                  </a:cubicBezTo>
                  <a:cubicBezTo>
                    <a:pt x="333787" y="600550"/>
                    <a:pt x="338517" y="595689"/>
                    <a:pt x="342900" y="590575"/>
                  </a:cubicBezTo>
                  <a:cubicBezTo>
                    <a:pt x="348066" y="584548"/>
                    <a:pt x="351878" y="577425"/>
                    <a:pt x="357188" y="571525"/>
                  </a:cubicBezTo>
                  <a:cubicBezTo>
                    <a:pt x="366199" y="561513"/>
                    <a:pt x="376238" y="552475"/>
                    <a:pt x="385763" y="542950"/>
                  </a:cubicBezTo>
                  <a:lnTo>
                    <a:pt x="409575" y="519137"/>
                  </a:lnTo>
                  <a:lnTo>
                    <a:pt x="433388" y="495325"/>
                  </a:lnTo>
                  <a:cubicBezTo>
                    <a:pt x="438151" y="490562"/>
                    <a:pt x="441900" y="484502"/>
                    <a:pt x="447675" y="481037"/>
                  </a:cubicBezTo>
                  <a:cubicBezTo>
                    <a:pt x="464848" y="470734"/>
                    <a:pt x="472971" y="465033"/>
                    <a:pt x="490538" y="457225"/>
                  </a:cubicBezTo>
                  <a:cubicBezTo>
                    <a:pt x="498350" y="453753"/>
                    <a:pt x="506845" y="451794"/>
                    <a:pt x="514350" y="447700"/>
                  </a:cubicBezTo>
                  <a:cubicBezTo>
                    <a:pt x="524400" y="442218"/>
                    <a:pt x="533400" y="435000"/>
                    <a:pt x="542925" y="428650"/>
                  </a:cubicBezTo>
                  <a:cubicBezTo>
                    <a:pt x="547688" y="425475"/>
                    <a:pt x="552093" y="421685"/>
                    <a:pt x="557213" y="419125"/>
                  </a:cubicBezTo>
                  <a:cubicBezTo>
                    <a:pt x="563563" y="415950"/>
                    <a:pt x="570099" y="413122"/>
                    <a:pt x="576263" y="409600"/>
                  </a:cubicBezTo>
                  <a:cubicBezTo>
                    <a:pt x="581233" y="406760"/>
                    <a:pt x="585431" y="402635"/>
                    <a:pt x="590550" y="400075"/>
                  </a:cubicBezTo>
                  <a:cubicBezTo>
                    <a:pt x="627682" y="381508"/>
                    <a:pt x="579113" y="426514"/>
                    <a:pt x="652463" y="371500"/>
                  </a:cubicBezTo>
                  <a:cubicBezTo>
                    <a:pt x="655291" y="369379"/>
                    <a:pt x="679908" y="350365"/>
                    <a:pt x="685800" y="347687"/>
                  </a:cubicBezTo>
                  <a:cubicBezTo>
                    <a:pt x="698148" y="342074"/>
                    <a:pt x="711380" y="338617"/>
                    <a:pt x="723900" y="333400"/>
                  </a:cubicBezTo>
                  <a:cubicBezTo>
                    <a:pt x="730453" y="330669"/>
                    <a:pt x="736425" y="326672"/>
                    <a:pt x="742950" y="323875"/>
                  </a:cubicBezTo>
                  <a:cubicBezTo>
                    <a:pt x="747564" y="321897"/>
                    <a:pt x="752624" y="321090"/>
                    <a:pt x="757238" y="319112"/>
                  </a:cubicBezTo>
                  <a:cubicBezTo>
                    <a:pt x="763763" y="316315"/>
                    <a:pt x="769762" y="312384"/>
                    <a:pt x="776288" y="309587"/>
                  </a:cubicBezTo>
                  <a:cubicBezTo>
                    <a:pt x="780902" y="307610"/>
                    <a:pt x="786005" y="306902"/>
                    <a:pt x="790575" y="304825"/>
                  </a:cubicBezTo>
                  <a:cubicBezTo>
                    <a:pt x="803501" y="298949"/>
                    <a:pt x="815205" y="290265"/>
                    <a:pt x="828675" y="285775"/>
                  </a:cubicBezTo>
                  <a:cubicBezTo>
                    <a:pt x="833438" y="284187"/>
                    <a:pt x="838473" y="283257"/>
                    <a:pt x="842963" y="281012"/>
                  </a:cubicBezTo>
                  <a:cubicBezTo>
                    <a:pt x="874729" y="265129"/>
                    <a:pt x="861377" y="266549"/>
                    <a:pt x="895350" y="247675"/>
                  </a:cubicBezTo>
                  <a:cubicBezTo>
                    <a:pt x="899739" y="245237"/>
                    <a:pt x="904937" y="244675"/>
                    <a:pt x="909638" y="242912"/>
                  </a:cubicBezTo>
                  <a:cubicBezTo>
                    <a:pt x="945439" y="229486"/>
                    <a:pt x="920831" y="235910"/>
                    <a:pt x="957263" y="228625"/>
                  </a:cubicBezTo>
                  <a:cubicBezTo>
                    <a:pt x="1008017" y="208323"/>
                    <a:pt x="954297" y="228135"/>
                    <a:pt x="1004888" y="214337"/>
                  </a:cubicBezTo>
                  <a:cubicBezTo>
                    <a:pt x="1014574" y="211695"/>
                    <a:pt x="1023777" y="207454"/>
                    <a:pt x="1033463" y="204812"/>
                  </a:cubicBezTo>
                  <a:cubicBezTo>
                    <a:pt x="1041272" y="202682"/>
                    <a:pt x="1049422" y="202013"/>
                    <a:pt x="1057275" y="200050"/>
                  </a:cubicBezTo>
                  <a:cubicBezTo>
                    <a:pt x="1062145" y="198832"/>
                    <a:pt x="1066736" y="196666"/>
                    <a:pt x="1071563" y="195287"/>
                  </a:cubicBezTo>
                  <a:cubicBezTo>
                    <a:pt x="1077857" y="193489"/>
                    <a:pt x="1084263" y="192112"/>
                    <a:pt x="1090613" y="190525"/>
                  </a:cubicBezTo>
                  <a:cubicBezTo>
                    <a:pt x="1096963" y="187350"/>
                    <a:pt x="1103138" y="183797"/>
                    <a:pt x="1109663" y="181000"/>
                  </a:cubicBezTo>
                  <a:cubicBezTo>
                    <a:pt x="1125725" y="174116"/>
                    <a:pt x="1124862" y="177521"/>
                    <a:pt x="1143000" y="171475"/>
                  </a:cubicBezTo>
                  <a:cubicBezTo>
                    <a:pt x="1151110" y="168772"/>
                    <a:pt x="1158624" y="164407"/>
                    <a:pt x="1166813" y="161950"/>
                  </a:cubicBezTo>
                  <a:cubicBezTo>
                    <a:pt x="1174566" y="159624"/>
                    <a:pt x="1182816" y="159317"/>
                    <a:pt x="1190625" y="157187"/>
                  </a:cubicBezTo>
                  <a:cubicBezTo>
                    <a:pt x="1257070" y="139065"/>
                    <a:pt x="1185014" y="154498"/>
                    <a:pt x="1243013" y="142900"/>
                  </a:cubicBezTo>
                  <a:cubicBezTo>
                    <a:pt x="1250950" y="139725"/>
                    <a:pt x="1258821" y="136377"/>
                    <a:pt x="1266825" y="133375"/>
                  </a:cubicBezTo>
                  <a:cubicBezTo>
                    <a:pt x="1271526" y="131612"/>
                    <a:pt x="1276499" y="130590"/>
                    <a:pt x="1281113" y="128612"/>
                  </a:cubicBezTo>
                  <a:cubicBezTo>
                    <a:pt x="1287638" y="125815"/>
                    <a:pt x="1293428" y="121332"/>
                    <a:pt x="1300163" y="119087"/>
                  </a:cubicBezTo>
                  <a:cubicBezTo>
                    <a:pt x="1307842" y="116527"/>
                    <a:pt x="1316038" y="115912"/>
                    <a:pt x="1323975" y="114325"/>
                  </a:cubicBezTo>
                  <a:cubicBezTo>
                    <a:pt x="1330325" y="111150"/>
                    <a:pt x="1336378" y="107293"/>
                    <a:pt x="1343025" y="104800"/>
                  </a:cubicBezTo>
                  <a:cubicBezTo>
                    <a:pt x="1349154" y="102502"/>
                    <a:pt x="1355806" y="101918"/>
                    <a:pt x="1362075" y="100037"/>
                  </a:cubicBezTo>
                  <a:cubicBezTo>
                    <a:pt x="1371692" y="97152"/>
                    <a:pt x="1381328" y="94241"/>
                    <a:pt x="1390650" y="90512"/>
                  </a:cubicBezTo>
                  <a:cubicBezTo>
                    <a:pt x="1397242" y="87875"/>
                    <a:pt x="1403174" y="83784"/>
                    <a:pt x="1409700" y="80987"/>
                  </a:cubicBezTo>
                  <a:cubicBezTo>
                    <a:pt x="1414314" y="79010"/>
                    <a:pt x="1419374" y="78202"/>
                    <a:pt x="1423988" y="76225"/>
                  </a:cubicBezTo>
                  <a:cubicBezTo>
                    <a:pt x="1454950" y="62956"/>
                    <a:pt x="1433648" y="66331"/>
                    <a:pt x="1476375" y="57175"/>
                  </a:cubicBezTo>
                  <a:cubicBezTo>
                    <a:pt x="1606806" y="29224"/>
                    <a:pt x="1434471" y="70508"/>
                    <a:pt x="1533525" y="47650"/>
                  </a:cubicBezTo>
                  <a:cubicBezTo>
                    <a:pt x="1644729" y="21988"/>
                    <a:pt x="1505317" y="51479"/>
                    <a:pt x="1604963" y="33362"/>
                  </a:cubicBezTo>
                  <a:cubicBezTo>
                    <a:pt x="1611403" y="32191"/>
                    <a:pt x="1617473" y="28867"/>
                    <a:pt x="1624013" y="28600"/>
                  </a:cubicBezTo>
                  <a:cubicBezTo>
                    <a:pt x="1695409" y="25686"/>
                    <a:pt x="1766888" y="25425"/>
                    <a:pt x="1838325" y="23837"/>
                  </a:cubicBezTo>
                  <a:cubicBezTo>
                    <a:pt x="1867595" y="17984"/>
                    <a:pt x="1862744" y="19621"/>
                    <a:pt x="1895475" y="9550"/>
                  </a:cubicBezTo>
                  <a:cubicBezTo>
                    <a:pt x="1929694" y="-979"/>
                    <a:pt x="1913177" y="25"/>
                    <a:pt x="1933575" y="2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832018" y="2627330"/>
              <a:ext cx="16098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Regression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148872" y="3023623"/>
            <a:ext cx="3344021" cy="2450524"/>
            <a:chOff x="4788024" y="2627330"/>
            <a:chExt cx="3344021" cy="2450524"/>
          </a:xfrm>
        </p:grpSpPr>
        <p:grpSp>
          <p:nvGrpSpPr>
            <p:cNvPr id="162" name="그룹 161"/>
            <p:cNvGrpSpPr/>
            <p:nvPr/>
          </p:nvGrpSpPr>
          <p:grpSpPr>
            <a:xfrm>
              <a:off x="4788024" y="3002945"/>
              <a:ext cx="3344021" cy="2074909"/>
              <a:chOff x="651915" y="3002945"/>
              <a:chExt cx="3344021" cy="2074909"/>
            </a:xfrm>
          </p:grpSpPr>
          <p:cxnSp>
            <p:nvCxnSpPr>
              <p:cNvPr id="198" name="직선 연결선 197"/>
              <p:cNvCxnSpPr/>
              <p:nvPr/>
            </p:nvCxnSpPr>
            <p:spPr>
              <a:xfrm>
                <a:off x="1619672" y="3002945"/>
                <a:ext cx="0" cy="14341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>
              <a:xfrm>
                <a:off x="1619672" y="4437112"/>
                <a:ext cx="223224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0" name="TextBox 199"/>
              <p:cNvSpPr txBox="1"/>
              <p:nvPr/>
            </p:nvSpPr>
            <p:spPr>
              <a:xfrm>
                <a:off x="1832018" y="4816244"/>
                <a:ext cx="1609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시험점수</a:t>
                </a:r>
                <a:endPara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651915" y="3576392"/>
                <a:ext cx="46370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합격여부</a:t>
                </a:r>
                <a:endPara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1475656" y="4536824"/>
                <a:ext cx="28803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0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1979712" y="4536824"/>
                <a:ext cx="43204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20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2508804" y="4536824"/>
                <a:ext cx="40701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40</a:t>
                </a: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2993924" y="4536824"/>
                <a:ext cx="46992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60</a:t>
                </a: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3484528" y="4536824"/>
                <a:ext cx="51140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80</a:t>
                </a:r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1028896" y="4239165"/>
                <a:ext cx="48952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0(N)</a:t>
                </a: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1028896" y="3002945"/>
                <a:ext cx="48952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1(Y)</a:t>
                </a:r>
              </a:p>
            </p:txBody>
          </p:sp>
          <p:cxnSp>
            <p:nvCxnSpPr>
              <p:cNvPr id="211" name="직선 연결선 210"/>
              <p:cNvCxnSpPr/>
              <p:nvPr/>
            </p:nvCxnSpPr>
            <p:spPr>
              <a:xfrm>
                <a:off x="1547664" y="3140968"/>
                <a:ext cx="14401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/>
              <p:cNvCxnSpPr/>
              <p:nvPr/>
            </p:nvCxnSpPr>
            <p:spPr>
              <a:xfrm flipV="1">
                <a:off x="2195736" y="4365104"/>
                <a:ext cx="0" cy="1440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직선 연결선 214"/>
              <p:cNvCxnSpPr/>
              <p:nvPr/>
            </p:nvCxnSpPr>
            <p:spPr>
              <a:xfrm flipV="1">
                <a:off x="2699792" y="4365104"/>
                <a:ext cx="0" cy="1440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직선 연결선 215"/>
              <p:cNvCxnSpPr/>
              <p:nvPr/>
            </p:nvCxnSpPr>
            <p:spPr>
              <a:xfrm flipV="1">
                <a:off x="3203848" y="4365104"/>
                <a:ext cx="0" cy="1440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/>
              <p:cNvCxnSpPr/>
              <p:nvPr/>
            </p:nvCxnSpPr>
            <p:spPr>
              <a:xfrm flipV="1">
                <a:off x="3726956" y="4365104"/>
                <a:ext cx="0" cy="1440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그룹 162"/>
            <p:cNvGrpSpPr/>
            <p:nvPr/>
          </p:nvGrpSpPr>
          <p:grpSpPr>
            <a:xfrm>
              <a:off x="6115821" y="4382731"/>
              <a:ext cx="93494" cy="93494"/>
              <a:chOff x="2195736" y="2467635"/>
              <a:chExt cx="144016" cy="144016"/>
            </a:xfrm>
          </p:grpSpPr>
          <p:cxnSp>
            <p:nvCxnSpPr>
              <p:cNvPr id="196" name="직선 연결선 195"/>
              <p:cNvCxnSpPr/>
              <p:nvPr/>
            </p:nvCxnSpPr>
            <p:spPr>
              <a:xfrm>
                <a:off x="2195736" y="2467635"/>
                <a:ext cx="144016" cy="144016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>
              <a:xfrm rot="5400000">
                <a:off x="2195736" y="2467635"/>
                <a:ext cx="144016" cy="144016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그룹 164"/>
            <p:cNvGrpSpPr/>
            <p:nvPr/>
          </p:nvGrpSpPr>
          <p:grpSpPr>
            <a:xfrm>
              <a:off x="6468314" y="4387780"/>
              <a:ext cx="93494" cy="93494"/>
              <a:chOff x="2195736" y="2467635"/>
              <a:chExt cx="144016" cy="144016"/>
            </a:xfrm>
          </p:grpSpPr>
          <p:cxnSp>
            <p:nvCxnSpPr>
              <p:cNvPr id="192" name="직선 연결선 191"/>
              <p:cNvCxnSpPr/>
              <p:nvPr/>
            </p:nvCxnSpPr>
            <p:spPr>
              <a:xfrm>
                <a:off x="2195736" y="2467635"/>
                <a:ext cx="144016" cy="144016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/>
              <p:cNvCxnSpPr/>
              <p:nvPr/>
            </p:nvCxnSpPr>
            <p:spPr>
              <a:xfrm rot="5400000">
                <a:off x="2195736" y="2467635"/>
                <a:ext cx="144016" cy="144016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그룹 166"/>
            <p:cNvGrpSpPr/>
            <p:nvPr/>
          </p:nvGrpSpPr>
          <p:grpSpPr>
            <a:xfrm>
              <a:off x="6807886" y="4381631"/>
              <a:ext cx="93494" cy="93494"/>
              <a:chOff x="2195736" y="2467635"/>
              <a:chExt cx="144016" cy="144016"/>
            </a:xfrm>
          </p:grpSpPr>
          <p:cxnSp>
            <p:nvCxnSpPr>
              <p:cNvPr id="188" name="직선 연결선 187"/>
              <p:cNvCxnSpPr/>
              <p:nvPr/>
            </p:nvCxnSpPr>
            <p:spPr>
              <a:xfrm>
                <a:off x="2195736" y="2467635"/>
                <a:ext cx="144016" cy="144016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>
              <a:xfrm rot="5400000">
                <a:off x="2195736" y="2467635"/>
                <a:ext cx="144016" cy="144016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그룹 168"/>
            <p:cNvGrpSpPr/>
            <p:nvPr/>
          </p:nvGrpSpPr>
          <p:grpSpPr>
            <a:xfrm>
              <a:off x="7187632" y="3100675"/>
              <a:ext cx="93494" cy="93494"/>
              <a:chOff x="2195736" y="2467635"/>
              <a:chExt cx="144016" cy="144016"/>
            </a:xfrm>
          </p:grpSpPr>
          <p:cxnSp>
            <p:nvCxnSpPr>
              <p:cNvPr id="184" name="직선 연결선 183"/>
              <p:cNvCxnSpPr/>
              <p:nvPr/>
            </p:nvCxnSpPr>
            <p:spPr>
              <a:xfrm>
                <a:off x="2195736" y="2467635"/>
                <a:ext cx="144016" cy="144016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/>
              <p:cNvCxnSpPr/>
              <p:nvPr/>
            </p:nvCxnSpPr>
            <p:spPr>
              <a:xfrm rot="5400000">
                <a:off x="2195736" y="2467635"/>
                <a:ext cx="144016" cy="144016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그룹 169"/>
            <p:cNvGrpSpPr/>
            <p:nvPr/>
          </p:nvGrpSpPr>
          <p:grpSpPr>
            <a:xfrm>
              <a:off x="7080574" y="3098134"/>
              <a:ext cx="93494" cy="93494"/>
              <a:chOff x="2195736" y="2467635"/>
              <a:chExt cx="144016" cy="144016"/>
            </a:xfrm>
          </p:grpSpPr>
          <p:cxnSp>
            <p:nvCxnSpPr>
              <p:cNvPr id="182" name="직선 연결선 181"/>
              <p:cNvCxnSpPr/>
              <p:nvPr/>
            </p:nvCxnSpPr>
            <p:spPr>
              <a:xfrm>
                <a:off x="2195736" y="2467635"/>
                <a:ext cx="144016" cy="144016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 rot="5400000">
                <a:off x="2195736" y="2467635"/>
                <a:ext cx="144016" cy="144016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그룹 170"/>
            <p:cNvGrpSpPr/>
            <p:nvPr/>
          </p:nvGrpSpPr>
          <p:grpSpPr>
            <a:xfrm>
              <a:off x="7339957" y="3100675"/>
              <a:ext cx="93494" cy="93494"/>
              <a:chOff x="2195736" y="2467635"/>
              <a:chExt cx="144016" cy="144016"/>
            </a:xfrm>
          </p:grpSpPr>
          <p:cxnSp>
            <p:nvCxnSpPr>
              <p:cNvPr id="180" name="직선 연결선 179"/>
              <p:cNvCxnSpPr/>
              <p:nvPr/>
            </p:nvCxnSpPr>
            <p:spPr>
              <a:xfrm>
                <a:off x="2195736" y="2467635"/>
                <a:ext cx="144016" cy="144016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>
              <a:xfrm rot="5400000">
                <a:off x="2195736" y="2467635"/>
                <a:ext cx="144016" cy="144016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그룹 171"/>
            <p:cNvGrpSpPr/>
            <p:nvPr/>
          </p:nvGrpSpPr>
          <p:grpSpPr>
            <a:xfrm>
              <a:off x="7628677" y="3101757"/>
              <a:ext cx="93494" cy="93494"/>
              <a:chOff x="2195736" y="2467635"/>
              <a:chExt cx="144016" cy="144016"/>
            </a:xfrm>
          </p:grpSpPr>
          <p:cxnSp>
            <p:nvCxnSpPr>
              <p:cNvPr id="178" name="직선 연결선 177"/>
              <p:cNvCxnSpPr/>
              <p:nvPr/>
            </p:nvCxnSpPr>
            <p:spPr>
              <a:xfrm>
                <a:off x="2195736" y="2467635"/>
                <a:ext cx="144016" cy="144016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 rot="5400000">
                <a:off x="2195736" y="2467635"/>
                <a:ext cx="144016" cy="144016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그룹 172"/>
            <p:cNvGrpSpPr/>
            <p:nvPr/>
          </p:nvGrpSpPr>
          <p:grpSpPr>
            <a:xfrm>
              <a:off x="7807300" y="3098134"/>
              <a:ext cx="93494" cy="93494"/>
              <a:chOff x="2195736" y="2467635"/>
              <a:chExt cx="144016" cy="144016"/>
            </a:xfrm>
          </p:grpSpPr>
          <p:cxnSp>
            <p:nvCxnSpPr>
              <p:cNvPr id="176" name="직선 연결선 175"/>
              <p:cNvCxnSpPr/>
              <p:nvPr/>
            </p:nvCxnSpPr>
            <p:spPr>
              <a:xfrm>
                <a:off x="2195736" y="2467635"/>
                <a:ext cx="144016" cy="144016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/>
              <p:cNvCxnSpPr/>
              <p:nvPr/>
            </p:nvCxnSpPr>
            <p:spPr>
              <a:xfrm rot="5400000">
                <a:off x="2195736" y="2467635"/>
                <a:ext cx="144016" cy="144016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/>
            <p:cNvSpPr txBox="1"/>
            <p:nvPr/>
          </p:nvSpPr>
          <p:spPr>
            <a:xfrm>
              <a:off x="5968127" y="2627330"/>
              <a:ext cx="16098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Classification</a:t>
              </a:r>
            </a:p>
          </p:txBody>
        </p:sp>
      </p:grpSp>
      <p:sp>
        <p:nvSpPr>
          <p:cNvPr id="328" name="TextBox 327"/>
          <p:cNvSpPr txBox="1"/>
          <p:nvPr/>
        </p:nvSpPr>
        <p:spPr>
          <a:xfrm>
            <a:off x="3243244" y="1456859"/>
            <a:ext cx="3325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Supervised Learning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2339752" y="1964704"/>
            <a:ext cx="5132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학습할 데이터의 결과가 무엇인지 정해져 있다</a:t>
            </a:r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pPr algn="ctr"/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mapping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019236" y="5657878"/>
            <a:ext cx="19722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결과가 연속적</a:t>
            </a:r>
            <a:endParaRPr lang="en-US" altLang="ko-KR" sz="1500" dirty="0">
              <a:ln>
                <a:solidFill>
                  <a:schemeClr val="tx1">
                    <a:alpha val="3000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집 평수 </a:t>
            </a:r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가격</a:t>
            </a:r>
            <a:endParaRPr lang="en-US" altLang="ko-KR" sz="1500" dirty="0">
              <a:ln>
                <a:solidFill>
                  <a:schemeClr val="tx1">
                    <a:alpha val="3000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182591" y="5657878"/>
            <a:ext cx="19722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결과가 비연속적</a:t>
            </a:r>
            <a:endParaRPr lang="en-US" altLang="ko-KR" sz="1500" dirty="0">
              <a:ln>
                <a:solidFill>
                  <a:schemeClr val="tx1">
                    <a:alpha val="3000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시험점수 </a:t>
            </a:r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합</a:t>
            </a:r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/</a:t>
            </a:r>
            <a:r>
              <a: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불</a:t>
            </a:r>
            <a:endParaRPr lang="en-US" altLang="ko-KR" sz="1500" dirty="0">
              <a:ln>
                <a:solidFill>
                  <a:schemeClr val="tx1">
                    <a:alpha val="3000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종양크기 </a:t>
            </a:r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음성</a:t>
            </a:r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/</a:t>
            </a:r>
            <a:r>
              <a: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양성</a:t>
            </a:r>
            <a:endParaRPr lang="en-US" altLang="ko-KR" sz="1500" dirty="0">
              <a:ln>
                <a:solidFill>
                  <a:schemeClr val="tx1">
                    <a:alpha val="3000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123549" y="2257532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74868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0"/>
      <p:bldP spid="329" grpId="0"/>
      <p:bldP spid="124" grpId="0"/>
      <p:bldP spid="1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80468" y="14119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TensorFlow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005111" y="-5239"/>
            <a:ext cx="1760584" cy="653632"/>
            <a:chOff x="1005111" y="-5239"/>
            <a:chExt cx="1760584" cy="653632"/>
          </a:xfrm>
        </p:grpSpPr>
        <p:sp>
          <p:nvSpPr>
            <p:cNvPr id="41" name="직각 삼각형 40"/>
            <p:cNvSpPr/>
            <p:nvPr/>
          </p:nvSpPr>
          <p:spPr>
            <a:xfrm rot="5400000">
              <a:off x="2674586" y="542303"/>
              <a:ext cx="75448" cy="106771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05111" y="-5239"/>
              <a:ext cx="1653815" cy="653632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028896" y="1384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Machine Learning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27984" y="138482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성적 예측 프로그램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005111" y="780166"/>
            <a:ext cx="2654304" cy="584775"/>
            <a:chOff x="1026935" y="822289"/>
            <a:chExt cx="2654304" cy="584775"/>
          </a:xfrm>
        </p:grpSpPr>
        <p:sp>
          <p:nvSpPr>
            <p:cNvPr id="46" name="TextBox 45"/>
            <p:cNvSpPr txBox="1"/>
            <p:nvPr/>
          </p:nvSpPr>
          <p:spPr>
            <a:xfrm>
              <a:off x="1231056" y="822289"/>
              <a:ext cx="24501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Supervised Learning</a:t>
              </a:r>
            </a:p>
            <a:p>
              <a:pPr algn="ctr"/>
              <a:r>
                <a:rPr lang="en-US" altLang="ko-KR" sz="16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-윤고딕320" panose="02030504000101010101" pitchFamily="18" charset="-127"/>
                  <a:ea typeface="-윤고딕320" panose="02030504000101010101" pitchFamily="18" charset="-127"/>
                </a:rPr>
                <a:t>Unsupervised learning</a:t>
              </a: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1026935" y="1038753"/>
              <a:ext cx="288032" cy="154419"/>
              <a:chOff x="1026935" y="1038753"/>
              <a:chExt cx="288032" cy="154419"/>
            </a:xfrm>
          </p:grpSpPr>
          <p:sp>
            <p:nvSpPr>
              <p:cNvPr id="48" name="갈매기형 수장 14"/>
              <p:cNvSpPr/>
              <p:nvPr/>
            </p:nvSpPr>
            <p:spPr>
              <a:xfrm>
                <a:off x="1174586" y="103875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갈매기형 수장 15"/>
              <p:cNvSpPr/>
              <p:nvPr/>
            </p:nvSpPr>
            <p:spPr>
              <a:xfrm>
                <a:off x="1026935" y="1038753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5376864" y="3157809"/>
            <a:ext cx="2293103" cy="2143399"/>
            <a:chOff x="5284864" y="3874193"/>
            <a:chExt cx="2293103" cy="2143399"/>
          </a:xfrm>
        </p:grpSpPr>
        <p:grpSp>
          <p:nvGrpSpPr>
            <p:cNvPr id="262" name="그룹 261"/>
            <p:cNvGrpSpPr/>
            <p:nvPr/>
          </p:nvGrpSpPr>
          <p:grpSpPr>
            <a:xfrm>
              <a:off x="5284864" y="4249808"/>
              <a:ext cx="2293103" cy="1767784"/>
              <a:chOff x="1148755" y="3002945"/>
              <a:chExt cx="2293103" cy="1767784"/>
            </a:xfrm>
          </p:grpSpPr>
          <p:cxnSp>
            <p:nvCxnSpPr>
              <p:cNvPr id="288" name="직선 연결선 287"/>
              <p:cNvCxnSpPr/>
              <p:nvPr/>
            </p:nvCxnSpPr>
            <p:spPr>
              <a:xfrm>
                <a:off x="1619672" y="3002945"/>
                <a:ext cx="0" cy="14341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직선 연결선 288"/>
              <p:cNvCxnSpPr/>
              <p:nvPr/>
            </p:nvCxnSpPr>
            <p:spPr>
              <a:xfrm>
                <a:off x="1619672" y="4437112"/>
                <a:ext cx="176854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0" name="TextBox 289"/>
                  <p:cNvSpPr txBox="1"/>
                  <p:nvPr/>
                </p:nvSpPr>
                <p:spPr>
                  <a:xfrm>
                    <a:off x="1832018" y="4509119"/>
                    <a:ext cx="1609840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100" b="0" i="1" smtClean="0">
                                  <a:ln>
                                    <a:solidFill>
                                      <a:schemeClr val="tx1">
                                        <a:alpha val="30000"/>
                                      </a:schemeClr>
                                    </a:solidFill>
                                  </a:ln>
                                  <a:solidFill>
                                    <a:srgbClr val="272123"/>
                                  </a:solidFill>
                                  <a:latin typeface="Cambria Math" panose="02040503050406030204" pitchFamily="18" charset="0"/>
                                  <a:ea typeface="-윤고딕320" panose="02030504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100" b="0" i="1" smtClean="0">
                                  <a:ln>
                                    <a:solidFill>
                                      <a:schemeClr val="tx1">
                                        <a:alpha val="30000"/>
                                      </a:schemeClr>
                                    </a:solidFill>
                                  </a:ln>
                                  <a:solidFill>
                                    <a:srgbClr val="272123"/>
                                  </a:solidFill>
                                  <a:latin typeface="Cambria Math" panose="02040503050406030204" pitchFamily="18" charset="0"/>
                                  <a:ea typeface="-윤고딕320" panose="02030504000101010101" pitchFamily="18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n>
                                    <a:solidFill>
                                      <a:schemeClr val="tx1">
                                        <a:alpha val="30000"/>
                                      </a:schemeClr>
                                    </a:solidFill>
                                  </a:ln>
                                  <a:solidFill>
                                    <a:srgbClr val="272123"/>
                                  </a:solidFill>
                                  <a:latin typeface="Cambria Math" panose="02040503050406030204" pitchFamily="18" charset="0"/>
                                  <a:ea typeface="-윤고딕320" panose="02030504000101010101" pitchFamily="18" charset="-127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sz="1100" dirty="0">
                      <a:ln>
                        <a:solidFill>
                          <a:schemeClr val="tx1">
                            <a:alpha val="30000"/>
                          </a:schemeClr>
                        </a:solidFill>
                      </a:ln>
                      <a:solidFill>
                        <a:srgbClr val="272123"/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</p:txBody>
              </p:sp>
            </mc:Choice>
            <mc:Fallback xmlns="">
              <p:sp>
                <p:nvSpPr>
                  <p:cNvPr id="290" name="TextBox 2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2018" y="4509119"/>
                    <a:ext cx="1609840" cy="2616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1" name="TextBox 290"/>
                  <p:cNvSpPr txBox="1"/>
                  <p:nvPr/>
                </p:nvSpPr>
                <p:spPr>
                  <a:xfrm>
                    <a:off x="1148755" y="3576392"/>
                    <a:ext cx="46370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100" i="1" smtClean="0">
                                  <a:ln>
                                    <a:solidFill>
                                      <a:schemeClr val="tx1">
                                        <a:alpha val="30000"/>
                                      </a:schemeClr>
                                    </a:solidFill>
                                  </a:ln>
                                  <a:solidFill>
                                    <a:srgbClr val="272123"/>
                                  </a:solidFill>
                                  <a:latin typeface="Cambria Math" panose="02040503050406030204" pitchFamily="18" charset="0"/>
                                  <a:ea typeface="-윤고딕320" panose="02030504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ln>
                                    <a:solidFill>
                                      <a:schemeClr val="tx1">
                                        <a:alpha val="30000"/>
                                      </a:schemeClr>
                                    </a:solidFill>
                                  </a:ln>
                                  <a:solidFill>
                                    <a:srgbClr val="272123"/>
                                  </a:solidFill>
                                  <a:latin typeface="Cambria Math" panose="02040503050406030204" pitchFamily="18" charset="0"/>
                                  <a:ea typeface="-윤고딕320" panose="02030504000101010101" pitchFamily="18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n>
                                    <a:solidFill>
                                      <a:schemeClr val="tx1">
                                        <a:alpha val="30000"/>
                                      </a:schemeClr>
                                    </a:solidFill>
                                  </a:ln>
                                  <a:solidFill>
                                    <a:srgbClr val="272123"/>
                                  </a:solidFill>
                                  <a:latin typeface="Cambria Math" panose="02040503050406030204" pitchFamily="18" charset="0"/>
                                  <a:ea typeface="-윤고딕320" panose="02030504000101010101" pitchFamily="18" charset="-127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sz="1100" dirty="0">
                      <a:ln>
                        <a:solidFill>
                          <a:schemeClr val="tx1">
                            <a:alpha val="30000"/>
                          </a:schemeClr>
                        </a:solidFill>
                      </a:ln>
                      <a:solidFill>
                        <a:srgbClr val="272123"/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</p:txBody>
              </p:sp>
            </mc:Choice>
            <mc:Fallback xmlns="">
              <p:sp>
                <p:nvSpPr>
                  <p:cNvPr id="291" name="TextBox 2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8755" y="3576392"/>
                    <a:ext cx="463701" cy="2616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71" name="TextBox 270"/>
            <p:cNvSpPr txBox="1"/>
            <p:nvPr/>
          </p:nvSpPr>
          <p:spPr>
            <a:xfrm>
              <a:off x="5968127" y="3874193"/>
              <a:ext cx="16098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Unsupervised Learning</a:t>
              </a:r>
            </a:p>
          </p:txBody>
        </p:sp>
        <p:sp>
          <p:nvSpPr>
            <p:cNvPr id="29" name="타원 28"/>
            <p:cNvSpPr/>
            <p:nvPr/>
          </p:nvSpPr>
          <p:spPr>
            <a:xfrm>
              <a:off x="6954223" y="4378646"/>
              <a:ext cx="88965" cy="88962"/>
            </a:xfrm>
            <a:prstGeom prst="ellipse">
              <a:avLst/>
            </a:prstGeom>
            <a:noFill/>
            <a:ln w="6350">
              <a:solidFill>
                <a:srgbClr val="F228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/>
            <p:cNvSpPr/>
            <p:nvPr/>
          </p:nvSpPr>
          <p:spPr>
            <a:xfrm>
              <a:off x="7098667" y="4464639"/>
              <a:ext cx="88965" cy="88962"/>
            </a:xfrm>
            <a:prstGeom prst="ellipse">
              <a:avLst/>
            </a:prstGeom>
            <a:noFill/>
            <a:ln w="6350">
              <a:solidFill>
                <a:srgbClr val="F228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/>
            <p:cNvSpPr/>
            <p:nvPr/>
          </p:nvSpPr>
          <p:spPr>
            <a:xfrm>
              <a:off x="7145414" y="4334165"/>
              <a:ext cx="88965" cy="88962"/>
            </a:xfrm>
            <a:prstGeom prst="ellipse">
              <a:avLst/>
            </a:prstGeom>
            <a:noFill/>
            <a:ln w="6350">
              <a:solidFill>
                <a:srgbClr val="F228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타원 305"/>
            <p:cNvSpPr/>
            <p:nvPr/>
          </p:nvSpPr>
          <p:spPr>
            <a:xfrm>
              <a:off x="7260250" y="4455404"/>
              <a:ext cx="88965" cy="88962"/>
            </a:xfrm>
            <a:prstGeom prst="ellipse">
              <a:avLst/>
            </a:prstGeom>
            <a:noFill/>
            <a:ln w="6350">
              <a:solidFill>
                <a:srgbClr val="F228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타원 306"/>
            <p:cNvSpPr/>
            <p:nvPr/>
          </p:nvSpPr>
          <p:spPr>
            <a:xfrm>
              <a:off x="7189896" y="4614076"/>
              <a:ext cx="88965" cy="88962"/>
            </a:xfrm>
            <a:prstGeom prst="ellipse">
              <a:avLst/>
            </a:prstGeom>
            <a:noFill/>
            <a:ln w="6350">
              <a:solidFill>
                <a:srgbClr val="F228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타원 307"/>
            <p:cNvSpPr/>
            <p:nvPr/>
          </p:nvSpPr>
          <p:spPr>
            <a:xfrm>
              <a:off x="7314479" y="4340695"/>
              <a:ext cx="88965" cy="88962"/>
            </a:xfrm>
            <a:prstGeom prst="ellipse">
              <a:avLst/>
            </a:prstGeom>
            <a:noFill/>
            <a:ln w="6350">
              <a:solidFill>
                <a:srgbClr val="F228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타원 308"/>
            <p:cNvSpPr/>
            <p:nvPr/>
          </p:nvSpPr>
          <p:spPr>
            <a:xfrm>
              <a:off x="6967977" y="4544152"/>
              <a:ext cx="88965" cy="88962"/>
            </a:xfrm>
            <a:prstGeom prst="ellipse">
              <a:avLst/>
            </a:prstGeom>
            <a:noFill/>
            <a:ln w="6350">
              <a:solidFill>
                <a:srgbClr val="F228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타원 309"/>
            <p:cNvSpPr/>
            <p:nvPr/>
          </p:nvSpPr>
          <p:spPr>
            <a:xfrm>
              <a:off x="6023653" y="4592642"/>
              <a:ext cx="88965" cy="88962"/>
            </a:xfrm>
            <a:prstGeom prst="ellipse">
              <a:avLst/>
            </a:prstGeom>
            <a:noFill/>
            <a:ln w="6350">
              <a:solidFill>
                <a:srgbClr val="F228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타원 310"/>
            <p:cNvSpPr/>
            <p:nvPr/>
          </p:nvSpPr>
          <p:spPr>
            <a:xfrm>
              <a:off x="6168097" y="4678635"/>
              <a:ext cx="88965" cy="88962"/>
            </a:xfrm>
            <a:prstGeom prst="ellipse">
              <a:avLst/>
            </a:prstGeom>
            <a:noFill/>
            <a:ln w="6350">
              <a:solidFill>
                <a:srgbClr val="F228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타원 311"/>
            <p:cNvSpPr/>
            <p:nvPr/>
          </p:nvSpPr>
          <p:spPr>
            <a:xfrm>
              <a:off x="6214844" y="4548161"/>
              <a:ext cx="88965" cy="88962"/>
            </a:xfrm>
            <a:prstGeom prst="ellipse">
              <a:avLst/>
            </a:prstGeom>
            <a:noFill/>
            <a:ln w="6350">
              <a:solidFill>
                <a:srgbClr val="F228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타원 312"/>
            <p:cNvSpPr/>
            <p:nvPr/>
          </p:nvSpPr>
          <p:spPr>
            <a:xfrm>
              <a:off x="6329680" y="4669400"/>
              <a:ext cx="88965" cy="88962"/>
            </a:xfrm>
            <a:prstGeom prst="ellipse">
              <a:avLst/>
            </a:prstGeom>
            <a:noFill/>
            <a:ln w="6350">
              <a:solidFill>
                <a:srgbClr val="F228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/>
            <p:cNvSpPr/>
            <p:nvPr/>
          </p:nvSpPr>
          <p:spPr>
            <a:xfrm>
              <a:off x="6065378" y="4444571"/>
              <a:ext cx="88965" cy="88962"/>
            </a:xfrm>
            <a:prstGeom prst="ellipse">
              <a:avLst/>
            </a:prstGeom>
            <a:noFill/>
            <a:ln w="6350">
              <a:solidFill>
                <a:srgbClr val="F228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/>
            <p:cNvSpPr/>
            <p:nvPr/>
          </p:nvSpPr>
          <p:spPr>
            <a:xfrm>
              <a:off x="5998341" y="4748446"/>
              <a:ext cx="88965" cy="88962"/>
            </a:xfrm>
            <a:prstGeom prst="ellipse">
              <a:avLst/>
            </a:prstGeom>
            <a:noFill/>
            <a:ln w="6350">
              <a:solidFill>
                <a:srgbClr val="F228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/>
            <p:cNvSpPr/>
            <p:nvPr/>
          </p:nvSpPr>
          <p:spPr>
            <a:xfrm>
              <a:off x="6253136" y="4809109"/>
              <a:ext cx="88965" cy="88962"/>
            </a:xfrm>
            <a:prstGeom prst="ellipse">
              <a:avLst/>
            </a:prstGeom>
            <a:noFill/>
            <a:ln w="6350">
              <a:solidFill>
                <a:srgbClr val="F228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/>
            <p:cNvSpPr/>
            <p:nvPr/>
          </p:nvSpPr>
          <p:spPr>
            <a:xfrm>
              <a:off x="7066887" y="5387527"/>
              <a:ext cx="88965" cy="88962"/>
            </a:xfrm>
            <a:prstGeom prst="ellipse">
              <a:avLst/>
            </a:prstGeom>
            <a:noFill/>
            <a:ln w="6350">
              <a:solidFill>
                <a:srgbClr val="F228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/>
            <p:cNvSpPr/>
            <p:nvPr/>
          </p:nvSpPr>
          <p:spPr>
            <a:xfrm>
              <a:off x="6839946" y="5273235"/>
              <a:ext cx="88965" cy="88962"/>
            </a:xfrm>
            <a:prstGeom prst="ellipse">
              <a:avLst/>
            </a:prstGeom>
            <a:noFill/>
            <a:ln w="6350">
              <a:solidFill>
                <a:srgbClr val="F228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타원 318"/>
            <p:cNvSpPr/>
            <p:nvPr/>
          </p:nvSpPr>
          <p:spPr>
            <a:xfrm>
              <a:off x="6848419" y="5149026"/>
              <a:ext cx="88965" cy="88962"/>
            </a:xfrm>
            <a:prstGeom prst="ellipse">
              <a:avLst/>
            </a:prstGeom>
            <a:noFill/>
            <a:ln w="6350">
              <a:solidFill>
                <a:srgbClr val="F228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타원 319"/>
            <p:cNvSpPr/>
            <p:nvPr/>
          </p:nvSpPr>
          <p:spPr>
            <a:xfrm>
              <a:off x="7001529" y="5264000"/>
              <a:ext cx="88965" cy="88962"/>
            </a:xfrm>
            <a:prstGeom prst="ellipse">
              <a:avLst/>
            </a:prstGeom>
            <a:noFill/>
            <a:ln w="6350">
              <a:solidFill>
                <a:srgbClr val="F228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/>
            <p:cNvSpPr/>
            <p:nvPr/>
          </p:nvSpPr>
          <p:spPr>
            <a:xfrm>
              <a:off x="6931175" y="5422672"/>
              <a:ext cx="88965" cy="88962"/>
            </a:xfrm>
            <a:prstGeom prst="ellipse">
              <a:avLst/>
            </a:prstGeom>
            <a:noFill/>
            <a:ln w="6350">
              <a:solidFill>
                <a:srgbClr val="F228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타원 321"/>
            <p:cNvSpPr/>
            <p:nvPr/>
          </p:nvSpPr>
          <p:spPr>
            <a:xfrm>
              <a:off x="6670190" y="5343046"/>
              <a:ext cx="88965" cy="88962"/>
            </a:xfrm>
            <a:prstGeom prst="ellipse">
              <a:avLst/>
            </a:prstGeom>
            <a:noFill/>
            <a:ln w="6350">
              <a:solidFill>
                <a:srgbClr val="F228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/>
            <p:cNvSpPr/>
            <p:nvPr/>
          </p:nvSpPr>
          <p:spPr>
            <a:xfrm>
              <a:off x="6795463" y="5463901"/>
              <a:ext cx="88965" cy="88962"/>
            </a:xfrm>
            <a:prstGeom prst="ellipse">
              <a:avLst/>
            </a:prstGeom>
            <a:noFill/>
            <a:ln w="6350">
              <a:solidFill>
                <a:srgbClr val="F228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타원 323"/>
            <p:cNvSpPr/>
            <p:nvPr/>
          </p:nvSpPr>
          <p:spPr>
            <a:xfrm>
              <a:off x="6926787" y="4243734"/>
              <a:ext cx="521690" cy="521666"/>
            </a:xfrm>
            <a:prstGeom prst="ellipse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타원 324"/>
            <p:cNvSpPr/>
            <p:nvPr/>
          </p:nvSpPr>
          <p:spPr>
            <a:xfrm>
              <a:off x="5944281" y="4417956"/>
              <a:ext cx="521690" cy="521666"/>
            </a:xfrm>
            <a:prstGeom prst="ellips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타원 325"/>
            <p:cNvSpPr/>
            <p:nvPr/>
          </p:nvSpPr>
          <p:spPr>
            <a:xfrm>
              <a:off x="6652378" y="5090303"/>
              <a:ext cx="521690" cy="52166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1" name="TextBox 330"/>
          <p:cNvSpPr txBox="1"/>
          <p:nvPr/>
        </p:nvSpPr>
        <p:spPr>
          <a:xfrm>
            <a:off x="3070303" y="1484121"/>
            <a:ext cx="3622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Unsupervised Learning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1759602" y="3157809"/>
            <a:ext cx="2293103" cy="2143399"/>
            <a:chOff x="1759602" y="5634515"/>
            <a:chExt cx="2293103" cy="2143399"/>
          </a:xfrm>
        </p:grpSpPr>
        <p:grpSp>
          <p:nvGrpSpPr>
            <p:cNvPr id="395" name="그룹 394"/>
            <p:cNvGrpSpPr/>
            <p:nvPr/>
          </p:nvGrpSpPr>
          <p:grpSpPr>
            <a:xfrm>
              <a:off x="1759602" y="6010130"/>
              <a:ext cx="2293103" cy="1767784"/>
              <a:chOff x="1148755" y="3002945"/>
              <a:chExt cx="2293103" cy="1767784"/>
            </a:xfrm>
          </p:grpSpPr>
          <p:cxnSp>
            <p:nvCxnSpPr>
              <p:cNvPr id="421" name="직선 연결선 420"/>
              <p:cNvCxnSpPr/>
              <p:nvPr/>
            </p:nvCxnSpPr>
            <p:spPr>
              <a:xfrm>
                <a:off x="1619672" y="3002945"/>
                <a:ext cx="0" cy="14341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2" name="직선 연결선 421"/>
              <p:cNvCxnSpPr/>
              <p:nvPr/>
            </p:nvCxnSpPr>
            <p:spPr>
              <a:xfrm>
                <a:off x="1619672" y="4437112"/>
                <a:ext cx="176854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3" name="TextBox 422"/>
                  <p:cNvSpPr txBox="1"/>
                  <p:nvPr/>
                </p:nvSpPr>
                <p:spPr>
                  <a:xfrm>
                    <a:off x="1832018" y="4509119"/>
                    <a:ext cx="1609840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100" b="0" i="1" smtClean="0">
                                  <a:ln>
                                    <a:solidFill>
                                      <a:schemeClr val="tx1">
                                        <a:alpha val="30000"/>
                                      </a:schemeClr>
                                    </a:solidFill>
                                  </a:ln>
                                  <a:solidFill>
                                    <a:srgbClr val="272123"/>
                                  </a:solidFill>
                                  <a:latin typeface="Cambria Math" panose="02040503050406030204" pitchFamily="18" charset="0"/>
                                  <a:ea typeface="-윤고딕320" panose="02030504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100" b="0" i="1" smtClean="0">
                                  <a:ln>
                                    <a:solidFill>
                                      <a:schemeClr val="tx1">
                                        <a:alpha val="30000"/>
                                      </a:schemeClr>
                                    </a:solidFill>
                                  </a:ln>
                                  <a:solidFill>
                                    <a:srgbClr val="272123"/>
                                  </a:solidFill>
                                  <a:latin typeface="Cambria Math" panose="02040503050406030204" pitchFamily="18" charset="0"/>
                                  <a:ea typeface="-윤고딕320" panose="02030504000101010101" pitchFamily="18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n>
                                    <a:solidFill>
                                      <a:schemeClr val="tx1">
                                        <a:alpha val="30000"/>
                                      </a:schemeClr>
                                    </a:solidFill>
                                  </a:ln>
                                  <a:solidFill>
                                    <a:srgbClr val="272123"/>
                                  </a:solidFill>
                                  <a:latin typeface="Cambria Math" panose="02040503050406030204" pitchFamily="18" charset="0"/>
                                  <a:ea typeface="-윤고딕320" panose="02030504000101010101" pitchFamily="18" charset="-127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sz="1100" dirty="0">
                      <a:ln>
                        <a:solidFill>
                          <a:schemeClr val="tx1">
                            <a:alpha val="30000"/>
                          </a:schemeClr>
                        </a:solidFill>
                      </a:ln>
                      <a:solidFill>
                        <a:srgbClr val="272123"/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</p:txBody>
              </p:sp>
            </mc:Choice>
            <mc:Fallback xmlns="">
              <p:sp>
                <p:nvSpPr>
                  <p:cNvPr id="423" name="TextBox 4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2018" y="4509119"/>
                    <a:ext cx="1609840" cy="2616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4" name="TextBox 423"/>
                  <p:cNvSpPr txBox="1"/>
                  <p:nvPr/>
                </p:nvSpPr>
                <p:spPr>
                  <a:xfrm>
                    <a:off x="1148755" y="3576392"/>
                    <a:ext cx="46370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100" i="1" smtClean="0">
                                  <a:ln>
                                    <a:solidFill>
                                      <a:schemeClr val="tx1">
                                        <a:alpha val="30000"/>
                                      </a:schemeClr>
                                    </a:solidFill>
                                  </a:ln>
                                  <a:solidFill>
                                    <a:srgbClr val="272123"/>
                                  </a:solidFill>
                                  <a:latin typeface="Cambria Math" panose="02040503050406030204" pitchFamily="18" charset="0"/>
                                  <a:ea typeface="-윤고딕320" panose="02030504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ln>
                                    <a:solidFill>
                                      <a:schemeClr val="tx1">
                                        <a:alpha val="30000"/>
                                      </a:schemeClr>
                                    </a:solidFill>
                                  </a:ln>
                                  <a:solidFill>
                                    <a:srgbClr val="272123"/>
                                  </a:solidFill>
                                  <a:latin typeface="Cambria Math" panose="02040503050406030204" pitchFamily="18" charset="0"/>
                                  <a:ea typeface="-윤고딕320" panose="02030504000101010101" pitchFamily="18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n>
                                    <a:solidFill>
                                      <a:schemeClr val="tx1">
                                        <a:alpha val="30000"/>
                                      </a:schemeClr>
                                    </a:solidFill>
                                  </a:ln>
                                  <a:solidFill>
                                    <a:srgbClr val="272123"/>
                                  </a:solidFill>
                                  <a:latin typeface="Cambria Math" panose="02040503050406030204" pitchFamily="18" charset="0"/>
                                  <a:ea typeface="-윤고딕320" panose="02030504000101010101" pitchFamily="18" charset="-127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sz="1100" dirty="0">
                      <a:ln>
                        <a:solidFill>
                          <a:schemeClr val="tx1">
                            <a:alpha val="30000"/>
                          </a:schemeClr>
                        </a:solidFill>
                      </a:ln>
                      <a:solidFill>
                        <a:srgbClr val="272123"/>
                      </a:solidFill>
                      <a:latin typeface="-윤고딕320" panose="02030504000101010101" pitchFamily="18" charset="-127"/>
                      <a:ea typeface="-윤고딕320" panose="02030504000101010101" pitchFamily="18" charset="-127"/>
                    </a:endParaRPr>
                  </a:p>
                </p:txBody>
              </p:sp>
            </mc:Choice>
            <mc:Fallback xmlns="">
              <p:sp>
                <p:nvSpPr>
                  <p:cNvPr id="424" name="TextBox 4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8755" y="3576392"/>
                    <a:ext cx="463701" cy="2616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96" name="TextBox 395"/>
            <p:cNvSpPr txBox="1"/>
            <p:nvPr/>
          </p:nvSpPr>
          <p:spPr>
            <a:xfrm>
              <a:off x="2442865" y="5634515"/>
              <a:ext cx="16098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Supervised Learning</a:t>
              </a:r>
            </a:p>
          </p:txBody>
        </p:sp>
        <p:sp>
          <p:nvSpPr>
            <p:cNvPr id="397" name="타원 396"/>
            <p:cNvSpPr/>
            <p:nvPr/>
          </p:nvSpPr>
          <p:spPr>
            <a:xfrm>
              <a:off x="3163181" y="6086453"/>
              <a:ext cx="88965" cy="88962"/>
            </a:xfrm>
            <a:prstGeom prst="ellipse">
              <a:avLst/>
            </a:prstGeom>
            <a:noFill/>
            <a:ln w="6350">
              <a:solidFill>
                <a:srgbClr val="F228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8" name="타원 397"/>
            <p:cNvSpPr/>
            <p:nvPr/>
          </p:nvSpPr>
          <p:spPr>
            <a:xfrm>
              <a:off x="3406604" y="6159271"/>
              <a:ext cx="88965" cy="88962"/>
            </a:xfrm>
            <a:prstGeom prst="ellipse">
              <a:avLst/>
            </a:prstGeom>
            <a:noFill/>
            <a:ln w="6350">
              <a:solidFill>
                <a:srgbClr val="F228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9" name="타원 398"/>
            <p:cNvSpPr/>
            <p:nvPr/>
          </p:nvSpPr>
          <p:spPr>
            <a:xfrm>
              <a:off x="3572155" y="6060952"/>
              <a:ext cx="88965" cy="88962"/>
            </a:xfrm>
            <a:prstGeom prst="ellipse">
              <a:avLst/>
            </a:prstGeom>
            <a:noFill/>
            <a:ln w="6350">
              <a:solidFill>
                <a:srgbClr val="F228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0" name="타원 399"/>
            <p:cNvSpPr/>
            <p:nvPr/>
          </p:nvSpPr>
          <p:spPr>
            <a:xfrm>
              <a:off x="3687376" y="6292616"/>
              <a:ext cx="88965" cy="88962"/>
            </a:xfrm>
            <a:prstGeom prst="ellipse">
              <a:avLst/>
            </a:prstGeom>
            <a:noFill/>
            <a:ln w="6350">
              <a:solidFill>
                <a:srgbClr val="F228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타원 400"/>
            <p:cNvSpPr/>
            <p:nvPr/>
          </p:nvSpPr>
          <p:spPr>
            <a:xfrm>
              <a:off x="3654361" y="6498835"/>
              <a:ext cx="88965" cy="88962"/>
            </a:xfrm>
            <a:prstGeom prst="ellipse">
              <a:avLst/>
            </a:prstGeom>
            <a:noFill/>
            <a:ln w="6350">
              <a:solidFill>
                <a:srgbClr val="F228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2" name="타원 401"/>
            <p:cNvSpPr/>
            <p:nvPr/>
          </p:nvSpPr>
          <p:spPr>
            <a:xfrm>
              <a:off x="3789217" y="6101017"/>
              <a:ext cx="88965" cy="88962"/>
            </a:xfrm>
            <a:prstGeom prst="ellipse">
              <a:avLst/>
            </a:prstGeom>
            <a:noFill/>
            <a:ln w="6350">
              <a:solidFill>
                <a:srgbClr val="F228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타원 402"/>
            <p:cNvSpPr/>
            <p:nvPr/>
          </p:nvSpPr>
          <p:spPr>
            <a:xfrm>
              <a:off x="3322278" y="6304474"/>
              <a:ext cx="88965" cy="88962"/>
            </a:xfrm>
            <a:prstGeom prst="ellipse">
              <a:avLst/>
            </a:prstGeom>
            <a:noFill/>
            <a:ln w="6350">
              <a:solidFill>
                <a:srgbClr val="F228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2492218" y="6769574"/>
              <a:ext cx="93494" cy="93494"/>
              <a:chOff x="3223741" y="4107474"/>
              <a:chExt cx="93494" cy="93494"/>
            </a:xfrm>
          </p:grpSpPr>
          <p:cxnSp>
            <p:nvCxnSpPr>
              <p:cNvPr id="425" name="직선 연결선 424"/>
              <p:cNvCxnSpPr/>
              <p:nvPr/>
            </p:nvCxnSpPr>
            <p:spPr>
              <a:xfrm>
                <a:off x="3223741" y="4107474"/>
                <a:ext cx="93494" cy="93494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6" name="직선 연결선 425"/>
              <p:cNvCxnSpPr/>
              <p:nvPr/>
            </p:nvCxnSpPr>
            <p:spPr>
              <a:xfrm rot="5400000">
                <a:off x="3223741" y="4107474"/>
                <a:ext cx="93494" cy="93494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27" name="그룹 426"/>
            <p:cNvGrpSpPr/>
            <p:nvPr/>
          </p:nvGrpSpPr>
          <p:grpSpPr>
            <a:xfrm>
              <a:off x="2629908" y="6953829"/>
              <a:ext cx="93494" cy="93494"/>
              <a:chOff x="3223741" y="4107474"/>
              <a:chExt cx="93494" cy="93494"/>
            </a:xfrm>
          </p:grpSpPr>
          <p:cxnSp>
            <p:nvCxnSpPr>
              <p:cNvPr id="428" name="직선 연결선 427"/>
              <p:cNvCxnSpPr/>
              <p:nvPr/>
            </p:nvCxnSpPr>
            <p:spPr>
              <a:xfrm>
                <a:off x="3223741" y="4107474"/>
                <a:ext cx="93494" cy="93494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9" name="직선 연결선 428"/>
              <p:cNvCxnSpPr/>
              <p:nvPr/>
            </p:nvCxnSpPr>
            <p:spPr>
              <a:xfrm rot="5400000">
                <a:off x="3223741" y="4107474"/>
                <a:ext cx="93494" cy="93494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0" name="그룹 429"/>
            <p:cNvGrpSpPr/>
            <p:nvPr/>
          </p:nvGrpSpPr>
          <p:grpSpPr>
            <a:xfrm>
              <a:off x="2675169" y="6531851"/>
              <a:ext cx="93494" cy="93494"/>
              <a:chOff x="3223741" y="4107474"/>
              <a:chExt cx="93494" cy="93494"/>
            </a:xfrm>
          </p:grpSpPr>
          <p:cxnSp>
            <p:nvCxnSpPr>
              <p:cNvPr id="431" name="직선 연결선 430"/>
              <p:cNvCxnSpPr/>
              <p:nvPr/>
            </p:nvCxnSpPr>
            <p:spPr>
              <a:xfrm>
                <a:off x="3223741" y="4107474"/>
                <a:ext cx="93494" cy="93494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2" name="직선 연결선 431"/>
              <p:cNvCxnSpPr/>
              <p:nvPr/>
            </p:nvCxnSpPr>
            <p:spPr>
              <a:xfrm rot="5400000">
                <a:off x="3223741" y="4107474"/>
                <a:ext cx="93494" cy="93494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3" name="그룹 432"/>
            <p:cNvGrpSpPr/>
            <p:nvPr/>
          </p:nvGrpSpPr>
          <p:grpSpPr>
            <a:xfrm>
              <a:off x="2984949" y="7017964"/>
              <a:ext cx="93494" cy="93494"/>
              <a:chOff x="3223741" y="4107474"/>
              <a:chExt cx="93494" cy="93494"/>
            </a:xfrm>
          </p:grpSpPr>
          <p:cxnSp>
            <p:nvCxnSpPr>
              <p:cNvPr id="434" name="직선 연결선 433"/>
              <p:cNvCxnSpPr/>
              <p:nvPr/>
            </p:nvCxnSpPr>
            <p:spPr>
              <a:xfrm>
                <a:off x="3223741" y="4107474"/>
                <a:ext cx="93494" cy="93494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5" name="직선 연결선 434"/>
              <p:cNvCxnSpPr/>
              <p:nvPr/>
            </p:nvCxnSpPr>
            <p:spPr>
              <a:xfrm rot="5400000">
                <a:off x="3223741" y="4107474"/>
                <a:ext cx="93494" cy="93494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6" name="그룹 435"/>
            <p:cNvGrpSpPr/>
            <p:nvPr/>
          </p:nvGrpSpPr>
          <p:grpSpPr>
            <a:xfrm>
              <a:off x="2476474" y="7167593"/>
              <a:ext cx="93494" cy="93494"/>
              <a:chOff x="3223741" y="4107474"/>
              <a:chExt cx="93494" cy="93494"/>
            </a:xfrm>
          </p:grpSpPr>
          <p:cxnSp>
            <p:nvCxnSpPr>
              <p:cNvPr id="437" name="직선 연결선 436"/>
              <p:cNvCxnSpPr/>
              <p:nvPr/>
            </p:nvCxnSpPr>
            <p:spPr>
              <a:xfrm>
                <a:off x="3223741" y="4107474"/>
                <a:ext cx="93494" cy="93494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8" name="직선 연결선 437"/>
              <p:cNvCxnSpPr/>
              <p:nvPr/>
            </p:nvCxnSpPr>
            <p:spPr>
              <a:xfrm rot="5400000">
                <a:off x="3223741" y="4107474"/>
                <a:ext cx="93494" cy="93494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9" name="그룹 438"/>
            <p:cNvGrpSpPr/>
            <p:nvPr/>
          </p:nvGrpSpPr>
          <p:grpSpPr>
            <a:xfrm>
              <a:off x="2729179" y="7163056"/>
              <a:ext cx="93494" cy="93494"/>
              <a:chOff x="3223741" y="4107474"/>
              <a:chExt cx="93494" cy="93494"/>
            </a:xfrm>
          </p:grpSpPr>
          <p:cxnSp>
            <p:nvCxnSpPr>
              <p:cNvPr id="440" name="직선 연결선 439"/>
              <p:cNvCxnSpPr/>
              <p:nvPr/>
            </p:nvCxnSpPr>
            <p:spPr>
              <a:xfrm>
                <a:off x="3223741" y="4107474"/>
                <a:ext cx="93494" cy="93494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1" name="직선 연결선 440"/>
              <p:cNvCxnSpPr/>
              <p:nvPr/>
            </p:nvCxnSpPr>
            <p:spPr>
              <a:xfrm rot="5400000">
                <a:off x="3223741" y="4107474"/>
                <a:ext cx="93494" cy="93494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43" name="TextBox 442"/>
          <p:cNvSpPr txBox="1"/>
          <p:nvPr/>
        </p:nvSpPr>
        <p:spPr>
          <a:xfrm>
            <a:off x="2339752" y="2014697"/>
            <a:ext cx="5132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학습할 데이터의 결과가 무엇인지 정해져 있지 않다</a:t>
            </a:r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pPr algn="ctr"/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no label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878904" y="5657878"/>
            <a:ext cx="19722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군집화</a:t>
            </a:r>
            <a:endParaRPr lang="en-US" altLang="ko-KR" sz="1500" dirty="0">
              <a:ln>
                <a:solidFill>
                  <a:schemeClr val="tx1">
                    <a:alpha val="3000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SNS</a:t>
            </a:r>
            <a:r>
              <a: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의</a:t>
            </a:r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가까운 사람</a:t>
            </a:r>
            <a:endParaRPr lang="en-US" altLang="ko-KR" sz="1500" dirty="0">
              <a:ln>
                <a:solidFill>
                  <a:schemeClr val="tx1">
                    <a:alpha val="3000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90" name="그룹 89"/>
          <p:cNvGrpSpPr/>
          <p:nvPr/>
        </p:nvGrpSpPr>
        <p:grpSpPr>
          <a:xfrm>
            <a:off x="-7271" y="2241703"/>
            <a:ext cx="834325" cy="424645"/>
            <a:chOff x="-9283" y="886789"/>
            <a:chExt cx="834325" cy="424645"/>
          </a:xfrm>
        </p:grpSpPr>
        <p:sp>
          <p:nvSpPr>
            <p:cNvPr id="91" name="직사각형 9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92" name="직각 삼각형 91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3549" y="2257532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22403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" grpId="0"/>
      <p:bldP spid="443" grpId="0"/>
      <p:bldP spid="8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80312" y="2805773"/>
            <a:ext cx="2383376" cy="1000570"/>
            <a:chOff x="3720990" y="3152001"/>
            <a:chExt cx="1710368" cy="718033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419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err="1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TensorFlow</a:t>
              </a:r>
              <a:endParaRPr lang="en-US" altLang="ko-KR" sz="3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240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텐서플로</a:t>
              </a:r>
              <a:endPara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04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</TotalTime>
  <Words>1238</Words>
  <Application>Microsoft Office PowerPoint</Application>
  <PresentationFormat>화면 슬라이드 쇼(4:3)</PresentationFormat>
  <Paragraphs>334</Paragraphs>
  <Slides>19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Arial</vt:lpstr>
      <vt:lpstr>Yoon 윤고딕 520_TT</vt:lpstr>
      <vt:lpstr>맑은 고딕</vt:lpstr>
      <vt:lpstr>-윤고딕320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Namho Kim</cp:lastModifiedBy>
  <cp:revision>140</cp:revision>
  <dcterms:created xsi:type="dcterms:W3CDTF">2013-09-05T09:43:46Z</dcterms:created>
  <dcterms:modified xsi:type="dcterms:W3CDTF">2016-12-02T09:38:03Z</dcterms:modified>
</cp:coreProperties>
</file>