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3" r:id="rId5"/>
    <p:sldId id="265" r:id="rId6"/>
    <p:sldId id="266" r:id="rId7"/>
    <p:sldId id="267" r:id="rId8"/>
    <p:sldId id="268" r:id="rId9"/>
    <p:sldId id="257" r:id="rId10"/>
    <p:sldId id="269" r:id="rId11"/>
    <p:sldId id="272" r:id="rId12"/>
    <p:sldId id="273" r:id="rId13"/>
    <p:sldId id="275" r:id="rId14"/>
    <p:sldId id="276" r:id="rId15"/>
    <p:sldId id="274" r:id="rId16"/>
    <p:sldId id="278" r:id="rId17"/>
    <p:sldId id="280" r:id="rId18"/>
    <p:sldId id="279" r:id="rId19"/>
    <p:sldId id="282" r:id="rId20"/>
    <p:sldId id="281" r:id="rId21"/>
    <p:sldId id="277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514"/>
    <a:srgbClr val="BD3E15"/>
    <a:srgbClr val="D2C3A7"/>
    <a:srgbClr val="CCBDA6"/>
    <a:srgbClr val="B04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401" autoAdjust="0"/>
  </p:normalViewPr>
  <p:slideViewPr>
    <p:cSldViewPr snapToGrid="0">
      <p:cViewPr varScale="1">
        <p:scale>
          <a:sx n="87" d="100"/>
          <a:sy n="87" d="100"/>
        </p:scale>
        <p:origin x="681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10FB-9205-43E0-BAD9-3D274784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B73F5-2854-4A35-AA9F-584EAD9AF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6D13-0A3E-4FEB-B7E3-247A04BA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803A-8819-4FE0-ABFD-2CE73948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651B-EEC2-48D7-98ED-BD285230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C4472-D33C-4772-8B9E-E05CCABC509C}"/>
              </a:ext>
            </a:extLst>
          </p:cNvPr>
          <p:cNvSpPr/>
          <p:nvPr userDrawn="1"/>
        </p:nvSpPr>
        <p:spPr>
          <a:xfrm>
            <a:off x="12435820" y="212756"/>
            <a:ext cx="346450" cy="369168"/>
          </a:xfrm>
          <a:prstGeom prst="rect">
            <a:avLst/>
          </a:prstGeom>
          <a:solidFill>
            <a:srgbClr val="CCBD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22123-CB89-4B89-BFCE-529921252229}"/>
              </a:ext>
            </a:extLst>
          </p:cNvPr>
          <p:cNvSpPr/>
          <p:nvPr userDrawn="1"/>
        </p:nvSpPr>
        <p:spPr>
          <a:xfrm>
            <a:off x="12435820" y="887410"/>
            <a:ext cx="346450" cy="369168"/>
          </a:xfrm>
          <a:prstGeom prst="rect">
            <a:avLst/>
          </a:prstGeom>
          <a:solidFill>
            <a:srgbClr val="BD3E1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D1107-4AC8-4212-8E45-03ECEABED0E4}"/>
              </a:ext>
            </a:extLst>
          </p:cNvPr>
          <p:cNvSpPr/>
          <p:nvPr userDrawn="1"/>
        </p:nvSpPr>
        <p:spPr>
          <a:xfrm>
            <a:off x="12435820" y="1562064"/>
            <a:ext cx="346450" cy="369168"/>
          </a:xfrm>
          <a:prstGeom prst="rect">
            <a:avLst/>
          </a:prstGeom>
          <a:solidFill>
            <a:srgbClr val="28251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88BC-11D6-432D-B3DF-25C177DF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5D862-B25B-45B9-9707-1618F5BD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3EAF7-3D4B-4553-9739-E481B3B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4250-ED27-4B4C-A2C1-983F79B2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4A02-8259-4A3D-A6CC-DA48A68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EEF86-54EB-4958-8C41-37E1889C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5161B-38E4-40B1-BF64-6A13B5534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10C1-76C6-4DF0-9FD8-09C1DC02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A08A-DA31-4134-89B1-9CBC5CEB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F88C-F048-4EA1-8696-E2E9BC06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60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E1C0-9131-41A5-B689-8EC68243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9EDBD-ABC0-4909-B89B-83EBFAD7E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289C-C9ED-440B-AB85-82483378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8995-B306-4B9F-B10A-6DA53A97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5F33-2C2A-481F-AE58-343E3AB6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4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7807-3688-4AC9-8F48-F143879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D9FB-002A-45E9-AA20-76230F05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D473-F280-4E05-B39C-0DAF1F2A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1AF0-554B-4826-8B71-B507E847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3256-4A4A-4B95-BA7E-008ECF0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8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01B9-3FA0-49C7-8F35-F89223F4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B1C30-F231-4B33-BF92-8FDE3F9F5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7A86-D9A2-4F65-972F-B4DF9878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D22E-A761-4838-B2D0-1919C67A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2103-F43A-4E07-997C-EC29EEDB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75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FEB1-7D3D-4E34-9A74-E451DDB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B210-9188-48B4-80AD-5D330B04E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FDAB0-1BE1-40E1-9FED-7F9297B8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BBD0-5AB9-4F77-B48B-AA35D46A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48981-D1EA-4B77-B1A3-58AEE047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84127-B612-44F9-88F1-EEE7FC1A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8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9679-2EA0-43E9-AC20-94FF4317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373B-C60A-4656-9E7F-998D5435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8C70-CF13-4AB4-81B7-E1ECB907F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02F61-EF38-4729-8BA2-9230FAE9A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AA3F2-52AE-4BD2-97DF-171CDC3A9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1302B-D44A-4618-A61C-A70D5EBD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1EA50-219A-420A-9A52-260810EB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3F668-6A36-4948-B217-B9D1F100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2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91F4-2EC7-4D96-9033-CF801C78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B6061-92FC-4C17-91EC-AFAC6AC0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8B33F-FD5B-4510-900A-E69F3C44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F6EFF-D1DF-47A8-8C02-F42BC8BA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49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B8555-2B88-48B0-9C6A-2834DBB9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DA231-568A-4E82-A88F-0DCEB36F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57B94-B577-4373-B025-9E517C39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213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1A4E-7916-4BF2-BC37-263FB120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BD27-C4CC-4AAA-88C7-56F31713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F44D6-6F00-4C45-9314-4264385C4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6708B-B759-445B-B316-D09D4674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D7DE8-38D6-4637-9971-80786AAE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AD4EB-C647-4156-8FBD-833ABBAC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17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123C-D997-4B73-8A27-DC45BE15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C103-BE8D-4C8B-BAFF-1672F60E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087F-BBF3-4002-8066-3594B741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9458-4B81-43F4-9384-2A41367C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1F22-B897-4865-A203-68926C3D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1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5F15-E869-4594-B79D-A606DD87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F073B-81AD-4CDF-A6F5-8301155F9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1C5C7-F0D2-4A6D-A624-9692851F4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EA9F2-9295-4054-A3CC-2F31A42C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D7AB-871F-47D3-8536-ECED0785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96BBC-9C0A-45AC-88D4-2A2E660D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11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F0BE-3A58-4546-AFF1-DAC0FBFA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F920B-8081-47E2-82C6-EB3B02654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095-A89C-4016-8C9E-DFEAB064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DFAE-4AAC-41A0-8C9A-9DD47E5A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40E3-897A-44AA-8126-9FB7FA9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92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A701C-22DC-4D66-BDCF-163AEB43C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50715-4BFD-4ACF-836E-B9E5C53D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9C80A-3E36-4CAF-AE3C-29621AD2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227B-5AC7-4074-BE00-12AAC9C2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0FFF-9D9A-4592-9C44-62178084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20BF-FB99-4109-8E1B-D3EEAEF3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5A83-628F-455B-BF22-C1F86C4D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A2DB-21D9-4B52-B66C-B7D25DF4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0428-198E-4022-A5D5-103EF13A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14E8-B107-47A9-A4F2-474881F9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AECF-552C-4462-BA1D-864C6E61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10B3-7AB4-4CF9-BE73-A0E51D020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7525-3334-4A93-99AB-767A3A755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98A33-B9EB-4837-A827-BFFB50EF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CAE8B-CAA1-4E7F-B2AF-4E2A4FC2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7F223-7B28-4522-B04E-644840CA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0C6F-F025-4590-B2DF-87CF1385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7D51-A613-45CB-A96E-077DE3D8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FE72F-ACA6-4917-AAD4-B4E4A81BB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4142E-9BD2-46BE-AC84-1CAAB6ADF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80187-1C5B-471E-9241-D25191F56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157D9-5547-4D05-974B-28143239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BC6E1-F003-4863-B403-FBDCA5C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64D95-A848-4E5F-92B9-80E3721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14CA-36C3-4B90-88F4-516D11E4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7CCA7-3170-46CB-8E1C-579D8F2B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54D97-7315-4694-A588-1568AD40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D2AF-DB76-4B16-A716-385B836F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7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12D30-327D-4509-A25F-E2EB10E4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03A8E-F532-4F57-B1FD-860578CC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D39C5-11BB-4935-AF8D-ADB18EC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8E04-0ED9-4565-B40A-45764096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34BD-D451-491B-AAEA-1597067CB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419F-FC38-437E-95C7-1E031299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7459-E261-4055-99F1-4477B62C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579F-911F-451A-8DD5-54FD9CEB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B0B79-52FB-454C-A960-DCA677A7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6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A74E-9E6D-4AF0-B2F7-7070D162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86529-BC8A-43E1-91CE-F23F64B6C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4978-F9E7-4699-939C-6969DFB1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B3E2-E204-476C-8F5C-3556E657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B3E54-0695-4191-BAAE-FBE9003C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25FF4-AE2E-497E-B233-C0042F3A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0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F500B-EB84-49E2-A895-EE430DA0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DEFBF-0808-4515-96FA-176F0103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653F5-39F6-4E59-95D2-B56647EC6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CACA-7D9D-4832-A6A6-951E12B33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EA24-4C8C-438A-9632-7872827AB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745E4-A79C-478D-9ECD-093752D3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89" y="191221"/>
            <a:ext cx="115146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7029-C4D2-4431-8364-83750F3D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486" y="1729674"/>
            <a:ext cx="11458517" cy="485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5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ZX Spectrum 7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E2E5-9E95-44A9-A85E-1B852310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966" y="133698"/>
            <a:ext cx="9222612" cy="32562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ZX Spectrum 7" panose="02000000000000000000" pitchFamily="2" charset="0"/>
              </a:rPr>
              <a:t>Towards Emulation of the BBC Micro Computer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D8D3D-2D7B-46F8-9280-C619FBF7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656" y="3190592"/>
            <a:ext cx="4421246" cy="3117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578472-776B-47B2-AD13-C99C9E88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1" y="3861189"/>
            <a:ext cx="3597569" cy="1622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9EAD4F-B6D9-4D05-A537-03678AE13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248" y="3743893"/>
            <a:ext cx="2445877" cy="28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Programming the CPU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EFB504-F2F9-4CAC-8202-DAAD51C0E3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4393" y="1836309"/>
            <a:ext cx="7307263" cy="4222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you run any application, this is the code the computer is actually executing!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 level of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language processed directly by the CPU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instructions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a value in to register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Jump to an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two numbers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 depending on value of status flag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661DE9-9F3C-44B5-AF0B-5264DCD4612A}"/>
              </a:ext>
            </a:extLst>
          </p:cNvPr>
          <p:cNvSpPr txBox="1">
            <a:spLocks/>
          </p:cNvSpPr>
          <p:nvPr/>
        </p:nvSpPr>
        <p:spPr>
          <a:xfrm>
            <a:off x="181384" y="952471"/>
            <a:ext cx="5722923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ZX Spectrum 7" panose="02000000000000000000" pitchFamily="2" charset="0"/>
              </a:rPr>
              <a:t>Machine 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137691-3CA5-42C8-9553-53997776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58" y="1922383"/>
            <a:ext cx="3654766" cy="2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5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an Instruction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D23C8-7D45-4351-B2E5-987BC110E4B0}"/>
              </a:ext>
            </a:extLst>
          </p:cNvPr>
          <p:cNvSpPr txBox="1"/>
          <p:nvPr/>
        </p:nvSpPr>
        <p:spPr>
          <a:xfrm>
            <a:off x="2999848" y="1836447"/>
            <a:ext cx="4001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to do</a:t>
            </a:r>
            <a:endParaRPr lang="en-GB" sz="24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441B6-58E6-45DF-BA64-7F27B66A6A59}"/>
              </a:ext>
            </a:extLst>
          </p:cNvPr>
          <p:cNvSpPr txBox="1"/>
          <p:nvPr/>
        </p:nvSpPr>
        <p:spPr>
          <a:xfrm>
            <a:off x="2999848" y="4986235"/>
            <a:ext cx="5841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 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act on</a:t>
            </a:r>
            <a:endParaRPr lang="en-GB" sz="2400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876AC-DC56-45C7-8294-479ECF3A1315}"/>
              </a:ext>
            </a:extLst>
          </p:cNvPr>
          <p:cNvSpPr txBox="1"/>
          <p:nvPr/>
        </p:nvSpPr>
        <p:spPr>
          <a:xfrm>
            <a:off x="2999848" y="3042009"/>
            <a:ext cx="4438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Addressing mode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to resolve the operand</a:t>
            </a:r>
            <a:endParaRPr lang="en-GB" sz="24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C96C1-DABA-41EE-A3D0-527DBAC0114D}"/>
              </a:ext>
            </a:extLst>
          </p:cNvPr>
          <p:cNvSpPr txBox="1"/>
          <p:nvPr/>
        </p:nvSpPr>
        <p:spPr>
          <a:xfrm>
            <a:off x="571733" y="2541933"/>
            <a:ext cx="2126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Encoded together in 1 byte</a:t>
            </a:r>
            <a:endParaRPr lang="en-GB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76FE4C-F707-4529-8B50-8C28FEE93FE3}"/>
              </a:ext>
            </a:extLst>
          </p:cNvPr>
          <p:cNvSpPr txBox="1"/>
          <p:nvPr/>
        </p:nvSpPr>
        <p:spPr>
          <a:xfrm>
            <a:off x="571733" y="4869951"/>
            <a:ext cx="23063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to 3 byte depending on addressing mode</a:t>
            </a:r>
            <a:endParaRPr lang="en-GB" sz="1600" b="1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0F5BC7-AEBC-412B-A17F-D2C0E46BD26A}"/>
              </a:ext>
            </a:extLst>
          </p:cNvPr>
          <p:cNvSpPr/>
          <p:nvPr/>
        </p:nvSpPr>
        <p:spPr>
          <a:xfrm>
            <a:off x="2429050" y="1836447"/>
            <a:ext cx="348088" cy="2460672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954C8-41EA-4C40-BDF6-3B1A462E9C86}"/>
              </a:ext>
            </a:extLst>
          </p:cNvPr>
          <p:cNvSpPr txBox="1"/>
          <p:nvPr/>
        </p:nvSpPr>
        <p:spPr>
          <a:xfrm>
            <a:off x="8184252" y="1840138"/>
            <a:ext cx="2350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a value into the Accumulator</a:t>
            </a:r>
            <a:endParaRPr lang="en-GB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70B8D6-628E-43FA-94CF-F6C2F86C7EAA}"/>
              </a:ext>
            </a:extLst>
          </p:cNvPr>
          <p:cNvSpPr txBox="1"/>
          <p:nvPr/>
        </p:nvSpPr>
        <p:spPr>
          <a:xfrm>
            <a:off x="8184252" y="3120798"/>
            <a:ext cx="24519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You’ll find the address of the value to load in the next two bytes</a:t>
            </a:r>
            <a:endParaRPr lang="en-GB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41773-974D-4187-9D39-9F02633187ED}"/>
              </a:ext>
            </a:extLst>
          </p:cNvPr>
          <p:cNvSpPr txBox="1"/>
          <p:nvPr/>
        </p:nvSpPr>
        <p:spPr>
          <a:xfrm>
            <a:off x="8223521" y="4951325"/>
            <a:ext cx="2451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address of the value to load 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748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Programming the CPU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C9C8AE-0FBE-423E-968E-98DE97BB4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6505" y="2209275"/>
            <a:ext cx="6740525" cy="42227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 readable form of machine code</a:t>
            </a:r>
          </a:p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 correspondence with machine code</a:t>
            </a:r>
          </a:p>
          <a:p>
            <a:pPr lvl="1"/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NOT a higher-level language</a:t>
            </a:r>
          </a:p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assembler translates assembly language into machine code for execution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43B05A-C973-42A6-A395-FAC8EBBEBA7F}"/>
              </a:ext>
            </a:extLst>
          </p:cNvPr>
          <p:cNvSpPr txBox="1">
            <a:spLocks/>
          </p:cNvSpPr>
          <p:nvPr/>
        </p:nvSpPr>
        <p:spPr>
          <a:xfrm>
            <a:off x="181384" y="1215925"/>
            <a:ext cx="5722923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ZX Spectrum 7" panose="02000000000000000000" pitchFamily="2" charset="0"/>
              </a:rPr>
              <a:t>Assembly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A178C-4033-48D6-946E-9B9E510F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266" y="2860823"/>
            <a:ext cx="4243407" cy="21982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DA9B26-36CA-49EC-B576-6FD6CAD00ED0}"/>
              </a:ext>
            </a:extLst>
          </p:cNvPr>
          <p:cNvSpPr txBox="1"/>
          <p:nvPr/>
        </p:nvSpPr>
        <p:spPr>
          <a:xfrm>
            <a:off x="8601163" y="2078323"/>
            <a:ext cx="1298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 code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0A77B-E7DF-42BA-8CE4-93D016975326}"/>
              </a:ext>
            </a:extLst>
          </p:cNvPr>
          <p:cNvSpPr txBox="1"/>
          <p:nvPr/>
        </p:nvSpPr>
        <p:spPr>
          <a:xfrm>
            <a:off x="7219266" y="2064776"/>
            <a:ext cx="1298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B449B-CCA3-4A36-BC33-1894BCA071EC}"/>
              </a:ext>
            </a:extLst>
          </p:cNvPr>
          <p:cNvSpPr txBox="1"/>
          <p:nvPr/>
        </p:nvSpPr>
        <p:spPr>
          <a:xfrm>
            <a:off x="9983060" y="1795634"/>
            <a:ext cx="18562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  &amp; addressing mode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5731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ZX Spectrum 7" panose="02000000000000000000" pitchFamily="2" charset="0"/>
              </a:rPr>
              <a:t>6502 MC/Assembly Language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C9C8AE-0FBE-423E-968E-98DE97BB4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86332" y="2074272"/>
            <a:ext cx="5573712" cy="41846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- CLC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Accumulator – LSR 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– LDA #10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 – LDX $10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Zero-page, X – AND $20, X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Zero-page, Y – STX $30, 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 – BEQ $26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 – JMP $20FE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Absolute, X – STA $3000, X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Absolute, Y – AND $2000, 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Indirect - JMP ($FFCC)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Indexed Indirect - LDA ($40), 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Indirect Indexed – LDA ($40, 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A05D20-95F0-4B6B-998A-1F7E495C5777}"/>
              </a:ext>
            </a:extLst>
          </p:cNvPr>
          <p:cNvSpPr txBox="1">
            <a:spLocks/>
          </p:cNvSpPr>
          <p:nvPr/>
        </p:nvSpPr>
        <p:spPr>
          <a:xfrm>
            <a:off x="6096000" y="1148322"/>
            <a:ext cx="5619685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ZX Spectrum 7" panose="02000000000000000000" pitchFamily="2" charset="0"/>
              </a:rPr>
              <a:t>13 Addressing Modes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98F76-4357-4F1E-845F-FBB98992C8EB}"/>
              </a:ext>
            </a:extLst>
          </p:cNvPr>
          <p:cNvGrpSpPr/>
          <p:nvPr/>
        </p:nvGrpSpPr>
        <p:grpSpPr>
          <a:xfrm>
            <a:off x="511682" y="1148322"/>
            <a:ext cx="5492756" cy="4909622"/>
            <a:chOff x="240476" y="1148323"/>
            <a:chExt cx="5722923" cy="4909622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4848BF5E-0BB8-4355-9582-5BFBA2337155}"/>
                </a:ext>
              </a:extLst>
            </p:cNvPr>
            <p:cNvSpPr txBox="1">
              <a:spLocks/>
            </p:cNvSpPr>
            <p:nvPr/>
          </p:nvSpPr>
          <p:spPr>
            <a:xfrm>
              <a:off x="240476" y="1148323"/>
              <a:ext cx="5722923" cy="7537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 dirty="0">
                  <a:latin typeface="ZX Spectrum 7" panose="02000000000000000000" pitchFamily="2" charset="0"/>
                </a:rPr>
                <a:t>56 Op Codes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5D520AB4-C249-4C2B-BD99-CD5214041B9F}"/>
                </a:ext>
              </a:extLst>
            </p:cNvPr>
            <p:cNvSpPr txBox="1">
              <a:spLocks/>
            </p:cNvSpPr>
            <p:nvPr/>
          </p:nvSpPr>
          <p:spPr>
            <a:xfrm>
              <a:off x="240476" y="2126288"/>
              <a:ext cx="5573099" cy="39316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CLC – Clear the Carry flag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LDA – Load accumulator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INX – Increase X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ADC – Add to the accumulator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BEQ – Branch if Zero flag is set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ROR – Rotate bits right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JSR – Jump to a subroutine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11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 fontScale="90000"/>
          </a:bodyPr>
          <a:lstStyle/>
          <a:p>
            <a:r>
              <a:rPr lang="en-US" dirty="0"/>
              <a:t>Tool Chain &amp; Execution Process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A0B7BF-DCD1-45BB-BE29-05E978538F4F}"/>
              </a:ext>
            </a:extLst>
          </p:cNvPr>
          <p:cNvGrpSpPr/>
          <p:nvPr/>
        </p:nvGrpSpPr>
        <p:grpSpPr>
          <a:xfrm>
            <a:off x="4944923" y="1616802"/>
            <a:ext cx="4322493" cy="4519489"/>
            <a:chOff x="3811740" y="1644851"/>
            <a:chExt cx="4322493" cy="45194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2BEFD0-5C57-4F13-BEC6-ECFA08ABB95D}"/>
                </a:ext>
              </a:extLst>
            </p:cNvPr>
            <p:cNvSpPr txBox="1"/>
            <p:nvPr/>
          </p:nvSpPr>
          <p:spPr>
            <a:xfrm>
              <a:off x="4426145" y="2087093"/>
              <a:ext cx="3708088" cy="27149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E0D66-0FA0-408F-8944-1B457C86D488}"/>
                </a:ext>
              </a:extLst>
            </p:cNvPr>
            <p:cNvSpPr txBox="1"/>
            <p:nvPr/>
          </p:nvSpPr>
          <p:spPr>
            <a:xfrm>
              <a:off x="6944655" y="4035677"/>
              <a:ext cx="9654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6502 Emu</a:t>
              </a:r>
              <a:endParaRPr lang="en-GB" sz="16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6D2E20-BAB8-4AFC-A7D6-BAFD8FC92FF7}"/>
                </a:ext>
              </a:extLst>
            </p:cNvPr>
            <p:cNvSpPr txBox="1"/>
            <p:nvPr/>
          </p:nvSpPr>
          <p:spPr>
            <a:xfrm>
              <a:off x="6930629" y="2255449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</a:t>
              </a:r>
              <a:endParaRPr lang="en-GB" sz="16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383092-B8BD-4907-B0F5-5944CE278348}"/>
                </a:ext>
              </a:extLst>
            </p:cNvPr>
            <p:cNvSpPr txBox="1"/>
            <p:nvPr/>
          </p:nvSpPr>
          <p:spPr>
            <a:xfrm>
              <a:off x="4621895" y="3999702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Basic I/O</a:t>
              </a:r>
              <a:endParaRPr lang="en-GB" sz="16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0D7CF-521B-4D5A-B535-DFEF0296F1D8}"/>
                </a:ext>
              </a:extLst>
            </p:cNvPr>
            <p:cNvSpPr txBox="1"/>
            <p:nvPr/>
          </p:nvSpPr>
          <p:spPr>
            <a:xfrm>
              <a:off x="4621895" y="2301591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Image loader</a:t>
              </a:r>
              <a:endParaRPr lang="en-GB" sz="1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9912D1-AF80-4ED7-A38D-D64BC4685F53}"/>
                </a:ext>
              </a:extLst>
            </p:cNvPr>
            <p:cNvSpPr txBox="1"/>
            <p:nvPr/>
          </p:nvSpPr>
          <p:spPr>
            <a:xfrm>
              <a:off x="3811740" y="5799659"/>
              <a:ext cx="1228810" cy="3566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Keyboard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B09DCC-F9E1-498B-BA27-C9C7FD0B76CE}"/>
                </a:ext>
              </a:extLst>
            </p:cNvPr>
            <p:cNvSpPr txBox="1"/>
            <p:nvPr/>
          </p:nvSpPr>
          <p:spPr>
            <a:xfrm>
              <a:off x="5201997" y="5807650"/>
              <a:ext cx="1228810" cy="3566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Screen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23BA38F1-A73B-4321-AD6D-87B61CBD92A4}"/>
                </a:ext>
              </a:extLst>
            </p:cNvPr>
            <p:cNvSpPr/>
            <p:nvPr/>
          </p:nvSpPr>
          <p:spPr>
            <a:xfrm rot="16200000">
              <a:off x="6054081" y="2130554"/>
              <a:ext cx="495802" cy="83456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EFE17451-375D-4112-B7E3-172697E54469}"/>
                </a:ext>
              </a:extLst>
            </p:cNvPr>
            <p:cNvSpPr/>
            <p:nvPr/>
          </p:nvSpPr>
          <p:spPr>
            <a:xfrm rot="5400000">
              <a:off x="6975973" y="3174807"/>
              <a:ext cx="902859" cy="53190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ECAD9902-6223-4CA0-B834-7F3AEC944D65}"/>
                </a:ext>
              </a:extLst>
            </p:cNvPr>
            <p:cNvSpPr/>
            <p:nvPr/>
          </p:nvSpPr>
          <p:spPr>
            <a:xfrm rot="10800000">
              <a:off x="5816403" y="4003233"/>
              <a:ext cx="902859" cy="53190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A5B1D8-3B0B-4983-AEE2-CC4D145FF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4263" y="4868830"/>
              <a:ext cx="365057" cy="8289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A5B20B7-A118-48D9-B3A5-0E31BA545C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6425" y="4868829"/>
              <a:ext cx="365057" cy="8289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321EFB-857F-4855-96D4-EB898FC27E55}"/>
                </a:ext>
              </a:extLst>
            </p:cNvPr>
            <p:cNvSpPr txBox="1"/>
            <p:nvPr/>
          </p:nvSpPr>
          <p:spPr>
            <a:xfrm>
              <a:off x="4388122" y="1644851"/>
              <a:ext cx="2366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6502 Emulator</a:t>
              </a:r>
              <a:endParaRPr lang="en-GB" sz="2000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5BA36F-7A1E-4A85-BFC7-D34AC98E190F}"/>
              </a:ext>
            </a:extLst>
          </p:cNvPr>
          <p:cNvGrpSpPr/>
          <p:nvPr/>
        </p:nvGrpSpPr>
        <p:grpSpPr>
          <a:xfrm>
            <a:off x="1808419" y="1603437"/>
            <a:ext cx="1618014" cy="1253223"/>
            <a:chOff x="675236" y="1631486"/>
            <a:chExt cx="1618014" cy="12532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49FF94-D987-4E26-8EDE-A42AF2EFD379}"/>
                </a:ext>
              </a:extLst>
            </p:cNvPr>
            <p:cNvSpPr txBox="1"/>
            <p:nvPr/>
          </p:nvSpPr>
          <p:spPr>
            <a:xfrm>
              <a:off x="675236" y="2299934"/>
              <a:ext cx="1618014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LDA ($00),Y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BEQ $07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DA4677-62AE-4A81-98B3-B971531F30A3}"/>
                </a:ext>
              </a:extLst>
            </p:cNvPr>
            <p:cNvSpPr txBox="1"/>
            <p:nvPr/>
          </p:nvSpPr>
          <p:spPr>
            <a:xfrm>
              <a:off x="675236" y="1631486"/>
              <a:ext cx="16180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Assembly Language</a:t>
              </a:r>
              <a:endParaRPr lang="en-GB" sz="16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A88ECC-6E68-48CA-A403-A38EF01EFFE7}"/>
              </a:ext>
            </a:extLst>
          </p:cNvPr>
          <p:cNvGrpSpPr/>
          <p:nvPr/>
        </p:nvGrpSpPr>
        <p:grpSpPr>
          <a:xfrm>
            <a:off x="1736426" y="4068658"/>
            <a:ext cx="1672013" cy="1219782"/>
            <a:chOff x="603243" y="4096707"/>
            <a:chExt cx="1672013" cy="12197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8180DD-E9EE-4E94-8FA4-035714E8C71D}"/>
                </a:ext>
              </a:extLst>
            </p:cNvPr>
            <p:cNvSpPr txBox="1"/>
            <p:nvPr/>
          </p:nvSpPr>
          <p:spPr>
            <a:xfrm>
              <a:off x="657243" y="4096707"/>
              <a:ext cx="1618013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$B1 $00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$F0 $07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3D1DAB-A376-4C03-A62A-DA3E671CCCF9}"/>
                </a:ext>
              </a:extLst>
            </p:cNvPr>
            <p:cNvSpPr txBox="1"/>
            <p:nvPr/>
          </p:nvSpPr>
          <p:spPr>
            <a:xfrm>
              <a:off x="603243" y="4731714"/>
              <a:ext cx="16180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Machine Code</a:t>
              </a:r>
              <a:endParaRPr lang="en-GB" sz="1600" b="1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66EBD3-3260-4DD7-BEAC-738765C3E357}"/>
              </a:ext>
            </a:extLst>
          </p:cNvPr>
          <p:cNvCxnSpPr>
            <a:cxnSpLocks/>
          </p:cNvCxnSpPr>
          <p:nvPr/>
        </p:nvCxnSpPr>
        <p:spPr>
          <a:xfrm>
            <a:off x="2545433" y="2961282"/>
            <a:ext cx="0" cy="96558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73E9C2-4A86-43A0-A5CD-FF5CD22AC8E3}"/>
              </a:ext>
            </a:extLst>
          </p:cNvPr>
          <p:cNvCxnSpPr>
            <a:cxnSpLocks/>
          </p:cNvCxnSpPr>
          <p:nvPr/>
        </p:nvCxnSpPr>
        <p:spPr>
          <a:xfrm flipV="1">
            <a:off x="3635161" y="2703931"/>
            <a:ext cx="1587578" cy="16743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71D0471-1193-4561-933A-4172E4DE3063}"/>
              </a:ext>
            </a:extLst>
          </p:cNvPr>
          <p:cNvSpPr txBox="1"/>
          <p:nvPr/>
        </p:nvSpPr>
        <p:spPr>
          <a:xfrm>
            <a:off x="1094779" y="3100163"/>
            <a:ext cx="16180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6502 cross assembler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14015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89329-A811-4E9A-94B2-0AD224EE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93" y="1136894"/>
            <a:ext cx="5436728" cy="54667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69E7C7-A6FF-4FA4-9C76-90500BFA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6502 Debugger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5F33D-03FF-45A8-A2FF-2CEAFDAE3DA7}"/>
              </a:ext>
            </a:extLst>
          </p:cNvPr>
          <p:cNvSpPr txBox="1"/>
          <p:nvPr/>
        </p:nvSpPr>
        <p:spPr>
          <a:xfrm>
            <a:off x="489976" y="2088016"/>
            <a:ext cx="2259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B97B0-7AAE-4155-BA07-416845DABD8B}"/>
              </a:ext>
            </a:extLst>
          </p:cNvPr>
          <p:cNvSpPr txBox="1"/>
          <p:nvPr/>
        </p:nvSpPr>
        <p:spPr>
          <a:xfrm>
            <a:off x="592284" y="3690038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CA4BB-BD74-4B3F-993C-FF58091E62EC}"/>
              </a:ext>
            </a:extLst>
          </p:cNvPr>
          <p:cNvSpPr txBox="1"/>
          <p:nvPr/>
        </p:nvSpPr>
        <p:spPr>
          <a:xfrm>
            <a:off x="6627624" y="254340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Processor Registers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09F24-3207-4040-B301-9FEB7491B2AE}"/>
              </a:ext>
            </a:extLst>
          </p:cNvPr>
          <p:cNvSpPr txBox="1"/>
          <p:nvPr/>
        </p:nvSpPr>
        <p:spPr>
          <a:xfrm>
            <a:off x="9408023" y="2088016"/>
            <a:ext cx="1757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Memory writes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3AEC2-938F-4FCD-8EF7-3A07C25541BD}"/>
              </a:ext>
            </a:extLst>
          </p:cNvPr>
          <p:cNvSpPr txBox="1"/>
          <p:nvPr/>
        </p:nvSpPr>
        <p:spPr>
          <a:xfrm>
            <a:off x="9431275" y="962226"/>
            <a:ext cx="1757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Hardware stack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8D4B26-029F-4FE7-9F00-2048911C2115}"/>
              </a:ext>
            </a:extLst>
          </p:cNvPr>
          <p:cNvCxnSpPr/>
          <p:nvPr/>
        </p:nvCxnSpPr>
        <p:spPr>
          <a:xfrm flipV="1">
            <a:off x="2384172" y="2088016"/>
            <a:ext cx="740495" cy="200055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555AC-1D10-43B9-9A17-C0309D3F337C}"/>
              </a:ext>
            </a:extLst>
          </p:cNvPr>
          <p:cNvCxnSpPr>
            <a:cxnSpLocks/>
          </p:cNvCxnSpPr>
          <p:nvPr/>
        </p:nvCxnSpPr>
        <p:spPr>
          <a:xfrm>
            <a:off x="2008314" y="4095166"/>
            <a:ext cx="964888" cy="100977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CA8115-4318-45B4-BB53-F6AA1BF7B339}"/>
              </a:ext>
            </a:extLst>
          </p:cNvPr>
          <p:cNvSpPr txBox="1"/>
          <p:nvPr/>
        </p:nvSpPr>
        <p:spPr>
          <a:xfrm>
            <a:off x="592284" y="5200014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Programme 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05A5E9-A0B0-477D-A3BC-B823DAAA31C1}"/>
              </a:ext>
            </a:extLst>
          </p:cNvPr>
          <p:cNvCxnSpPr>
            <a:cxnSpLocks/>
          </p:cNvCxnSpPr>
          <p:nvPr/>
        </p:nvCxnSpPr>
        <p:spPr>
          <a:xfrm>
            <a:off x="2159779" y="5668967"/>
            <a:ext cx="948346" cy="71500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D57732-B1F3-415A-8C29-C9F3A7AED2BB}"/>
              </a:ext>
            </a:extLst>
          </p:cNvPr>
          <p:cNvCxnSpPr>
            <a:cxnSpLocks/>
          </p:cNvCxnSpPr>
          <p:nvPr/>
        </p:nvCxnSpPr>
        <p:spPr>
          <a:xfrm flipH="1">
            <a:off x="6821536" y="1008077"/>
            <a:ext cx="375858" cy="48974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D5915A-1008-4B48-BB6D-862C1E4F0B22}"/>
              </a:ext>
            </a:extLst>
          </p:cNvPr>
          <p:cNvCxnSpPr>
            <a:cxnSpLocks/>
          </p:cNvCxnSpPr>
          <p:nvPr/>
        </p:nvCxnSpPr>
        <p:spPr>
          <a:xfrm flipH="1">
            <a:off x="8796556" y="1497821"/>
            <a:ext cx="445468" cy="490167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9B213-6587-452B-B21D-FD3FF5C0AA46}"/>
              </a:ext>
            </a:extLst>
          </p:cNvPr>
          <p:cNvCxnSpPr>
            <a:cxnSpLocks/>
          </p:cNvCxnSpPr>
          <p:nvPr/>
        </p:nvCxnSpPr>
        <p:spPr>
          <a:xfrm flipH="1">
            <a:off x="7629351" y="2384172"/>
            <a:ext cx="1612673" cy="460006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E8B2C2-1D36-47D5-9CC9-28EE839E4554}"/>
              </a:ext>
            </a:extLst>
          </p:cNvPr>
          <p:cNvGrpSpPr/>
          <p:nvPr/>
        </p:nvGrpSpPr>
        <p:grpSpPr>
          <a:xfrm>
            <a:off x="9045380" y="3396051"/>
            <a:ext cx="2851082" cy="3053695"/>
            <a:chOff x="8929151" y="3623084"/>
            <a:chExt cx="2851082" cy="305369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63422D-C00A-476E-A3BD-303B50670F41}"/>
                </a:ext>
              </a:extLst>
            </p:cNvPr>
            <p:cNvSpPr txBox="1"/>
            <p:nvPr/>
          </p:nvSpPr>
          <p:spPr>
            <a:xfrm>
              <a:off x="8949271" y="4091456"/>
              <a:ext cx="2830962" cy="25853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DASM images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core dumps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Single step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Step over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Disassembly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 inspection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reg/mem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Break points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Run until RTS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00C906-0729-4064-9FEE-294868397888}"/>
                </a:ext>
              </a:extLst>
            </p:cNvPr>
            <p:cNvSpPr txBox="1"/>
            <p:nvPr/>
          </p:nvSpPr>
          <p:spPr>
            <a:xfrm>
              <a:off x="8929151" y="3623084"/>
              <a:ext cx="16983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377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08C4-7695-4D85-BD57-8F598DFD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94763" cy="976108"/>
          </a:xfrm>
        </p:spPr>
        <p:txBody>
          <a:bodyPr>
            <a:normAutofit fontScale="90000"/>
          </a:bodyPr>
          <a:lstStyle/>
          <a:p>
            <a:r>
              <a:rPr lang="en-GB" dirty="0"/>
              <a:t>Demo #1 – 6502 Emu &amp; Debugger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FADEDB-504D-4383-A740-01DB145A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6" y="1223083"/>
            <a:ext cx="11098747" cy="513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87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88B353-3ED7-46AD-8F78-30CE0FD755F2}"/>
              </a:ext>
            </a:extLst>
          </p:cNvPr>
          <p:cNvSpPr txBox="1">
            <a:spLocks/>
          </p:cNvSpPr>
          <p:nvPr/>
        </p:nvSpPr>
        <p:spPr>
          <a:xfrm>
            <a:off x="697487" y="5139993"/>
            <a:ext cx="5227410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Paged ROM loading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F1E609-BAD0-489E-AD89-84EAD1BEEEE3}"/>
              </a:ext>
            </a:extLst>
          </p:cNvPr>
          <p:cNvSpPr txBox="1">
            <a:spLocks/>
          </p:cNvSpPr>
          <p:nvPr/>
        </p:nvSpPr>
        <p:spPr>
          <a:xfrm>
            <a:off x="697487" y="3373530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OS ROM loading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7D4F27-D643-43F0-B7C2-137BF312078A}"/>
              </a:ext>
            </a:extLst>
          </p:cNvPr>
          <p:cNvSpPr txBox="1">
            <a:spLocks/>
          </p:cNvSpPr>
          <p:nvPr/>
        </p:nvSpPr>
        <p:spPr>
          <a:xfrm>
            <a:off x="697487" y="1558451"/>
            <a:ext cx="5551846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6845 CTC Simple Mode 7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1ACC2B-07D7-4F39-8B3C-B5C14969E50E}"/>
              </a:ext>
            </a:extLst>
          </p:cNvPr>
          <p:cNvSpPr txBox="1">
            <a:spLocks/>
          </p:cNvSpPr>
          <p:nvPr/>
        </p:nvSpPr>
        <p:spPr>
          <a:xfrm>
            <a:off x="6153057" y="3226448"/>
            <a:ext cx="5722923" cy="17817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Execution of BBC BASIC </a:t>
            </a:r>
            <a:r>
              <a:rPr lang="en-US" sz="4000" b="1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programmes</a:t>
            </a:r>
            <a:endParaRPr lang="en-US" sz="40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2825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76738-9CA1-4327-B09E-D45DEC05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75980" cy="976108"/>
          </a:xfrm>
        </p:spPr>
        <p:txBody>
          <a:bodyPr>
            <a:normAutofit fontScale="90000"/>
          </a:bodyPr>
          <a:lstStyle/>
          <a:p>
            <a:r>
              <a:rPr lang="en-GB" dirty="0"/>
              <a:t>Stage 2 – From 6502 to BBC Micro (partial emulation)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79A599-68B2-4D42-B242-C56523273A75}"/>
              </a:ext>
            </a:extLst>
          </p:cNvPr>
          <p:cNvSpPr txBox="1">
            <a:spLocks/>
          </p:cNvSpPr>
          <p:nvPr/>
        </p:nvSpPr>
        <p:spPr>
          <a:xfrm>
            <a:off x="6153057" y="1252404"/>
            <a:ext cx="5227410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OS Boot</a:t>
            </a:r>
          </a:p>
        </p:txBody>
      </p:sp>
    </p:spTree>
    <p:extLst>
      <p:ext uri="{BB962C8B-B14F-4D97-AF65-F5344CB8AC3E}">
        <p14:creationId xmlns:p14="http://schemas.microsoft.com/office/powerpoint/2010/main" val="62625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BBC Micro Emulation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7AF0D9-6DE3-4A45-BD53-91A4BB75D814}"/>
              </a:ext>
            </a:extLst>
          </p:cNvPr>
          <p:cNvSpPr txBox="1"/>
          <p:nvPr/>
        </p:nvSpPr>
        <p:spPr>
          <a:xfrm>
            <a:off x="319834" y="2177569"/>
            <a:ext cx="1404911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 ROM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B7981C-0928-45D2-8144-1FC242C2A0B3}"/>
              </a:ext>
            </a:extLst>
          </p:cNvPr>
          <p:cNvSpPr txBox="1"/>
          <p:nvPr/>
        </p:nvSpPr>
        <p:spPr>
          <a:xfrm>
            <a:off x="301793" y="3044881"/>
            <a:ext cx="142295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BBC Basic ROM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068A51-1229-4B70-A6C5-4E91D6017612}"/>
              </a:ext>
            </a:extLst>
          </p:cNvPr>
          <p:cNvSpPr txBox="1"/>
          <p:nvPr/>
        </p:nvSpPr>
        <p:spPr>
          <a:xfrm>
            <a:off x="2987797" y="1824291"/>
            <a:ext cx="2891847" cy="42193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FDF5C-C159-43A6-BBC0-7D05AE675842}"/>
              </a:ext>
            </a:extLst>
          </p:cNvPr>
          <p:cNvSpPr txBox="1"/>
          <p:nvPr/>
        </p:nvSpPr>
        <p:spPr>
          <a:xfrm>
            <a:off x="2987797" y="1413754"/>
            <a:ext cx="23667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6502 Emulator</a:t>
            </a:r>
            <a:endParaRPr lang="en-GB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5B98E2-BE48-47D7-8A4A-99D45AA5FD20}"/>
              </a:ext>
            </a:extLst>
          </p:cNvPr>
          <p:cNvSpPr txBox="1"/>
          <p:nvPr/>
        </p:nvSpPr>
        <p:spPr>
          <a:xfrm>
            <a:off x="3262626" y="2130663"/>
            <a:ext cx="2336639" cy="35827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211FBE9-3B2E-4F77-A37A-424B12FC85FA}"/>
              </a:ext>
            </a:extLst>
          </p:cNvPr>
          <p:cNvSpPr/>
          <p:nvPr/>
        </p:nvSpPr>
        <p:spPr>
          <a:xfrm rot="16200000">
            <a:off x="2174333" y="2099354"/>
            <a:ext cx="495802" cy="863882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155E866-C5CA-4C40-89AB-43804112D9F1}"/>
              </a:ext>
            </a:extLst>
          </p:cNvPr>
          <p:cNvSpPr/>
          <p:nvPr/>
        </p:nvSpPr>
        <p:spPr>
          <a:xfrm rot="16200000">
            <a:off x="2155322" y="2905327"/>
            <a:ext cx="495802" cy="863882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CF238A-35E7-4947-9D17-9844CC1DF06E}"/>
              </a:ext>
            </a:extLst>
          </p:cNvPr>
          <p:cNvSpPr txBox="1"/>
          <p:nvPr/>
        </p:nvSpPr>
        <p:spPr>
          <a:xfrm>
            <a:off x="3408631" y="2320807"/>
            <a:ext cx="1072098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8C2D7-BF23-45F5-AF04-92980A53AC6A}"/>
              </a:ext>
            </a:extLst>
          </p:cNvPr>
          <p:cNvSpPr txBox="1"/>
          <p:nvPr/>
        </p:nvSpPr>
        <p:spPr>
          <a:xfrm>
            <a:off x="3408631" y="3110027"/>
            <a:ext cx="105810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745299-C02F-433D-9E97-BABB70307286}"/>
              </a:ext>
            </a:extLst>
          </p:cNvPr>
          <p:cNvSpPr txBox="1"/>
          <p:nvPr/>
        </p:nvSpPr>
        <p:spPr>
          <a:xfrm>
            <a:off x="3408631" y="3899247"/>
            <a:ext cx="1058110" cy="867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Memory Mapped Screen</a:t>
            </a:r>
            <a:endParaRPr lang="en-GB" sz="1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E0B99C-F27C-4E7E-8126-850B5D83D152}"/>
              </a:ext>
            </a:extLst>
          </p:cNvPr>
          <p:cNvSpPr txBox="1"/>
          <p:nvPr/>
        </p:nvSpPr>
        <p:spPr>
          <a:xfrm>
            <a:off x="6465421" y="3505823"/>
            <a:ext cx="158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6845 CRTC Emulator</a:t>
            </a:r>
            <a:endParaRPr lang="en-GB" sz="16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792446-298D-49D7-A204-2C918F96751C}"/>
              </a:ext>
            </a:extLst>
          </p:cNvPr>
          <p:cNvCxnSpPr>
            <a:cxnSpLocks/>
          </p:cNvCxnSpPr>
          <p:nvPr/>
        </p:nvCxnSpPr>
        <p:spPr>
          <a:xfrm flipH="1">
            <a:off x="4619375" y="4322339"/>
            <a:ext cx="1798812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87483E-8C6B-433C-A5A9-CD61084D34FE}"/>
              </a:ext>
            </a:extLst>
          </p:cNvPr>
          <p:cNvSpPr txBox="1"/>
          <p:nvPr/>
        </p:nvSpPr>
        <p:spPr>
          <a:xfrm>
            <a:off x="3408631" y="4970955"/>
            <a:ext cx="1058110" cy="5887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Working Memory</a:t>
            </a:r>
            <a:endParaRPr lang="en-GB" sz="1600" b="1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F9F4730-A081-4FD1-9751-CC9D76009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071304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$BFFF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AEB7A-F83F-4297-A724-3441D6C23442}"/>
              </a:ext>
            </a:extLst>
          </p:cNvPr>
          <p:cNvSpPr txBox="1"/>
          <p:nvPr/>
        </p:nvSpPr>
        <p:spPr>
          <a:xfrm>
            <a:off x="4461203" y="2639011"/>
            <a:ext cx="1127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0xC000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32C02F-EC64-4E74-97DB-8017294C337D}"/>
              </a:ext>
            </a:extLst>
          </p:cNvPr>
          <p:cNvSpPr txBox="1"/>
          <p:nvPr/>
        </p:nvSpPr>
        <p:spPr>
          <a:xfrm>
            <a:off x="4471322" y="2285635"/>
            <a:ext cx="1127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BA12B986-C076-49C1-A11A-85C0F9FAA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422489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$8000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AFED40C4-5B9E-4BA8-B732-3363D1D5B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5319653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$0000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DF60494B-00D7-45E6-BA1A-63A0744C7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4479800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7C00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C1FB6ADC-2EB2-4E7F-900F-C6A306E4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880978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7FFF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B9A5EF36-96A1-4226-8BE0-3E110706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4915718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$7FFF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4BD79D-CFA6-48BE-8CC2-E35E2C3F396A}"/>
              </a:ext>
            </a:extLst>
          </p:cNvPr>
          <p:cNvSpPr txBox="1"/>
          <p:nvPr/>
        </p:nvSpPr>
        <p:spPr>
          <a:xfrm>
            <a:off x="6336473" y="4841837"/>
            <a:ext cx="922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endParaRPr lang="en-GB" sz="16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D4843E-B240-468E-BBA6-DFD5A492C258}"/>
              </a:ext>
            </a:extLst>
          </p:cNvPr>
          <p:cNvCxnSpPr>
            <a:cxnSpLocks/>
          </p:cNvCxnSpPr>
          <p:nvPr/>
        </p:nvCxnSpPr>
        <p:spPr>
          <a:xfrm flipH="1">
            <a:off x="7327372" y="4789851"/>
            <a:ext cx="1" cy="5937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A266FCB-F5C8-47AD-B5B7-21E9EBCE311E}"/>
              </a:ext>
            </a:extLst>
          </p:cNvPr>
          <p:cNvSpPr txBox="1"/>
          <p:nvPr/>
        </p:nvSpPr>
        <p:spPr>
          <a:xfrm>
            <a:off x="6497524" y="5498889"/>
            <a:ext cx="1659696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A33A62-95F3-4B26-B48E-30562DBBC885}"/>
              </a:ext>
            </a:extLst>
          </p:cNvPr>
          <p:cNvSpPr txBox="1"/>
          <p:nvPr/>
        </p:nvSpPr>
        <p:spPr>
          <a:xfrm>
            <a:off x="6497528" y="4100382"/>
            <a:ext cx="165970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 7 (Teletext)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07B1E-4C33-4F10-BD46-14143F550189}"/>
              </a:ext>
            </a:extLst>
          </p:cNvPr>
          <p:cNvSpPr txBox="1"/>
          <p:nvPr/>
        </p:nvSpPr>
        <p:spPr>
          <a:xfrm>
            <a:off x="5829073" y="4415156"/>
            <a:ext cx="922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endParaRPr lang="en-GB" sz="1600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15FC50-8089-4B3C-88B9-B691F1E7DAF1}"/>
              </a:ext>
            </a:extLst>
          </p:cNvPr>
          <p:cNvGrpSpPr/>
          <p:nvPr/>
        </p:nvGrpSpPr>
        <p:grpSpPr>
          <a:xfrm>
            <a:off x="6418187" y="1453469"/>
            <a:ext cx="2036789" cy="699828"/>
            <a:chOff x="6603311" y="1960796"/>
            <a:chExt cx="2036789" cy="69982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310392-7746-4A81-9158-2AE4E8686E10}"/>
                </a:ext>
              </a:extLst>
            </p:cNvPr>
            <p:cNvSpPr txBox="1"/>
            <p:nvPr/>
          </p:nvSpPr>
          <p:spPr>
            <a:xfrm>
              <a:off x="6682648" y="2322070"/>
              <a:ext cx="1659706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JMP (0xFFFC)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A8105A-BD43-4AAD-92D6-A2AC394CB84E}"/>
                </a:ext>
              </a:extLst>
            </p:cNvPr>
            <p:cNvSpPr txBox="1"/>
            <p:nvPr/>
          </p:nvSpPr>
          <p:spPr>
            <a:xfrm>
              <a:off x="6603311" y="1960796"/>
              <a:ext cx="2036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Boot/6502 Reset</a:t>
              </a:r>
              <a:endParaRPr lang="en-GB" sz="1600" b="1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BEEB93-2D49-45BA-A6D1-4B9646BDC2B7}"/>
              </a:ext>
            </a:extLst>
          </p:cNvPr>
          <p:cNvGrpSpPr/>
          <p:nvPr/>
        </p:nvGrpSpPr>
        <p:grpSpPr>
          <a:xfrm>
            <a:off x="8723767" y="1453469"/>
            <a:ext cx="3046564" cy="1767105"/>
            <a:chOff x="8892062" y="4118271"/>
            <a:chExt cx="3046564" cy="176710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AAC857-FE7D-46B6-8A70-2EC9D8C51D69}"/>
                </a:ext>
              </a:extLst>
            </p:cNvPr>
            <p:cNvSpPr txBox="1"/>
            <p:nvPr/>
          </p:nvSpPr>
          <p:spPr>
            <a:xfrm>
              <a:off x="8959748" y="4500381"/>
              <a:ext cx="2978878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10 REM Input a number 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20 REPEAT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30   PRINT “Enter "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40   INPUT N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50 UNTIL N &gt;= 0 AND N &lt;= 9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60 PRINT "Thank You"</a:t>
              </a:r>
              <a:endParaRPr lang="en-GB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FF17BC0-A110-4841-BE63-6D4D24ABB688}"/>
                </a:ext>
              </a:extLst>
            </p:cNvPr>
            <p:cNvSpPr txBox="1"/>
            <p:nvPr/>
          </p:nvSpPr>
          <p:spPr>
            <a:xfrm>
              <a:off x="8892062" y="4118271"/>
              <a:ext cx="27522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BBC Basic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Programme</a:t>
              </a:r>
              <a:endParaRPr lang="en-GB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345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5B7F-94C7-4F2D-A1F6-27FA00D8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 – Simple BBC Emu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0FF90-9330-4E1A-9BEA-7AC88AE5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44" y="1646255"/>
            <a:ext cx="4249194" cy="48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9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6AAD-79ED-4D0A-B787-7E4D9948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7E39-A9AD-47FE-B86C-70E5DA8A53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516" y="1211146"/>
            <a:ext cx="8153400" cy="43513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BBC Computer Literacy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Launched 1981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Manufactured by Acorn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 MHz MOS Technology 6502/6512</a:t>
            </a:r>
            <a:endParaRPr lang="en-US" b="0" i="0" dirty="0">
              <a:solidFill>
                <a:srgbClr val="2021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RAM 16–32 KiB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- 6845 CRTC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Modes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 × 256 8 </a:t>
            </a:r>
            <a:r>
              <a:rPr lang="en-GB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640 × 256 1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Teletext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 – Texas Instruments SN76489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DB46F-A61A-4813-861E-23190CC8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18" y="330748"/>
            <a:ext cx="3730626" cy="4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4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10888B0-77D1-4A44-818A-F1A244B5EA2E}"/>
              </a:ext>
            </a:extLst>
          </p:cNvPr>
          <p:cNvGrpSpPr/>
          <p:nvPr/>
        </p:nvGrpSpPr>
        <p:grpSpPr>
          <a:xfrm>
            <a:off x="2205228" y="1033077"/>
            <a:ext cx="6809748" cy="5353916"/>
            <a:chOff x="2625638" y="821876"/>
            <a:chExt cx="7186577" cy="58426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8858E-6DBB-4BD0-ABBE-B0D02C03A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5638" y="821876"/>
              <a:ext cx="7186577" cy="58426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8A9CD1-6FC6-4D84-A35D-B49AFDE03DB7}"/>
                </a:ext>
              </a:extLst>
            </p:cNvPr>
            <p:cNvSpPr/>
            <p:nvPr/>
          </p:nvSpPr>
          <p:spPr>
            <a:xfrm>
              <a:off x="5774914" y="3134253"/>
              <a:ext cx="432455" cy="1130016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82BCFA-B143-40E1-B8B8-FD9105D7E473}"/>
                </a:ext>
              </a:extLst>
            </p:cNvPr>
            <p:cNvSpPr/>
            <p:nvPr/>
          </p:nvSpPr>
          <p:spPr>
            <a:xfrm>
              <a:off x="8591383" y="3805399"/>
              <a:ext cx="913102" cy="916070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20B9E7-2F00-489C-AC00-D472CD477667}"/>
                </a:ext>
              </a:extLst>
            </p:cNvPr>
            <p:cNvSpPr/>
            <p:nvPr/>
          </p:nvSpPr>
          <p:spPr>
            <a:xfrm>
              <a:off x="4106007" y="3743223"/>
              <a:ext cx="606669" cy="521046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DD7B3D-0B70-4259-ACF5-727AEA829B6A}"/>
                </a:ext>
              </a:extLst>
            </p:cNvPr>
            <p:cNvSpPr/>
            <p:nvPr/>
          </p:nvSpPr>
          <p:spPr>
            <a:xfrm>
              <a:off x="2804746" y="4097846"/>
              <a:ext cx="1055077" cy="166423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4F66D9-223B-44B5-95FA-080C6A43F255}"/>
                </a:ext>
              </a:extLst>
            </p:cNvPr>
            <p:cNvSpPr/>
            <p:nvPr/>
          </p:nvSpPr>
          <p:spPr>
            <a:xfrm>
              <a:off x="7335715" y="4210995"/>
              <a:ext cx="402815" cy="677528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24A98B-BA31-4A25-A541-9D50665AED6A}"/>
                </a:ext>
              </a:extLst>
            </p:cNvPr>
            <p:cNvSpPr/>
            <p:nvPr/>
          </p:nvSpPr>
          <p:spPr>
            <a:xfrm>
              <a:off x="6698439" y="2313008"/>
              <a:ext cx="335408" cy="263138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288E1E-BA66-4D5E-9091-5856623B18E5}"/>
                </a:ext>
              </a:extLst>
            </p:cNvPr>
            <p:cNvSpPr/>
            <p:nvPr/>
          </p:nvSpPr>
          <p:spPr>
            <a:xfrm>
              <a:off x="7335714" y="1929077"/>
              <a:ext cx="402815" cy="67752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DEAE75-754E-42B6-81A6-F42D6652ADC7}"/>
                </a:ext>
              </a:extLst>
            </p:cNvPr>
            <p:cNvSpPr/>
            <p:nvPr/>
          </p:nvSpPr>
          <p:spPr>
            <a:xfrm>
              <a:off x="8591383" y="5254349"/>
              <a:ext cx="913102" cy="487028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C8B183-70A7-40F3-B161-073719869F3F}"/>
                </a:ext>
              </a:extLst>
            </p:cNvPr>
            <p:cNvSpPr/>
            <p:nvPr/>
          </p:nvSpPr>
          <p:spPr>
            <a:xfrm>
              <a:off x="7913077" y="5254350"/>
              <a:ext cx="281354" cy="267220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D49356-FE3A-4105-8569-D8F85F6B5B45}"/>
              </a:ext>
            </a:extLst>
          </p:cNvPr>
          <p:cNvSpPr txBox="1"/>
          <p:nvPr/>
        </p:nvSpPr>
        <p:spPr>
          <a:xfrm>
            <a:off x="0" y="6563738"/>
            <a:ext cx="3159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From the BBC Microcomputer Advanced User Guide</a:t>
            </a:r>
            <a:endParaRPr lang="en-US" sz="11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B438B-2BC1-4E56-BE52-BB2736242C1F}"/>
              </a:ext>
            </a:extLst>
          </p:cNvPr>
          <p:cNvGrpSpPr/>
          <p:nvPr/>
        </p:nvGrpSpPr>
        <p:grpSpPr>
          <a:xfrm>
            <a:off x="9507301" y="1283182"/>
            <a:ext cx="1256384" cy="1236846"/>
            <a:chOff x="9417544" y="1117224"/>
            <a:chExt cx="1256384" cy="12368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20CEA0-8B0A-47B4-95B4-3AE6E2926A60}"/>
                </a:ext>
              </a:extLst>
            </p:cNvPr>
            <p:cNvSpPr/>
            <p:nvPr/>
          </p:nvSpPr>
          <p:spPr>
            <a:xfrm>
              <a:off x="9417544" y="1179429"/>
              <a:ext cx="224370" cy="244923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D0134C-4E2A-4022-A93C-0E20D3B4C4B0}"/>
                </a:ext>
              </a:extLst>
            </p:cNvPr>
            <p:cNvSpPr/>
            <p:nvPr/>
          </p:nvSpPr>
          <p:spPr>
            <a:xfrm>
              <a:off x="9417545" y="1619361"/>
              <a:ext cx="224369" cy="244923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512697-BF3B-404B-84BE-2E3034F027B4}"/>
                </a:ext>
              </a:extLst>
            </p:cNvPr>
            <p:cNvSpPr/>
            <p:nvPr/>
          </p:nvSpPr>
          <p:spPr>
            <a:xfrm>
              <a:off x="9417545" y="2059293"/>
              <a:ext cx="224369" cy="24492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994962-2511-48FF-9519-A3BC69D49785}"/>
                </a:ext>
              </a:extLst>
            </p:cNvPr>
            <p:cNvSpPr txBox="1"/>
            <p:nvPr/>
          </p:nvSpPr>
          <p:spPr>
            <a:xfrm>
              <a:off x="9641914" y="1117224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Done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8E79BA-795A-4F51-9AE6-8E8413BD556A}"/>
                </a:ext>
              </a:extLst>
            </p:cNvPr>
            <p:cNvSpPr txBox="1"/>
            <p:nvPr/>
          </p:nvSpPr>
          <p:spPr>
            <a:xfrm>
              <a:off x="9641914" y="1550981"/>
              <a:ext cx="10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Required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E9D35-B5EA-4BEA-8113-4ACBFAB33D89}"/>
                </a:ext>
              </a:extLst>
            </p:cNvPr>
            <p:cNvSpPr txBox="1"/>
            <p:nvPr/>
          </p:nvSpPr>
          <p:spPr>
            <a:xfrm>
              <a:off x="9641914" y="1984738"/>
              <a:ext cx="858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Unsure</a:t>
              </a:r>
              <a:endParaRPr lang="en-US" dirty="0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75F3D9E8-247A-4955-B115-D4A64032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GB" dirty="0"/>
              <a:t>Status &amp; What's Next</a:t>
            </a:r>
          </a:p>
        </p:txBody>
      </p:sp>
    </p:spTree>
    <p:extLst>
      <p:ext uri="{BB962C8B-B14F-4D97-AF65-F5344CB8AC3E}">
        <p14:creationId xmlns:p14="http://schemas.microsoft.com/office/powerpoint/2010/main" val="360929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CB4C37-CB49-41D2-9720-B7F640D2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33" y="2139147"/>
            <a:ext cx="3326146" cy="3898475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B155B4E-0ED3-4656-B376-B30201BA317A}"/>
              </a:ext>
            </a:extLst>
          </p:cNvPr>
          <p:cNvSpPr/>
          <p:nvPr/>
        </p:nvSpPr>
        <p:spPr>
          <a:xfrm>
            <a:off x="6991946" y="532260"/>
            <a:ext cx="2816128" cy="1849560"/>
          </a:xfrm>
          <a:prstGeom prst="wedgeRoundRectCallout">
            <a:avLst>
              <a:gd name="adj1" fmla="val -77996"/>
              <a:gd name="adj2" fmla="val 5685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>
                <a:solidFill>
                  <a:schemeClr val="tx1"/>
                </a:solidFill>
                <a:latin typeface="ZX Spectrum 7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446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14138" cy="1325563"/>
          </a:xfrm>
        </p:spPr>
        <p:txBody>
          <a:bodyPr/>
          <a:lstStyle/>
          <a:p>
            <a:r>
              <a:rPr lang="en-US" b="1" dirty="0">
                <a:latin typeface="ZX Spectrum 7" panose="02000000000000000000" pitchFamily="2" charset="0"/>
              </a:rPr>
              <a:t>Expansion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4BDD3-0F8A-4216-81D4-36D2139A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941560"/>
            <a:ext cx="12192000" cy="300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DA91B9-0D42-433D-857D-5FF9EDD7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7" y="4284118"/>
            <a:ext cx="11880615" cy="19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Software - Games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BDECD-C3E7-44FD-AF29-19AB791C7283}"/>
              </a:ext>
            </a:extLst>
          </p:cNvPr>
          <p:cNvSpPr txBox="1"/>
          <p:nvPr/>
        </p:nvSpPr>
        <p:spPr>
          <a:xfrm>
            <a:off x="840578" y="1008077"/>
            <a:ext cx="233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Elite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7A6B1-CEAB-4BF6-8AE9-7D83A9DEDE3C}"/>
              </a:ext>
            </a:extLst>
          </p:cNvPr>
          <p:cNvSpPr txBox="1"/>
          <p:nvPr/>
        </p:nvSpPr>
        <p:spPr>
          <a:xfrm>
            <a:off x="4806436" y="1049782"/>
            <a:ext cx="2836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Pacman (Snapper)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4013C-0C30-444F-84E1-4BE68A3B46C7}"/>
              </a:ext>
            </a:extLst>
          </p:cNvPr>
          <p:cNvSpPr txBox="1"/>
          <p:nvPr/>
        </p:nvSpPr>
        <p:spPr>
          <a:xfrm>
            <a:off x="8737203" y="1092913"/>
            <a:ext cx="317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Frogger (Hopper)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C87A4-B117-4AA6-8D01-6AEABE8BF25D}"/>
              </a:ext>
            </a:extLst>
          </p:cNvPr>
          <p:cNvSpPr txBox="1"/>
          <p:nvPr/>
        </p:nvSpPr>
        <p:spPr>
          <a:xfrm>
            <a:off x="875919" y="4072219"/>
            <a:ext cx="329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Defender (Planetoid)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92B30-8080-428E-9FF0-DD7845291240}"/>
              </a:ext>
            </a:extLst>
          </p:cNvPr>
          <p:cNvSpPr txBox="1"/>
          <p:nvPr/>
        </p:nvSpPr>
        <p:spPr>
          <a:xfrm>
            <a:off x="4806436" y="4072219"/>
            <a:ext cx="34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Centipede (Bug Blaster)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F1B51D-7BB3-4B19-BB5F-96E2E9482B8A}"/>
              </a:ext>
            </a:extLst>
          </p:cNvPr>
          <p:cNvSpPr txBox="1"/>
          <p:nvPr/>
        </p:nvSpPr>
        <p:spPr>
          <a:xfrm>
            <a:off x="8708454" y="4072219"/>
            <a:ext cx="329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Asteroids (Meteors)</a:t>
            </a:r>
            <a:endParaRPr lang="en-GB" b="1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EA5C1BF-871D-4176-BBE4-874EAA93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8" y="1464567"/>
            <a:ext cx="2668071" cy="213445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C1597A6-6BFC-4D58-B5D0-CD173FE83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36" y="1464567"/>
            <a:ext cx="2632981" cy="21344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308E827-C854-4D7C-A5F3-388E649E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03" y="1464567"/>
            <a:ext cx="2632981" cy="21344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5C39205-2000-4563-BBC1-111A5995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8" y="4441551"/>
            <a:ext cx="2678498" cy="21344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77F8C51-6F98-4371-A772-3655D389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36" y="4441551"/>
            <a:ext cx="2668071" cy="216287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7CE5071-57CF-4B36-A260-83A423608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03" y="4441551"/>
            <a:ext cx="2652900" cy="21223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42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Software - other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85DA4A-7803-4115-B6E9-CD00941B5D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299" y="1438957"/>
            <a:ext cx="815181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Languages (ROMS)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Basic, Pascal, Forth, BCPL, LISP, Logo/Turtle 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Business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processors (</a:t>
            </a:r>
            <a:r>
              <a:rPr lang="en-US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Wordwise</a:t>
            </a: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Spreadsheet (</a:t>
            </a:r>
            <a:r>
              <a:rPr lang="en-US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ViewSheet</a:t>
            </a: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Accounting,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Educational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Physics, Electronics, Geography, Chemistry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8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5A53D249-0A0C-4109-A459-BEB40B8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22" y="326037"/>
            <a:ext cx="10515600" cy="870160"/>
          </a:xfrm>
        </p:spPr>
        <p:txBody>
          <a:bodyPr/>
          <a:lstStyle/>
          <a:p>
            <a:r>
              <a:rPr lang="en-US" dirty="0">
                <a:solidFill>
                  <a:srgbClr val="D2C3A7"/>
                </a:solidFill>
              </a:rPr>
              <a:t>An Emulator you say…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19604A3-16A2-495E-A249-4A348413696B}"/>
              </a:ext>
            </a:extLst>
          </p:cNvPr>
          <p:cNvSpPr/>
          <p:nvPr/>
        </p:nvSpPr>
        <p:spPr>
          <a:xfrm>
            <a:off x="640628" y="1500273"/>
            <a:ext cx="5208698" cy="1928728"/>
          </a:xfrm>
          <a:prstGeom prst="wedgeRoundRectCallout">
            <a:avLst>
              <a:gd name="adj1" fmla="val -13159"/>
              <a:gd name="adj2" fmla="val 73281"/>
              <a:gd name="adj3" fmla="val 16667"/>
            </a:avLst>
          </a:prstGeom>
          <a:solidFill>
            <a:srgbClr val="BD3E15"/>
          </a:solidFill>
          <a:ln>
            <a:solidFill>
              <a:srgbClr val="CCB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Allows software written for one type of computer to run without  modification on another…</a:t>
            </a:r>
            <a:endParaRPr lang="en-GB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4DD93-2AC8-4AC9-801A-AD84A391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08" y="3832823"/>
            <a:ext cx="2361294" cy="2699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D27430-C293-4335-A487-C3AD6A9F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234" y="1407945"/>
            <a:ext cx="3328860" cy="2496645"/>
          </a:xfrm>
          <a:prstGeom prst="rect">
            <a:avLst/>
          </a:prstGeom>
        </p:spPr>
      </p:pic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3704F39A-3437-4DA4-8293-4BF58AF75B5F}"/>
              </a:ext>
            </a:extLst>
          </p:cNvPr>
          <p:cNvSpPr/>
          <p:nvPr/>
        </p:nvSpPr>
        <p:spPr>
          <a:xfrm>
            <a:off x="6532211" y="4180707"/>
            <a:ext cx="5142289" cy="1858713"/>
          </a:xfrm>
          <a:prstGeom prst="wedgeRoundRectCallout">
            <a:avLst>
              <a:gd name="adj1" fmla="val -27112"/>
              <a:gd name="adj2" fmla="val -75363"/>
              <a:gd name="adj3" fmla="val 16667"/>
            </a:avLst>
          </a:prstGeom>
          <a:solidFill>
            <a:srgbClr val="BD3E15"/>
          </a:solidFill>
          <a:ln>
            <a:solidFill>
              <a:srgbClr val="CCB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… by recreating the hardware of the old system as software on the new system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0751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977DC08-540E-45E1-8281-1EF60BCA81CB}"/>
              </a:ext>
            </a:extLst>
          </p:cNvPr>
          <p:cNvSpPr txBox="1">
            <a:spLocks/>
          </p:cNvSpPr>
          <p:nvPr/>
        </p:nvSpPr>
        <p:spPr>
          <a:xfrm>
            <a:off x="540877" y="4421694"/>
            <a:ext cx="4603324" cy="1137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Basic I/O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88B353-3ED7-46AD-8F78-30CE0FD755F2}"/>
              </a:ext>
            </a:extLst>
          </p:cNvPr>
          <p:cNvSpPr txBox="1">
            <a:spLocks/>
          </p:cNvSpPr>
          <p:nvPr/>
        </p:nvSpPr>
        <p:spPr>
          <a:xfrm>
            <a:off x="540877" y="2970395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Memory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F1E609-BAD0-489E-AD89-84EAD1BEEEE3}"/>
              </a:ext>
            </a:extLst>
          </p:cNvPr>
          <p:cNvSpPr txBox="1">
            <a:spLocks/>
          </p:cNvSpPr>
          <p:nvPr/>
        </p:nvSpPr>
        <p:spPr>
          <a:xfrm>
            <a:off x="540877" y="1590402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CPU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7D4F27-D643-43F0-B7C2-137BF312078A}"/>
              </a:ext>
            </a:extLst>
          </p:cNvPr>
          <p:cNvSpPr txBox="1">
            <a:spLocks/>
          </p:cNvSpPr>
          <p:nvPr/>
        </p:nvSpPr>
        <p:spPr>
          <a:xfrm>
            <a:off x="5747720" y="1929495"/>
            <a:ext cx="6298425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Basic image loading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1ACC2B-07D7-4F39-8B3C-B5C14969E50E}"/>
              </a:ext>
            </a:extLst>
          </p:cNvPr>
          <p:cNvSpPr txBox="1">
            <a:spLocks/>
          </p:cNvSpPr>
          <p:nvPr/>
        </p:nvSpPr>
        <p:spPr>
          <a:xfrm>
            <a:off x="5898963" y="4087365"/>
            <a:ext cx="5722923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OS call Interception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D0F6C-9885-430C-AA38-399E4C89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GB" dirty="0"/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179586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DCFA3-43FB-4353-AD0C-399B19ADE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3" t="9612" r="2054" b="14726"/>
          <a:stretch/>
        </p:blipFill>
        <p:spPr>
          <a:xfrm>
            <a:off x="381455" y="1215319"/>
            <a:ext cx="4892562" cy="520029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ZX Spectrum 7" panose="02000000000000000000" pitchFamily="2" charset="0"/>
              </a:rPr>
              <a:t>The 6502 Microprocessor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AC35D4-80C2-48A4-8F26-B044138147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73750" y="1274763"/>
            <a:ext cx="6318250" cy="5081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Clock speed – 2 MHz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Transistors - ~3500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– 8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– 16 bit =&gt; 64K address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Program counter (PC) 16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Stack pointer (S) 8 bit =&gt; 256 byte hardware stack!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Status register (P)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Accumulator (A) 8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Index registers (X,Y) 8 bit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8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F27C-B571-400A-AEED-D96B9AD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Aside – comparison with a modern system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BD2376-6649-4120-9A66-C8952FF9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14488"/>
              </p:ext>
            </p:extLst>
          </p:nvPr>
        </p:nvGraphicFramePr>
        <p:xfrm>
          <a:off x="1863705" y="1875288"/>
          <a:ext cx="8128000" cy="3606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9275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5815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1086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18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BBC (6502)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Modern Desktop (Intel)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2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Clock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3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 mm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 mm</a:t>
                      </a:r>
                      <a:r>
                        <a:rPr lang="en-GB" baseline="30000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x6,400,000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0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Fabrication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µm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5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4(8)+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x4(x8)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81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L1/L2/L3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64K/256K/2M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4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19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842</Words>
  <Application>Microsoft Office PowerPoint</Application>
  <PresentationFormat>Widescreen</PresentationFormat>
  <Paragraphs>209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ZX Spectrum 7</vt:lpstr>
      <vt:lpstr>Office Theme</vt:lpstr>
      <vt:lpstr>Custom Design</vt:lpstr>
      <vt:lpstr>Towards Emulation of the BBC Micro Computer</vt:lpstr>
      <vt:lpstr>Some History</vt:lpstr>
      <vt:lpstr>Expansion</vt:lpstr>
      <vt:lpstr>Software - Games</vt:lpstr>
      <vt:lpstr>Software - other</vt:lpstr>
      <vt:lpstr>An Emulator you say…</vt:lpstr>
      <vt:lpstr>Stage 1</vt:lpstr>
      <vt:lpstr>The 6502 Microprocessor</vt:lpstr>
      <vt:lpstr>Aside – comparison with a modern system</vt:lpstr>
      <vt:lpstr>Programming the CPU</vt:lpstr>
      <vt:lpstr>Structure of an Instruction</vt:lpstr>
      <vt:lpstr>Programming the CPU</vt:lpstr>
      <vt:lpstr>6502 MC/Assembly Language</vt:lpstr>
      <vt:lpstr>Tool Chain &amp; Execution Process</vt:lpstr>
      <vt:lpstr>6502 Debugger</vt:lpstr>
      <vt:lpstr>Demo #1 – 6502 Emu &amp; Debugger</vt:lpstr>
      <vt:lpstr>Stage 2 – From 6502 to BBC Micro (partial emulation)</vt:lpstr>
      <vt:lpstr>BBC Micro Emulation</vt:lpstr>
      <vt:lpstr>Demo 2 – Simple BBC Emu</vt:lpstr>
      <vt:lpstr>Status &amp; What's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99</cp:revision>
  <dcterms:created xsi:type="dcterms:W3CDTF">2021-04-25T10:47:06Z</dcterms:created>
  <dcterms:modified xsi:type="dcterms:W3CDTF">2021-05-02T11:09:12Z</dcterms:modified>
</cp:coreProperties>
</file>