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0FB-9205-43E0-BAD9-3D27478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3F5-2854-4A35-AA9F-584EAD9A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13-0A3E-4FEB-B7E3-247A04B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803A-8819-4FE0-ABFD-2CE7394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1B-EEC2-48D7-98ED-BD28523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8BC-11D6-432D-B3DF-25C177D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D862-B25B-45B9-9707-1618F5BD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EAF7-3D4B-4553-9739-E481B3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250-ED27-4B4C-A2C1-983F79B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4A02-8259-4A3D-A6CC-DA48A68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EEF86-54EB-4958-8C41-37E1889C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161B-38E4-40B1-BF64-6A13B55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10C1-76C6-4DF0-9FD8-09C1DC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08A-DA31-4134-89B1-9CBC5CE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F88C-F048-4EA1-8696-E2E9BC0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123C-D997-4B73-8A27-DC45BE15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C103-BE8D-4C8B-BAFF-1672F60E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87F-BBF3-4002-8066-3594B741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9458-4B81-43F4-9384-2A41367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1F22-B897-4865-A203-68926C3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1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0BF-FB99-4109-8E1B-D3EEAEF3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A83-628F-455B-BF22-C1F86C4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A2DB-21D9-4B52-B66C-B7D25DF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0428-198E-4022-A5D5-103EF1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14E8-B107-47A9-A4F2-474881F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AECF-552C-4462-BA1D-864C6E6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0B3-7AB4-4CF9-BE73-A0E51D02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7525-3334-4A93-99AB-767A3A75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8A33-B9EB-4837-A827-BFFB50E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E8B-CAA1-4E7F-B2AF-4E2A4FC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F223-7B28-4522-B04E-644840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C6F-F025-4590-B2DF-87CF138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7D51-A613-45CB-A96E-077DE3D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72F-ACA6-4917-AAD4-B4E4A81B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142E-9BD2-46BE-AC84-1CAAB6AD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0187-1C5B-471E-9241-D25191F5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57D9-5547-4D05-974B-281432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C6E1-F003-4863-B403-FBDCA5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4D95-A848-4E5F-92B9-80E3721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4CA-36C3-4B90-88F4-516D11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CCA7-3170-46CB-8E1C-579D8F2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4D97-7315-4694-A588-1568AD4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D2AF-DB76-4B16-A716-385B836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2D30-327D-4509-A25F-E2EB10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3A8E-F532-4F57-B1FD-860578C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39C5-11BB-4935-AF8D-ADB18EC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8E04-0ED9-4565-B40A-45764096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34BD-D451-491B-AAEA-1597067C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419F-FC38-437E-95C7-1E031299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7459-E261-4055-99F1-4477B62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79F-911F-451A-8DD5-54FD9CE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79-52FB-454C-A960-DCA67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4E-9E6D-4AF0-B2F7-7070D16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6529-BC8A-43E1-91CE-F23F64B6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978-F9E7-4699-939C-6969DFB1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3E2-E204-476C-8F5C-3556E65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3E54-0695-4191-BAAE-FBE9003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5FF4-AE2E-497E-B233-C0042F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500B-EB84-49E2-A895-EE430DA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EFBF-0808-4515-96FA-176F010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53F5-39F6-4E59-95D2-B56647EC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54DE-181B-4B15-AC9F-76A4975EEEF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ACA-7D9D-4832-A6A6-951E12B3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A24-4C8C-438A-9632-7872827A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ock_rate" TargetMode="External"/><Relationship Id="rId3" Type="http://schemas.openxmlformats.org/officeDocument/2006/relationships/hyperlink" Target="https://en.wikipedia.org/wiki/Dual_in-line_package" TargetMode="External"/><Relationship Id="rId7" Type="http://schemas.openxmlformats.org/officeDocument/2006/relationships/hyperlink" Target="https://en.wikipedia.org/wiki/Central_processing_unit" TargetMode="External"/><Relationship Id="rId12" Type="http://schemas.openxmlformats.org/officeDocument/2006/relationships/hyperlink" Target="https://en.wikipedia.org/wiki/MOS_Technology_6502#cite_note-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ynertek" TargetMode="External"/><Relationship Id="rId11" Type="http://schemas.openxmlformats.org/officeDocument/2006/relationships/hyperlink" Target="https://en.wikipedia.org/wiki/MOS_Technology_6502#cite_note-1" TargetMode="External"/><Relationship Id="rId5" Type="http://schemas.openxmlformats.org/officeDocument/2006/relationships/hyperlink" Target="https://en.wikipedia.org/wiki/Rockwell_International" TargetMode="External"/><Relationship Id="rId10" Type="http://schemas.openxmlformats.org/officeDocument/2006/relationships/hyperlink" Target="https://en.wikipedia.org/wiki/Transistor_count" TargetMode="External"/><Relationship Id="rId4" Type="http://schemas.openxmlformats.org/officeDocument/2006/relationships/hyperlink" Target="https://en.wikipedia.org/wiki/MOS_Technology" TargetMode="External"/><Relationship Id="rId9" Type="http://schemas.openxmlformats.org/officeDocument/2006/relationships/hyperlink" Target="https://en.wikipedia.org/wiki/Instruction_set_archite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2E5-9E95-44A9-A85E-1B852310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966" y="350260"/>
            <a:ext cx="9239250" cy="3078740"/>
          </a:xfrm>
        </p:spPr>
        <p:txBody>
          <a:bodyPr>
            <a:normAutofit fontScale="90000"/>
          </a:bodyPr>
          <a:lstStyle/>
          <a:p>
            <a:r>
              <a:rPr lang="en-GB">
                <a:latin typeface="ZX Spectrum 7" panose="02000000000000000000" pitchFamily="2" charset="0"/>
              </a:rPr>
              <a:t>Towards an Emulator of the BBC Micro Computer</a:t>
            </a:r>
            <a:endParaRPr lang="en-GB" dirty="0">
              <a:latin typeface="ZX Spectrum 7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17D9D-C47A-4B13-AD40-F96DE01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21" y="3623607"/>
            <a:ext cx="2676525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D8D3D-2D7B-46F8-9280-C619FBF7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012" y="1889630"/>
            <a:ext cx="4618044" cy="325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8472-776B-47B2-AD13-C99C9E88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8" y="3756531"/>
            <a:ext cx="5252512" cy="23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FA3-43FB-4353-AD0C-399B19AD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91204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BAAEB-8540-4D27-AA7C-CBB1100B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57354"/>
              </p:ext>
            </p:extLst>
          </p:nvPr>
        </p:nvGraphicFramePr>
        <p:xfrm>
          <a:off x="5506969" y="1097351"/>
          <a:ext cx="6258684" cy="4461528"/>
        </p:xfrm>
        <a:graphic>
          <a:graphicData uri="http://schemas.openxmlformats.org/drawingml/2006/table">
            <a:tbl>
              <a:tblPr/>
              <a:tblGrid>
                <a:gridCol w="3129342">
                  <a:extLst>
                    <a:ext uri="{9D8B030D-6E8A-4147-A177-3AD203B41FA5}">
                      <a16:colId xmlns:a16="http://schemas.microsoft.com/office/drawing/2014/main" val="4272542344"/>
                    </a:ext>
                  </a:extLst>
                </a:gridCol>
                <a:gridCol w="3129342">
                  <a:extLst>
                    <a:ext uri="{9D8B030D-6E8A-4147-A177-3AD203B41FA5}">
                      <a16:colId xmlns:a16="http://schemas.microsoft.com/office/drawing/2014/main" val="3065809912"/>
                    </a:ext>
                  </a:extLst>
                </a:gridCol>
              </a:tblGrid>
              <a:tr h="51626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500" dirty="0">
                          <a:effectLst/>
                        </a:rPr>
                        <a:t>A MOS Technology 6502 processor in a </a:t>
                      </a:r>
                      <a:r>
                        <a:rPr lang="en-GB" sz="1500" u="none" strike="noStrike" dirty="0">
                          <a:solidFill>
                            <a:srgbClr val="0645AD"/>
                          </a:solidFill>
                          <a:effectLst/>
                          <a:hlinkClick r:id="rId3" tooltip="Dual in-line package"/>
                        </a:rPr>
                        <a:t>DIP-40</a:t>
                      </a:r>
                      <a:r>
                        <a:rPr lang="en-GB" sz="1500" dirty="0">
                          <a:effectLst/>
                        </a:rPr>
                        <a:t> plastic package. The four-digit date code indicates it was made in the 45th week (November) of 1985.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56217"/>
                  </a:ext>
                </a:extLst>
              </a:tr>
              <a:tr h="2950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500">
                          <a:effectLst/>
                        </a:rPr>
                        <a:t>General information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768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Launched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1975; 46 years ago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04153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Common manufacturer(s)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500" u="none" strike="noStrike">
                          <a:solidFill>
                            <a:srgbClr val="0645AD"/>
                          </a:solidFill>
                          <a:effectLst/>
                          <a:hlinkClick r:id="rId4" tooltip="MOS Technology"/>
                        </a:rPr>
                        <a:t>MOS Technology</a:t>
                      </a:r>
                      <a:r>
                        <a:rPr lang="en-GB" sz="1500">
                          <a:effectLst/>
                        </a:rPr>
                        <a:t>, </a:t>
                      </a:r>
                      <a:r>
                        <a:rPr lang="en-GB" sz="1500" u="none" strike="noStrike">
                          <a:solidFill>
                            <a:srgbClr val="0645AD"/>
                          </a:solidFill>
                          <a:effectLst/>
                          <a:hlinkClick r:id="rId5" tooltip="Rockwell International"/>
                        </a:rPr>
                        <a:t>Rockwell</a:t>
                      </a:r>
                      <a:r>
                        <a:rPr lang="en-GB" sz="1500">
                          <a:effectLst/>
                        </a:rPr>
                        <a:t>, </a:t>
                      </a:r>
                      <a:r>
                        <a:rPr lang="en-GB" sz="1500" u="none" strike="noStrike">
                          <a:solidFill>
                            <a:srgbClr val="0645AD"/>
                          </a:solidFill>
                          <a:effectLst/>
                          <a:hlinkClick r:id="rId6" tooltip="Synertek"/>
                        </a:rPr>
                        <a:t>Synertek</a:t>
                      </a:r>
                      <a:endParaRPr lang="en-GB" sz="1500">
                        <a:effectLst/>
                      </a:endParaRP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4201"/>
                  </a:ext>
                </a:extLst>
              </a:tr>
              <a:tr h="2950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500">
                          <a:effectLst/>
                        </a:rPr>
                        <a:t>Performance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4019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Max. </a:t>
                      </a:r>
                      <a:r>
                        <a:rPr lang="en-GB" sz="1500" u="none" strike="noStrike">
                          <a:solidFill>
                            <a:srgbClr val="0645AD"/>
                          </a:solidFill>
                          <a:effectLst/>
                          <a:hlinkClick r:id="rId7" tooltip="Central processing unit"/>
                        </a:rPr>
                        <a:t>CPU</a:t>
                      </a:r>
                      <a:r>
                        <a:rPr lang="en-GB" sz="1500">
                          <a:effectLst/>
                        </a:rPr>
                        <a:t> </a:t>
                      </a:r>
                      <a:r>
                        <a:rPr lang="en-GB" sz="1500" u="none" strike="noStrike">
                          <a:solidFill>
                            <a:srgbClr val="0645AD"/>
                          </a:solidFill>
                          <a:effectLst/>
                          <a:hlinkClick r:id="rId8" tooltip="Clock rate"/>
                        </a:rPr>
                        <a:t>clock rate</a:t>
                      </a:r>
                      <a:endParaRPr lang="en-GB" sz="1500">
                        <a:effectLst/>
                      </a:endParaRP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500">
                          <a:effectLst/>
                        </a:rPr>
                        <a:t>1 MHz to 3 MHz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82959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Data width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8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49169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Address width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16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83885"/>
                  </a:ext>
                </a:extLst>
              </a:tr>
              <a:tr h="2950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500">
                          <a:effectLst/>
                        </a:rPr>
                        <a:t>Architecture and classification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13899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 u="none" strike="noStrike">
                          <a:solidFill>
                            <a:srgbClr val="0645AD"/>
                          </a:solidFill>
                          <a:effectLst/>
                          <a:hlinkClick r:id="rId9" tooltip="Instruction set architecture"/>
                        </a:rPr>
                        <a:t>Instruction set</a:t>
                      </a:r>
                      <a:endParaRPr lang="en-GB" sz="1500">
                        <a:effectLst/>
                      </a:endParaRP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MOS 6502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79527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Instructions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56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66879"/>
                  </a:ext>
                </a:extLst>
              </a:tr>
              <a:tr h="2950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500">
                          <a:effectLst/>
                        </a:rPr>
                        <a:t>Physical specifications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388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 u="none" strike="noStrike">
                          <a:solidFill>
                            <a:srgbClr val="0645AD"/>
                          </a:solidFill>
                          <a:effectLst/>
                          <a:hlinkClick r:id="rId10" tooltip="Transistor count"/>
                        </a:rPr>
                        <a:t>Transistors</a:t>
                      </a:r>
                      <a:endParaRPr lang="en-GB" sz="1500">
                        <a:effectLst/>
                      </a:endParaRP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effectLst/>
                        </a:rPr>
                        <a:t>3,510,</a:t>
                      </a:r>
                      <a:r>
                        <a:rPr lang="en-GB" sz="15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1"/>
                        </a:rPr>
                        <a:t>[1]</a:t>
                      </a:r>
                      <a:r>
                        <a:rPr lang="en-GB" sz="1500">
                          <a:effectLst/>
                        </a:rPr>
                        <a:t> 3,218</a:t>
                      </a:r>
                      <a:r>
                        <a:rPr lang="en-GB" sz="15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2"/>
                        </a:rPr>
                        <a:t>[2]</a:t>
                      </a:r>
                      <a:endParaRPr lang="en-GB" sz="1500">
                        <a:effectLst/>
                      </a:endParaRP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54472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>
                          <a:effectLst/>
                        </a:rPr>
                        <a:t>Package(s)</a:t>
                      </a: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effectLst/>
                        </a:rPr>
                        <a:t>40-pin </a:t>
                      </a:r>
                      <a:r>
                        <a:rPr lang="en-GB" sz="1500" u="none" strike="noStrike" dirty="0">
                          <a:solidFill>
                            <a:srgbClr val="0645AD"/>
                          </a:solidFill>
                          <a:effectLst/>
                          <a:hlinkClick r:id="rId3" tooltip="Dual in-line package"/>
                        </a:rPr>
                        <a:t>DIP</a:t>
                      </a:r>
                      <a:endParaRPr lang="en-GB" sz="1500" dirty="0">
                        <a:effectLst/>
                      </a:endParaRPr>
                    </a:p>
                  </a:txBody>
                  <a:tcPr marL="73751" marR="73751" marT="36876" marB="36876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58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ZX Spectrum 7</vt:lpstr>
      <vt:lpstr>Office Theme</vt:lpstr>
      <vt:lpstr>Towards an Emulator of the BBC Micro Computer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6</cp:revision>
  <dcterms:created xsi:type="dcterms:W3CDTF">2021-04-25T10:47:06Z</dcterms:created>
  <dcterms:modified xsi:type="dcterms:W3CDTF">2021-04-25T11:52:33Z</dcterms:modified>
</cp:coreProperties>
</file>