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1" r:id="rId3"/>
    <p:sldId id="270" r:id="rId4"/>
    <p:sldId id="264" r:id="rId5"/>
    <p:sldId id="265" r:id="rId6"/>
    <p:sldId id="266" r:id="rId7"/>
    <p:sldId id="267" r:id="rId8"/>
    <p:sldId id="268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49A"/>
    <a:srgbClr val="FACF31"/>
    <a:srgbClr val="D3A95E"/>
    <a:srgbClr val="F67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5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31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66F06-FD86-4B63-A3AA-4EDEBB791BA9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48BEB-8D4B-4EFE-8290-4C2C4AB09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70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C539-8C49-4314-A68E-1C8BC957B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1A20A-9413-4007-98F0-F9A31594D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4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5EEA-CD1D-4F28-B752-670E3F39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22D64-EEA9-4269-A56D-0B13093D8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AAE7-6BE2-4B41-8D67-7D59B045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4EF3-6B20-46DF-80D5-E86988C8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1EE7-9228-4570-BA3F-814BC576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52D4-784B-4C87-9F6E-A99EAC0E2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E49B-5452-4C14-B157-83090D5FF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203E-97B3-40C0-BFC1-515DFF1D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579E-99E2-4664-876C-B4EFBA86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7F9D-D803-4C6E-8012-73B61951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16327F-2A07-4017-8192-D3A563F3F1D1}"/>
              </a:ext>
            </a:extLst>
          </p:cNvPr>
          <p:cNvSpPr/>
          <p:nvPr userDrawn="1"/>
        </p:nvSpPr>
        <p:spPr>
          <a:xfrm>
            <a:off x="0" y="0"/>
            <a:ext cx="1204452" cy="6858000"/>
          </a:xfrm>
          <a:prstGeom prst="rect">
            <a:avLst/>
          </a:prstGeom>
          <a:solidFill>
            <a:srgbClr val="0384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A5334-85A3-4305-A726-37A218F5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9" y="0"/>
            <a:ext cx="11583375" cy="1325563"/>
          </a:xfrm>
        </p:spPr>
        <p:txBody>
          <a:bodyPr/>
          <a:lstStyle>
            <a:lvl1pPr>
              <a:defRPr b="1">
                <a:ln>
                  <a:solidFill>
                    <a:schemeClr val="bg1"/>
                  </a:solidFill>
                </a:ln>
                <a:solidFill>
                  <a:srgbClr val="F67D5E"/>
                </a:solidFill>
                <a:latin typeface="Verdana Pro Cond SemiBold" panose="020B0706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9BBA-3C6B-4983-B4BC-F9D70581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452" y="1776464"/>
            <a:ext cx="10916264" cy="4351338"/>
          </a:xfrm>
        </p:spPr>
        <p:txBody>
          <a:bodyPr/>
          <a:lstStyle>
            <a:lvl1pPr marL="2286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6858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11430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6002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20574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83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1D7C-2C4A-44BA-8F3F-A9AA767F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81EE-145D-4511-AC84-F41B68DFF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F790-12E9-4E43-B64F-FFBB3699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3514-4EA4-4D86-A700-E607DD3C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1BE2-73B3-4C0F-9B78-A42DF4D0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5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40AE-5A99-493D-9A78-7E37604B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583D-E91F-4916-956B-B7860D42B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322AF-98D6-44D2-A393-D3FFEB112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A444C-82C5-4B37-BDBB-043A574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7DC3A-410D-4E01-B2EE-BA38741E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3811C-C8AE-4A1F-B767-656B343D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21D-57EF-496F-933A-1F35B20F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CC7DF-74E5-4A32-8AE0-6E4DAA4B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DF785-A653-4E70-A569-238834EFE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261E6-E8F5-4612-965A-0B320DF54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EB28A-5BBA-4B69-A312-F4F400268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04F85-611F-459F-AC40-7B5F7658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29402-86AB-4257-9AE1-0D70F1DB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D3A21-A446-4758-9E1B-3AD4B679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7637-F046-494C-8ED5-8B5AEABD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97FD5-010A-4B70-AB91-91169413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45EFF-3C93-4CA3-A230-BAAB88D3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B0BFF-A29F-4E12-AAB2-777720D9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4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25055-1CA9-4AFE-AFB4-EC79443A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07677-A3AA-4BF4-BFE3-3BFF84D7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FD141-E911-439F-A717-96AFEDAC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6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315B-66C1-4E37-9BED-0A52F484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B739-3BE9-484E-8E74-9B2F0A53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15B67-A2F7-4E93-BAD3-009257C2A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25D16-4B08-4CC6-A9E7-16C296C8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7B4B4-5B89-4255-AA88-121EC79D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19F38-3A68-44B8-A0FD-10C5C187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5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D2ED-D09F-4C9C-A945-76667582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2A049-1724-4C0A-9EED-DE8788FA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58078-09DE-4222-8435-9D42FA77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22F75-38AD-4C4E-928E-3BBC8C59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AAB2A-3107-4EE2-824C-92C4E982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3C3A3-807E-459F-A36D-0AC722B4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607DA-F1D1-4044-B440-A2CFBB9D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5890-E0EE-4614-9AEC-423E3AB7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1013-D32F-4F00-8AC4-C458891B7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1D11-E878-4663-B7CF-234EB4CF5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0522-F621-46C8-A537-12F97E964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0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5BA4EB-30AE-43F0-91C3-D016D6F07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316596" y="-2316596"/>
            <a:ext cx="7565593" cy="12198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4DCA3-5CDC-460A-BCFF-3FD87E32F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1" y="569705"/>
            <a:ext cx="3874995" cy="1200329"/>
          </a:xfrm>
          <a:solidFill>
            <a:srgbClr val="03849A"/>
          </a:solidFill>
        </p:spPr>
        <p:txBody>
          <a:bodyPr wrap="square" anchor="t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YOU’RE</a:t>
            </a:r>
            <a:endParaRPr lang="en-US" sz="80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086D4-478A-47AB-9FEA-8026F776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095" y="4796818"/>
            <a:ext cx="6332596" cy="590931"/>
          </a:xfr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3600" dirty="0">
                <a:solidFill>
                  <a:schemeClr val="bg1"/>
                </a:solidFill>
                <a:latin typeface="Verdana Pro Cond SemiBold" panose="020B0604020202020204" pitchFamily="34" charset="0"/>
                <a:ea typeface="+mj-ea"/>
                <a:cs typeface="+mj-cs"/>
              </a:rPr>
              <a:t>A Device to Control M$ Teams</a:t>
            </a:r>
            <a:endParaRPr lang="en-US" sz="3600" dirty="0">
              <a:solidFill>
                <a:schemeClr val="bg1"/>
              </a:solidFill>
              <a:latin typeface="Verdana Pro Cond SemiBold" panose="020B0604020202020204" pitchFamily="34" charset="0"/>
              <a:ea typeface="+mj-ea"/>
              <a:cs typeface="+mj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706D125-27C2-4364-ABEE-873DF90C0C85}"/>
              </a:ext>
            </a:extLst>
          </p:cNvPr>
          <p:cNvSpPr txBox="1">
            <a:spLocks/>
          </p:cNvSpPr>
          <p:nvPr/>
        </p:nvSpPr>
        <p:spPr>
          <a:xfrm>
            <a:off x="1473381" y="1906799"/>
            <a:ext cx="4792272" cy="1200329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ON MUTE!</a:t>
            </a:r>
            <a:endParaRPr lang="en-US" sz="80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96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A7EC-5056-4840-98E5-7E09C3B8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Yourself? </a:t>
            </a:r>
            <a:endParaRPr lang="en-US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0E737C2-077F-4C27-B733-E490A1241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58" y="679718"/>
            <a:ext cx="7216666" cy="56145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C86B9E1-D890-4965-83BE-F27C5222D557}"/>
              </a:ext>
            </a:extLst>
          </p:cNvPr>
          <p:cNvSpPr txBox="1">
            <a:spLocks/>
          </p:cNvSpPr>
          <p:nvPr/>
        </p:nvSpPr>
        <p:spPr>
          <a:xfrm>
            <a:off x="8987415" y="1257787"/>
            <a:ext cx="1422219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Arduino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65EAA9-E88B-4846-BD80-0F823AFF6606}"/>
              </a:ext>
            </a:extLst>
          </p:cNvPr>
          <p:cNvSpPr txBox="1">
            <a:spLocks/>
          </p:cNvSpPr>
          <p:nvPr/>
        </p:nvSpPr>
        <p:spPr>
          <a:xfrm>
            <a:off x="8996160" y="1835856"/>
            <a:ext cx="1324999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Starter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3E3B18-A66E-45BC-9ABD-EF22884E2188}"/>
              </a:ext>
            </a:extLst>
          </p:cNvPr>
          <p:cNvSpPr txBox="1">
            <a:spLocks/>
          </p:cNvSpPr>
          <p:nvPr/>
        </p:nvSpPr>
        <p:spPr>
          <a:xfrm>
            <a:off x="9006773" y="2413925"/>
            <a:ext cx="691751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Kit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C9F513-C3EB-4E16-8C43-94BED0CF3ADB}"/>
              </a:ext>
            </a:extLst>
          </p:cNvPr>
          <p:cNvSpPr txBox="1">
            <a:spLocks/>
          </p:cNvSpPr>
          <p:nvPr/>
        </p:nvSpPr>
        <p:spPr>
          <a:xfrm>
            <a:off x="8975141" y="679718"/>
            <a:ext cx="831012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The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3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D5865D-1D2E-45C8-8572-BE38E7E374CB}"/>
              </a:ext>
            </a:extLst>
          </p:cNvPr>
          <p:cNvSpPr/>
          <p:nvPr/>
        </p:nvSpPr>
        <p:spPr>
          <a:xfrm>
            <a:off x="920983" y="1388292"/>
            <a:ext cx="3898491" cy="3834582"/>
          </a:xfrm>
          <a:prstGeom prst="rect">
            <a:avLst/>
          </a:prstGeom>
          <a:solidFill>
            <a:srgbClr val="FAC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A6B3A-E45E-4491-964F-76182EEF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the Solution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31A690-5A1E-4D34-8D57-09BC08C6278B}"/>
              </a:ext>
            </a:extLst>
          </p:cNvPr>
          <p:cNvGrpSpPr/>
          <p:nvPr/>
        </p:nvGrpSpPr>
        <p:grpSpPr>
          <a:xfrm>
            <a:off x="5973944" y="2415764"/>
            <a:ext cx="1164331" cy="1623168"/>
            <a:chOff x="6096000" y="3681382"/>
            <a:chExt cx="876779" cy="11957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E0F085-2D4B-4C5E-8D1B-9BDD681092BF}"/>
                </a:ext>
              </a:extLst>
            </p:cNvPr>
            <p:cNvSpPr/>
            <p:nvPr/>
          </p:nvSpPr>
          <p:spPr>
            <a:xfrm>
              <a:off x="6293537" y="3793106"/>
              <a:ext cx="475973" cy="950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017E8E4-E9A9-4061-9A13-3B425CFDE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681382"/>
              <a:ext cx="876779" cy="119571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87D085A-C8BB-43A9-89B8-D6B11D68FB87}"/>
              </a:ext>
            </a:extLst>
          </p:cNvPr>
          <p:cNvSpPr txBox="1"/>
          <p:nvPr/>
        </p:nvSpPr>
        <p:spPr>
          <a:xfrm>
            <a:off x="1044144" y="4257260"/>
            <a:ext cx="1261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CB2FA-13C3-47A1-A48C-1702FFFE986B}"/>
              </a:ext>
            </a:extLst>
          </p:cNvPr>
          <p:cNvSpPr txBox="1"/>
          <p:nvPr/>
        </p:nvSpPr>
        <p:spPr>
          <a:xfrm>
            <a:off x="2395415" y="4291673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33CD6-E01B-4F54-AB18-B03D2D4EB3C5}"/>
              </a:ext>
            </a:extLst>
          </p:cNvPr>
          <p:cNvSpPr txBox="1"/>
          <p:nvPr/>
        </p:nvSpPr>
        <p:spPr>
          <a:xfrm>
            <a:off x="3633689" y="4291673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80F51F-6D5B-41B3-93B6-8A05FD2D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766" y="1692196"/>
            <a:ext cx="2800250" cy="12507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66447F-58B0-4992-945B-23901CEF9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00" y="3176752"/>
            <a:ext cx="937368" cy="9373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F29DD2-331F-438E-A8A6-0D07C1E04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739" y="3176752"/>
            <a:ext cx="937368" cy="9373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89C65A8-C9DD-42EE-BF6F-146B3DF24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379" y="3176752"/>
            <a:ext cx="937368" cy="9373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B05DD7-8B69-4B88-B516-F3EE1EEB4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751" y="2113783"/>
            <a:ext cx="2965359" cy="2225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BBA7F8-9483-4268-BAF8-9CCC680B13B7}"/>
              </a:ext>
            </a:extLst>
          </p:cNvPr>
          <p:cNvSpPr txBox="1"/>
          <p:nvPr/>
        </p:nvSpPr>
        <p:spPr>
          <a:xfrm>
            <a:off x="4336057" y="2808758"/>
            <a:ext cx="4237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101010010101</a:t>
            </a:r>
          </a:p>
        </p:txBody>
      </p:sp>
      <p:pic>
        <p:nvPicPr>
          <p:cNvPr id="1026" name="Picture 2" descr="Microsoft Teams (int. sub-page) | Wired Relations ...">
            <a:extLst>
              <a:ext uri="{FF2B5EF4-FFF2-40B4-BE49-F238E27FC236}">
                <a16:creationId xmlns:a16="http://schemas.microsoft.com/office/drawing/2014/main" id="{5F60B85A-AC7E-4194-9AC0-5A1B8E87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607" y="1868214"/>
            <a:ext cx="1470663" cy="147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0A23E53-F5EA-42D4-A0A6-0F6B064D2CB6}"/>
              </a:ext>
            </a:extLst>
          </p:cNvPr>
          <p:cNvSpPr txBox="1">
            <a:spLocks/>
          </p:cNvSpPr>
          <p:nvPr/>
        </p:nvSpPr>
        <p:spPr>
          <a:xfrm>
            <a:off x="2135532" y="5540751"/>
            <a:ext cx="1498419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External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153EF0C-997F-4EF6-AD6C-332102421EAB}"/>
              </a:ext>
            </a:extLst>
          </p:cNvPr>
          <p:cNvSpPr txBox="1">
            <a:spLocks/>
          </p:cNvSpPr>
          <p:nvPr/>
        </p:nvSpPr>
        <p:spPr>
          <a:xfrm>
            <a:off x="5795761" y="5545905"/>
            <a:ext cx="1520955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Wireless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FB5F6DD-1AED-474C-A30C-A9E828BD47FD}"/>
              </a:ext>
            </a:extLst>
          </p:cNvPr>
          <p:cNvSpPr txBox="1">
            <a:spLocks/>
          </p:cNvSpPr>
          <p:nvPr/>
        </p:nvSpPr>
        <p:spPr>
          <a:xfrm>
            <a:off x="8134790" y="5540751"/>
            <a:ext cx="2488513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PC software to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508ADEC-1E5C-40E3-B849-5ABDD254DB76}"/>
              </a:ext>
            </a:extLst>
          </p:cNvPr>
          <p:cNvSpPr txBox="1">
            <a:spLocks/>
          </p:cNvSpPr>
          <p:nvPr/>
        </p:nvSpPr>
        <p:spPr>
          <a:xfrm>
            <a:off x="8137418" y="6103055"/>
            <a:ext cx="2380378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control teams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91C0995-66D6-479B-B6FE-410B75A37AAE}"/>
              </a:ext>
            </a:extLst>
          </p:cNvPr>
          <p:cNvSpPr txBox="1">
            <a:spLocks/>
          </p:cNvSpPr>
          <p:nvPr/>
        </p:nvSpPr>
        <p:spPr>
          <a:xfrm>
            <a:off x="5797480" y="6095172"/>
            <a:ext cx="1519236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protocol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0D1F02A-1752-4C94-97CE-A8EA464C5558}"/>
              </a:ext>
            </a:extLst>
          </p:cNvPr>
          <p:cNvSpPr txBox="1">
            <a:spLocks/>
          </p:cNvSpPr>
          <p:nvPr/>
        </p:nvSpPr>
        <p:spPr>
          <a:xfrm>
            <a:off x="2138160" y="6095172"/>
            <a:ext cx="1755922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hardware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6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D08F-CEB3-4775-9265-17CE4653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- Microcontroller</a:t>
            </a:r>
          </a:p>
        </p:txBody>
      </p:sp>
      <p:pic>
        <p:nvPicPr>
          <p:cNvPr id="1026" name="Picture 2" descr="ARDUINO NANO: Arduino Nano V3, ATmega 328, Mini USB at ...">
            <a:extLst>
              <a:ext uri="{FF2B5EF4-FFF2-40B4-BE49-F238E27FC236}">
                <a16:creationId xmlns:a16="http://schemas.microsoft.com/office/drawing/2014/main" id="{13B579BB-4717-4E16-9F64-469A2988A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677" y="1558863"/>
            <a:ext cx="3140630" cy="245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58C1BC-BB2C-45C4-A576-65201AD6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34" y="1875518"/>
            <a:ext cx="5641415" cy="445273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5F5DE74-E323-4BCE-B539-18EB17E8B4A5}"/>
              </a:ext>
            </a:extLst>
          </p:cNvPr>
          <p:cNvSpPr txBox="1">
            <a:spLocks/>
          </p:cNvSpPr>
          <p:nvPr/>
        </p:nvSpPr>
        <p:spPr>
          <a:xfrm>
            <a:off x="454585" y="1085497"/>
            <a:ext cx="968633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C++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CDEC6D-5AC7-4944-B449-4AF7CC15DAC3}"/>
              </a:ext>
            </a:extLst>
          </p:cNvPr>
          <p:cNvSpPr txBox="1">
            <a:spLocks/>
          </p:cNvSpPr>
          <p:nvPr/>
        </p:nvSpPr>
        <p:spPr>
          <a:xfrm>
            <a:off x="7540434" y="1273220"/>
            <a:ext cx="2404864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Arduino Nano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A9DA6-ADC7-4EF9-AD22-7EE1C5860307}"/>
              </a:ext>
            </a:extLst>
          </p:cNvPr>
          <p:cNvSpPr txBox="1"/>
          <p:nvPr/>
        </p:nvSpPr>
        <p:spPr>
          <a:xfrm>
            <a:off x="4756688" y="1987727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D4AE1-3093-4E6F-A7CE-D540830BF144}"/>
              </a:ext>
            </a:extLst>
          </p:cNvPr>
          <p:cNvSpPr txBox="1"/>
          <p:nvPr/>
        </p:nvSpPr>
        <p:spPr>
          <a:xfrm>
            <a:off x="5888196" y="5259203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Upload</a:t>
            </a:r>
          </a:p>
        </p:txBody>
      </p:sp>
      <p:pic>
        <p:nvPicPr>
          <p:cNvPr id="1028" name="Picture 4" descr="30cm Short Genuine BlackBerry Micro USB Data Sync Charger ...">
            <a:extLst>
              <a:ext uri="{FF2B5EF4-FFF2-40B4-BE49-F238E27FC236}">
                <a16:creationId xmlns:a16="http://schemas.microsoft.com/office/drawing/2014/main" id="{A0983744-6A21-44D7-B470-A4852BCE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51204">
            <a:off x="5051342" y="2536889"/>
            <a:ext cx="2524837" cy="252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601A8D-7B4D-4836-BC14-3F212B34B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646" y="4183626"/>
            <a:ext cx="4522838" cy="2674374"/>
          </a:xfrm>
          <a:solidFill>
            <a:schemeClr val="bg1">
              <a:alpha val="83000"/>
            </a:schemeClr>
          </a:solidFill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4F4E4E"/>
                </a:solidFill>
                <a:effectLst/>
                <a:latin typeface="typoninesans regular 18"/>
              </a:rPr>
              <a:t>ATmega328 Microcontroller</a:t>
            </a:r>
          </a:p>
          <a:p>
            <a:r>
              <a:rPr lang="en-GB" sz="2000" dirty="0">
                <a:solidFill>
                  <a:srgbClr val="4F4E4E"/>
                </a:solidFill>
                <a:latin typeface="typoninesans regular 18"/>
              </a:rPr>
              <a:t>32K Flash</a:t>
            </a:r>
          </a:p>
          <a:p>
            <a:r>
              <a:rPr lang="en-GB" sz="2000" dirty="0">
                <a:solidFill>
                  <a:srgbClr val="4F4E4E"/>
                </a:solidFill>
                <a:latin typeface="typoninesans regular 18"/>
              </a:rPr>
              <a:t>2K DRAM</a:t>
            </a:r>
          </a:p>
          <a:p>
            <a:r>
              <a:rPr lang="en-GB" sz="2000" dirty="0">
                <a:solidFill>
                  <a:srgbClr val="4F4E4E"/>
                </a:solidFill>
                <a:latin typeface="typoninesans regular 18"/>
              </a:rPr>
              <a:t>14 digital I/O pins</a:t>
            </a:r>
          </a:p>
          <a:p>
            <a:r>
              <a:rPr lang="en-GB" sz="2000" dirty="0">
                <a:solidFill>
                  <a:srgbClr val="4F4E4E"/>
                </a:solidFill>
                <a:latin typeface="typoninesans regular 18"/>
              </a:rPr>
              <a:t>8 Analogue I/O pins</a:t>
            </a:r>
          </a:p>
          <a:p>
            <a:r>
              <a:rPr lang="en-GB" sz="2000" dirty="0">
                <a:solidFill>
                  <a:srgbClr val="4F4E4E"/>
                </a:solidFill>
                <a:latin typeface="typoninesans regular 18"/>
              </a:rPr>
              <a:t>40 mA per pin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031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CC3E0CE-D328-4EC1-A5B8-9584EA4B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19" y="985175"/>
            <a:ext cx="7348721" cy="5828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833DA-25E0-42A7-8BDC-D4D59936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- Schematic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5F55F-3A35-4863-A097-9901D73DB583}"/>
              </a:ext>
            </a:extLst>
          </p:cNvPr>
          <p:cNvSpPr txBox="1"/>
          <p:nvPr/>
        </p:nvSpPr>
        <p:spPr>
          <a:xfrm>
            <a:off x="2222307" y="2934464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Arduino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3DF37-8646-4E89-8F7A-0379CF9ECC41}"/>
              </a:ext>
            </a:extLst>
          </p:cNvPr>
          <p:cNvSpPr txBox="1"/>
          <p:nvPr/>
        </p:nvSpPr>
        <p:spPr>
          <a:xfrm>
            <a:off x="9979296" y="4872493"/>
            <a:ext cx="1710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R1, R2, R3 - Pulldown resistors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8D80E-0504-4536-A48C-88F16D1BE45E}"/>
              </a:ext>
            </a:extLst>
          </p:cNvPr>
          <p:cNvSpPr txBox="1"/>
          <p:nvPr/>
        </p:nvSpPr>
        <p:spPr>
          <a:xfrm>
            <a:off x="2428106" y="1329470"/>
            <a:ext cx="103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P1 – LCD contrast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6E4C0-35EB-4D27-9D80-08FC16AC574C}"/>
              </a:ext>
            </a:extLst>
          </p:cNvPr>
          <p:cNvSpPr txBox="1"/>
          <p:nvPr/>
        </p:nvSpPr>
        <p:spPr>
          <a:xfrm>
            <a:off x="2428106" y="5784335"/>
            <a:ext cx="1129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R4, R5 - Voltage divider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A6AF7-9C70-48DD-8047-68880473B498}"/>
              </a:ext>
            </a:extLst>
          </p:cNvPr>
          <p:cNvSpPr txBox="1"/>
          <p:nvPr/>
        </p:nvSpPr>
        <p:spPr>
          <a:xfrm>
            <a:off x="9914940" y="2719021"/>
            <a:ext cx="1710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R6 Current limiting resistor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CD7F3D-6944-4EC8-9AA9-72F068E810E9}"/>
              </a:ext>
            </a:extLst>
          </p:cNvPr>
          <p:cNvSpPr txBox="1"/>
          <p:nvPr/>
        </p:nvSpPr>
        <p:spPr>
          <a:xfrm>
            <a:off x="9914940" y="1591080"/>
            <a:ext cx="1710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S1 – Cycle</a:t>
            </a:r>
          </a:p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S2 – Mute</a:t>
            </a:r>
          </a:p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S3 - Camera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2A8337-1EBE-4027-9580-D63F090056D6}"/>
              </a:ext>
            </a:extLst>
          </p:cNvPr>
          <p:cNvSpPr txBox="1"/>
          <p:nvPr/>
        </p:nvSpPr>
        <p:spPr>
          <a:xfrm>
            <a:off x="9979296" y="5999779"/>
            <a:ext cx="1710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J1 – Piezo buzzer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F099C-8637-4DEB-A952-DA3D673B8A24}"/>
              </a:ext>
            </a:extLst>
          </p:cNvPr>
          <p:cNvSpPr txBox="1"/>
          <p:nvPr/>
        </p:nvSpPr>
        <p:spPr>
          <a:xfrm>
            <a:off x="5783993" y="1283303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LCD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33DA6-4813-423D-94D4-45DD9B1A6570}"/>
              </a:ext>
            </a:extLst>
          </p:cNvPr>
          <p:cNvSpPr txBox="1"/>
          <p:nvPr/>
        </p:nvSpPr>
        <p:spPr>
          <a:xfrm>
            <a:off x="5531519" y="5185638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3849A"/>
                </a:solidFill>
                <a:latin typeface="Verdana Pro" panose="020B0604020202020204" pitchFamily="34" charset="0"/>
                <a:cs typeface="Courier New" panose="02070309020205020404" pitchFamily="49" charset="0"/>
              </a:rPr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228801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21C8-7758-463C-BC15-B7103A0D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-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5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1CAE-A933-406C-8098-A0ABF50C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3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F00-3B37-49C1-B2F1-7DF64042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B903-E0E7-4099-9864-37F6F54F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63DF-9C6C-43EE-9A23-46D9128C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5A33-F0CC-4FAF-945A-3F2B3A73E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0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E071-C997-415A-8A95-FB83C7CE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Bill of Sale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CB9B3B-E070-4500-A062-80367AE98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645259"/>
              </p:ext>
            </p:extLst>
          </p:nvPr>
        </p:nvGraphicFramePr>
        <p:xfrm>
          <a:off x="1833828" y="2574966"/>
          <a:ext cx="4335914" cy="311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574">
                  <a:extLst>
                    <a:ext uri="{9D8B030D-6E8A-4147-A177-3AD203B41FA5}">
                      <a16:colId xmlns:a16="http://schemas.microsoft.com/office/drawing/2014/main" val="4008364951"/>
                    </a:ext>
                  </a:extLst>
                </a:gridCol>
                <a:gridCol w="549288">
                  <a:extLst>
                    <a:ext uri="{9D8B030D-6E8A-4147-A177-3AD203B41FA5}">
                      <a16:colId xmlns:a16="http://schemas.microsoft.com/office/drawing/2014/main" val="3554440371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3385093010"/>
                    </a:ext>
                  </a:extLst>
                </a:gridCol>
              </a:tblGrid>
              <a:tr h="462291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Component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#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Total Cost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392100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4751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LCD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6251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Resistors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306089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Potentiometer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98703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20541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Piezo 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Verdana Pro Cond SemiBold" panose="020B0706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00535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B8645AE-7722-4D5E-A028-00E8CEF7CBF6}"/>
              </a:ext>
            </a:extLst>
          </p:cNvPr>
          <p:cNvSpPr txBox="1">
            <a:spLocks/>
          </p:cNvSpPr>
          <p:nvPr/>
        </p:nvSpPr>
        <p:spPr>
          <a:xfrm>
            <a:off x="1833828" y="1867065"/>
            <a:ext cx="1961424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Wired/USB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C6B5A3-CF9A-4BB7-B7F6-2044987F4C72}"/>
              </a:ext>
            </a:extLst>
          </p:cNvPr>
          <p:cNvSpPr txBox="1">
            <a:spLocks/>
          </p:cNvSpPr>
          <p:nvPr/>
        </p:nvSpPr>
        <p:spPr>
          <a:xfrm>
            <a:off x="7173185" y="1867066"/>
            <a:ext cx="3175267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Wireless/Bluetooth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20107A8-DF12-43EF-9A8A-F717B0FE4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287379"/>
              </p:ext>
            </p:extLst>
          </p:nvPr>
        </p:nvGraphicFramePr>
        <p:xfrm>
          <a:off x="7173185" y="2574966"/>
          <a:ext cx="3862550" cy="90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02">
                  <a:extLst>
                    <a:ext uri="{9D8B030D-6E8A-4147-A177-3AD203B41FA5}">
                      <a16:colId xmlns:a16="http://schemas.microsoft.com/office/drawing/2014/main" val="4008364951"/>
                    </a:ext>
                  </a:extLst>
                </a:gridCol>
                <a:gridCol w="398207">
                  <a:extLst>
                    <a:ext uri="{9D8B030D-6E8A-4147-A177-3AD203B41FA5}">
                      <a16:colId xmlns:a16="http://schemas.microsoft.com/office/drawing/2014/main" val="3554440371"/>
                    </a:ext>
                  </a:extLst>
                </a:gridCol>
                <a:gridCol w="1680341">
                  <a:extLst>
                    <a:ext uri="{9D8B030D-6E8A-4147-A177-3AD203B41FA5}">
                      <a16:colId xmlns:a16="http://schemas.microsoft.com/office/drawing/2014/main" val="3385093010"/>
                    </a:ext>
                  </a:extLst>
                </a:gridCol>
              </a:tblGrid>
              <a:tr h="462291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Component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#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Total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392100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 Pro Cond SemiBold" panose="020B0706030504040204" pitchFamily="34" charset="0"/>
                        </a:rPr>
                        <a:t>HC-50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 Pro Cond SemiBold" panose="020B0706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475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7804226-06A4-4AD1-A7BE-8B82BE4696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162228"/>
              </p:ext>
            </p:extLst>
          </p:nvPr>
        </p:nvGraphicFramePr>
        <p:xfrm>
          <a:off x="7173185" y="4782041"/>
          <a:ext cx="3862550" cy="90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583">
                  <a:extLst>
                    <a:ext uri="{9D8B030D-6E8A-4147-A177-3AD203B41FA5}">
                      <a16:colId xmlns:a16="http://schemas.microsoft.com/office/drawing/2014/main" val="4008364951"/>
                    </a:ext>
                  </a:extLst>
                </a:gridCol>
                <a:gridCol w="442451">
                  <a:extLst>
                    <a:ext uri="{9D8B030D-6E8A-4147-A177-3AD203B41FA5}">
                      <a16:colId xmlns:a16="http://schemas.microsoft.com/office/drawing/2014/main" val="3554440371"/>
                    </a:ext>
                  </a:extLst>
                </a:gridCol>
                <a:gridCol w="1611516">
                  <a:extLst>
                    <a:ext uri="{9D8B030D-6E8A-4147-A177-3AD203B41FA5}">
                      <a16:colId xmlns:a16="http://schemas.microsoft.com/office/drawing/2014/main" val="3385093010"/>
                    </a:ext>
                  </a:extLst>
                </a:gridCol>
              </a:tblGrid>
              <a:tr h="462291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Component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#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Total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392100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 Pro Cond SemiBold" panose="020B0706030504040204" pitchFamily="34" charset="0"/>
                        </a:rPr>
                        <a:t>Buck Converter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 Pro Cond SemiBold" panose="020B0706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4751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3B556E3E-C1E6-4A72-906F-7B78AE146DEE}"/>
              </a:ext>
            </a:extLst>
          </p:cNvPr>
          <p:cNvSpPr txBox="1">
            <a:spLocks/>
          </p:cNvSpPr>
          <p:nvPr/>
        </p:nvSpPr>
        <p:spPr>
          <a:xfrm>
            <a:off x="7173185" y="4130356"/>
            <a:ext cx="2460198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Battery Power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2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158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typoninesans regular 18</vt:lpstr>
      <vt:lpstr>Verdana</vt:lpstr>
      <vt:lpstr>Verdana Pro</vt:lpstr>
      <vt:lpstr>Verdana Pro Cond SemiBold</vt:lpstr>
      <vt:lpstr>Wingdings</vt:lpstr>
      <vt:lpstr>Office Theme</vt:lpstr>
      <vt:lpstr>YOU’RE</vt:lpstr>
      <vt:lpstr>Components of the Solution</vt:lpstr>
      <vt:lpstr>Hardware - Microcontroller</vt:lpstr>
      <vt:lpstr>Hardware - Schematic</vt:lpstr>
      <vt:lpstr>Hardware - Reality</vt:lpstr>
      <vt:lpstr>Protocol</vt:lpstr>
      <vt:lpstr>PC Software</vt:lpstr>
      <vt:lpstr>Demo</vt:lpstr>
      <vt:lpstr>Bill of Sale</vt:lpstr>
      <vt:lpstr>Try Yourself?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You’re on Mute</dc:title>
  <dc:creator>Paul Harvey</dc:creator>
  <cp:lastModifiedBy>Paul Harvey</cp:lastModifiedBy>
  <cp:revision>30</cp:revision>
  <dcterms:created xsi:type="dcterms:W3CDTF">2022-01-27T14:42:00Z</dcterms:created>
  <dcterms:modified xsi:type="dcterms:W3CDTF">2022-01-28T21:26:19Z</dcterms:modified>
</cp:coreProperties>
</file>