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3" r:id="rId4"/>
    <p:sldId id="261" r:id="rId5"/>
    <p:sldId id="258" r:id="rId6"/>
    <p:sldId id="260" r:id="rId7"/>
    <p:sldId id="262" r:id="rId8"/>
    <p:sldId id="259" r:id="rId9"/>
  </p:sldIdLst>
  <p:sldSz cx="9144000" cy="5715000" type="screen16x10"/>
  <p:notesSz cx="6858000" cy="9144000"/>
  <p:defaultTextStyle>
    <a:defPPr>
      <a:defRPr lang="ko-KR"/>
    </a:defPPr>
    <a:lvl1pPr marL="0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4457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8914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3371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7828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72285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6742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01200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15656" algn="l" defTabSz="628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864" y="-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5303"/>
            <a:ext cx="7772400" cy="1989666"/>
          </a:xfrm>
        </p:spPr>
        <p:txBody>
          <a:bodyPr anchor="b"/>
          <a:lstStyle>
            <a:lvl1pPr algn="ctr">
              <a:defRPr sz="4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71405" indent="0" algn="ctr">
              <a:buNone/>
              <a:defRPr sz="1700"/>
            </a:lvl2pPr>
            <a:lvl3pPr marL="742811" indent="0" algn="ctr">
              <a:buNone/>
              <a:defRPr sz="1400"/>
            </a:lvl3pPr>
            <a:lvl4pPr marL="1114216" indent="0" algn="ctr">
              <a:buNone/>
              <a:defRPr sz="1400"/>
            </a:lvl4pPr>
            <a:lvl5pPr marL="1485620" indent="0" algn="ctr">
              <a:buNone/>
              <a:defRPr sz="1400"/>
            </a:lvl5pPr>
            <a:lvl6pPr marL="1857027" indent="0" algn="ctr">
              <a:buNone/>
              <a:defRPr sz="1400"/>
            </a:lvl6pPr>
            <a:lvl7pPr marL="2228431" indent="0" algn="ctr">
              <a:buNone/>
              <a:defRPr sz="1400"/>
            </a:lvl7pPr>
            <a:lvl8pPr marL="2599837" indent="0" algn="ctr">
              <a:buNone/>
              <a:defRPr sz="1400"/>
            </a:lvl8pPr>
            <a:lvl9pPr marL="2971242" indent="0" algn="ctr">
              <a:buNone/>
              <a:defRPr sz="14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04271"/>
            <a:ext cx="1971675" cy="48431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71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428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14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485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8570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2284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599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29712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6"/>
            <a:ext cx="3886200" cy="3626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400970"/>
            <a:ext cx="3868340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1405" indent="0">
              <a:buNone/>
              <a:defRPr sz="1700" b="1"/>
            </a:lvl2pPr>
            <a:lvl3pPr marL="742811" indent="0">
              <a:buNone/>
              <a:defRPr sz="1400" b="1"/>
            </a:lvl3pPr>
            <a:lvl4pPr marL="1114216" indent="0">
              <a:buNone/>
              <a:defRPr sz="1400" b="1"/>
            </a:lvl4pPr>
            <a:lvl5pPr marL="1485620" indent="0">
              <a:buNone/>
              <a:defRPr sz="1400" b="1"/>
            </a:lvl5pPr>
            <a:lvl6pPr marL="1857027" indent="0">
              <a:buNone/>
              <a:defRPr sz="1400" b="1"/>
            </a:lvl6pPr>
            <a:lvl7pPr marL="2228431" indent="0">
              <a:buNone/>
              <a:defRPr sz="1400" b="1"/>
            </a:lvl7pPr>
            <a:lvl8pPr marL="2599837" indent="0">
              <a:buNone/>
              <a:defRPr sz="1400" b="1"/>
            </a:lvl8pPr>
            <a:lvl9pPr marL="297124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087564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400970"/>
            <a:ext cx="3887391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1405" indent="0">
              <a:buNone/>
              <a:defRPr sz="1700" b="1"/>
            </a:lvl2pPr>
            <a:lvl3pPr marL="742811" indent="0">
              <a:buNone/>
              <a:defRPr sz="1400" b="1"/>
            </a:lvl3pPr>
            <a:lvl4pPr marL="1114216" indent="0">
              <a:buNone/>
              <a:defRPr sz="1400" b="1"/>
            </a:lvl4pPr>
            <a:lvl5pPr marL="1485620" indent="0">
              <a:buNone/>
              <a:defRPr sz="1400" b="1"/>
            </a:lvl5pPr>
            <a:lvl6pPr marL="1857027" indent="0">
              <a:buNone/>
              <a:defRPr sz="1400" b="1"/>
            </a:lvl6pPr>
            <a:lvl7pPr marL="2228431" indent="0">
              <a:buNone/>
              <a:defRPr sz="1400" b="1"/>
            </a:lvl7pPr>
            <a:lvl8pPr marL="2599837" indent="0">
              <a:buNone/>
              <a:defRPr sz="1400" b="1"/>
            </a:lvl8pPr>
            <a:lvl9pPr marL="297124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087564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7"/>
            <a:ext cx="4629150" cy="406135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400"/>
            </a:lvl1pPr>
            <a:lvl2pPr marL="371405" indent="0">
              <a:buNone/>
              <a:defRPr sz="1200"/>
            </a:lvl2pPr>
            <a:lvl3pPr marL="742811" indent="0">
              <a:buNone/>
              <a:defRPr sz="1000"/>
            </a:lvl3pPr>
            <a:lvl4pPr marL="1114216" indent="0">
              <a:buNone/>
              <a:defRPr sz="800"/>
            </a:lvl4pPr>
            <a:lvl5pPr marL="1485620" indent="0">
              <a:buNone/>
              <a:defRPr sz="800"/>
            </a:lvl5pPr>
            <a:lvl6pPr marL="1857027" indent="0">
              <a:buNone/>
              <a:defRPr sz="800"/>
            </a:lvl6pPr>
            <a:lvl7pPr marL="2228431" indent="0">
              <a:buNone/>
              <a:defRPr sz="800"/>
            </a:lvl7pPr>
            <a:lvl8pPr marL="2599837" indent="0">
              <a:buNone/>
              <a:defRPr sz="800"/>
            </a:lvl8pPr>
            <a:lvl9pPr marL="297124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7"/>
            <a:ext cx="4629150" cy="4061354"/>
          </a:xfrm>
        </p:spPr>
        <p:txBody>
          <a:bodyPr anchor="t"/>
          <a:lstStyle>
            <a:lvl1pPr marL="0" indent="0">
              <a:buNone/>
              <a:defRPr sz="2600"/>
            </a:lvl1pPr>
            <a:lvl2pPr marL="371405" indent="0">
              <a:buNone/>
              <a:defRPr sz="2300"/>
            </a:lvl2pPr>
            <a:lvl3pPr marL="742811" indent="0">
              <a:buNone/>
              <a:defRPr sz="2000"/>
            </a:lvl3pPr>
            <a:lvl4pPr marL="1114216" indent="0">
              <a:buNone/>
              <a:defRPr sz="1700"/>
            </a:lvl4pPr>
            <a:lvl5pPr marL="1485620" indent="0">
              <a:buNone/>
              <a:defRPr sz="1700"/>
            </a:lvl5pPr>
            <a:lvl6pPr marL="1857027" indent="0">
              <a:buNone/>
              <a:defRPr sz="1700"/>
            </a:lvl6pPr>
            <a:lvl7pPr marL="2228431" indent="0">
              <a:buNone/>
              <a:defRPr sz="1700"/>
            </a:lvl7pPr>
            <a:lvl8pPr marL="2599837" indent="0">
              <a:buNone/>
              <a:defRPr sz="1700"/>
            </a:lvl8pPr>
            <a:lvl9pPr marL="2971242" indent="0">
              <a:buNone/>
              <a:defRPr sz="1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400"/>
            </a:lvl1pPr>
            <a:lvl2pPr marL="371405" indent="0">
              <a:buNone/>
              <a:defRPr sz="1200"/>
            </a:lvl2pPr>
            <a:lvl3pPr marL="742811" indent="0">
              <a:buNone/>
              <a:defRPr sz="1000"/>
            </a:lvl3pPr>
            <a:lvl4pPr marL="1114216" indent="0">
              <a:buNone/>
              <a:defRPr sz="800"/>
            </a:lvl4pPr>
            <a:lvl5pPr marL="1485620" indent="0">
              <a:buNone/>
              <a:defRPr sz="800"/>
            </a:lvl5pPr>
            <a:lvl6pPr marL="1857027" indent="0">
              <a:buNone/>
              <a:defRPr sz="800"/>
            </a:lvl6pPr>
            <a:lvl7pPr marL="2228431" indent="0">
              <a:buNone/>
              <a:defRPr sz="800"/>
            </a:lvl7pPr>
            <a:lvl8pPr marL="2599837" indent="0">
              <a:buNone/>
              <a:defRPr sz="800"/>
            </a:lvl8pPr>
            <a:lvl9pPr marL="297124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5"/>
          </a:xfrm>
          <a:prstGeom prst="rect">
            <a:avLst/>
          </a:prstGeom>
        </p:spPr>
        <p:txBody>
          <a:bodyPr vert="horz" lIns="62891" tIns="31445" rIns="62891" bIns="31445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4"/>
          </a:xfrm>
          <a:prstGeom prst="rect">
            <a:avLst/>
          </a:prstGeom>
        </p:spPr>
        <p:txBody>
          <a:bodyPr vert="horz" lIns="62891" tIns="31445" rIns="62891" bIns="3144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2" y="5296960"/>
            <a:ext cx="2057400" cy="304271"/>
          </a:xfrm>
          <a:prstGeom prst="rect">
            <a:avLst/>
          </a:prstGeom>
        </p:spPr>
        <p:txBody>
          <a:bodyPr vert="horz" lIns="62891" tIns="31445" rIns="62891" bIns="3144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62891" tIns="31445" rIns="62891" bIns="3144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62891" tIns="31445" rIns="62891" bIns="3144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2811" rtl="0" eaLnBrk="1" latinLnBrk="1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02" indent="-185702" algn="l" defTabSz="742811" rtl="0" eaLnBrk="1" latinLnBrk="1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08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28513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918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324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42729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14133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5540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944" indent="-185702" algn="l" defTabSz="742811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05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811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216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620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7027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1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9837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71242" algn="l" defTabSz="74281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61921"/>
              </p:ext>
            </p:extLst>
          </p:nvPr>
        </p:nvGraphicFramePr>
        <p:xfrm>
          <a:off x="-1" y="-1"/>
          <a:ext cx="9144000" cy="8572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43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9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필요요소</a:t>
                      </a:r>
                      <a:r>
                        <a:rPr lang="en-US" altLang="ko-KR" sz="1100"/>
                        <a:t>:</a:t>
                      </a:r>
                    </a:p>
                    <a:p>
                      <a:pPr latinLnBrk="1"/>
                      <a:r>
                        <a:rPr lang="ko-KR" altLang="en-US" sz="1100"/>
                        <a:t>게임보드 배열</a:t>
                      </a:r>
                      <a:r>
                        <a:rPr lang="en-US" altLang="ko-KR" sz="1100"/>
                        <a:t>[25][12] </a:t>
                      </a:r>
                    </a:p>
                    <a:p>
                      <a:pPr latinLnBrk="1"/>
                      <a:r>
                        <a:rPr lang="en-US" altLang="ko-KR" sz="1100"/>
                        <a:t>{(20*10)+</a:t>
                      </a:r>
                      <a:r>
                        <a:rPr lang="ko-KR" altLang="en-US" sz="1100"/>
                        <a:t>블록</a:t>
                      </a:r>
                      <a:r>
                        <a:rPr lang="en-US" altLang="ko-KR" sz="1100"/>
                        <a:t>4*4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 </a:t>
                      </a:r>
                      <a:r>
                        <a:rPr lang="ko-KR" altLang="en-US" sz="1100" baseline="0" smtClean="0"/>
                        <a:t>양옆</a:t>
                      </a:r>
                      <a:r>
                        <a:rPr lang="en-US" altLang="ko-KR" sz="1100" baseline="0" smtClean="0"/>
                        <a:t>  </a:t>
                      </a:r>
                      <a:r>
                        <a:rPr lang="ko-KR" altLang="en-US" sz="1100" baseline="0" smtClean="0"/>
                        <a:t>아래</a:t>
                      </a:r>
                      <a:r>
                        <a:rPr lang="en-US" altLang="ko-KR" sz="1100" baseline="0"/>
                        <a:t>+1</a:t>
                      </a:r>
                      <a:r>
                        <a:rPr lang="ko-KR" altLang="en-US" sz="1100" baseline="0"/>
                        <a:t>칸씩</a:t>
                      </a:r>
                      <a:r>
                        <a:rPr lang="en-US" altLang="ko-KR" sz="1100" baseline="0"/>
                        <a:t>(</a:t>
                      </a:r>
                      <a:r>
                        <a:rPr lang="ko-KR" altLang="en-US" sz="1100" baseline="0"/>
                        <a:t>충돌 검출</a:t>
                      </a:r>
                      <a:r>
                        <a:rPr lang="en-US" altLang="ko-KR" sz="1100" baseline="0"/>
                        <a:t>)}</a:t>
                      </a:r>
                    </a:p>
                    <a:p>
                      <a:pPr latinLnBrk="1"/>
                      <a:endParaRPr lang="en-US" altLang="ko-KR" sz="1100" baseline="0"/>
                    </a:p>
                    <a:p>
                      <a:pPr latinLnBrk="1"/>
                      <a:r>
                        <a:rPr lang="ko-KR" altLang="en-US" sz="1100"/>
                        <a:t>블록보드 배열</a:t>
                      </a:r>
                      <a:r>
                        <a:rPr lang="en-US" altLang="ko-KR" sz="1100"/>
                        <a:t>[25][12] </a:t>
                      </a:r>
                      <a:endParaRPr lang="en-US" altLang="ko-KR" sz="1100" smtClean="0"/>
                    </a:p>
                    <a:p>
                      <a:pPr latinLnBrk="1"/>
                      <a:endParaRPr lang="en-US" altLang="ko-KR" sz="1100" smtClean="0"/>
                    </a:p>
                    <a:p>
                      <a:pPr latinLnBrk="1"/>
                      <a:endParaRPr lang="en-US" altLang="ko-KR" sz="1100"/>
                    </a:p>
                    <a:p>
                      <a:pPr latinLnBrk="1"/>
                      <a:endParaRPr lang="en-US" altLang="ko-KR" sz="1100"/>
                    </a:p>
                    <a:p>
                      <a:pPr latinLnBrk="1"/>
                      <a:endParaRPr lang="en-US" altLang="ko-KR" sz="1100"/>
                    </a:p>
                    <a:p>
                      <a:pPr latinLnBrk="1"/>
                      <a:r>
                        <a:rPr lang="en-US" altLang="ko-KR" sz="1100" smtClean="0"/>
                        <a:t>--</a:t>
                      </a:r>
                      <a:r>
                        <a:rPr lang="ko-KR" altLang="en-US" sz="1100" smtClean="0"/>
                        <a:t>에러정리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ko-KR" altLang="en-US" sz="1100" smtClean="0"/>
                        <a:t>보드 맨 밑줄은 충돌확인용으로</a:t>
                      </a:r>
                      <a:r>
                        <a:rPr lang="en-US" altLang="ko-KR" sz="1100" smtClean="0"/>
                        <a:t>  2</a:t>
                      </a:r>
                      <a:r>
                        <a:rPr lang="ko-KR" altLang="en-US" sz="1100" smtClean="0"/>
                        <a:t>로 채워져있음 출력이 안돼면 </a:t>
                      </a:r>
                      <a:r>
                        <a:rPr lang="en-US" altLang="ko-KR" sz="1100" smtClean="0"/>
                        <a:t>init  boardreset </a:t>
                      </a:r>
                      <a:r>
                        <a:rPr lang="ko-KR" altLang="en-US" sz="1100" smtClean="0"/>
                        <a:t>에 </a:t>
                      </a:r>
                      <a:r>
                        <a:rPr lang="en-US" altLang="ko-KR" sz="1100" smtClean="0"/>
                        <a:t>24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가 잘 들어갔는지 확인</a:t>
                      </a:r>
                      <a:endParaRPr lang="en-US" altLang="ko-KR" sz="1100"/>
                    </a:p>
                    <a:p>
                      <a:pPr latinLnBrk="1"/>
                      <a:endParaRPr lang="en-US" altLang="ko-KR" sz="1100"/>
                    </a:p>
                  </a:txBody>
                  <a:tcPr marL="77421" marR="77421" marT="24195" marB="241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현재 완료</a:t>
                      </a:r>
                      <a:r>
                        <a:rPr lang="en-US" altLang="ko-KR" sz="1100" smtClean="0"/>
                        <a:t>:</a:t>
                      </a:r>
                    </a:p>
                    <a:p>
                      <a:pPr latinLnBrk="1"/>
                      <a:r>
                        <a:rPr lang="en-US" altLang="ko-KR" sz="1100" smtClean="0"/>
                        <a:t>System</a:t>
                      </a:r>
                      <a:r>
                        <a:rPr lang="ko-KR" altLang="en-US" sz="1100" smtClean="0"/>
                        <a:t>에서 </a:t>
                      </a:r>
                      <a:r>
                        <a:rPr lang="en-US" altLang="ko-KR" sz="1100" smtClean="0"/>
                        <a:t>Param.key</a:t>
                      </a:r>
                      <a:r>
                        <a:rPr lang="ko-KR" altLang="en-US" sz="1100" smtClean="0"/>
                        <a:t>를 넘겨 </a:t>
                      </a:r>
                      <a:r>
                        <a:rPr lang="ko-KR" altLang="en-US" sz="1100" baseline="0" smtClean="0"/>
                        <a:t> 입력값 사용가능</a:t>
                      </a:r>
                      <a:endParaRPr lang="en-US" altLang="ko-KR" sz="1100" baseline="0" smtClean="0"/>
                    </a:p>
                    <a:p>
                      <a:pPr latinLnBrk="1"/>
                      <a:endParaRPr lang="en-US" altLang="ko-KR" sz="1100" baseline="0" smtClean="0"/>
                    </a:p>
                    <a:p>
                      <a:pPr latinLnBrk="1"/>
                      <a:endParaRPr lang="en-US" altLang="ko-KR" sz="1100" baseline="0" smtClean="0"/>
                    </a:p>
                    <a:p>
                      <a:pPr marL="0" marR="0" indent="0" algn="l" defTabSz="7428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sng" smtClean="0">
                          <a:solidFill>
                            <a:schemeClr val="tx1"/>
                          </a:solidFill>
                        </a:rPr>
                        <a:t>pushboard()</a:t>
                      </a:r>
                      <a:r>
                        <a:rPr lang="en-US" altLang="ko-KR" sz="1100" u="sng" baseline="0" smtClean="0">
                          <a:solidFill>
                            <a:schemeClr val="tx1"/>
                          </a:solidFill>
                        </a:rPr>
                        <a:t>                               </a:t>
                      </a:r>
                      <a:r>
                        <a:rPr lang="ko-KR" altLang="en-US" sz="1100" u="sng" baseline="0" smtClean="0">
                          <a:solidFill>
                            <a:schemeClr val="tx1"/>
                          </a:solidFill>
                        </a:rPr>
                        <a:t>테스트 필요</a:t>
                      </a:r>
                      <a:endParaRPr lang="en-US" altLang="ko-KR" sz="1100" u="sng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7428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sng" smtClean="0"/>
                        <a:t>mergeboard</a:t>
                      </a:r>
                      <a:r>
                        <a:rPr lang="en-US" altLang="ko-KR" sz="1100" u="sng" baseline="0" smtClean="0"/>
                        <a:t>()                            </a:t>
                      </a:r>
                      <a:r>
                        <a:rPr lang="ko-KR" altLang="en-US" sz="1100" u="sng" baseline="0" smtClean="0"/>
                        <a:t>테스트 필요</a:t>
                      </a:r>
                      <a:endParaRPr lang="en-US" altLang="ko-KR" sz="1100" u="sng" baseline="0" smtClean="0"/>
                    </a:p>
                    <a:p>
                      <a:pPr marL="0" marR="0" indent="0" algn="l" defTabSz="7428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sng" baseline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100"/>
                    </a:p>
                  </a:txBody>
                  <a:tcPr marL="77421" marR="77421" marT="24195" marB="241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현재 목표</a:t>
                      </a:r>
                      <a:r>
                        <a:rPr lang="en-US" altLang="ko-KR" sz="1100"/>
                        <a:t>:</a:t>
                      </a:r>
                    </a:p>
                    <a:p>
                      <a:pPr latinLnBrk="1"/>
                      <a:r>
                        <a:rPr lang="ko-KR" altLang="en-US" sz="1100"/>
                        <a:t>블록이 떨어지는 기본 프로토타입 </a:t>
                      </a:r>
                      <a:r>
                        <a:rPr lang="ko-KR" altLang="en-US" sz="1100" smtClean="0"/>
                        <a:t>만들기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100" u="sng" baseline="0" smtClean="0">
                          <a:solidFill>
                            <a:srgbClr val="FF0000"/>
                          </a:solidFill>
                        </a:rPr>
                        <a:t>블록의 가장밑 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row </a:t>
                      </a:r>
                      <a:r>
                        <a:rPr lang="ko-KR" altLang="en-US" sz="1100" u="sng" baseline="0" smtClean="0">
                          <a:solidFill>
                            <a:srgbClr val="FF0000"/>
                          </a:solidFill>
                        </a:rPr>
                        <a:t>다음칸에 블록이 있는지 확인후 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pushboard        lookuprow() (</a:t>
                      </a:r>
                      <a:r>
                        <a:rPr lang="ko-KR" altLang="en-US" sz="1100" u="sng" baseline="0" smtClean="0">
                          <a:solidFill>
                            <a:srgbClr val="FF0000"/>
                          </a:solidFill>
                        </a:rPr>
                        <a:t>구현필요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-&gt;checkimpact( board,blockboard) : </a:t>
                      </a:r>
                      <a:r>
                        <a:rPr lang="ko-KR" altLang="en-US" sz="1100" u="sng" baseline="0" smtClean="0">
                          <a:solidFill>
                            <a:srgbClr val="FF0000"/>
                          </a:solidFill>
                        </a:rPr>
                        <a:t>아래칸에 블록이 있는지 확인 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u="sng" baseline="0" err="1" smtClean="0">
                          <a:solidFill>
                            <a:srgbClr val="FF0000"/>
                          </a:solidFill>
                        </a:rPr>
                        <a:t>구현중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…)</a:t>
                      </a:r>
                    </a:p>
                    <a:p>
                      <a:pPr latinLnBrk="1"/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== ok </a:t>
                      </a:r>
                      <a:r>
                        <a:rPr lang="ko-KR" altLang="en-US" sz="1100" u="sng" baseline="0" smtClean="0">
                          <a:solidFill>
                            <a:srgbClr val="FF0000"/>
                          </a:solidFill>
                        </a:rPr>
                        <a:t>일경우 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pushboard    or   impact </a:t>
                      </a:r>
                      <a:r>
                        <a:rPr lang="ko-KR" altLang="en-US" sz="1100" u="sng" baseline="0" smtClean="0">
                          <a:solidFill>
                            <a:srgbClr val="FF0000"/>
                          </a:solidFill>
                        </a:rPr>
                        <a:t>일경우 </a:t>
                      </a:r>
                      <a:r>
                        <a:rPr lang="en-US" altLang="ko-KR" sz="1100" u="sng" baseline="0" smtClean="0">
                          <a:solidFill>
                            <a:srgbClr val="FF0000"/>
                          </a:solidFill>
                        </a:rPr>
                        <a:t>mergeboard</a:t>
                      </a:r>
                    </a:p>
                    <a:p>
                      <a:pPr latinLnBrk="1"/>
                      <a:endParaRPr lang="en-US" altLang="ko-KR" sz="1100" u="sng" baseline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smtClean="0"/>
                        <a:t>1</a:t>
                      </a:r>
                      <a:r>
                        <a:rPr lang="en-US" altLang="ko-KR" sz="1100"/>
                        <a:t>:</a:t>
                      </a:r>
                      <a:r>
                        <a:rPr lang="ko-KR" altLang="en-US" sz="1100"/>
                        <a:t>매커니즘 구현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  (1):gamesystem </a:t>
                      </a:r>
                      <a:r>
                        <a:rPr lang="ko-KR" altLang="en-US" sz="1100"/>
                        <a:t>라이브러리 구현</a:t>
                      </a:r>
                      <a:endParaRPr lang="en-US" altLang="ko-KR" sz="1100"/>
                    </a:p>
                    <a:p>
                      <a:pPr latinLnBrk="1"/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2:</a:t>
                      </a:r>
                      <a:r>
                        <a:rPr lang="ko-KR" altLang="en-US" sz="1100"/>
                        <a:t>이중버퍼링 시스템 구현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//</a:t>
                      </a:r>
                      <a:r>
                        <a:rPr lang="ko-KR" altLang="en-US" sz="1100"/>
                        <a:t>버퍼 배열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 smtClean="0"/>
                        <a:t>참조</a:t>
                      </a:r>
                      <a:r>
                        <a:rPr lang="en-US" altLang="ko-KR" sz="1100" smtClean="0"/>
                        <a:t>  </a:t>
                      </a:r>
                      <a:r>
                        <a:rPr lang="ko-KR" altLang="en-US" sz="1100" smtClean="0"/>
                        <a:t>실제 </a:t>
                      </a:r>
                      <a:r>
                        <a:rPr lang="ko-KR" altLang="en-US" sz="1100"/>
                        <a:t>버퍼에 입력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//</a:t>
                      </a:r>
                      <a:r>
                        <a:rPr lang="ko-KR" altLang="en-US" sz="1100"/>
                        <a:t>스크린 버퍼와 버퍼 </a:t>
                      </a:r>
                      <a:r>
                        <a:rPr lang="ko-KR" altLang="en-US" sz="1100" smtClean="0"/>
                        <a:t>배열</a:t>
                      </a:r>
                      <a:r>
                        <a:rPr lang="en-US" altLang="ko-KR" sz="1100" smtClean="0"/>
                        <a:t>  </a:t>
                      </a:r>
                      <a:r>
                        <a:rPr lang="ko-KR" altLang="en-US" sz="1100" smtClean="0"/>
                        <a:t>데이터 </a:t>
                      </a:r>
                      <a:r>
                        <a:rPr lang="ko-KR" altLang="en-US" sz="1100"/>
                        <a:t>배열 등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//</a:t>
                      </a:r>
                      <a:r>
                        <a:rPr lang="ko-KR" altLang="en-US" sz="1100"/>
                        <a:t>자료구조 </a:t>
                      </a:r>
                      <a:r>
                        <a:rPr lang="ko-KR" altLang="en-US" sz="1100" smtClean="0"/>
                        <a:t>리팩토링</a:t>
                      </a:r>
                      <a:endParaRPr lang="en-US" altLang="ko-KR" sz="1100"/>
                    </a:p>
                  </a:txBody>
                  <a:tcPr marL="77421" marR="77421" marT="24195" marB="2419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0">
                <a:tc>
                  <a:txBody>
                    <a:bodyPr/>
                    <a:lstStyle/>
                    <a:p>
                      <a:pPr latinLnBrk="1"/>
                      <a:endParaRPr lang="en-US" altLang="ko-KR" sz="1100"/>
                    </a:p>
                  </a:txBody>
                  <a:tcPr marL="77421" marR="77421" marT="24195" marB="24195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/>
                    </a:p>
                  </a:txBody>
                  <a:tcPr marL="77421" marR="77421" marT="24195" marB="241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화살표 연결선 65"/>
          <p:cNvCxnSpPr>
            <a:stCxn id="6" idx="1"/>
            <a:endCxn id="12" idx="3"/>
          </p:cNvCxnSpPr>
          <p:nvPr/>
        </p:nvCxnSpPr>
        <p:spPr>
          <a:xfrm flipH="1">
            <a:off x="6039117" y="798863"/>
            <a:ext cx="472001" cy="601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820801" y="147290"/>
            <a:ext cx="1502398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5709" y="710617"/>
            <a:ext cx="1502398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SRC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11118" y="651180"/>
            <a:ext cx="1502398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76047" y="1252759"/>
            <a:ext cx="1192584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7806" y="1353483"/>
            <a:ext cx="1192584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61302" y="1374228"/>
            <a:ext cx="1192584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98404" y="546917"/>
            <a:ext cx="1147192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game_system</a:t>
            </a:r>
            <a:endParaRPr lang="en-US" altLang="ko-KR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45596" y="1245684"/>
            <a:ext cx="893521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opdisplay.h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1845" y="1785264"/>
            <a:ext cx="567954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84098" y="1785264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1614" y="2246235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7168" y="2246235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81614" y="2693055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8372339" y="1548125"/>
            <a:ext cx="0" cy="20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744360" y="1005983"/>
            <a:ext cx="902548" cy="35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1646908" y="1005983"/>
            <a:ext cx="537190" cy="34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 flipH="1">
            <a:off x="2184096" y="1648849"/>
            <a:ext cx="2" cy="8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6757594" y="946546"/>
            <a:ext cx="504723" cy="42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3"/>
            <a:endCxn id="7" idx="0"/>
          </p:cNvCxnSpPr>
          <p:nvPr/>
        </p:nvCxnSpPr>
        <p:spPr>
          <a:xfrm>
            <a:off x="8013516" y="798863"/>
            <a:ext cx="358823" cy="45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 flipH="1">
            <a:off x="6757592" y="1669594"/>
            <a:ext cx="2" cy="1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073968" y="1936720"/>
            <a:ext cx="567954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57592" y="1936720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738" y="2397691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input</a:t>
            </a:r>
          </a:p>
        </p:txBody>
      </p:sp>
      <p:sp>
        <p:nvSpPr>
          <p:cNvPr id="37" name="모서리가 둥근 직사각형 36">
            <a:hlinkClick r:id="rId2" action="ppaction://hlinksldjump"/>
          </p:cNvPr>
          <p:cNvSpPr/>
          <p:nvPr/>
        </p:nvSpPr>
        <p:spPr>
          <a:xfrm>
            <a:off x="6770663" y="2397691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13738" y="2844512"/>
            <a:ext cx="688410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render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48068" y="1356826"/>
            <a:ext cx="1192584" cy="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Lib</a:t>
            </a:r>
          </a:p>
        </p:txBody>
      </p:sp>
      <p:cxnSp>
        <p:nvCxnSpPr>
          <p:cNvPr id="46" name="직선 화살표 연결선 45"/>
          <p:cNvCxnSpPr>
            <a:endCxn id="107" idx="0"/>
          </p:cNvCxnSpPr>
          <p:nvPr/>
        </p:nvCxnSpPr>
        <p:spPr>
          <a:xfrm>
            <a:off x="756656" y="1361448"/>
            <a:ext cx="6886" cy="45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1646908" y="442656"/>
            <a:ext cx="2925092" cy="26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4572000" y="442656"/>
            <a:ext cx="2690317" cy="208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770663" y="2844512"/>
            <a:ext cx="688410" cy="3095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buffer</a:t>
            </a:r>
            <a:endParaRPr lang="en-US" altLang="ko-KR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13738" y="3289989"/>
            <a:ext cx="791022" cy="3095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structure</a:t>
            </a:r>
            <a:endParaRPr lang="en-US" altLang="ko-KR"/>
          </a:p>
        </p:txBody>
      </p:sp>
      <p:cxnSp>
        <p:nvCxnSpPr>
          <p:cNvPr id="47" name="직선 화살표 연결선 46"/>
          <p:cNvCxnSpPr>
            <a:stCxn id="6" idx="1"/>
            <a:endCxn id="11" idx="3"/>
          </p:cNvCxnSpPr>
          <p:nvPr/>
        </p:nvCxnSpPr>
        <p:spPr>
          <a:xfrm flipH="1" flipV="1">
            <a:off x="5145596" y="701675"/>
            <a:ext cx="1365522" cy="9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231576" y="871889"/>
            <a:ext cx="842392" cy="309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board.h</a:t>
            </a:r>
            <a:endParaRPr lang="ko-KR" altLang="en-US"/>
          </a:p>
        </p:txBody>
      </p:sp>
      <p:cxnSp>
        <p:nvCxnSpPr>
          <p:cNvPr id="61" name="직선 화살표 연결선 60"/>
          <p:cNvCxnSpPr>
            <a:stCxn id="6" idx="1"/>
            <a:endCxn id="60" idx="3"/>
          </p:cNvCxnSpPr>
          <p:nvPr/>
        </p:nvCxnSpPr>
        <p:spPr>
          <a:xfrm flipH="1">
            <a:off x="6073968" y="798863"/>
            <a:ext cx="437150" cy="22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" idx="3"/>
            <a:endCxn id="11" idx="1"/>
          </p:cNvCxnSpPr>
          <p:nvPr/>
        </p:nvCxnSpPr>
        <p:spPr>
          <a:xfrm flipV="1">
            <a:off x="2398107" y="701675"/>
            <a:ext cx="1600297" cy="15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48068" y="1813086"/>
            <a:ext cx="1230948" cy="30951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91" tIns="31445" rIns="62891" bIns="31445" spcCol="0" rtlCol="0" anchor="ctr"/>
          <a:lstStyle/>
          <a:p>
            <a:pPr algn="ctr"/>
            <a:r>
              <a:rPr lang="en-US" altLang="ko-KR" smtClean="0"/>
              <a:t>simulate_sub</a:t>
            </a:r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16781" y="2240844"/>
            <a:ext cx="893521" cy="30951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opdisplay.h</a:t>
            </a:r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19337" y="2689754"/>
            <a:ext cx="688410" cy="309515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10" tIns="27854" rIns="55710" bIns="27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buffer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0"/>
            <a:ext cx="1318427" cy="325114"/>
          </a:xfrm>
          <a:prstGeom prst="rect">
            <a:avLst/>
          </a:prstGeom>
          <a:noFill/>
        </p:spPr>
        <p:txBody>
          <a:bodyPr wrap="none" lIns="62891" tIns="31445" rIns="62891" bIns="31445" rtlCol="0">
            <a:spAutoFit/>
          </a:bodyPr>
          <a:lstStyle/>
          <a:p>
            <a:r>
              <a:rPr lang="en-US" altLang="ko-KR" sz="1700" smtClean="0"/>
              <a:t>Simulate_sub</a:t>
            </a:r>
            <a:endParaRPr lang="ko-KR" altLang="en-US" sz="17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7480" y="705570"/>
            <a:ext cx="1230948" cy="30951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91" tIns="31445" rIns="62891" bIns="31445" spcCol="0" rtlCol="0" anchor="ctr"/>
          <a:lstStyle/>
          <a:p>
            <a:pPr algn="ctr"/>
            <a:r>
              <a:rPr lang="en-US" altLang="ko-KR" smtClean="0"/>
              <a:t>simulate_sub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14096" y="554461"/>
            <a:ext cx="2169140" cy="5252060"/>
            <a:chOff x="262333" y="297244"/>
            <a:chExt cx="2169140" cy="5252060"/>
          </a:xfrm>
        </p:grpSpPr>
        <p:sp>
          <p:nvSpPr>
            <p:cNvPr id="4" name="직사각형 3"/>
            <p:cNvSpPr/>
            <p:nvPr/>
          </p:nvSpPr>
          <p:spPr>
            <a:xfrm>
              <a:off x="450355" y="502675"/>
              <a:ext cx="1918772" cy="4680153"/>
            </a:xfrm>
            <a:prstGeom prst="rect">
              <a:avLst/>
            </a:prstGeom>
          </p:spPr>
          <p:txBody>
            <a:bodyPr wrap="square" lIns="62891" tIns="31445" rIns="62891" bIns="31445">
              <a:spAutoFit/>
            </a:bodyPr>
            <a:lstStyle/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2  0  0  0  0  0  0  0  0  0  0  2</a:t>
              </a:r>
              <a:endParaRPr lang="en-US" altLang="ko-KR"/>
            </a:p>
            <a:p>
              <a:r>
                <a:rPr lang="ko-KR" altLang="en-US"/>
                <a:t> </a:t>
              </a:r>
              <a:r>
                <a:rPr lang="en-US" altLang="ko-KR" smtClean="0"/>
                <a:t>2  2  2  2  2  2  2  2  2  2  2  2 </a:t>
              </a:r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2333" y="499820"/>
              <a:ext cx="442406" cy="5049484"/>
            </a:xfrm>
            <a:prstGeom prst="rect">
              <a:avLst/>
            </a:prstGeom>
            <a:noFill/>
          </p:spPr>
          <p:txBody>
            <a:bodyPr wrap="square" lIns="62891" tIns="31445" rIns="62891" bIns="31445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0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5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6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7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8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9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10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11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13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14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15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16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17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18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19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20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21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22</a:t>
              </a:r>
            </a:p>
            <a:p>
              <a:r>
                <a:rPr lang="en-US" altLang="ko-KR" smtClean="0">
                  <a:solidFill>
                    <a:srgbClr val="FF0000"/>
                  </a:solidFill>
                </a:rPr>
                <a:t>23</a:t>
              </a:r>
            </a:p>
            <a:p>
              <a:r>
                <a:rPr lang="en-US" altLang="ko-KR" smtClean="0">
                  <a:solidFill>
                    <a:srgbClr val="7030A0"/>
                  </a:solidFill>
                </a:rPr>
                <a:t>24</a:t>
              </a:r>
            </a:p>
            <a:p>
              <a:endParaRPr lang="en-US" altLang="ko-KR" smtClean="0">
                <a:solidFill>
                  <a:srgbClr val="7030A0"/>
                </a:solidFill>
              </a:endParaRPr>
            </a:p>
            <a:p>
              <a:endParaRPr lang="en-US" altLang="ko-KR" smtClean="0">
                <a:solidFill>
                  <a:srgbClr val="7030A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3536" y="297244"/>
              <a:ext cx="1947937" cy="248170"/>
            </a:xfrm>
            <a:prstGeom prst="rect">
              <a:avLst/>
            </a:prstGeom>
            <a:noFill/>
          </p:spPr>
          <p:txBody>
            <a:bodyPr wrap="square" lIns="62891" tIns="31445" rIns="62891" bIns="31445" rtlCol="0">
              <a:spAutoFit/>
            </a:bodyPr>
            <a:lstStyle/>
            <a:p>
              <a:r>
                <a:rPr lang="en-US" altLang="ko-KR" smtClean="0">
                  <a:solidFill>
                    <a:srgbClr val="7030A0"/>
                  </a:solidFill>
                </a:rPr>
                <a:t>0  </a:t>
              </a:r>
              <a:r>
                <a:rPr lang="en-US" altLang="ko-KR" smtClean="0">
                  <a:solidFill>
                    <a:srgbClr val="FF0000"/>
                  </a:solidFill>
                </a:rPr>
                <a:t>1  2  3  4  5  6  7  8  9 10 </a:t>
              </a:r>
              <a:r>
                <a:rPr lang="en-US" altLang="ko-KR" smtClean="0">
                  <a:solidFill>
                    <a:srgbClr val="7030A0"/>
                  </a:solidFill>
                </a:rPr>
                <a:t>11 </a:t>
              </a:r>
              <a:endParaRPr lang="ko-KR" altLang="en-US">
                <a:solidFill>
                  <a:srgbClr val="7030A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" y="0"/>
            <a:ext cx="2273945" cy="340503"/>
          </a:xfrm>
          <a:prstGeom prst="rect">
            <a:avLst/>
          </a:prstGeom>
          <a:noFill/>
        </p:spPr>
        <p:txBody>
          <a:bodyPr wrap="none" lIns="62891" tIns="31445" rIns="62891" bIns="31445" rtlCol="0">
            <a:spAutoFit/>
          </a:bodyPr>
          <a:lstStyle/>
          <a:p>
            <a:r>
              <a:rPr lang="en-US" altLang="ko-KR" sz="1700" smtClean="0"/>
              <a:t>Boards</a:t>
            </a:r>
            <a:r>
              <a:rPr lang="en-US" altLang="ko-KR" sz="1800"/>
              <a:t>[25][12] </a:t>
            </a:r>
            <a:r>
              <a:rPr lang="en-US" altLang="ko-KR" sz="1700" smtClean="0"/>
              <a:t>_</a:t>
            </a:r>
            <a:r>
              <a:rPr lang="en-US" altLang="ko-KR" sz="1700"/>
              <a:t>default</a:t>
            </a:r>
            <a:endParaRPr lang="ko-KR" altLang="en-US" sz="1700"/>
          </a:p>
        </p:txBody>
      </p:sp>
      <p:sp>
        <p:nvSpPr>
          <p:cNvPr id="8" name="직사각형 7"/>
          <p:cNvSpPr/>
          <p:nvPr/>
        </p:nvSpPr>
        <p:spPr>
          <a:xfrm>
            <a:off x="3130208" y="94016"/>
            <a:ext cx="128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#define</a:t>
            </a:r>
            <a:r>
              <a:rPr lang="en-US" altLang="ko-KR"/>
              <a:t>	</a:t>
            </a:r>
            <a:r>
              <a:rPr lang="en-US" altLang="ko-KR"/>
              <a:t>col_s </a:t>
            </a:r>
            <a:r>
              <a:rPr lang="en-US" altLang="ko-KR" smtClean="0"/>
              <a:t> 1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4461504" y="102848"/>
            <a:ext cx="13824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#define </a:t>
            </a:r>
            <a:r>
              <a:rPr lang="en-US" altLang="ko-KR"/>
              <a:t>	</a:t>
            </a:r>
            <a:r>
              <a:rPr lang="en-US" altLang="ko-KR"/>
              <a:t>col_e </a:t>
            </a:r>
            <a:r>
              <a:rPr lang="en-US" altLang="ko-KR" smtClean="0"/>
              <a:t> 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852365" y="736256"/>
            <a:ext cx="1348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#define</a:t>
            </a:r>
            <a:r>
              <a:rPr lang="en-US" altLang="ko-KR"/>
              <a:t>	</a:t>
            </a:r>
            <a:r>
              <a:rPr lang="en-US" altLang="ko-KR"/>
              <a:t>row_s </a:t>
            </a:r>
            <a:r>
              <a:rPr lang="en-US" altLang="ko-KR" smtClean="0"/>
              <a:t> 0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1817730" y="4942656"/>
            <a:ext cx="1443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#define </a:t>
            </a:r>
            <a:r>
              <a:rPr lang="en-US" altLang="ko-KR"/>
              <a:t>	</a:t>
            </a:r>
            <a:r>
              <a:rPr lang="en-US" altLang="ko-KR" smtClean="0"/>
              <a:t>row_e  </a:t>
            </a:r>
            <a:r>
              <a:rPr lang="en-US" altLang="ko-KR"/>
              <a:t>23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8" idx="2"/>
          </p:cNvCxnSpPr>
          <p:nvPr/>
        </p:nvCxnSpPr>
        <p:spPr>
          <a:xfrm flipH="1">
            <a:off x="3756505" y="371015"/>
            <a:ext cx="17630" cy="18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5135086" y="379847"/>
            <a:ext cx="17633" cy="17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</p:cNvCxnSpPr>
          <p:nvPr/>
        </p:nvCxnSpPr>
        <p:spPr>
          <a:xfrm>
            <a:off x="3200939" y="874756"/>
            <a:ext cx="105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</p:cNvCxnSpPr>
          <p:nvPr/>
        </p:nvCxnSpPr>
        <p:spPr>
          <a:xfrm>
            <a:off x="3260882" y="5081156"/>
            <a:ext cx="71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="" xmlns:a16="http://schemas.microsoft.com/office/drawing/2014/main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0" y="0"/>
            <a:ext cx="5555673" cy="35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99850"/>
            <a:ext cx="959674" cy="248170"/>
          </a:xfrm>
          <a:prstGeom prst="rect">
            <a:avLst/>
          </a:prstGeom>
          <a:noFill/>
        </p:spPr>
        <p:txBody>
          <a:bodyPr wrap="none" lIns="62891" tIns="31445" rIns="62891" bIns="31445" rtlCol="0">
            <a:spAutoFit/>
          </a:bodyPr>
          <a:lstStyle/>
          <a:p>
            <a:r>
              <a:rPr lang="en-US" altLang="ko-KR"/>
              <a:t>CHEAT SHEET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7228"/>
            <a:ext cx="9144000" cy="4864819"/>
          </a:xfrm>
          <a:prstGeom prst="rect">
            <a:avLst/>
          </a:prstGeom>
          <a:noFill/>
        </p:spPr>
        <p:txBody>
          <a:bodyPr wrap="square" lIns="62891" tIns="31445" rIns="62891" bIns="31445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>
                <a:solidFill>
                  <a:schemeClr val="accent6"/>
                </a:solidFill>
                <a:latin typeface="돋움체"/>
                <a:ea typeface="돋움체"/>
              </a:rPr>
              <a:t>형 변수에 리턴값을 넘겨서 스크린 버퍼 핸들로 만들어준다</a:t>
            </a:r>
            <a:r>
              <a:rPr lang="en-US" altLang="ko-KR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	 	</a:t>
            </a:r>
            <a:r>
              <a:rPr lang="en-US" altLang="ko-KR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mtClean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DWORD dw; //unsigned long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(GENERIC_READ|GENERIC_WRITE  0 </a:t>
            </a:r>
            <a:r>
              <a:rPr lang="en-US" altLang="ko-KR" smtClean="0">
                <a:solidFill>
                  <a:srgbClr val="000000"/>
                </a:solidFill>
                <a:latin typeface="돋움체"/>
                <a:ea typeface="돋움체"/>
              </a:rPr>
              <a:t>NULL  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CONSOLE_TEXTMODE_BUFFER  NULL);</a:t>
            </a:r>
          </a:p>
          <a:p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</a:p>
          <a:p>
            <a:r>
              <a:rPr lang="en-US" altLang="ko-KR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(GENERIC_READ|GENERIC_WRITE  0  NULL  CONSOLE_TEXTMODE_BUFFER  NULL); COORD CursorPosition = { 0    0 }; </a:t>
            </a:r>
            <a:r>
              <a:rPr lang="en-US" altLang="ko-KR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   y}</a:t>
            </a:r>
          </a:p>
          <a:p>
            <a:r>
              <a:rPr lang="en-US" altLang="ko-KR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(buffer[0]  CursorPosition);</a:t>
            </a:r>
          </a:p>
          <a:p>
            <a:r>
              <a:rPr lang="en-US" altLang="ko-KR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(buffer[0]  ”Hello  World!”  strlen(“Hello  World!”)  &amp;dw  NULL);</a:t>
            </a:r>
          </a:p>
          <a:p>
            <a:r>
              <a:rPr lang="en-US" altLang="ko-KR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720443" cy="325114"/>
          </a:xfrm>
          <a:prstGeom prst="rect">
            <a:avLst/>
          </a:prstGeom>
          <a:noFill/>
        </p:spPr>
        <p:txBody>
          <a:bodyPr wrap="none" lIns="62891" tIns="31445" rIns="62891" bIns="31445" rtlCol="0">
            <a:spAutoFit/>
          </a:bodyPr>
          <a:lstStyle/>
          <a:p>
            <a:r>
              <a:rPr lang="en-US" altLang="ko-KR" sz="1700"/>
              <a:t>render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639</Words>
  <Application>Microsoft Office PowerPoint</Application>
  <PresentationFormat>화면 슬라이드 쇼(16:10)</PresentationFormat>
  <Paragraphs>151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2020-10-16T02:21:08Z</dcterms:created>
  <dcterms:modified xsi:type="dcterms:W3CDTF">2020-11-19T04:42:02Z</dcterms:modified>
</cp:coreProperties>
</file>