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EC4399-D25B-4747-93FB-C28D8108FF1B}">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D913-EBB8-4B28-A107-B7A29FD9CC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601223-A1D3-48B0-A899-BEA12E94D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1095E-A47B-481C-9A53-6C08C7CC2AC1}"/>
              </a:ext>
            </a:extLst>
          </p:cNvPr>
          <p:cNvSpPr>
            <a:spLocks noGrp="1"/>
          </p:cNvSpPr>
          <p:nvPr>
            <p:ph type="dt" sz="half" idx="10"/>
          </p:nvPr>
        </p:nvSpPr>
        <p:spPr/>
        <p:txBody>
          <a:bodyPr/>
          <a:lstStyle/>
          <a:p>
            <a:fld id="{27DA40FA-6FBA-4F2F-9804-CF6F221323B4}" type="datetimeFigureOut">
              <a:rPr lang="en-US" smtClean="0"/>
              <a:t>2/3/2022</a:t>
            </a:fld>
            <a:endParaRPr lang="en-US"/>
          </a:p>
        </p:txBody>
      </p:sp>
      <p:sp>
        <p:nvSpPr>
          <p:cNvPr id="5" name="Footer Placeholder 4">
            <a:extLst>
              <a:ext uri="{FF2B5EF4-FFF2-40B4-BE49-F238E27FC236}">
                <a16:creationId xmlns:a16="http://schemas.microsoft.com/office/drawing/2014/main" id="{428BD657-B47D-4DEA-AEAF-0A3E3E91F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7D7AF-E77E-4056-9BBC-21F9C35B0AA4}"/>
              </a:ext>
            </a:extLst>
          </p:cNvPr>
          <p:cNvSpPr>
            <a:spLocks noGrp="1"/>
          </p:cNvSpPr>
          <p:nvPr>
            <p:ph type="sldNum" sz="quarter" idx="12"/>
          </p:nvPr>
        </p:nvSpPr>
        <p:spPr/>
        <p:txBody>
          <a:bodyPr/>
          <a:lstStyle/>
          <a:p>
            <a:fld id="{4DFABEC2-F603-4F2E-93A1-7E17320BA323}" type="slidenum">
              <a:rPr lang="en-US" smtClean="0"/>
              <a:t>‹#›</a:t>
            </a:fld>
            <a:endParaRPr lang="en-US"/>
          </a:p>
        </p:txBody>
      </p:sp>
    </p:spTree>
    <p:extLst>
      <p:ext uri="{BB962C8B-B14F-4D97-AF65-F5344CB8AC3E}">
        <p14:creationId xmlns:p14="http://schemas.microsoft.com/office/powerpoint/2010/main" val="424793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7967-1ADB-4495-8011-8AFDC186D0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1A5B8E-DBE8-4319-A37B-E4CE9F9FB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7355D-E4AB-4781-9453-B028ED2C097D}"/>
              </a:ext>
            </a:extLst>
          </p:cNvPr>
          <p:cNvSpPr>
            <a:spLocks noGrp="1"/>
          </p:cNvSpPr>
          <p:nvPr>
            <p:ph type="dt" sz="half" idx="10"/>
          </p:nvPr>
        </p:nvSpPr>
        <p:spPr/>
        <p:txBody>
          <a:bodyPr/>
          <a:lstStyle/>
          <a:p>
            <a:fld id="{27DA40FA-6FBA-4F2F-9804-CF6F221323B4}" type="datetimeFigureOut">
              <a:rPr lang="en-US" smtClean="0"/>
              <a:t>2/3/2022</a:t>
            </a:fld>
            <a:endParaRPr lang="en-US"/>
          </a:p>
        </p:txBody>
      </p:sp>
      <p:sp>
        <p:nvSpPr>
          <p:cNvPr id="5" name="Footer Placeholder 4">
            <a:extLst>
              <a:ext uri="{FF2B5EF4-FFF2-40B4-BE49-F238E27FC236}">
                <a16:creationId xmlns:a16="http://schemas.microsoft.com/office/drawing/2014/main" id="{2FCC822C-A7FA-4202-B5D1-74CB6B7AF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49DB7-7E0C-4257-9D06-853714D79C03}"/>
              </a:ext>
            </a:extLst>
          </p:cNvPr>
          <p:cNvSpPr>
            <a:spLocks noGrp="1"/>
          </p:cNvSpPr>
          <p:nvPr>
            <p:ph type="sldNum" sz="quarter" idx="12"/>
          </p:nvPr>
        </p:nvSpPr>
        <p:spPr/>
        <p:txBody>
          <a:bodyPr/>
          <a:lstStyle/>
          <a:p>
            <a:fld id="{4DFABEC2-F603-4F2E-93A1-7E17320BA323}" type="slidenum">
              <a:rPr lang="en-US" smtClean="0"/>
              <a:t>‹#›</a:t>
            </a:fld>
            <a:endParaRPr lang="en-US"/>
          </a:p>
        </p:txBody>
      </p:sp>
    </p:spTree>
    <p:extLst>
      <p:ext uri="{BB962C8B-B14F-4D97-AF65-F5344CB8AC3E}">
        <p14:creationId xmlns:p14="http://schemas.microsoft.com/office/powerpoint/2010/main" val="46049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ED0E9-A7EA-4FAE-91EB-219BCBC6BF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EA2C2-FDAE-4327-A8ED-03CD62B152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99A24-7CDA-4642-B82C-BE91E61BCE2D}"/>
              </a:ext>
            </a:extLst>
          </p:cNvPr>
          <p:cNvSpPr>
            <a:spLocks noGrp="1"/>
          </p:cNvSpPr>
          <p:nvPr>
            <p:ph type="dt" sz="half" idx="10"/>
          </p:nvPr>
        </p:nvSpPr>
        <p:spPr/>
        <p:txBody>
          <a:bodyPr/>
          <a:lstStyle/>
          <a:p>
            <a:fld id="{27DA40FA-6FBA-4F2F-9804-CF6F221323B4}" type="datetimeFigureOut">
              <a:rPr lang="en-US" smtClean="0"/>
              <a:t>2/3/2022</a:t>
            </a:fld>
            <a:endParaRPr lang="en-US"/>
          </a:p>
        </p:txBody>
      </p:sp>
      <p:sp>
        <p:nvSpPr>
          <p:cNvPr id="5" name="Footer Placeholder 4">
            <a:extLst>
              <a:ext uri="{FF2B5EF4-FFF2-40B4-BE49-F238E27FC236}">
                <a16:creationId xmlns:a16="http://schemas.microsoft.com/office/drawing/2014/main" id="{FD7E5DF5-57FF-466C-B609-C8514A7C8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046B4-3DA3-42EB-B243-9E8AABF92C67}"/>
              </a:ext>
            </a:extLst>
          </p:cNvPr>
          <p:cNvSpPr>
            <a:spLocks noGrp="1"/>
          </p:cNvSpPr>
          <p:nvPr>
            <p:ph type="sldNum" sz="quarter" idx="12"/>
          </p:nvPr>
        </p:nvSpPr>
        <p:spPr/>
        <p:txBody>
          <a:bodyPr/>
          <a:lstStyle/>
          <a:p>
            <a:fld id="{4DFABEC2-F603-4F2E-93A1-7E17320BA323}" type="slidenum">
              <a:rPr lang="en-US" smtClean="0"/>
              <a:t>‹#›</a:t>
            </a:fld>
            <a:endParaRPr lang="en-US"/>
          </a:p>
        </p:txBody>
      </p:sp>
    </p:spTree>
    <p:extLst>
      <p:ext uri="{BB962C8B-B14F-4D97-AF65-F5344CB8AC3E}">
        <p14:creationId xmlns:p14="http://schemas.microsoft.com/office/powerpoint/2010/main" val="119542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F7CA-303F-4561-A419-A4EB19FF1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161C28-A044-4F69-82BA-454DD091D8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C6879-083A-4ADC-8EEA-CD8469677C76}"/>
              </a:ext>
            </a:extLst>
          </p:cNvPr>
          <p:cNvSpPr>
            <a:spLocks noGrp="1"/>
          </p:cNvSpPr>
          <p:nvPr>
            <p:ph type="dt" sz="half" idx="10"/>
          </p:nvPr>
        </p:nvSpPr>
        <p:spPr/>
        <p:txBody>
          <a:bodyPr/>
          <a:lstStyle/>
          <a:p>
            <a:fld id="{27DA40FA-6FBA-4F2F-9804-CF6F221323B4}" type="datetimeFigureOut">
              <a:rPr lang="en-US" smtClean="0"/>
              <a:t>2/3/2022</a:t>
            </a:fld>
            <a:endParaRPr lang="en-US"/>
          </a:p>
        </p:txBody>
      </p:sp>
      <p:sp>
        <p:nvSpPr>
          <p:cNvPr id="5" name="Footer Placeholder 4">
            <a:extLst>
              <a:ext uri="{FF2B5EF4-FFF2-40B4-BE49-F238E27FC236}">
                <a16:creationId xmlns:a16="http://schemas.microsoft.com/office/drawing/2014/main" id="{CA46387E-F876-4291-87AB-44F754543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E73A4-4453-4885-AFAB-83971E9FA940}"/>
              </a:ext>
            </a:extLst>
          </p:cNvPr>
          <p:cNvSpPr>
            <a:spLocks noGrp="1"/>
          </p:cNvSpPr>
          <p:nvPr>
            <p:ph type="sldNum" sz="quarter" idx="12"/>
          </p:nvPr>
        </p:nvSpPr>
        <p:spPr/>
        <p:txBody>
          <a:bodyPr/>
          <a:lstStyle/>
          <a:p>
            <a:fld id="{4DFABEC2-F603-4F2E-93A1-7E17320BA323}" type="slidenum">
              <a:rPr lang="en-US" smtClean="0"/>
              <a:t>‹#›</a:t>
            </a:fld>
            <a:endParaRPr lang="en-US"/>
          </a:p>
        </p:txBody>
      </p:sp>
    </p:spTree>
    <p:extLst>
      <p:ext uri="{BB962C8B-B14F-4D97-AF65-F5344CB8AC3E}">
        <p14:creationId xmlns:p14="http://schemas.microsoft.com/office/powerpoint/2010/main" val="28606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4A73-885E-483A-895C-8829BDA6D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B8097-810C-4A2D-BE2F-19CB1CD3F2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8C1389-82CA-4C69-9711-DBECE5ED066F}"/>
              </a:ext>
            </a:extLst>
          </p:cNvPr>
          <p:cNvSpPr>
            <a:spLocks noGrp="1"/>
          </p:cNvSpPr>
          <p:nvPr>
            <p:ph type="dt" sz="half" idx="10"/>
          </p:nvPr>
        </p:nvSpPr>
        <p:spPr/>
        <p:txBody>
          <a:bodyPr/>
          <a:lstStyle/>
          <a:p>
            <a:fld id="{27DA40FA-6FBA-4F2F-9804-CF6F221323B4}" type="datetimeFigureOut">
              <a:rPr lang="en-US" smtClean="0"/>
              <a:t>2/3/2022</a:t>
            </a:fld>
            <a:endParaRPr lang="en-US"/>
          </a:p>
        </p:txBody>
      </p:sp>
      <p:sp>
        <p:nvSpPr>
          <p:cNvPr id="5" name="Footer Placeholder 4">
            <a:extLst>
              <a:ext uri="{FF2B5EF4-FFF2-40B4-BE49-F238E27FC236}">
                <a16:creationId xmlns:a16="http://schemas.microsoft.com/office/drawing/2014/main" id="{0301641C-2380-4CBC-AA0E-CDA12FEAA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E3E96-43B5-409E-ACB6-C95523D4A22B}"/>
              </a:ext>
            </a:extLst>
          </p:cNvPr>
          <p:cNvSpPr>
            <a:spLocks noGrp="1"/>
          </p:cNvSpPr>
          <p:nvPr>
            <p:ph type="sldNum" sz="quarter" idx="12"/>
          </p:nvPr>
        </p:nvSpPr>
        <p:spPr/>
        <p:txBody>
          <a:bodyPr/>
          <a:lstStyle/>
          <a:p>
            <a:fld id="{4DFABEC2-F603-4F2E-93A1-7E17320BA323}" type="slidenum">
              <a:rPr lang="en-US" smtClean="0"/>
              <a:t>‹#›</a:t>
            </a:fld>
            <a:endParaRPr lang="en-US"/>
          </a:p>
        </p:txBody>
      </p:sp>
    </p:spTree>
    <p:extLst>
      <p:ext uri="{BB962C8B-B14F-4D97-AF65-F5344CB8AC3E}">
        <p14:creationId xmlns:p14="http://schemas.microsoft.com/office/powerpoint/2010/main" val="119328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FFFC-A9F2-4B8D-933B-58382F8718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2B0E54-A7E0-4CFC-AEA3-91611B1630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F4D7CF-D2F4-4D94-8D34-799B7E3AB1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3CF074-3B3A-48C3-ACB6-3A6DF977AB8D}"/>
              </a:ext>
            </a:extLst>
          </p:cNvPr>
          <p:cNvSpPr>
            <a:spLocks noGrp="1"/>
          </p:cNvSpPr>
          <p:nvPr>
            <p:ph type="dt" sz="half" idx="10"/>
          </p:nvPr>
        </p:nvSpPr>
        <p:spPr/>
        <p:txBody>
          <a:bodyPr/>
          <a:lstStyle/>
          <a:p>
            <a:fld id="{27DA40FA-6FBA-4F2F-9804-CF6F221323B4}" type="datetimeFigureOut">
              <a:rPr lang="en-US" smtClean="0"/>
              <a:t>2/3/2022</a:t>
            </a:fld>
            <a:endParaRPr lang="en-US"/>
          </a:p>
        </p:txBody>
      </p:sp>
      <p:sp>
        <p:nvSpPr>
          <p:cNvPr id="6" name="Footer Placeholder 5">
            <a:extLst>
              <a:ext uri="{FF2B5EF4-FFF2-40B4-BE49-F238E27FC236}">
                <a16:creationId xmlns:a16="http://schemas.microsoft.com/office/drawing/2014/main" id="{3152CE57-954A-475E-9820-778687C86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9B3FA-B132-47C5-91AF-A79F109AF9E4}"/>
              </a:ext>
            </a:extLst>
          </p:cNvPr>
          <p:cNvSpPr>
            <a:spLocks noGrp="1"/>
          </p:cNvSpPr>
          <p:nvPr>
            <p:ph type="sldNum" sz="quarter" idx="12"/>
          </p:nvPr>
        </p:nvSpPr>
        <p:spPr/>
        <p:txBody>
          <a:bodyPr/>
          <a:lstStyle/>
          <a:p>
            <a:fld id="{4DFABEC2-F603-4F2E-93A1-7E17320BA323}" type="slidenum">
              <a:rPr lang="en-US" smtClean="0"/>
              <a:t>‹#›</a:t>
            </a:fld>
            <a:endParaRPr lang="en-US"/>
          </a:p>
        </p:txBody>
      </p:sp>
    </p:spTree>
    <p:extLst>
      <p:ext uri="{BB962C8B-B14F-4D97-AF65-F5344CB8AC3E}">
        <p14:creationId xmlns:p14="http://schemas.microsoft.com/office/powerpoint/2010/main" val="141220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246A-FA32-4E45-9BD0-35F34FEFDD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921B65-124A-4E99-AEAD-83CE1E6263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A9C4C-545A-4746-BD85-D4F602380E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833280-528D-4A55-A5D0-4974E7224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00915E-A996-45E1-9C62-26FC9BBEB7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A65527-C38D-4494-A86F-4CAC8C95CA30}"/>
              </a:ext>
            </a:extLst>
          </p:cNvPr>
          <p:cNvSpPr>
            <a:spLocks noGrp="1"/>
          </p:cNvSpPr>
          <p:nvPr>
            <p:ph type="dt" sz="half" idx="10"/>
          </p:nvPr>
        </p:nvSpPr>
        <p:spPr/>
        <p:txBody>
          <a:bodyPr/>
          <a:lstStyle/>
          <a:p>
            <a:fld id="{27DA40FA-6FBA-4F2F-9804-CF6F221323B4}" type="datetimeFigureOut">
              <a:rPr lang="en-US" smtClean="0"/>
              <a:t>2/3/2022</a:t>
            </a:fld>
            <a:endParaRPr lang="en-US"/>
          </a:p>
        </p:txBody>
      </p:sp>
      <p:sp>
        <p:nvSpPr>
          <p:cNvPr id="8" name="Footer Placeholder 7">
            <a:extLst>
              <a:ext uri="{FF2B5EF4-FFF2-40B4-BE49-F238E27FC236}">
                <a16:creationId xmlns:a16="http://schemas.microsoft.com/office/drawing/2014/main" id="{476B0E71-6B3A-43DB-A45D-565A577853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FC586-6940-4791-8A86-D7BA6F9927B1}"/>
              </a:ext>
            </a:extLst>
          </p:cNvPr>
          <p:cNvSpPr>
            <a:spLocks noGrp="1"/>
          </p:cNvSpPr>
          <p:nvPr>
            <p:ph type="sldNum" sz="quarter" idx="12"/>
          </p:nvPr>
        </p:nvSpPr>
        <p:spPr/>
        <p:txBody>
          <a:bodyPr/>
          <a:lstStyle/>
          <a:p>
            <a:fld id="{4DFABEC2-F603-4F2E-93A1-7E17320BA323}" type="slidenum">
              <a:rPr lang="en-US" smtClean="0"/>
              <a:t>‹#›</a:t>
            </a:fld>
            <a:endParaRPr lang="en-US"/>
          </a:p>
        </p:txBody>
      </p:sp>
    </p:spTree>
    <p:extLst>
      <p:ext uri="{BB962C8B-B14F-4D97-AF65-F5344CB8AC3E}">
        <p14:creationId xmlns:p14="http://schemas.microsoft.com/office/powerpoint/2010/main" val="26781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DC29-C7D6-43C0-BB99-892B359D95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0187AE-B069-4B56-9E91-9912EC1185A9}"/>
              </a:ext>
            </a:extLst>
          </p:cNvPr>
          <p:cNvSpPr>
            <a:spLocks noGrp="1"/>
          </p:cNvSpPr>
          <p:nvPr>
            <p:ph type="dt" sz="half" idx="10"/>
          </p:nvPr>
        </p:nvSpPr>
        <p:spPr/>
        <p:txBody>
          <a:bodyPr/>
          <a:lstStyle/>
          <a:p>
            <a:fld id="{27DA40FA-6FBA-4F2F-9804-CF6F221323B4}" type="datetimeFigureOut">
              <a:rPr lang="en-US" smtClean="0"/>
              <a:t>2/3/2022</a:t>
            </a:fld>
            <a:endParaRPr lang="en-US"/>
          </a:p>
        </p:txBody>
      </p:sp>
      <p:sp>
        <p:nvSpPr>
          <p:cNvPr id="4" name="Footer Placeholder 3">
            <a:extLst>
              <a:ext uri="{FF2B5EF4-FFF2-40B4-BE49-F238E27FC236}">
                <a16:creationId xmlns:a16="http://schemas.microsoft.com/office/drawing/2014/main" id="{FF1BCDC0-AF90-457D-9204-C12216D48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F1D95D-2C81-46CB-B91D-FC81B646D67D}"/>
              </a:ext>
            </a:extLst>
          </p:cNvPr>
          <p:cNvSpPr>
            <a:spLocks noGrp="1"/>
          </p:cNvSpPr>
          <p:nvPr>
            <p:ph type="sldNum" sz="quarter" idx="12"/>
          </p:nvPr>
        </p:nvSpPr>
        <p:spPr/>
        <p:txBody>
          <a:bodyPr/>
          <a:lstStyle/>
          <a:p>
            <a:fld id="{4DFABEC2-F603-4F2E-93A1-7E17320BA323}" type="slidenum">
              <a:rPr lang="en-US" smtClean="0"/>
              <a:t>‹#›</a:t>
            </a:fld>
            <a:endParaRPr lang="en-US"/>
          </a:p>
        </p:txBody>
      </p:sp>
    </p:spTree>
    <p:extLst>
      <p:ext uri="{BB962C8B-B14F-4D97-AF65-F5344CB8AC3E}">
        <p14:creationId xmlns:p14="http://schemas.microsoft.com/office/powerpoint/2010/main" val="213040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80126-C590-462F-908D-D64630744135}"/>
              </a:ext>
            </a:extLst>
          </p:cNvPr>
          <p:cNvSpPr>
            <a:spLocks noGrp="1"/>
          </p:cNvSpPr>
          <p:nvPr>
            <p:ph type="dt" sz="half" idx="10"/>
          </p:nvPr>
        </p:nvSpPr>
        <p:spPr/>
        <p:txBody>
          <a:bodyPr/>
          <a:lstStyle/>
          <a:p>
            <a:fld id="{27DA40FA-6FBA-4F2F-9804-CF6F221323B4}" type="datetimeFigureOut">
              <a:rPr lang="en-US" smtClean="0"/>
              <a:t>2/3/2022</a:t>
            </a:fld>
            <a:endParaRPr lang="en-US"/>
          </a:p>
        </p:txBody>
      </p:sp>
      <p:sp>
        <p:nvSpPr>
          <p:cNvPr id="3" name="Footer Placeholder 2">
            <a:extLst>
              <a:ext uri="{FF2B5EF4-FFF2-40B4-BE49-F238E27FC236}">
                <a16:creationId xmlns:a16="http://schemas.microsoft.com/office/drawing/2014/main" id="{3837E6BF-FA2A-43FA-BEF8-91BC6EEF9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937651-8FBF-4EE0-AB7E-A254518AB480}"/>
              </a:ext>
            </a:extLst>
          </p:cNvPr>
          <p:cNvSpPr>
            <a:spLocks noGrp="1"/>
          </p:cNvSpPr>
          <p:nvPr>
            <p:ph type="sldNum" sz="quarter" idx="12"/>
          </p:nvPr>
        </p:nvSpPr>
        <p:spPr/>
        <p:txBody>
          <a:bodyPr/>
          <a:lstStyle/>
          <a:p>
            <a:fld id="{4DFABEC2-F603-4F2E-93A1-7E17320BA323}" type="slidenum">
              <a:rPr lang="en-US" smtClean="0"/>
              <a:t>‹#›</a:t>
            </a:fld>
            <a:endParaRPr lang="en-US"/>
          </a:p>
        </p:txBody>
      </p:sp>
    </p:spTree>
    <p:extLst>
      <p:ext uri="{BB962C8B-B14F-4D97-AF65-F5344CB8AC3E}">
        <p14:creationId xmlns:p14="http://schemas.microsoft.com/office/powerpoint/2010/main" val="245580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555-2255-411A-A344-5FB0DBE5A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A0F3B2-908D-4D1A-A39A-D2CC97F63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EAD23E-9B6A-4A23-B0D3-E0E37705A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AB415-F4BE-4572-839E-BC380D22C0C0}"/>
              </a:ext>
            </a:extLst>
          </p:cNvPr>
          <p:cNvSpPr>
            <a:spLocks noGrp="1"/>
          </p:cNvSpPr>
          <p:nvPr>
            <p:ph type="dt" sz="half" idx="10"/>
          </p:nvPr>
        </p:nvSpPr>
        <p:spPr/>
        <p:txBody>
          <a:bodyPr/>
          <a:lstStyle/>
          <a:p>
            <a:fld id="{27DA40FA-6FBA-4F2F-9804-CF6F221323B4}" type="datetimeFigureOut">
              <a:rPr lang="en-US" smtClean="0"/>
              <a:t>2/3/2022</a:t>
            </a:fld>
            <a:endParaRPr lang="en-US"/>
          </a:p>
        </p:txBody>
      </p:sp>
      <p:sp>
        <p:nvSpPr>
          <p:cNvPr id="6" name="Footer Placeholder 5">
            <a:extLst>
              <a:ext uri="{FF2B5EF4-FFF2-40B4-BE49-F238E27FC236}">
                <a16:creationId xmlns:a16="http://schemas.microsoft.com/office/drawing/2014/main" id="{2A8F39AB-1252-4BA4-A81B-9328AB409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786F2-1873-4E2A-A696-77F4DBC2C910}"/>
              </a:ext>
            </a:extLst>
          </p:cNvPr>
          <p:cNvSpPr>
            <a:spLocks noGrp="1"/>
          </p:cNvSpPr>
          <p:nvPr>
            <p:ph type="sldNum" sz="quarter" idx="12"/>
          </p:nvPr>
        </p:nvSpPr>
        <p:spPr/>
        <p:txBody>
          <a:bodyPr/>
          <a:lstStyle/>
          <a:p>
            <a:fld id="{4DFABEC2-F603-4F2E-93A1-7E17320BA323}" type="slidenum">
              <a:rPr lang="en-US" smtClean="0"/>
              <a:t>‹#›</a:t>
            </a:fld>
            <a:endParaRPr lang="en-US"/>
          </a:p>
        </p:txBody>
      </p:sp>
    </p:spTree>
    <p:extLst>
      <p:ext uri="{BB962C8B-B14F-4D97-AF65-F5344CB8AC3E}">
        <p14:creationId xmlns:p14="http://schemas.microsoft.com/office/powerpoint/2010/main" val="402602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8A3A-67B1-4B0E-AEA7-77C893CC1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47DD44-D67F-487F-B1A7-A460949335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B28354-8258-450F-A70F-CBCA7B879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42020-8D72-4916-B205-3BBAD1B69D05}"/>
              </a:ext>
            </a:extLst>
          </p:cNvPr>
          <p:cNvSpPr>
            <a:spLocks noGrp="1"/>
          </p:cNvSpPr>
          <p:nvPr>
            <p:ph type="dt" sz="half" idx="10"/>
          </p:nvPr>
        </p:nvSpPr>
        <p:spPr/>
        <p:txBody>
          <a:bodyPr/>
          <a:lstStyle/>
          <a:p>
            <a:fld id="{27DA40FA-6FBA-4F2F-9804-CF6F221323B4}" type="datetimeFigureOut">
              <a:rPr lang="en-US" smtClean="0"/>
              <a:t>2/3/2022</a:t>
            </a:fld>
            <a:endParaRPr lang="en-US"/>
          </a:p>
        </p:txBody>
      </p:sp>
      <p:sp>
        <p:nvSpPr>
          <p:cNvPr id="6" name="Footer Placeholder 5">
            <a:extLst>
              <a:ext uri="{FF2B5EF4-FFF2-40B4-BE49-F238E27FC236}">
                <a16:creationId xmlns:a16="http://schemas.microsoft.com/office/drawing/2014/main" id="{95E93ABA-BB86-4BA8-A43C-F98267B0F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D2B62-AE7F-44FF-AE14-92ADC092EF2A}"/>
              </a:ext>
            </a:extLst>
          </p:cNvPr>
          <p:cNvSpPr>
            <a:spLocks noGrp="1"/>
          </p:cNvSpPr>
          <p:nvPr>
            <p:ph type="sldNum" sz="quarter" idx="12"/>
          </p:nvPr>
        </p:nvSpPr>
        <p:spPr/>
        <p:txBody>
          <a:bodyPr/>
          <a:lstStyle/>
          <a:p>
            <a:fld id="{4DFABEC2-F603-4F2E-93A1-7E17320BA323}" type="slidenum">
              <a:rPr lang="en-US" smtClean="0"/>
              <a:t>‹#›</a:t>
            </a:fld>
            <a:endParaRPr lang="en-US"/>
          </a:p>
        </p:txBody>
      </p:sp>
    </p:spTree>
    <p:extLst>
      <p:ext uri="{BB962C8B-B14F-4D97-AF65-F5344CB8AC3E}">
        <p14:creationId xmlns:p14="http://schemas.microsoft.com/office/powerpoint/2010/main" val="174251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7B9C3-3618-4ED5-AFC6-165CD165E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73A95F-869B-4F30-93EB-CF732EC5D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CF286-9587-436D-8527-129EB4DE2F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A40FA-6FBA-4F2F-9804-CF6F221323B4}" type="datetimeFigureOut">
              <a:rPr lang="en-US" smtClean="0"/>
              <a:t>2/3/2022</a:t>
            </a:fld>
            <a:endParaRPr lang="en-US"/>
          </a:p>
        </p:txBody>
      </p:sp>
      <p:sp>
        <p:nvSpPr>
          <p:cNvPr id="5" name="Footer Placeholder 4">
            <a:extLst>
              <a:ext uri="{FF2B5EF4-FFF2-40B4-BE49-F238E27FC236}">
                <a16:creationId xmlns:a16="http://schemas.microsoft.com/office/drawing/2014/main" id="{12543229-B6FF-4FD4-9E8D-5269C7A76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7B8B01-3FC7-4F94-B9B8-9B20BEB48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ABEC2-F603-4F2E-93A1-7E17320BA323}" type="slidenum">
              <a:rPr lang="en-US" smtClean="0"/>
              <a:t>‹#›</a:t>
            </a:fld>
            <a:endParaRPr lang="en-US"/>
          </a:p>
        </p:txBody>
      </p:sp>
    </p:spTree>
    <p:extLst>
      <p:ext uri="{BB962C8B-B14F-4D97-AF65-F5344CB8AC3E}">
        <p14:creationId xmlns:p14="http://schemas.microsoft.com/office/powerpoint/2010/main" val="4260092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jp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5" Type="http://schemas.openxmlformats.org/officeDocument/2006/relationships/image" Target="../media/image14.pn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5ABE-A3C7-4051-B7B0-033E46583C62}"/>
              </a:ext>
            </a:extLst>
          </p:cNvPr>
          <p:cNvSpPr>
            <a:spLocks noGrp="1"/>
          </p:cNvSpPr>
          <p:nvPr>
            <p:ph type="ctrTitle"/>
          </p:nvPr>
        </p:nvSpPr>
        <p:spPr>
          <a:xfrm>
            <a:off x="2766135" y="26635"/>
            <a:ext cx="1592800" cy="1227661"/>
          </a:xfrm>
        </p:spPr>
        <p:txBody>
          <a:bodyPr>
            <a:normAutofit fontScale="90000"/>
          </a:bodyPr>
          <a:lstStyle/>
          <a:p>
            <a:r>
              <a:rPr lang="es-ES" sz="900" dirty="0"/>
              <a:t>Las </a:t>
            </a:r>
            <a:r>
              <a:rPr lang="es-ES" sz="900" b="1" dirty="0"/>
              <a:t>técnicas de estudio</a:t>
            </a:r>
            <a:r>
              <a:rPr lang="es-ES" sz="900" dirty="0"/>
              <a:t> consisten en una serie de métodos aplicados al momento de estudiar, cuya finalidad es facilitar la concentración del estudiante durante el proceso de aprendizaje. Algunas de sus ventajas son: Retener información con mayor facilidad. Definir prioridades para estudiar de manera más organizada.</a:t>
            </a:r>
            <a:endParaRPr lang="en-US" sz="900" dirty="0"/>
          </a:p>
        </p:txBody>
      </p:sp>
      <p:sp>
        <p:nvSpPr>
          <p:cNvPr id="3" name="Subtitle 2">
            <a:extLst>
              <a:ext uri="{FF2B5EF4-FFF2-40B4-BE49-F238E27FC236}">
                <a16:creationId xmlns:a16="http://schemas.microsoft.com/office/drawing/2014/main" id="{52A56FD8-B5EE-4358-A8B0-BBACD00DD22F}"/>
              </a:ext>
            </a:extLst>
          </p:cNvPr>
          <p:cNvSpPr>
            <a:spLocks noGrp="1"/>
          </p:cNvSpPr>
          <p:nvPr>
            <p:ph type="subTitle" idx="1"/>
          </p:nvPr>
        </p:nvSpPr>
        <p:spPr>
          <a:xfrm>
            <a:off x="2819400" y="1227661"/>
            <a:ext cx="1486270" cy="1160432"/>
          </a:xfrm>
        </p:spPr>
        <p:txBody>
          <a:bodyPr>
            <a:normAutofit fontScale="85000" lnSpcReduction="20000"/>
          </a:bodyPr>
          <a:lstStyle/>
          <a:p>
            <a:r>
              <a:rPr lang="es-ES" sz="1050" dirty="0"/>
              <a:t>Las </a:t>
            </a:r>
            <a:r>
              <a:rPr lang="es-ES" sz="1050" b="1" dirty="0"/>
              <a:t>Técnicas Bibliográficas</a:t>
            </a:r>
            <a:r>
              <a:rPr lang="es-ES" sz="1050" dirty="0"/>
              <a:t> y documentales en la Investigación Científica nos brindan gran ayuda porque a través de ellas se puede encontrar información que nos ayude a comprobar las hipótesis y que se elaboren en el proceso; llevándonos a un avance para obtener resultados.</a:t>
            </a:r>
            <a:endParaRPr lang="en-US" sz="1200" dirty="0"/>
          </a:p>
        </p:txBody>
      </p:sp>
      <p:pic>
        <p:nvPicPr>
          <p:cNvPr id="5" name="Picture 4">
            <a:extLst>
              <a:ext uri="{FF2B5EF4-FFF2-40B4-BE49-F238E27FC236}">
                <a16:creationId xmlns:a16="http://schemas.microsoft.com/office/drawing/2014/main" id="{0EB6A69C-9E35-47E8-B3CE-911A22C62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19400" cy="1227661"/>
          </a:xfrm>
          <a:prstGeom prst="rect">
            <a:avLst/>
          </a:prstGeom>
        </p:spPr>
      </p:pic>
      <p:pic>
        <p:nvPicPr>
          <p:cNvPr id="7" name="Picture 6">
            <a:extLst>
              <a:ext uri="{FF2B5EF4-FFF2-40B4-BE49-F238E27FC236}">
                <a16:creationId xmlns:a16="http://schemas.microsoft.com/office/drawing/2014/main" id="{2542CD80-49F4-48A4-90B8-B90CD449C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7661"/>
            <a:ext cx="2819400" cy="1160432"/>
          </a:xfrm>
          <a:prstGeom prst="rect">
            <a:avLst/>
          </a:prstGeom>
        </p:spPr>
      </p:pic>
      <p:pic>
        <p:nvPicPr>
          <p:cNvPr id="9" name="Picture 8">
            <a:extLst>
              <a:ext uri="{FF2B5EF4-FFF2-40B4-BE49-F238E27FC236}">
                <a16:creationId xmlns:a16="http://schemas.microsoft.com/office/drawing/2014/main" id="{22BF4B1B-2FAE-47D9-8F5B-759ED8ECA0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83564"/>
            <a:ext cx="2819400" cy="1569660"/>
          </a:xfrm>
          <a:prstGeom prst="rect">
            <a:avLst/>
          </a:prstGeom>
        </p:spPr>
      </p:pic>
      <p:sp>
        <p:nvSpPr>
          <p:cNvPr id="10" name="TextBox 9">
            <a:extLst>
              <a:ext uri="{FF2B5EF4-FFF2-40B4-BE49-F238E27FC236}">
                <a16:creationId xmlns:a16="http://schemas.microsoft.com/office/drawing/2014/main" id="{5C5B3444-B193-4946-BBDE-FF8D6CFADB43}"/>
              </a:ext>
            </a:extLst>
          </p:cNvPr>
          <p:cNvSpPr txBox="1"/>
          <p:nvPr/>
        </p:nvSpPr>
        <p:spPr>
          <a:xfrm>
            <a:off x="2819400" y="3971280"/>
            <a:ext cx="1486270" cy="1446550"/>
          </a:xfrm>
          <a:prstGeom prst="rect">
            <a:avLst/>
          </a:prstGeom>
          <a:noFill/>
        </p:spPr>
        <p:txBody>
          <a:bodyPr wrap="square" rtlCol="0">
            <a:spAutoFit/>
          </a:bodyPr>
          <a:lstStyle/>
          <a:p>
            <a:r>
              <a:rPr lang="es-ES" sz="800" dirty="0"/>
              <a:t>El </a:t>
            </a:r>
            <a:r>
              <a:rPr lang="es-ES" sz="800" b="1" dirty="0"/>
              <a:t>seminario</a:t>
            </a:r>
            <a:r>
              <a:rPr lang="es-ES" sz="800" dirty="0"/>
              <a:t> es una </a:t>
            </a:r>
            <a:r>
              <a:rPr lang="es-ES" sz="800" b="1" dirty="0"/>
              <a:t>técnica</a:t>
            </a:r>
            <a:r>
              <a:rPr lang="es-ES" sz="800" dirty="0"/>
              <a:t> donde un número reducido de personas investigan o estudian intensamente un tema en sesiones planificadas, recurriendo a fuentes originales de información. Características. - Es la investigación o estudio intensivo de un tema en forma planificada.</a:t>
            </a:r>
            <a:endParaRPr lang="en-US" sz="800" dirty="0"/>
          </a:p>
        </p:txBody>
      </p:sp>
      <p:sp>
        <p:nvSpPr>
          <p:cNvPr id="11" name="TextBox 10">
            <a:extLst>
              <a:ext uri="{FF2B5EF4-FFF2-40B4-BE49-F238E27FC236}">
                <a16:creationId xmlns:a16="http://schemas.microsoft.com/office/drawing/2014/main" id="{241AE1E5-9368-408B-915C-688B1D30E053}"/>
              </a:ext>
            </a:extLst>
          </p:cNvPr>
          <p:cNvSpPr txBox="1"/>
          <p:nvPr/>
        </p:nvSpPr>
        <p:spPr>
          <a:xfrm>
            <a:off x="2819401" y="2401620"/>
            <a:ext cx="1486270" cy="1569660"/>
          </a:xfrm>
          <a:prstGeom prst="rect">
            <a:avLst/>
          </a:prstGeom>
          <a:noFill/>
        </p:spPr>
        <p:txBody>
          <a:bodyPr wrap="square" rtlCol="0">
            <a:spAutoFit/>
          </a:bodyPr>
          <a:lstStyle/>
          <a:p>
            <a:r>
              <a:rPr lang="es-ES" sz="800" dirty="0"/>
              <a:t>En las </a:t>
            </a:r>
            <a:r>
              <a:rPr lang="es-ES" sz="800" b="1" dirty="0"/>
              <a:t>técnicas de argumentación </a:t>
            </a:r>
            <a:r>
              <a:rPr lang="es-ES" sz="800" dirty="0"/>
              <a:t>Se pone en orden las evidencias para su posición con objeto de convencer o forzar la aceptación del oponente. El método por el cual esto es realizado es mediante válidos, atinados y convincentes argumentos, faltos de flaqueza y no fácilmente atacables, criticables o impugnables.</a:t>
            </a:r>
            <a:endParaRPr lang="en-US" sz="800" dirty="0"/>
          </a:p>
        </p:txBody>
      </p:sp>
      <p:pic>
        <p:nvPicPr>
          <p:cNvPr id="13" name="Picture 12">
            <a:extLst>
              <a:ext uri="{FF2B5EF4-FFF2-40B4-BE49-F238E27FC236}">
                <a16:creationId xmlns:a16="http://schemas.microsoft.com/office/drawing/2014/main" id="{A5FF1E85-B1DC-4661-826A-E8B871F902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971280"/>
            <a:ext cx="2819399" cy="1442206"/>
          </a:xfrm>
          <a:prstGeom prst="rect">
            <a:avLst/>
          </a:prstGeom>
        </p:spPr>
      </p:pic>
      <p:sp>
        <p:nvSpPr>
          <p:cNvPr id="14" name="TextBox 13">
            <a:extLst>
              <a:ext uri="{FF2B5EF4-FFF2-40B4-BE49-F238E27FC236}">
                <a16:creationId xmlns:a16="http://schemas.microsoft.com/office/drawing/2014/main" id="{5C268BE0-90F1-4DA4-8095-46CD95FBD882}"/>
              </a:ext>
            </a:extLst>
          </p:cNvPr>
          <p:cNvSpPr txBox="1"/>
          <p:nvPr/>
        </p:nvSpPr>
        <p:spPr>
          <a:xfrm>
            <a:off x="5637320" y="2947386"/>
            <a:ext cx="914400" cy="215444"/>
          </a:xfrm>
          <a:prstGeom prst="rect">
            <a:avLst/>
          </a:prstGeom>
          <a:noFill/>
        </p:spPr>
        <p:txBody>
          <a:bodyPr wrap="square" rtlCol="0">
            <a:spAutoFit/>
          </a:bodyPr>
          <a:lstStyle/>
          <a:p>
            <a:endParaRPr lang="en-US" sz="800" dirty="0"/>
          </a:p>
        </p:txBody>
      </p:sp>
      <p:sp>
        <p:nvSpPr>
          <p:cNvPr id="15" name="TextBox 14">
            <a:extLst>
              <a:ext uri="{FF2B5EF4-FFF2-40B4-BE49-F238E27FC236}">
                <a16:creationId xmlns:a16="http://schemas.microsoft.com/office/drawing/2014/main" id="{2C8A6FE5-C7F2-4A99-A61D-DAD925DD2E65}"/>
              </a:ext>
            </a:extLst>
          </p:cNvPr>
          <p:cNvSpPr txBox="1"/>
          <p:nvPr/>
        </p:nvSpPr>
        <p:spPr>
          <a:xfrm flipH="1">
            <a:off x="2819399" y="5431542"/>
            <a:ext cx="1562470" cy="1200329"/>
          </a:xfrm>
          <a:prstGeom prst="rect">
            <a:avLst/>
          </a:prstGeom>
          <a:noFill/>
        </p:spPr>
        <p:txBody>
          <a:bodyPr wrap="square" rtlCol="0">
            <a:spAutoFit/>
          </a:bodyPr>
          <a:lstStyle/>
          <a:p>
            <a:r>
              <a:rPr lang="es-ES" sz="800" dirty="0"/>
              <a:t>Las </a:t>
            </a:r>
            <a:r>
              <a:rPr lang="es-ES" sz="800" b="1" dirty="0"/>
              <a:t>técnicas de investigación</a:t>
            </a:r>
            <a:r>
              <a:rPr lang="es-ES" sz="800" dirty="0"/>
              <a:t> son un conjunto de procedimientos metodológicos y sistemáticos cuyo objetivo es garantizar la operatividad del proceso investigativo. Es decir, obtener mucha información y conocimiento para resolver nuestras preguntas.</a:t>
            </a:r>
            <a:endParaRPr lang="en-US" sz="800" dirty="0"/>
          </a:p>
        </p:txBody>
      </p:sp>
      <p:pic>
        <p:nvPicPr>
          <p:cNvPr id="17" name="Picture 16">
            <a:extLst>
              <a:ext uri="{FF2B5EF4-FFF2-40B4-BE49-F238E27FC236}">
                <a16:creationId xmlns:a16="http://schemas.microsoft.com/office/drawing/2014/main" id="{737D2C7A-A3F6-4BA5-8C82-3487AE6DB5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413486"/>
            <a:ext cx="2819399" cy="1417879"/>
          </a:xfrm>
          <a:prstGeom prst="rect">
            <a:avLst/>
          </a:prstGeom>
        </p:spPr>
      </p:pic>
      <p:pic>
        <p:nvPicPr>
          <p:cNvPr id="19" name="Picture 18">
            <a:extLst>
              <a:ext uri="{FF2B5EF4-FFF2-40B4-BE49-F238E27FC236}">
                <a16:creationId xmlns:a16="http://schemas.microsoft.com/office/drawing/2014/main" id="{EE7FE5FB-9D60-4171-B056-8AED11F373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8934" y="26634"/>
            <a:ext cx="1908701" cy="1200329"/>
          </a:xfrm>
          <a:prstGeom prst="rect">
            <a:avLst/>
          </a:prstGeom>
        </p:spPr>
      </p:pic>
      <p:sp>
        <p:nvSpPr>
          <p:cNvPr id="20" name="TextBox 19">
            <a:extLst>
              <a:ext uri="{FF2B5EF4-FFF2-40B4-BE49-F238E27FC236}">
                <a16:creationId xmlns:a16="http://schemas.microsoft.com/office/drawing/2014/main" id="{9B402580-4784-4C46-85A3-90997936768F}"/>
              </a:ext>
            </a:extLst>
          </p:cNvPr>
          <p:cNvSpPr txBox="1"/>
          <p:nvPr/>
        </p:nvSpPr>
        <p:spPr>
          <a:xfrm>
            <a:off x="6267634" y="17756"/>
            <a:ext cx="1686757" cy="1200329"/>
          </a:xfrm>
          <a:prstGeom prst="rect">
            <a:avLst/>
          </a:prstGeom>
          <a:noFill/>
        </p:spPr>
        <p:txBody>
          <a:bodyPr wrap="square" rtlCol="0">
            <a:spAutoFit/>
          </a:bodyPr>
          <a:lstStyle/>
          <a:p>
            <a:r>
              <a:rPr lang="es-ES" sz="800" b="1" dirty="0"/>
              <a:t>Técnica Exegética</a:t>
            </a:r>
            <a:r>
              <a:rPr lang="es-ES" sz="800" dirty="0"/>
              <a:t>: Consiste en la lectura comentada de textos relacionados con el asunto en estudio y requiere la consulta de obras de autores. Su finalidad es crear un hábito de lectura en cada estudiante, y motivar a leer las obras representativas de un autor, de un tema o una disciplina.</a:t>
            </a:r>
            <a:endParaRPr lang="en-US" sz="800" dirty="0"/>
          </a:p>
        </p:txBody>
      </p:sp>
      <p:sp>
        <p:nvSpPr>
          <p:cNvPr id="21" name="TextBox 20">
            <a:extLst>
              <a:ext uri="{FF2B5EF4-FFF2-40B4-BE49-F238E27FC236}">
                <a16:creationId xmlns:a16="http://schemas.microsoft.com/office/drawing/2014/main" id="{ACDB799A-4AA0-4B51-9E0B-4B7B2D4046FC}"/>
              </a:ext>
            </a:extLst>
          </p:cNvPr>
          <p:cNvSpPr txBox="1"/>
          <p:nvPr/>
        </p:nvSpPr>
        <p:spPr>
          <a:xfrm>
            <a:off x="6233713" y="1235841"/>
            <a:ext cx="1592800" cy="707886"/>
          </a:xfrm>
          <a:prstGeom prst="rect">
            <a:avLst/>
          </a:prstGeom>
          <a:noFill/>
        </p:spPr>
        <p:txBody>
          <a:bodyPr wrap="square" rtlCol="0">
            <a:spAutoFit/>
          </a:bodyPr>
          <a:lstStyle/>
          <a:p>
            <a:r>
              <a:rPr lang="es-ES" sz="800" b="1" dirty="0"/>
              <a:t>El diálogo </a:t>
            </a:r>
            <a:r>
              <a:rPr lang="es-ES" sz="800" dirty="0"/>
              <a:t>consiste en una intercomunicación directa entre dos personas, que conversan ante un auditorio sobre un tema, cuestión o problema,</a:t>
            </a:r>
            <a:endParaRPr lang="en-US" sz="800" dirty="0"/>
          </a:p>
        </p:txBody>
      </p:sp>
      <p:pic>
        <p:nvPicPr>
          <p:cNvPr id="23" name="Picture 22">
            <a:extLst>
              <a:ext uri="{FF2B5EF4-FFF2-40B4-BE49-F238E27FC236}">
                <a16:creationId xmlns:a16="http://schemas.microsoft.com/office/drawing/2014/main" id="{5EE44470-AD43-4414-AA8A-D5887A86AB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05670" y="1194046"/>
            <a:ext cx="1961964" cy="1227661"/>
          </a:xfrm>
          <a:prstGeom prst="rect">
            <a:avLst/>
          </a:prstGeom>
        </p:spPr>
      </p:pic>
      <p:pic>
        <p:nvPicPr>
          <p:cNvPr id="25" name="Picture 24">
            <a:extLst>
              <a:ext uri="{FF2B5EF4-FFF2-40B4-BE49-F238E27FC236}">
                <a16:creationId xmlns:a16="http://schemas.microsoft.com/office/drawing/2014/main" id="{B16BB17B-A072-4EAA-B7E5-1A872D6A54D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91000" y="2482803"/>
            <a:ext cx="2076634" cy="1488477"/>
          </a:xfrm>
          <a:prstGeom prst="rect">
            <a:avLst/>
          </a:prstGeom>
        </p:spPr>
      </p:pic>
      <p:sp>
        <p:nvSpPr>
          <p:cNvPr id="26" name="TextBox 25">
            <a:extLst>
              <a:ext uri="{FF2B5EF4-FFF2-40B4-BE49-F238E27FC236}">
                <a16:creationId xmlns:a16="http://schemas.microsoft.com/office/drawing/2014/main" id="{E1CAA3B8-4F5A-4B96-B75B-F66E82978751}"/>
              </a:ext>
            </a:extLst>
          </p:cNvPr>
          <p:cNvSpPr txBox="1"/>
          <p:nvPr/>
        </p:nvSpPr>
        <p:spPr>
          <a:xfrm>
            <a:off x="5637320" y="2947386"/>
            <a:ext cx="914400" cy="914400"/>
          </a:xfrm>
          <a:prstGeom prst="rect">
            <a:avLst/>
          </a:prstGeom>
          <a:noFill/>
        </p:spPr>
        <p:txBody>
          <a:bodyPr wrap="square" rtlCol="0">
            <a:spAutoFit/>
          </a:bodyPr>
          <a:lstStyle/>
          <a:p>
            <a:endParaRPr lang="en-US" dirty="0"/>
          </a:p>
        </p:txBody>
      </p:sp>
      <p:sp>
        <p:nvSpPr>
          <p:cNvPr id="27" name="TextBox 26">
            <a:extLst>
              <a:ext uri="{FF2B5EF4-FFF2-40B4-BE49-F238E27FC236}">
                <a16:creationId xmlns:a16="http://schemas.microsoft.com/office/drawing/2014/main" id="{CACCD66C-EDDA-4F92-80E8-0397C84F2C07}"/>
              </a:ext>
            </a:extLst>
          </p:cNvPr>
          <p:cNvSpPr txBox="1"/>
          <p:nvPr/>
        </p:nvSpPr>
        <p:spPr>
          <a:xfrm>
            <a:off x="6267634" y="2482803"/>
            <a:ext cx="1558879" cy="1461939"/>
          </a:xfrm>
          <a:prstGeom prst="rect">
            <a:avLst/>
          </a:prstGeom>
          <a:noFill/>
        </p:spPr>
        <p:txBody>
          <a:bodyPr wrap="square" rtlCol="0">
            <a:spAutoFit/>
          </a:bodyPr>
          <a:lstStyle/>
          <a:p>
            <a:endParaRPr lang="es-ES" sz="900" dirty="0"/>
          </a:p>
          <a:p>
            <a:r>
              <a:rPr lang="es-ES" sz="800" dirty="0">
                <a:effectLst/>
              </a:rPr>
              <a:t>La </a:t>
            </a:r>
            <a:r>
              <a:rPr lang="es-ES" sz="800" b="1" dirty="0">
                <a:effectLst/>
              </a:rPr>
              <a:t>técnica de estudio de casos</a:t>
            </a:r>
            <a:r>
              <a:rPr lang="es-ES" sz="800" dirty="0">
                <a:effectLst/>
              </a:rPr>
              <a:t>, consiste precisamente en proporcionar una serie de </a:t>
            </a:r>
            <a:r>
              <a:rPr lang="es-ES" sz="800" b="1" dirty="0">
                <a:effectLst/>
              </a:rPr>
              <a:t>casos</a:t>
            </a:r>
            <a:r>
              <a:rPr lang="es-ES" sz="800" dirty="0">
                <a:effectLst/>
              </a:rPr>
              <a:t> que representen situaciones problemáticas diversas de la vida real para que se estudien y analicen. De esta manera, se pretende entrenar a los alumnos en la generación de soluciones.</a:t>
            </a:r>
          </a:p>
          <a:p>
            <a:endParaRPr lang="en-US" sz="800" dirty="0"/>
          </a:p>
        </p:txBody>
      </p:sp>
      <p:pic>
        <p:nvPicPr>
          <p:cNvPr id="29" name="Picture 28">
            <a:extLst>
              <a:ext uri="{FF2B5EF4-FFF2-40B4-BE49-F238E27FC236}">
                <a16:creationId xmlns:a16="http://schemas.microsoft.com/office/drawing/2014/main" id="{98FD08B6-139D-4EC4-B26C-76FE875D71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6166" y="3984807"/>
            <a:ext cx="2160973" cy="1420197"/>
          </a:xfrm>
          <a:prstGeom prst="rect">
            <a:avLst/>
          </a:prstGeom>
        </p:spPr>
      </p:pic>
      <p:sp>
        <p:nvSpPr>
          <p:cNvPr id="30" name="TextBox 29">
            <a:extLst>
              <a:ext uri="{FF2B5EF4-FFF2-40B4-BE49-F238E27FC236}">
                <a16:creationId xmlns:a16="http://schemas.microsoft.com/office/drawing/2014/main" id="{88576A89-FA91-4249-AAC4-05A2FE128A18}"/>
              </a:ext>
            </a:extLst>
          </p:cNvPr>
          <p:cNvSpPr txBox="1"/>
          <p:nvPr/>
        </p:nvSpPr>
        <p:spPr>
          <a:xfrm>
            <a:off x="6367139" y="4005838"/>
            <a:ext cx="1272094" cy="1338828"/>
          </a:xfrm>
          <a:prstGeom prst="rect">
            <a:avLst/>
          </a:prstGeom>
          <a:noFill/>
        </p:spPr>
        <p:txBody>
          <a:bodyPr wrap="square" rtlCol="0">
            <a:spAutoFit/>
          </a:bodyPr>
          <a:lstStyle/>
          <a:p>
            <a:r>
              <a:rPr lang="es-ES" sz="900" b="1" dirty="0"/>
              <a:t>Las técnicas de laboratorio </a:t>
            </a:r>
            <a:r>
              <a:rPr lang="es-ES" sz="900" dirty="0"/>
              <a:t>son procedimientos estándar que permite la síntesis, separación, purificación, análisis, secado y otros procedimientos en el laboratorio de química.</a:t>
            </a:r>
            <a:endParaRPr lang="en-US" sz="900" dirty="0"/>
          </a:p>
        </p:txBody>
      </p:sp>
      <p:sp>
        <p:nvSpPr>
          <p:cNvPr id="31" name="TextBox 30">
            <a:extLst>
              <a:ext uri="{FF2B5EF4-FFF2-40B4-BE49-F238E27FC236}">
                <a16:creationId xmlns:a16="http://schemas.microsoft.com/office/drawing/2014/main" id="{26206905-617B-4C44-BD17-8DFB46D496A8}"/>
              </a:ext>
            </a:extLst>
          </p:cNvPr>
          <p:cNvSpPr txBox="1"/>
          <p:nvPr/>
        </p:nvSpPr>
        <p:spPr>
          <a:xfrm>
            <a:off x="9881971" y="26634"/>
            <a:ext cx="1392775" cy="1200329"/>
          </a:xfrm>
          <a:prstGeom prst="rect">
            <a:avLst/>
          </a:prstGeom>
          <a:noFill/>
        </p:spPr>
        <p:txBody>
          <a:bodyPr wrap="square" rtlCol="0">
            <a:spAutoFit/>
          </a:bodyPr>
          <a:lstStyle/>
          <a:p>
            <a:r>
              <a:rPr lang="es-ES" sz="800" b="1" dirty="0"/>
              <a:t>Técnica</a:t>
            </a:r>
            <a:r>
              <a:rPr lang="es-ES" sz="800" dirty="0"/>
              <a:t> de las </a:t>
            </a:r>
            <a:r>
              <a:rPr lang="es-ES" sz="800" b="1" dirty="0"/>
              <a:t>efemérides</a:t>
            </a:r>
            <a:r>
              <a:rPr lang="es-ES" sz="800" dirty="0"/>
              <a:t>: </a:t>
            </a:r>
            <a:r>
              <a:rPr lang="es-ES" sz="800" b="1" dirty="0"/>
              <a:t>Efemérides</a:t>
            </a:r>
            <a:r>
              <a:rPr lang="es-ES" sz="800" dirty="0"/>
              <a:t> se refiere a hechos importantes, personalidades y fechas significativas. Por tanto pequeños trabajos o investigaciones relativas a esas fechas pueden ayudar al aprendizaje</a:t>
            </a:r>
            <a:endParaRPr lang="en-US" sz="800" dirty="0"/>
          </a:p>
        </p:txBody>
      </p:sp>
      <p:pic>
        <p:nvPicPr>
          <p:cNvPr id="33" name="Picture 32">
            <a:extLst>
              <a:ext uri="{FF2B5EF4-FFF2-40B4-BE49-F238E27FC236}">
                <a16:creationId xmlns:a16="http://schemas.microsoft.com/office/drawing/2014/main" id="{94508499-F2C4-47F2-AB93-2EF12C761E9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06166" y="5424987"/>
            <a:ext cx="2160973" cy="1415257"/>
          </a:xfrm>
          <a:prstGeom prst="rect">
            <a:avLst/>
          </a:prstGeom>
        </p:spPr>
      </p:pic>
      <p:sp>
        <p:nvSpPr>
          <p:cNvPr id="34" name="TextBox 33">
            <a:extLst>
              <a:ext uri="{FF2B5EF4-FFF2-40B4-BE49-F238E27FC236}">
                <a16:creationId xmlns:a16="http://schemas.microsoft.com/office/drawing/2014/main" id="{FB6F4EBE-4600-449C-B157-C68F997B11B8}"/>
              </a:ext>
            </a:extLst>
          </p:cNvPr>
          <p:cNvSpPr txBox="1"/>
          <p:nvPr/>
        </p:nvSpPr>
        <p:spPr>
          <a:xfrm>
            <a:off x="6377865" y="5431542"/>
            <a:ext cx="1261367" cy="1446550"/>
          </a:xfrm>
          <a:prstGeom prst="rect">
            <a:avLst/>
          </a:prstGeom>
          <a:noFill/>
        </p:spPr>
        <p:txBody>
          <a:bodyPr wrap="square" rtlCol="0">
            <a:spAutoFit/>
          </a:bodyPr>
          <a:lstStyle/>
          <a:p>
            <a:r>
              <a:rPr lang="es-ES" sz="800" dirty="0"/>
              <a:t>¿Qué es la </a:t>
            </a:r>
            <a:r>
              <a:rPr lang="es-ES" sz="800" b="1" dirty="0"/>
              <a:t>técnica expositiva</a:t>
            </a:r>
            <a:r>
              <a:rPr lang="es-ES" sz="800" dirty="0"/>
              <a:t>? Es una forma de comunicación, en la que se da un contacto directo entre un expositor y un público que, a partir del desarrollo de la exposición, recibe información sobre un tema</a:t>
            </a:r>
            <a:endParaRPr lang="en-US" sz="800" dirty="0"/>
          </a:p>
        </p:txBody>
      </p:sp>
      <p:pic>
        <p:nvPicPr>
          <p:cNvPr id="37" name="Picture 36">
            <a:extLst>
              <a:ext uri="{FF2B5EF4-FFF2-40B4-BE49-F238E27FC236}">
                <a16:creationId xmlns:a16="http://schemas.microsoft.com/office/drawing/2014/main" id="{CDF456FC-43D0-40C1-A319-37CE66A739E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45395" y="26634"/>
            <a:ext cx="2017695" cy="1227661"/>
          </a:xfrm>
          <a:prstGeom prst="rect">
            <a:avLst/>
          </a:prstGeom>
        </p:spPr>
      </p:pic>
      <p:sp>
        <p:nvSpPr>
          <p:cNvPr id="38" name="TextBox 37">
            <a:extLst>
              <a:ext uri="{FF2B5EF4-FFF2-40B4-BE49-F238E27FC236}">
                <a16:creationId xmlns:a16="http://schemas.microsoft.com/office/drawing/2014/main" id="{D39C26FD-013B-49E5-A09F-80F897B66286}"/>
              </a:ext>
            </a:extLst>
          </p:cNvPr>
          <p:cNvSpPr txBox="1"/>
          <p:nvPr/>
        </p:nvSpPr>
        <p:spPr>
          <a:xfrm>
            <a:off x="5637320" y="2956264"/>
            <a:ext cx="914400" cy="914400"/>
          </a:xfrm>
          <a:prstGeom prst="rect">
            <a:avLst/>
          </a:prstGeom>
          <a:noFill/>
        </p:spPr>
        <p:txBody>
          <a:bodyPr wrap="square" rtlCol="0">
            <a:spAutoFit/>
          </a:bodyPr>
          <a:lstStyle/>
          <a:p>
            <a:endParaRPr lang="en-US" dirty="0"/>
          </a:p>
        </p:txBody>
      </p:sp>
      <p:sp>
        <p:nvSpPr>
          <p:cNvPr id="39" name="TextBox 38">
            <a:extLst>
              <a:ext uri="{FF2B5EF4-FFF2-40B4-BE49-F238E27FC236}">
                <a16:creationId xmlns:a16="http://schemas.microsoft.com/office/drawing/2014/main" id="{0D269563-AE30-40DC-A8D5-92FBCF17BC28}"/>
              </a:ext>
            </a:extLst>
          </p:cNvPr>
          <p:cNvSpPr txBox="1"/>
          <p:nvPr/>
        </p:nvSpPr>
        <p:spPr>
          <a:xfrm>
            <a:off x="8456827" y="2291070"/>
            <a:ext cx="1818334" cy="215444"/>
          </a:xfrm>
          <a:prstGeom prst="rect">
            <a:avLst/>
          </a:prstGeom>
          <a:noFill/>
        </p:spPr>
        <p:txBody>
          <a:bodyPr wrap="square" rtlCol="0">
            <a:spAutoFit/>
          </a:bodyPr>
          <a:lstStyle/>
          <a:p>
            <a:endParaRPr lang="en-US" sz="800" dirty="0"/>
          </a:p>
        </p:txBody>
      </p:sp>
      <p:sp>
        <p:nvSpPr>
          <p:cNvPr id="40" name="TextBox 39">
            <a:extLst>
              <a:ext uri="{FF2B5EF4-FFF2-40B4-BE49-F238E27FC236}">
                <a16:creationId xmlns:a16="http://schemas.microsoft.com/office/drawing/2014/main" id="{6390414A-7C49-4B89-9259-3A93A807749F}"/>
              </a:ext>
            </a:extLst>
          </p:cNvPr>
          <p:cNvSpPr txBox="1"/>
          <p:nvPr/>
        </p:nvSpPr>
        <p:spPr>
          <a:xfrm>
            <a:off x="12460549" y="1119241"/>
            <a:ext cx="184731" cy="215444"/>
          </a:xfrm>
          <a:prstGeom prst="rect">
            <a:avLst/>
          </a:prstGeom>
          <a:noFill/>
        </p:spPr>
        <p:txBody>
          <a:bodyPr wrap="none" rtlCol="0">
            <a:spAutoFit/>
          </a:bodyPr>
          <a:lstStyle/>
          <a:p>
            <a:endParaRPr lang="en-US" sz="800" dirty="0"/>
          </a:p>
        </p:txBody>
      </p:sp>
      <p:pic>
        <p:nvPicPr>
          <p:cNvPr id="42" name="Picture 41">
            <a:extLst>
              <a:ext uri="{FF2B5EF4-FFF2-40B4-BE49-F238E27FC236}">
                <a16:creationId xmlns:a16="http://schemas.microsoft.com/office/drawing/2014/main" id="{1C7A3754-45DB-4018-851C-9A0DA00644A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26512" y="1272051"/>
            <a:ext cx="2055459" cy="1019019"/>
          </a:xfrm>
          <a:prstGeom prst="rect">
            <a:avLst/>
          </a:prstGeom>
        </p:spPr>
      </p:pic>
      <p:sp>
        <p:nvSpPr>
          <p:cNvPr id="43" name="TextBox 42">
            <a:extLst>
              <a:ext uri="{FF2B5EF4-FFF2-40B4-BE49-F238E27FC236}">
                <a16:creationId xmlns:a16="http://schemas.microsoft.com/office/drawing/2014/main" id="{814D0432-861E-4B4D-8C3A-0FB3C249AC7E}"/>
              </a:ext>
            </a:extLst>
          </p:cNvPr>
          <p:cNvSpPr txBox="1"/>
          <p:nvPr/>
        </p:nvSpPr>
        <p:spPr>
          <a:xfrm>
            <a:off x="9900853" y="1218085"/>
            <a:ext cx="1818334" cy="1200329"/>
          </a:xfrm>
          <a:prstGeom prst="rect">
            <a:avLst/>
          </a:prstGeom>
          <a:noFill/>
        </p:spPr>
        <p:txBody>
          <a:bodyPr wrap="square" rtlCol="0">
            <a:spAutoFit/>
          </a:bodyPr>
          <a:lstStyle/>
          <a:p>
            <a:r>
              <a:rPr lang="en-US" sz="800" b="1" dirty="0">
                <a:effectLst/>
              </a:rPr>
              <a:t>TÉCNICAS DE DISCUSIÓN</a:t>
            </a:r>
            <a:endParaRPr lang="en-US" sz="800" dirty="0">
              <a:effectLst/>
            </a:endParaRPr>
          </a:p>
          <a:p>
            <a:r>
              <a:rPr lang="en-US" sz="800" dirty="0">
                <a:effectLst/>
              </a:rPr>
              <a:t>DEBATE: tipo de </a:t>
            </a:r>
            <a:r>
              <a:rPr lang="en-US" sz="800" b="1" dirty="0">
                <a:effectLst/>
              </a:rPr>
              <a:t>discusión</a:t>
            </a:r>
            <a:r>
              <a:rPr lang="en-US" sz="800" dirty="0">
                <a:effectLst/>
              </a:rPr>
              <a:t> formal en la que se trata de contraponer dos o más opiniones expertas sobre un tema polémico. PANEL: tipo de </a:t>
            </a:r>
            <a:r>
              <a:rPr lang="en-US" sz="800" b="1" dirty="0">
                <a:effectLst/>
              </a:rPr>
              <a:t>discusión</a:t>
            </a:r>
            <a:r>
              <a:rPr lang="en-US" sz="800" dirty="0">
                <a:effectLst/>
              </a:rPr>
              <a:t> en el que un pequeño grupo, también expertos, dialoga ante la audiencia en torno a un tema determinado.</a:t>
            </a:r>
          </a:p>
          <a:p>
            <a:endParaRPr lang="en-US" sz="800" dirty="0"/>
          </a:p>
        </p:txBody>
      </p:sp>
      <p:sp>
        <p:nvSpPr>
          <p:cNvPr id="44" name="TextBox 43">
            <a:extLst>
              <a:ext uri="{FF2B5EF4-FFF2-40B4-BE49-F238E27FC236}">
                <a16:creationId xmlns:a16="http://schemas.microsoft.com/office/drawing/2014/main" id="{286CBB9D-9B1D-491A-8B5B-51CE2DD2C9F1}"/>
              </a:ext>
            </a:extLst>
          </p:cNvPr>
          <p:cNvSpPr txBox="1"/>
          <p:nvPr/>
        </p:nvSpPr>
        <p:spPr>
          <a:xfrm>
            <a:off x="12837136" y="1864416"/>
            <a:ext cx="184731" cy="369332"/>
          </a:xfrm>
          <a:prstGeom prst="rect">
            <a:avLst/>
          </a:prstGeom>
          <a:noFill/>
        </p:spPr>
        <p:txBody>
          <a:bodyPr wrap="none" rtlCol="0">
            <a:spAutoFit/>
          </a:bodyPr>
          <a:lstStyle/>
          <a:p>
            <a:endParaRPr lang="en-US" dirty="0"/>
          </a:p>
        </p:txBody>
      </p:sp>
      <p:pic>
        <p:nvPicPr>
          <p:cNvPr id="46" name="Picture 45">
            <a:extLst>
              <a:ext uri="{FF2B5EF4-FFF2-40B4-BE49-F238E27FC236}">
                <a16:creationId xmlns:a16="http://schemas.microsoft.com/office/drawing/2014/main" id="{4EE24012-A46E-4904-A7A6-8364B363846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11660" y="2345036"/>
            <a:ext cx="2202065" cy="1569660"/>
          </a:xfrm>
          <a:prstGeom prst="rect">
            <a:avLst/>
          </a:prstGeom>
        </p:spPr>
      </p:pic>
      <p:sp>
        <p:nvSpPr>
          <p:cNvPr id="47" name="TextBox 46">
            <a:extLst>
              <a:ext uri="{FF2B5EF4-FFF2-40B4-BE49-F238E27FC236}">
                <a16:creationId xmlns:a16="http://schemas.microsoft.com/office/drawing/2014/main" id="{F3361DA0-7667-4274-89B4-1C2C44D94D7A}"/>
              </a:ext>
            </a:extLst>
          </p:cNvPr>
          <p:cNvSpPr txBox="1"/>
          <p:nvPr/>
        </p:nvSpPr>
        <p:spPr>
          <a:xfrm>
            <a:off x="9913725" y="2345036"/>
            <a:ext cx="1558879" cy="954107"/>
          </a:xfrm>
          <a:prstGeom prst="rect">
            <a:avLst/>
          </a:prstGeom>
          <a:noFill/>
        </p:spPr>
        <p:txBody>
          <a:bodyPr wrap="square" rtlCol="0">
            <a:spAutoFit/>
          </a:bodyPr>
          <a:lstStyle/>
          <a:p>
            <a:r>
              <a:rPr lang="es-ES" sz="800" b="1" dirty="0"/>
              <a:t>La técnica de demostración: </a:t>
            </a:r>
            <a:r>
              <a:rPr lang="es-ES" sz="800" dirty="0"/>
              <a:t>es una estrategia de enseñanza-aprendizaje a través de la cual se explica un proceso o procedimiento y se muestra, evidencia, o demuestra, cómo funciona o cómo se opera.</a:t>
            </a:r>
            <a:endParaRPr lang="en-US" sz="800" dirty="0"/>
          </a:p>
        </p:txBody>
      </p:sp>
      <p:sp>
        <p:nvSpPr>
          <p:cNvPr id="48" name="TextBox 47">
            <a:extLst>
              <a:ext uri="{FF2B5EF4-FFF2-40B4-BE49-F238E27FC236}">
                <a16:creationId xmlns:a16="http://schemas.microsoft.com/office/drawing/2014/main" id="{2E2A7A14-1A18-4E46-9808-DF8BC4C28B4B}"/>
              </a:ext>
            </a:extLst>
          </p:cNvPr>
          <p:cNvSpPr txBox="1"/>
          <p:nvPr/>
        </p:nvSpPr>
        <p:spPr>
          <a:xfrm>
            <a:off x="6275238" y="2947386"/>
            <a:ext cx="184731" cy="369332"/>
          </a:xfrm>
          <a:prstGeom prst="rect">
            <a:avLst/>
          </a:prstGeom>
          <a:noFill/>
        </p:spPr>
        <p:txBody>
          <a:bodyPr wrap="none" rtlCol="0">
            <a:spAutoFit/>
          </a:bodyPr>
          <a:lstStyle/>
          <a:p>
            <a:endParaRPr lang="en-US" dirty="0"/>
          </a:p>
        </p:txBody>
      </p:sp>
      <p:pic>
        <p:nvPicPr>
          <p:cNvPr id="50" name="Picture 49">
            <a:extLst>
              <a:ext uri="{FF2B5EF4-FFF2-40B4-BE49-F238E27FC236}">
                <a16:creationId xmlns:a16="http://schemas.microsoft.com/office/drawing/2014/main" id="{BC441950-83C9-4FA0-9594-9BC3440B643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37091" y="3914696"/>
            <a:ext cx="2076634" cy="1338828"/>
          </a:xfrm>
          <a:prstGeom prst="rect">
            <a:avLst/>
          </a:prstGeom>
        </p:spPr>
      </p:pic>
      <p:sp>
        <p:nvSpPr>
          <p:cNvPr id="51" name="TextBox 50">
            <a:extLst>
              <a:ext uri="{FF2B5EF4-FFF2-40B4-BE49-F238E27FC236}">
                <a16:creationId xmlns:a16="http://schemas.microsoft.com/office/drawing/2014/main" id="{50233E42-9684-47D7-B700-92C47693FD07}"/>
              </a:ext>
            </a:extLst>
          </p:cNvPr>
          <p:cNvSpPr txBox="1"/>
          <p:nvPr/>
        </p:nvSpPr>
        <p:spPr>
          <a:xfrm>
            <a:off x="9924303" y="3870664"/>
            <a:ext cx="1433448" cy="1446550"/>
          </a:xfrm>
          <a:prstGeom prst="rect">
            <a:avLst/>
          </a:prstGeom>
          <a:noFill/>
        </p:spPr>
        <p:txBody>
          <a:bodyPr wrap="square" rtlCol="0">
            <a:spAutoFit/>
          </a:bodyPr>
          <a:lstStyle/>
          <a:p>
            <a:r>
              <a:rPr lang="es-ES" sz="800" dirty="0"/>
              <a:t>El </a:t>
            </a:r>
            <a:r>
              <a:rPr lang="es-ES" sz="800" b="1" dirty="0"/>
              <a:t>juego de roles</a:t>
            </a:r>
            <a:r>
              <a:rPr lang="es-ES" sz="800" dirty="0"/>
              <a:t> es una </a:t>
            </a:r>
            <a:r>
              <a:rPr lang="es-ES" sz="800" b="1" dirty="0"/>
              <a:t>técnica</a:t>
            </a:r>
            <a:r>
              <a:rPr lang="es-ES" sz="800" dirty="0"/>
              <a:t> de grupo ampliamente utilizada en formación que se dirige, fundamentalmente, al entrenamiento en habilidades sociales y de comunicación. El </a:t>
            </a:r>
            <a:r>
              <a:rPr lang="es-ES" sz="800" b="1" dirty="0"/>
              <a:t>juego de roles</a:t>
            </a:r>
            <a:r>
              <a:rPr lang="es-ES" sz="800" dirty="0"/>
              <a:t> consiste en la representación de papeles (</a:t>
            </a:r>
            <a:r>
              <a:rPr lang="es-ES" sz="800" b="1" dirty="0"/>
              <a:t>roles</a:t>
            </a:r>
            <a:r>
              <a:rPr lang="es-ES" sz="800" dirty="0"/>
              <a:t>), por parte de uno o más individuos.</a:t>
            </a:r>
            <a:endParaRPr lang="en-US" sz="800" dirty="0"/>
          </a:p>
        </p:txBody>
      </p:sp>
      <p:sp>
        <p:nvSpPr>
          <p:cNvPr id="52" name="TextBox 51">
            <a:extLst>
              <a:ext uri="{FF2B5EF4-FFF2-40B4-BE49-F238E27FC236}">
                <a16:creationId xmlns:a16="http://schemas.microsoft.com/office/drawing/2014/main" id="{54662481-5E98-46BF-9A19-BD06B08617E3}"/>
              </a:ext>
            </a:extLst>
          </p:cNvPr>
          <p:cNvSpPr txBox="1"/>
          <p:nvPr/>
        </p:nvSpPr>
        <p:spPr>
          <a:xfrm>
            <a:off x="12606068" y="2049082"/>
            <a:ext cx="184731" cy="369332"/>
          </a:xfrm>
          <a:prstGeom prst="rect">
            <a:avLst/>
          </a:prstGeom>
          <a:noFill/>
        </p:spPr>
        <p:txBody>
          <a:bodyPr wrap="none" rtlCol="0">
            <a:spAutoFit/>
          </a:bodyPr>
          <a:lstStyle/>
          <a:p>
            <a:endParaRPr lang="en-US" dirty="0"/>
          </a:p>
        </p:txBody>
      </p:sp>
      <p:pic>
        <p:nvPicPr>
          <p:cNvPr id="54" name="Picture 53">
            <a:extLst>
              <a:ext uri="{FF2B5EF4-FFF2-40B4-BE49-F238E27FC236}">
                <a16:creationId xmlns:a16="http://schemas.microsoft.com/office/drawing/2014/main" id="{FCD3A607-3245-4313-B216-59CE6F1A98D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37090" y="5337595"/>
            <a:ext cx="2087213" cy="1338828"/>
          </a:xfrm>
          <a:prstGeom prst="rect">
            <a:avLst/>
          </a:prstGeom>
        </p:spPr>
      </p:pic>
      <p:sp>
        <p:nvSpPr>
          <p:cNvPr id="55" name="TextBox 54">
            <a:extLst>
              <a:ext uri="{FF2B5EF4-FFF2-40B4-BE49-F238E27FC236}">
                <a16:creationId xmlns:a16="http://schemas.microsoft.com/office/drawing/2014/main" id="{1B3DEC1A-DAB0-4931-82C7-842DA5DE7143}"/>
              </a:ext>
            </a:extLst>
          </p:cNvPr>
          <p:cNvSpPr txBox="1"/>
          <p:nvPr/>
        </p:nvSpPr>
        <p:spPr>
          <a:xfrm>
            <a:off x="9959178" y="5337595"/>
            <a:ext cx="1558878" cy="1323439"/>
          </a:xfrm>
          <a:prstGeom prst="rect">
            <a:avLst/>
          </a:prstGeom>
          <a:noFill/>
        </p:spPr>
        <p:txBody>
          <a:bodyPr wrap="square" rtlCol="0">
            <a:spAutoFit/>
          </a:bodyPr>
          <a:lstStyle/>
          <a:p>
            <a:r>
              <a:rPr lang="en-US" sz="800" dirty="0"/>
              <a:t>IMPORTANCIA: La importancia es que ayuda al estudiante a no aburrirse durante la ejecucion de las actividades asi como ayuda al dosente en cuestion a motivar a su publico mientras les enseña atraves de distintos metodos una o mas ideas</a:t>
            </a:r>
          </a:p>
          <a:p>
            <a:endParaRPr lang="en-US" sz="800" dirty="0"/>
          </a:p>
          <a:p>
            <a:endParaRPr lang="en-US" sz="800" dirty="0"/>
          </a:p>
        </p:txBody>
      </p:sp>
    </p:spTree>
    <p:extLst>
      <p:ext uri="{BB962C8B-B14F-4D97-AF65-F5344CB8AC3E}">
        <p14:creationId xmlns:p14="http://schemas.microsoft.com/office/powerpoint/2010/main" val="226572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635</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Las técnicas de estudio consisten en una serie de métodos aplicados al momento de estudiar, cuya finalidad es facilitar la concentración del estudiante durante el proceso de aprendizaje. Algunas de sus ventajas son: Retener información con mayor facilidad. Definir prioridades para estudiar de manera más organizada.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 técnicas de estudio consisten en una serie de métodos aplicados al momento de estudiar, cuya finalidad es facilitar la concentración del estudiante durante el proceso de aprendizaje. Algunas de sus ventajas son: Retener información con mayor facilidad. Definir prioridades para estudiar de manera más organizada.</dc:title>
  <dc:creator>wandanahualy@gmail.com</dc:creator>
  <cp:lastModifiedBy>wandanahualy@gmail.com</cp:lastModifiedBy>
  <cp:revision>2</cp:revision>
  <dcterms:created xsi:type="dcterms:W3CDTF">2022-02-03T16:21:44Z</dcterms:created>
  <dcterms:modified xsi:type="dcterms:W3CDTF">2022-02-03T21:15:05Z</dcterms:modified>
</cp:coreProperties>
</file>