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5912EAA-6B7E-4782-9D94-73E30432DF0C}">
  <a:tblStyle styleId="{35912EAA-6B7E-4782-9D94-73E30432DF0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http://techcrunch.com/2015/06/08/lessons-from-a-study-of-perfect-pitch-decks-vcs-spend-an-average-of-3-minutes-44-seconds-on-them/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solidFill>
                  <a:srgbClr val="333333"/>
                </a:solidFill>
                <a:highlight>
                  <a:srgbClr val="FFFFFF"/>
                </a:highlight>
              </a:rPr>
              <a:t>Why</a:t>
            </a:r>
          </a:p>
          <a:p>
            <a:pPr lvl="0" rtl="0">
              <a:spcBef>
                <a:spcPts val="0"/>
              </a:spcBef>
              <a:buNone/>
            </a:pPr>
            <a:r>
              <a:t/>
            </a:r>
            <a:endParaRPr sz="1000">
              <a:solidFill>
                <a:srgbClr val="333333"/>
              </a:solidFill>
              <a:highlight>
                <a:srgbClr val="FFFFFF"/>
              </a:highlight>
            </a:endParaRPr>
          </a:p>
          <a:p>
            <a:pPr lvl="0" rtl="0">
              <a:spcBef>
                <a:spcPts val="0"/>
              </a:spcBef>
              <a:buNone/>
            </a:pPr>
            <a:r>
              <a:rPr lang="en" sz="1000">
                <a:solidFill>
                  <a:srgbClr val="333333"/>
                </a:solidFill>
                <a:highlight>
                  <a:srgbClr val="FFFFFF"/>
                </a:highlight>
              </a:rPr>
              <a:t>1. Information does not reach the rep at the right time.</a:t>
            </a:r>
          </a:p>
          <a:p>
            <a:pPr lvl="0" rtl="0">
              <a:spcBef>
                <a:spcPts val="0"/>
              </a:spcBef>
              <a:buNone/>
            </a:pPr>
            <a:r>
              <a:t/>
            </a:r>
            <a:endParaRPr sz="1000">
              <a:solidFill>
                <a:srgbClr val="333333"/>
              </a:solidFill>
              <a:highlight>
                <a:srgbClr val="FFFFFF"/>
              </a:highlight>
            </a:endParaRPr>
          </a:p>
          <a:p>
            <a:pPr lvl="0" rtl="0">
              <a:spcBef>
                <a:spcPts val="0"/>
              </a:spcBef>
              <a:buNone/>
            </a:pPr>
            <a:r>
              <a:rPr lang="en" sz="1000">
                <a:solidFill>
                  <a:srgbClr val="333333"/>
                </a:solidFill>
                <a:highlight>
                  <a:srgbClr val="FFFFFF"/>
                </a:highlight>
              </a:rPr>
              <a:t>2. There is a knowledge divide between Marketing and sales.</a:t>
            </a:r>
          </a:p>
          <a:p>
            <a:pPr lvl="0" rtl="0">
              <a:spcBef>
                <a:spcPts val="0"/>
              </a:spcBef>
              <a:buNone/>
            </a:pPr>
            <a:r>
              <a:t/>
            </a:r>
            <a:endParaRPr sz="1000">
              <a:solidFill>
                <a:srgbClr val="333333"/>
              </a:solidFill>
              <a:highlight>
                <a:srgbClr val="FFFFFF"/>
              </a:highlight>
            </a:endParaRPr>
          </a:p>
          <a:p>
            <a:pPr lvl="0" rtl="0">
              <a:spcBef>
                <a:spcPts val="0"/>
              </a:spcBef>
              <a:buNone/>
            </a:pPr>
            <a:r>
              <a:rPr lang="en" sz="1000">
                <a:solidFill>
                  <a:srgbClr val="333333"/>
                </a:solidFill>
                <a:highlight>
                  <a:srgbClr val="FFFFFF"/>
                </a:highlight>
              </a:rPr>
              <a:t>3. There is no realtime 360 degree view for the readiness of the sales reps.</a:t>
            </a:r>
          </a:p>
          <a:p>
            <a:pPr lvl="0" rtl="0">
              <a:spcBef>
                <a:spcPts val="0"/>
              </a:spcBef>
              <a:buNone/>
            </a:pPr>
            <a:r>
              <a:t/>
            </a:r>
            <a:endParaRPr sz="1000">
              <a:solidFill>
                <a:srgbClr val="333333"/>
              </a:solidFill>
              <a:highlight>
                <a:srgbClr val="FFFFFF"/>
              </a:highlight>
            </a:endParaRPr>
          </a:p>
          <a:p>
            <a:pPr lvl="0" rtl="0">
              <a:spcBef>
                <a:spcPts val="0"/>
              </a:spcBef>
              <a:buNone/>
            </a:pPr>
            <a:r>
              <a:rPr lang="en" sz="1000">
                <a:solidFill>
                  <a:srgbClr val="333333"/>
                </a:solidFill>
                <a:highlight>
                  <a:srgbClr val="FFFFFF"/>
                </a:highlight>
              </a:rPr>
              <a:t>4. Systems are fragmented across content, training, delivery to people and tracking/reporting (which is mainly manual)</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have no appetite for structured training programs.</a:t>
            </a:r>
          </a:p>
          <a:p>
            <a:pPr lvl="0" rtl="0">
              <a:spcBef>
                <a:spcPts val="0"/>
              </a:spcBef>
              <a:buNone/>
            </a:pPr>
            <a:r>
              <a:t/>
            </a:r>
            <a:endParaRPr/>
          </a:p>
          <a:p>
            <a:pPr lvl="0" rtl="0">
              <a:spcBef>
                <a:spcPts val="0"/>
              </a:spcBef>
              <a:buNone/>
            </a:pPr>
            <a:r>
              <a:rPr lang="en"/>
              <a:t>To deliver information to the right person, at the right time, in the right context</a:t>
            </a:r>
          </a:p>
          <a:p>
            <a:pPr lvl="0" rtl="0">
              <a:spcBef>
                <a:spcPts val="0"/>
              </a:spcBef>
              <a:buNone/>
            </a:pPr>
            <a:r>
              <a:t/>
            </a:r>
            <a:endParaRPr/>
          </a:p>
          <a:p>
            <a:pPr lvl="0" rtl="0">
              <a:spcBef>
                <a:spcPts val="0"/>
              </a:spcBef>
              <a:buNone/>
            </a:pPr>
            <a:r>
              <a:rPr lang="en"/>
              <a:t>Predict the patterns for information needs.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a:t>Machine Learning to Match Sales Content </a:t>
            </a:r>
          </a:p>
          <a:p>
            <a:pPr indent="-304800" lvl="0" marL="457200" rtl="0">
              <a:lnSpc>
                <a:spcPct val="115000"/>
              </a:lnSpc>
              <a:spcBef>
                <a:spcPts val="0"/>
              </a:spcBef>
              <a:spcAft>
                <a:spcPts val="1600"/>
              </a:spcAft>
              <a:buSzPct val="100000"/>
            </a:pPr>
            <a:r>
              <a:rPr lang="en" sz="1200"/>
              <a:t>Enterprises produce lot of content to represent the products. This content lives on various islands such as emails, google documents, Box.net, dropbox, internal wikis, etc. It’s practically impossible to index these documents and deliver them to sales reps with the right context.</a:t>
            </a:r>
          </a:p>
          <a:p>
            <a:pPr indent="-304800" lvl="0" marL="457200" rtl="0">
              <a:lnSpc>
                <a:spcPct val="115000"/>
              </a:lnSpc>
              <a:spcBef>
                <a:spcPts val="0"/>
              </a:spcBef>
              <a:spcAft>
                <a:spcPts val="1600"/>
              </a:spcAft>
              <a:buSzPct val="100000"/>
            </a:pPr>
            <a:r>
              <a:rPr lang="en" sz="1200"/>
              <a:t>To address this problem, we apply Machines Learning Models with supervised learning and industry specific corpus (Corpus is a large collection of texts. It is a body of written or spoken material upon which a linguistic analysis is based). Eg:  Corpus for Retail Industry.</a:t>
            </a:r>
          </a:p>
          <a:p>
            <a:pPr lvl="0" rtl="0">
              <a:lnSpc>
                <a:spcPct val="115000"/>
              </a:lnSpc>
              <a:spcBef>
                <a:spcPts val="0"/>
              </a:spcBef>
              <a:spcAft>
                <a:spcPts val="1600"/>
              </a:spcAft>
              <a:buNone/>
            </a:pPr>
            <a:r>
              <a:rPr b="1" lang="en" sz="1200"/>
              <a:t>Intelligent Push and Scheduling for Sales Readiness Events</a:t>
            </a:r>
          </a:p>
          <a:p>
            <a:pPr indent="-304800" lvl="0" marL="457200" rtl="0">
              <a:lnSpc>
                <a:spcPct val="115000"/>
              </a:lnSpc>
              <a:spcBef>
                <a:spcPts val="0"/>
              </a:spcBef>
              <a:spcAft>
                <a:spcPts val="1600"/>
              </a:spcAft>
              <a:buSzPct val="100000"/>
            </a:pPr>
            <a:r>
              <a:rPr lang="en" sz="1200"/>
              <a:t>Even though content is available, there is little automation to deliver the content to the right Sales Rep at the right time with the right context. </a:t>
            </a:r>
          </a:p>
          <a:p>
            <a:pPr indent="-304800" lvl="0" marL="457200" rtl="0">
              <a:lnSpc>
                <a:spcPct val="115000"/>
              </a:lnSpc>
              <a:spcBef>
                <a:spcPts val="0"/>
              </a:spcBef>
              <a:spcAft>
                <a:spcPts val="1600"/>
              </a:spcAft>
              <a:buSzPct val="100000"/>
            </a:pPr>
            <a:r>
              <a:rPr lang="en" sz="1200"/>
              <a:t>To address this problem, We automate the delivery of the content thru custom workflows, push notifications and context sensitive scheduling. We also predict the context and timing of the content delivery. </a:t>
            </a:r>
          </a:p>
          <a:p>
            <a:pPr lvl="0" rtl="0">
              <a:lnSpc>
                <a:spcPct val="115000"/>
              </a:lnSpc>
              <a:spcBef>
                <a:spcPts val="0"/>
              </a:spcBef>
              <a:spcAft>
                <a:spcPts val="1600"/>
              </a:spcAft>
              <a:buNone/>
            </a:pPr>
            <a:r>
              <a:rPr b="1" lang="en" sz="1200"/>
              <a:t>Realtime Interaction with Sales Readiness BOTs</a:t>
            </a:r>
          </a:p>
          <a:p>
            <a:pPr lvl="0" rtl="0">
              <a:lnSpc>
                <a:spcPct val="115000"/>
              </a:lnSpc>
              <a:spcBef>
                <a:spcPts val="0"/>
              </a:spcBef>
              <a:spcAft>
                <a:spcPts val="1600"/>
              </a:spcAft>
              <a:buNone/>
            </a:pPr>
            <a:r>
              <a:t/>
            </a:r>
            <a:endParaRPr sz="1200"/>
          </a:p>
          <a:p>
            <a:pPr lvl="0" rtl="0">
              <a:lnSpc>
                <a:spcPct val="115000"/>
              </a:lnSpc>
              <a:spcBef>
                <a:spcPts val="0"/>
              </a:spcBef>
              <a:spcAft>
                <a:spcPts val="1600"/>
              </a:spcAft>
              <a:buNone/>
            </a:pPr>
            <a:r>
              <a:t/>
            </a:r>
            <a:endParaRPr sz="1200"/>
          </a:p>
          <a:p>
            <a:pPr lvl="0" rtl="0">
              <a:lnSpc>
                <a:spcPct val="115000"/>
              </a:lnSpc>
              <a:spcBef>
                <a:spcPts val="0"/>
              </a:spcBef>
              <a:spcAft>
                <a:spcPts val="1600"/>
              </a:spcAft>
              <a:buClr>
                <a:schemeClr val="dk1"/>
              </a:buClr>
              <a:buSzPct val="91666"/>
              <a:buFont typeface="Arial"/>
              <a:buNone/>
            </a:pPr>
            <a:r>
              <a:t/>
            </a:r>
            <a:endParaRPr sz="1200"/>
          </a:p>
          <a:p>
            <a:pPr lvl="0" rtl="0">
              <a:lnSpc>
                <a:spcPct val="115000"/>
              </a:lnSpc>
              <a:spcBef>
                <a:spcPts val="0"/>
              </a:spcBef>
              <a:spcAft>
                <a:spcPts val="1600"/>
              </a:spcAft>
              <a:buNone/>
            </a:pPr>
            <a:r>
              <a:t/>
            </a:r>
            <a:endParaRPr sz="1200"/>
          </a:p>
          <a:p>
            <a:pPr lvl="0" rtl="0">
              <a:lnSpc>
                <a:spcPct val="115000"/>
              </a:lnSpc>
              <a:spcBef>
                <a:spcPts val="0"/>
              </a:spcBef>
              <a:spcAft>
                <a:spcPts val="160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have no appetite for structured training programs.</a:t>
            </a:r>
          </a:p>
          <a:p>
            <a:pPr lvl="0" rtl="0">
              <a:spcBef>
                <a:spcPts val="0"/>
              </a:spcBef>
              <a:buNone/>
            </a:pPr>
            <a:r>
              <a:t/>
            </a:r>
            <a:endParaRPr/>
          </a:p>
          <a:p>
            <a:pPr lvl="0" rtl="0">
              <a:spcBef>
                <a:spcPts val="0"/>
              </a:spcBef>
              <a:buNone/>
            </a:pPr>
            <a:r>
              <a:rPr lang="en"/>
              <a:t>To deliver information to the right person, at the right time, in the right context</a:t>
            </a:r>
          </a:p>
          <a:p>
            <a:pPr lvl="0" rtl="0">
              <a:spcBef>
                <a:spcPts val="0"/>
              </a:spcBef>
              <a:buNone/>
            </a:pPr>
            <a:r>
              <a:t/>
            </a:r>
            <a:endParaRPr/>
          </a:p>
          <a:p>
            <a:pPr lvl="0" rtl="0">
              <a:spcBef>
                <a:spcPts val="0"/>
              </a:spcBef>
              <a:buNone/>
            </a:pPr>
            <a:r>
              <a:rPr lang="en"/>
              <a:t>Predict the patterns for information needs.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http://www.reuters.com/article/idUSnMKWZ9R9ta+1e8+MKW20140228</a:t>
            </a:r>
          </a:p>
          <a:p>
            <a:pPr lvl="0" rtl="0">
              <a:spcBef>
                <a:spcPts val="0"/>
              </a:spcBef>
              <a:buNone/>
            </a:pPr>
            <a:r>
              <a:t/>
            </a:r>
            <a:endParaRPr/>
          </a:p>
          <a:p>
            <a:pPr lvl="0" rtl="0">
              <a:spcBef>
                <a:spcPts val="0"/>
              </a:spcBef>
              <a:buNone/>
            </a:pPr>
            <a:r>
              <a:rPr lang="en"/>
              <a:t>http://www.slideshare.net/SAVO_Group/07-sirius-decisions-sales-enablement-market-and-trends-survey-revealedsiriusdecisions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Integrate with existing LMS content for a customer so they can leverage their content, questions and answers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Customer Acquisition Model</a:t>
            </a:r>
          </a:p>
          <a:p>
            <a:pPr lvl="0" rtl="0">
              <a:spcBef>
                <a:spcPts val="0"/>
              </a:spcBef>
              <a:buNone/>
            </a:pPr>
            <a:r>
              <a:rPr lang="en" sz="1200"/>
              <a:t>Salesforce.com customers via AppExchange</a:t>
            </a:r>
          </a:p>
          <a:p>
            <a:pPr lvl="0" rtl="0">
              <a:spcBef>
                <a:spcPts val="0"/>
              </a:spcBef>
              <a:buNone/>
            </a:pPr>
            <a:r>
              <a:rPr lang="en" sz="1200"/>
              <a:t>Slack customers via Salesica Bot for Slack</a:t>
            </a:r>
          </a:p>
          <a:p>
            <a:pPr lvl="0" rtl="0">
              <a:spcBef>
                <a:spcPts val="0"/>
              </a:spcBef>
              <a:buNone/>
            </a:pPr>
            <a:r>
              <a:rPr lang="en" sz="1200"/>
              <a:t>Microsoft Yammer ecosystem</a:t>
            </a:r>
          </a:p>
          <a:p>
            <a:pPr lvl="0" rtl="0">
              <a:spcBef>
                <a:spcPts val="0"/>
              </a:spcBef>
              <a:buNone/>
            </a:pPr>
            <a:r>
              <a:rPr lang="en" sz="1200"/>
              <a:t>Facebook for Work customers</a:t>
            </a:r>
          </a:p>
          <a:p>
            <a:pPr lvl="0" rtl="0">
              <a:spcBef>
                <a:spcPts val="0"/>
              </a:spcBef>
              <a:buNone/>
            </a:pPr>
            <a:r>
              <a:t/>
            </a:r>
            <a:endParaRPr sz="1200"/>
          </a:p>
          <a:p>
            <a:pPr lvl="0" rtl="0">
              <a:spcBef>
                <a:spcPts val="0"/>
              </a:spcBef>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https://www.idealcandidate.com/b2b-sales-research-do-your-sales-reps-stack-up</a:t>
            </a:r>
          </a:p>
          <a:p>
            <a:pPr lvl="0" rtl="0">
              <a:spcBef>
                <a:spcPts val="0"/>
              </a:spcBef>
              <a:buNone/>
            </a:pPr>
            <a:r>
              <a:t/>
            </a:r>
            <a:endParaRPr/>
          </a:p>
          <a:p>
            <a:pPr lvl="0" rtl="0">
              <a:spcBef>
                <a:spcPts val="0"/>
              </a:spcBef>
              <a:buNone/>
            </a:pPr>
            <a:r>
              <a:rPr lang="en"/>
              <a:t>http://www.salesforce.com/crm/editions-pricing.jsp</a:t>
            </a:r>
          </a:p>
          <a:p>
            <a:pPr lvl="0" rtl="0">
              <a:spcBef>
                <a:spcPts val="0"/>
              </a:spcBef>
              <a:buNone/>
            </a:pPr>
            <a:r>
              <a:t/>
            </a:r>
            <a:endParaRP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9.png"/><Relationship Id="rId4"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04.png"/><Relationship Id="rId5" Type="http://schemas.openxmlformats.org/officeDocument/2006/relationships/image" Target="../media/image07.png"/><Relationship Id="rId6" Type="http://schemas.openxmlformats.org/officeDocument/2006/relationships/image" Target="../media/image02.png"/><Relationship Id="rId7" Type="http://schemas.openxmlformats.org/officeDocument/2006/relationships/image" Target="../media/image00.png"/><Relationship Id="rId8"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getbirdly.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05.png"/><Relationship Id="rId5" Type="http://schemas.openxmlformats.org/officeDocument/2006/relationships/image" Target="../media/image04.png"/><Relationship Id="rId6" Type="http://schemas.openxmlformats.org/officeDocument/2006/relationships/image" Target="../media/image07.png"/><Relationship Id="rId7" Type="http://schemas.openxmlformats.org/officeDocument/2006/relationships/image" Target="../media/image02.png"/><Relationship Id="rId8"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11708" y="781525"/>
            <a:ext cx="8520599" cy="2052599"/>
          </a:xfrm>
          <a:prstGeom prst="rect">
            <a:avLst/>
          </a:prstGeom>
        </p:spPr>
        <p:txBody>
          <a:bodyPr anchorCtr="0" anchor="b" bIns="91425" lIns="91425" rIns="91425" tIns="91425">
            <a:noAutofit/>
          </a:bodyPr>
          <a:lstStyle/>
          <a:p>
            <a:pPr lvl="0">
              <a:spcBef>
                <a:spcPts val="0"/>
              </a:spcBef>
              <a:buNone/>
            </a:pPr>
            <a:r>
              <a:rPr lang="en"/>
              <a:t>salesica.ai</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rtl="0">
              <a:lnSpc>
                <a:spcPct val="115000"/>
              </a:lnSpc>
              <a:spcBef>
                <a:spcPts val="0"/>
              </a:spcBef>
              <a:buNone/>
            </a:pPr>
            <a:r>
              <a:rPr lang="en" sz="1400">
                <a:solidFill>
                  <a:schemeClr val="dk1"/>
                </a:solidFill>
              </a:rPr>
              <a:t>Edge up your sales force with Artificial Intelligence!</a:t>
            </a:r>
          </a:p>
        </p:txBody>
      </p:sp>
      <p:sp>
        <p:nvSpPr>
          <p:cNvPr id="69" name="Shape 69"/>
          <p:cNvSpPr txBox="1"/>
          <p:nvPr>
            <p:ph idx="1" type="subTitle"/>
          </p:nvPr>
        </p:nvSpPr>
        <p:spPr>
          <a:xfrm>
            <a:off x="390525" y="3071875"/>
            <a:ext cx="8753400" cy="792600"/>
          </a:xfrm>
          <a:prstGeom prst="rect">
            <a:avLst/>
          </a:prstGeom>
        </p:spPr>
        <p:txBody>
          <a:bodyPr anchorCtr="0" anchor="t" bIns="91425" lIns="91425" rIns="91425" tIns="91425">
            <a:noAutofit/>
          </a:bodyPr>
          <a:lstStyle/>
          <a:p>
            <a:pPr lvl="0" rtl="0">
              <a:spcBef>
                <a:spcPts val="0"/>
              </a:spcBef>
              <a:buNone/>
            </a:pPr>
            <a:r>
              <a:rPr lang="en" sz="2400"/>
              <a:t>Seed Funding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Team</a:t>
            </a:r>
          </a:p>
        </p:txBody>
      </p:sp>
      <p:sp>
        <p:nvSpPr>
          <p:cNvPr id="167" name="Shape 167"/>
          <p:cNvSpPr txBox="1"/>
          <p:nvPr>
            <p:ph idx="4294967295" type="body"/>
          </p:nvPr>
        </p:nvSpPr>
        <p:spPr>
          <a:xfrm>
            <a:off x="311700" y="923875"/>
            <a:ext cx="3999900" cy="1779900"/>
          </a:xfrm>
          <a:prstGeom prst="rect">
            <a:avLst/>
          </a:prstGeom>
          <a:ln cap="flat" cmpd="sng" w="9525">
            <a:solidFill>
              <a:srgbClr val="D9D9D9"/>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a:lnSpc>
                <a:spcPct val="100000"/>
              </a:lnSpc>
              <a:spcBef>
                <a:spcPts val="0"/>
              </a:spcBef>
              <a:spcAft>
                <a:spcPts val="0"/>
              </a:spcAft>
              <a:buNone/>
            </a:pPr>
            <a:r>
              <a:t/>
            </a:r>
            <a:endParaRPr/>
          </a:p>
        </p:txBody>
      </p:sp>
      <p:sp>
        <p:nvSpPr>
          <p:cNvPr id="168" name="Shape 168"/>
          <p:cNvSpPr txBox="1"/>
          <p:nvPr>
            <p:ph idx="4294967295" type="body"/>
          </p:nvPr>
        </p:nvSpPr>
        <p:spPr>
          <a:xfrm>
            <a:off x="4832400" y="923875"/>
            <a:ext cx="3999900" cy="1779900"/>
          </a:xfrm>
          <a:prstGeom prst="rect">
            <a:avLst/>
          </a:prstGeom>
          <a:ln cap="flat" cmpd="sng" w="9525">
            <a:solidFill>
              <a:srgbClr val="D9D9D9"/>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lnSpc>
                <a:spcPct val="100000"/>
              </a:lnSpc>
              <a:spcBef>
                <a:spcPts val="0"/>
              </a:spcBef>
              <a:spcAft>
                <a:spcPts val="0"/>
              </a:spcAft>
              <a:buNone/>
            </a:pPr>
            <a:r>
              <a:t/>
            </a:r>
            <a:endParaRPr/>
          </a:p>
          <a:p>
            <a:pPr lvl="0">
              <a:spcBef>
                <a:spcPts val="0"/>
              </a:spcBef>
              <a:buNone/>
            </a:pPr>
            <a:r>
              <a:t/>
            </a:r>
            <a:endParaRPr/>
          </a:p>
        </p:txBody>
      </p:sp>
      <p:sp>
        <p:nvSpPr>
          <p:cNvPr id="169" name="Shape 169"/>
          <p:cNvSpPr txBox="1"/>
          <p:nvPr>
            <p:ph idx="4294967295" type="body"/>
          </p:nvPr>
        </p:nvSpPr>
        <p:spPr>
          <a:xfrm>
            <a:off x="288450" y="2924050"/>
            <a:ext cx="8567100" cy="1966800"/>
          </a:xfrm>
          <a:prstGeom prst="rect">
            <a:avLst/>
          </a:prstGeom>
          <a:ln cap="flat" cmpd="sng" w="9525">
            <a:solidFill>
              <a:srgbClr val="D9D9D9"/>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solidFill>
                  <a:srgbClr val="434343"/>
                </a:solidFill>
              </a:rPr>
              <a:t>Potential Advisors</a:t>
            </a:r>
          </a:p>
          <a:p>
            <a:pPr lvl="0" rtl="0">
              <a:spcBef>
                <a:spcPts val="0"/>
              </a:spcBef>
              <a:buNone/>
            </a:pPr>
            <a:r>
              <a:rPr lang="en"/>
              <a:t>Shreesha Ramdas - </a:t>
            </a:r>
            <a:r>
              <a:rPr lang="en" sz="1400"/>
              <a:t>CEO Strikedeck </a:t>
            </a:r>
          </a:p>
          <a:p>
            <a:pPr lvl="0" rtl="0">
              <a:spcBef>
                <a:spcPts val="0"/>
              </a:spcBef>
              <a:buNone/>
            </a:pPr>
            <a:r>
              <a:rPr lang="en"/>
              <a:t>Oleg Rogynskyy - </a:t>
            </a:r>
            <a:r>
              <a:rPr lang="en" sz="1400"/>
              <a:t>Machine Learning Thought Leader</a:t>
            </a:r>
          </a:p>
          <a:p>
            <a:pPr lvl="0" rtl="0">
              <a:lnSpc>
                <a:spcPct val="100000"/>
              </a:lnSpc>
              <a:spcBef>
                <a:spcPts val="0"/>
              </a:spcBef>
              <a:buNone/>
            </a:pPr>
            <a:r>
              <a:rPr lang="en"/>
              <a:t>Jacco Vander Kooinj - </a:t>
            </a:r>
            <a:r>
              <a:rPr lang="en" sz="1400"/>
              <a:t>High Growth Sales Enablement Thought Leader - Storm Ventures</a:t>
            </a:r>
          </a:p>
          <a:p>
            <a:pPr lvl="0" rtl="0">
              <a:lnSpc>
                <a:spcPct val="100000"/>
              </a:lnSpc>
              <a:spcBef>
                <a:spcPts val="0"/>
              </a:spcBef>
              <a:buNone/>
            </a:pPr>
            <a:r>
              <a:t/>
            </a:r>
            <a:endParaRPr/>
          </a:p>
          <a:p>
            <a:pPr lvl="0" rtl="0">
              <a:spcBef>
                <a:spcPts val="0"/>
              </a:spcBef>
              <a:buNone/>
            </a:pPr>
            <a:r>
              <a:t/>
            </a:r>
            <a:endParaRPr/>
          </a:p>
        </p:txBody>
      </p:sp>
      <p:pic>
        <p:nvPicPr>
          <p:cNvPr id="170" name="Shape 170"/>
          <p:cNvPicPr preferRelativeResize="0"/>
          <p:nvPr/>
        </p:nvPicPr>
        <p:blipFill>
          <a:blip r:embed="rId3">
            <a:alphaModFix/>
          </a:blip>
          <a:stretch>
            <a:fillRect/>
          </a:stretch>
        </p:blipFill>
        <p:spPr>
          <a:xfrm>
            <a:off x="4928550" y="1015099"/>
            <a:ext cx="1512850" cy="1512850"/>
          </a:xfrm>
          <a:prstGeom prst="rect">
            <a:avLst/>
          </a:prstGeom>
          <a:noFill/>
          <a:ln>
            <a:noFill/>
          </a:ln>
        </p:spPr>
      </p:pic>
      <p:pic>
        <p:nvPicPr>
          <p:cNvPr id="171" name="Shape 171"/>
          <p:cNvPicPr preferRelativeResize="0"/>
          <p:nvPr/>
        </p:nvPicPr>
        <p:blipFill>
          <a:blip r:embed="rId4">
            <a:alphaModFix/>
          </a:blip>
          <a:stretch>
            <a:fillRect/>
          </a:stretch>
        </p:blipFill>
        <p:spPr>
          <a:xfrm>
            <a:off x="401925" y="1015100"/>
            <a:ext cx="1592424" cy="1592424"/>
          </a:xfrm>
          <a:prstGeom prst="rect">
            <a:avLst/>
          </a:prstGeom>
          <a:noFill/>
          <a:ln>
            <a:noFill/>
          </a:ln>
        </p:spPr>
      </p:pic>
      <p:sp>
        <p:nvSpPr>
          <p:cNvPr id="172" name="Shape 172"/>
          <p:cNvSpPr txBox="1"/>
          <p:nvPr/>
        </p:nvSpPr>
        <p:spPr>
          <a:xfrm>
            <a:off x="6457250" y="1015100"/>
            <a:ext cx="2415600" cy="15129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lt2"/>
                </a:solidFill>
                <a:latin typeface="Roboto"/>
                <a:ea typeface="Roboto"/>
                <a:cs typeface="Roboto"/>
                <a:sym typeface="Roboto"/>
              </a:rPr>
              <a:t>Sudhakar Kaki - Technology</a:t>
            </a:r>
          </a:p>
          <a:p>
            <a:pPr lvl="0" rtl="0">
              <a:spcBef>
                <a:spcPts val="0"/>
              </a:spcBef>
              <a:buNone/>
            </a:pPr>
            <a:r>
              <a:t/>
            </a:r>
            <a:endParaRPr>
              <a:solidFill>
                <a:schemeClr val="lt2"/>
              </a:solidFill>
              <a:latin typeface="Roboto"/>
              <a:ea typeface="Roboto"/>
              <a:cs typeface="Roboto"/>
              <a:sym typeface="Roboto"/>
            </a:endParaRPr>
          </a:p>
          <a:p>
            <a:pPr lvl="0" rtl="0">
              <a:spcBef>
                <a:spcPts val="0"/>
              </a:spcBef>
              <a:buNone/>
            </a:pPr>
            <a:r>
              <a:rPr lang="en" sz="1100">
                <a:solidFill>
                  <a:schemeClr val="lt2"/>
                </a:solidFill>
                <a:latin typeface="Roboto"/>
                <a:ea typeface="Roboto"/>
                <a:cs typeface="Roboto"/>
                <a:sym typeface="Roboto"/>
              </a:rPr>
              <a:t>VP of Engineering, Percolate</a:t>
            </a:r>
          </a:p>
          <a:p>
            <a:pPr lvl="0" rtl="0">
              <a:spcBef>
                <a:spcPts val="0"/>
              </a:spcBef>
              <a:buNone/>
            </a:pPr>
            <a:r>
              <a:rPr lang="en" sz="1100">
                <a:solidFill>
                  <a:schemeClr val="lt2"/>
                </a:solidFill>
                <a:latin typeface="Roboto"/>
                <a:ea typeface="Roboto"/>
                <a:cs typeface="Roboto"/>
                <a:sym typeface="Roboto"/>
              </a:rPr>
              <a:t>Founder, CTO  ReferralWire</a:t>
            </a:r>
          </a:p>
          <a:p>
            <a:pPr lvl="0" rtl="0">
              <a:spcBef>
                <a:spcPts val="0"/>
              </a:spcBef>
              <a:buNone/>
            </a:pPr>
            <a:r>
              <a:rPr lang="en" sz="1100">
                <a:solidFill>
                  <a:schemeClr val="lt2"/>
                </a:solidFill>
                <a:latin typeface="Roboto"/>
                <a:ea typeface="Roboto"/>
                <a:cs typeface="Roboto"/>
                <a:sym typeface="Roboto"/>
              </a:rPr>
              <a:t>Director Engg, Oracle (Siebel) </a:t>
            </a:r>
          </a:p>
          <a:p>
            <a:pPr lvl="0" rtl="0">
              <a:spcBef>
                <a:spcPts val="0"/>
              </a:spcBef>
              <a:buNone/>
            </a:pPr>
            <a:r>
              <a:t/>
            </a:r>
            <a:endParaRPr sz="1800">
              <a:solidFill>
                <a:schemeClr val="lt2"/>
              </a:solidFill>
              <a:latin typeface="Roboto"/>
              <a:ea typeface="Roboto"/>
              <a:cs typeface="Roboto"/>
              <a:sym typeface="Roboto"/>
            </a:endParaRPr>
          </a:p>
        </p:txBody>
      </p:sp>
      <p:sp>
        <p:nvSpPr>
          <p:cNvPr id="173" name="Shape 173"/>
          <p:cNvSpPr txBox="1"/>
          <p:nvPr/>
        </p:nvSpPr>
        <p:spPr>
          <a:xfrm>
            <a:off x="1994350" y="1018425"/>
            <a:ext cx="2415600" cy="15129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lt2"/>
                </a:solidFill>
                <a:latin typeface="Roboto"/>
                <a:ea typeface="Roboto"/>
                <a:cs typeface="Roboto"/>
                <a:sym typeface="Roboto"/>
              </a:rPr>
              <a:t>Darayush Mistry - Product</a:t>
            </a:r>
          </a:p>
          <a:p>
            <a:pPr lvl="0" rtl="0">
              <a:spcBef>
                <a:spcPts val="0"/>
              </a:spcBef>
              <a:buNone/>
            </a:pPr>
            <a:r>
              <a:t/>
            </a:r>
            <a:endParaRPr>
              <a:solidFill>
                <a:schemeClr val="lt2"/>
              </a:solidFill>
              <a:latin typeface="Roboto"/>
              <a:ea typeface="Roboto"/>
              <a:cs typeface="Roboto"/>
              <a:sym typeface="Roboto"/>
            </a:endParaRPr>
          </a:p>
          <a:p>
            <a:pPr lvl="0" rtl="0">
              <a:spcBef>
                <a:spcPts val="0"/>
              </a:spcBef>
              <a:buNone/>
            </a:pPr>
            <a:r>
              <a:rPr lang="en" sz="1100">
                <a:solidFill>
                  <a:schemeClr val="lt2"/>
                </a:solidFill>
                <a:latin typeface="Roboto"/>
                <a:ea typeface="Roboto"/>
                <a:cs typeface="Roboto"/>
                <a:sym typeface="Roboto"/>
              </a:rPr>
              <a:t>VP of Prod Mktg, Coupa</a:t>
            </a:r>
          </a:p>
          <a:p>
            <a:pPr lvl="0" rtl="0">
              <a:spcBef>
                <a:spcPts val="0"/>
              </a:spcBef>
              <a:buNone/>
            </a:pPr>
            <a:r>
              <a:rPr lang="en" sz="1100">
                <a:solidFill>
                  <a:schemeClr val="lt2"/>
                </a:solidFill>
                <a:latin typeface="Roboto"/>
                <a:ea typeface="Roboto"/>
                <a:cs typeface="Roboto"/>
                <a:sym typeface="Roboto"/>
              </a:rPr>
              <a:t>Sr. Director PM, salesforce.com </a:t>
            </a:r>
          </a:p>
          <a:p>
            <a:pPr lvl="0" rtl="0">
              <a:spcBef>
                <a:spcPts val="0"/>
              </a:spcBef>
              <a:buNone/>
            </a:pPr>
            <a:r>
              <a:rPr lang="en" sz="1100">
                <a:solidFill>
                  <a:schemeClr val="lt2"/>
                </a:solidFill>
                <a:latin typeface="Roboto"/>
                <a:ea typeface="Roboto"/>
                <a:cs typeface="Roboto"/>
                <a:sym typeface="Roboto"/>
              </a:rPr>
              <a:t>Sr. Director PM, NetSuite</a:t>
            </a:r>
          </a:p>
          <a:p>
            <a:pPr lvl="0" rtl="0">
              <a:spcBef>
                <a:spcPts val="0"/>
              </a:spcBef>
              <a:buNone/>
            </a:pPr>
            <a:r>
              <a:rPr lang="en" sz="1100">
                <a:solidFill>
                  <a:schemeClr val="lt2"/>
                </a:solidFill>
                <a:latin typeface="Roboto"/>
                <a:ea typeface="Roboto"/>
                <a:cs typeface="Roboto"/>
                <a:sym typeface="Roboto"/>
              </a:rPr>
              <a:t>Director PM, Oracle (Siebel) </a:t>
            </a:r>
          </a:p>
          <a:p>
            <a:pPr lvl="0" rtl="0">
              <a:spcBef>
                <a:spcPts val="0"/>
              </a:spcBef>
              <a:buNone/>
            </a:pPr>
            <a:r>
              <a:t/>
            </a:r>
            <a:endParaRPr sz="1800">
              <a:solidFill>
                <a:schemeClr val="lt2"/>
              </a:solidFill>
              <a:latin typeface="Roboto"/>
              <a:ea typeface="Roboto"/>
              <a:cs typeface="Roboto"/>
              <a:sym typeface="Roboto"/>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2" type="body"/>
          </p:nvPr>
        </p:nvSpPr>
        <p:spPr>
          <a:xfrm>
            <a:off x="243875" y="169650"/>
            <a:ext cx="7543200" cy="547800"/>
          </a:xfrm>
          <a:prstGeom prst="rect">
            <a:avLst/>
          </a:prstGeom>
        </p:spPr>
        <p:txBody>
          <a:bodyPr anchorCtr="0" anchor="t" bIns="91425" lIns="91425" rIns="91425" tIns="91425">
            <a:noAutofit/>
          </a:bodyPr>
          <a:lstStyle/>
          <a:p>
            <a:pPr lvl="0" rtl="0">
              <a:spcBef>
                <a:spcPts val="0"/>
              </a:spcBef>
              <a:buNone/>
            </a:pPr>
            <a:r>
              <a:rPr b="1" lang="en" sz="2400">
                <a:solidFill>
                  <a:srgbClr val="000000"/>
                </a:solidFill>
              </a:rPr>
              <a:t>Raising $1M in Seed Funding</a:t>
            </a:r>
          </a:p>
        </p:txBody>
      </p:sp>
      <p:sp>
        <p:nvSpPr>
          <p:cNvPr id="179" name="Shape 179"/>
          <p:cNvSpPr txBox="1"/>
          <p:nvPr/>
        </p:nvSpPr>
        <p:spPr>
          <a:xfrm>
            <a:off x="5208850" y="920300"/>
            <a:ext cx="3000000" cy="3566700"/>
          </a:xfrm>
          <a:prstGeom prst="rect">
            <a:avLst/>
          </a:prstGeom>
          <a:noFill/>
          <a:ln>
            <a:noFill/>
          </a:ln>
        </p:spPr>
        <p:txBody>
          <a:bodyPr anchorCtr="0" anchor="ctr" bIns="91425" lIns="91425" rIns="91425" tIns="91425">
            <a:noAutofit/>
          </a:bodyPr>
          <a:lstStyle/>
          <a:p>
            <a:pPr lvl="0" rtl="0">
              <a:spcBef>
                <a:spcPts val="0"/>
              </a:spcBef>
              <a:buNone/>
            </a:pPr>
            <a:r>
              <a:rPr b="1" lang="en" sz="1800">
                <a:solidFill>
                  <a:srgbClr val="FFFFFF"/>
                </a:solidFill>
                <a:latin typeface="Roboto"/>
                <a:ea typeface="Roboto"/>
                <a:cs typeface="Roboto"/>
                <a:sym typeface="Roboto"/>
              </a:rPr>
              <a:t>Use of Proceeds</a:t>
            </a:r>
          </a:p>
          <a:p>
            <a:pPr lvl="0" rtl="0">
              <a:spcBef>
                <a:spcPts val="0"/>
              </a:spcBef>
              <a:buNone/>
            </a:pPr>
            <a:r>
              <a:t/>
            </a:r>
            <a:endParaRPr sz="1800">
              <a:solidFill>
                <a:srgbClr val="FFFFFF"/>
              </a:solidFill>
              <a:latin typeface="Roboto"/>
              <a:ea typeface="Roboto"/>
              <a:cs typeface="Roboto"/>
              <a:sym typeface="Roboto"/>
            </a:endParaRPr>
          </a:p>
          <a:p>
            <a:pPr indent="-342900" lvl="0" marL="457200" rtl="0">
              <a:spcBef>
                <a:spcPts val="0"/>
              </a:spcBef>
              <a:buClr>
                <a:srgbClr val="FFFFFF"/>
              </a:buClr>
              <a:buSzPct val="100000"/>
              <a:buChar char="●"/>
            </a:pPr>
            <a:r>
              <a:rPr lang="en" sz="1800">
                <a:solidFill>
                  <a:srgbClr val="FFFFFF"/>
                </a:solidFill>
                <a:latin typeface="Roboto"/>
                <a:ea typeface="Roboto"/>
                <a:cs typeface="Roboto"/>
                <a:sym typeface="Roboto"/>
              </a:rPr>
              <a:t>Product Fund 18 month runway</a:t>
            </a:r>
          </a:p>
          <a:p>
            <a:pPr indent="-342900" lvl="0" marL="457200" rtl="0">
              <a:lnSpc>
                <a:spcPct val="115000"/>
              </a:lnSpc>
              <a:spcBef>
                <a:spcPts val="0"/>
              </a:spcBef>
              <a:spcAft>
                <a:spcPts val="1600"/>
              </a:spcAft>
              <a:buClr>
                <a:srgbClr val="FFFFFF"/>
              </a:buClr>
              <a:buSzPct val="100000"/>
              <a:buFont typeface="Roboto"/>
              <a:buChar char="●"/>
            </a:pPr>
            <a:r>
              <a:rPr lang="en" sz="1800">
                <a:solidFill>
                  <a:srgbClr val="FFFFFF"/>
                </a:solidFill>
                <a:latin typeface="Roboto"/>
                <a:ea typeface="Roboto"/>
                <a:cs typeface="Roboto"/>
                <a:sym typeface="Roboto"/>
              </a:rPr>
              <a:t>Develop an innovative Sales Readiness platform </a:t>
            </a:r>
          </a:p>
          <a:p>
            <a:pPr indent="-342900" lvl="0" marL="457200" rtl="0">
              <a:lnSpc>
                <a:spcPct val="115000"/>
              </a:lnSpc>
              <a:spcBef>
                <a:spcPts val="0"/>
              </a:spcBef>
              <a:spcAft>
                <a:spcPts val="1600"/>
              </a:spcAft>
              <a:buClr>
                <a:srgbClr val="FFFFFF"/>
              </a:buClr>
              <a:buSzPct val="100000"/>
              <a:buFont typeface="Roboto"/>
              <a:buChar char="●"/>
            </a:pPr>
            <a:r>
              <a:rPr lang="en" sz="1800">
                <a:solidFill>
                  <a:srgbClr val="FFFFFF"/>
                </a:solidFill>
                <a:latin typeface="Roboto"/>
                <a:ea typeface="Roboto"/>
                <a:cs typeface="Roboto"/>
                <a:sym typeface="Roboto"/>
              </a:rPr>
              <a:t>High Tech verticalized knowledge graph </a:t>
            </a:r>
          </a:p>
          <a:p>
            <a:pPr indent="-342900" lvl="0" marL="457200" rtl="0">
              <a:lnSpc>
                <a:spcPct val="115000"/>
              </a:lnSpc>
              <a:spcBef>
                <a:spcPts val="0"/>
              </a:spcBef>
              <a:spcAft>
                <a:spcPts val="1600"/>
              </a:spcAft>
              <a:buClr>
                <a:srgbClr val="FFFFFF"/>
              </a:buClr>
              <a:buSzPct val="100000"/>
              <a:buFont typeface="Roboto"/>
              <a:buChar char="●"/>
            </a:pPr>
            <a:r>
              <a:rPr lang="en" sz="1800">
                <a:solidFill>
                  <a:srgbClr val="FFFFFF"/>
                </a:solidFill>
                <a:latin typeface="Roboto"/>
                <a:ea typeface="Roboto"/>
                <a:cs typeface="Roboto"/>
                <a:sym typeface="Roboto"/>
              </a:rPr>
              <a:t>Deploy to 10 early adopter customers. </a:t>
            </a:r>
          </a:p>
        </p:txBody>
      </p:sp>
      <p:pic>
        <p:nvPicPr>
          <p:cNvPr id="180" name="Shape 180"/>
          <p:cNvPicPr preferRelativeResize="0"/>
          <p:nvPr/>
        </p:nvPicPr>
        <p:blipFill>
          <a:blip r:embed="rId3">
            <a:alphaModFix/>
          </a:blip>
          <a:stretch>
            <a:fillRect/>
          </a:stretch>
        </p:blipFill>
        <p:spPr>
          <a:xfrm>
            <a:off x="552650" y="822387"/>
            <a:ext cx="3219450" cy="3095625"/>
          </a:xfrm>
          <a:prstGeom prst="rect">
            <a:avLst/>
          </a:prstGeom>
          <a:noFill/>
          <a:ln>
            <a:noFill/>
          </a:ln>
        </p:spPr>
      </p:pic>
      <p:pic>
        <p:nvPicPr>
          <p:cNvPr id="181" name="Shape 181"/>
          <p:cNvPicPr preferRelativeResize="0"/>
          <p:nvPr/>
        </p:nvPicPr>
        <p:blipFill>
          <a:blip r:embed="rId4">
            <a:alphaModFix/>
          </a:blip>
          <a:stretch>
            <a:fillRect/>
          </a:stretch>
        </p:blipFill>
        <p:spPr>
          <a:xfrm>
            <a:off x="1212212" y="3970525"/>
            <a:ext cx="1762125" cy="9525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Thank You</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idx="1" type="body"/>
          </p:nvPr>
        </p:nvSpPr>
        <p:spPr>
          <a:xfrm>
            <a:off x="57150" y="4696825"/>
            <a:ext cx="8382000" cy="446700"/>
          </a:xfrm>
          <a:prstGeom prst="rect">
            <a:avLst/>
          </a:prstGeom>
        </p:spPr>
        <p:txBody>
          <a:bodyPr anchorCtr="0" anchor="ctr" bIns="91425" lIns="91425" rIns="91425" tIns="91425">
            <a:noAutofit/>
          </a:bodyPr>
          <a:lstStyle/>
          <a:p>
            <a:pPr indent="-419100" lvl="0" marL="457200" rtl="0">
              <a:spcBef>
                <a:spcPts val="0"/>
              </a:spcBef>
              <a:spcAft>
                <a:spcPts val="0"/>
              </a:spcAft>
              <a:buClr>
                <a:schemeClr val="dk1"/>
              </a:buClr>
              <a:buSzPct val="100000"/>
            </a:pPr>
            <a:r>
              <a:t/>
            </a:r>
            <a:endParaRPr sz="3000"/>
          </a:p>
        </p:txBody>
      </p:sp>
      <p:sp>
        <p:nvSpPr>
          <p:cNvPr id="192" name="Shape 192"/>
          <p:cNvSpPr txBox="1"/>
          <p:nvPr>
            <p:ph idx="4294967295" type="title"/>
          </p:nvPr>
        </p:nvSpPr>
        <p:spPr>
          <a:xfrm>
            <a:off x="2008175" y="74425"/>
            <a:ext cx="6355200" cy="1482300"/>
          </a:xfrm>
          <a:prstGeom prst="rect">
            <a:avLst/>
          </a:prstGeom>
        </p:spPr>
        <p:txBody>
          <a:bodyPr anchorCtr="0" anchor="ctr" bIns="91425" lIns="91425" rIns="91425" tIns="91425">
            <a:noAutofit/>
          </a:bodyPr>
          <a:lstStyle/>
          <a:p>
            <a:pPr lvl="0" rtl="0" algn="l">
              <a:lnSpc>
                <a:spcPct val="115000"/>
              </a:lnSpc>
              <a:spcBef>
                <a:spcPts val="0"/>
              </a:spcBef>
              <a:buNone/>
            </a:pPr>
            <a:r>
              <a:rPr lang="en" sz="2200">
                <a:solidFill>
                  <a:srgbClr val="000000"/>
                </a:solidFill>
              </a:rPr>
              <a:t>Sales reps will fail to meet quota this year </a:t>
            </a:r>
          </a:p>
          <a:p>
            <a:pPr lvl="0" rtl="0" algn="l">
              <a:lnSpc>
                <a:spcPct val="115000"/>
              </a:lnSpc>
              <a:spcBef>
                <a:spcPts val="0"/>
              </a:spcBef>
              <a:buNone/>
            </a:pPr>
            <a:r>
              <a:rPr lang="en" sz="2200">
                <a:solidFill>
                  <a:srgbClr val="000000"/>
                </a:solidFill>
              </a:rPr>
              <a:t>because they are not ready to sell</a:t>
            </a:r>
          </a:p>
        </p:txBody>
      </p:sp>
      <p:sp>
        <p:nvSpPr>
          <p:cNvPr id="193" name="Shape 193"/>
          <p:cNvSpPr txBox="1"/>
          <p:nvPr/>
        </p:nvSpPr>
        <p:spPr>
          <a:xfrm>
            <a:off x="460950" y="426775"/>
            <a:ext cx="1547100" cy="930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a:solidFill>
                  <a:srgbClr val="FF0000"/>
                </a:solidFill>
                <a:latin typeface="Roboto"/>
                <a:ea typeface="Roboto"/>
                <a:cs typeface="Roboto"/>
                <a:sym typeface="Roboto"/>
              </a:rPr>
              <a:t>Almost</a:t>
            </a:r>
          </a:p>
          <a:p>
            <a:pPr lvl="0" rtl="0" algn="ctr">
              <a:lnSpc>
                <a:spcPct val="115000"/>
              </a:lnSpc>
              <a:spcBef>
                <a:spcPts val="0"/>
              </a:spcBef>
              <a:buNone/>
            </a:pPr>
            <a:r>
              <a:rPr b="1" lang="en" sz="3600">
                <a:solidFill>
                  <a:srgbClr val="FF0000"/>
                </a:solidFill>
                <a:latin typeface="Roboto"/>
                <a:ea typeface="Roboto"/>
                <a:cs typeface="Roboto"/>
                <a:sym typeface="Roboto"/>
              </a:rPr>
              <a:t>60%</a:t>
            </a:r>
            <a:r>
              <a:rPr lang="en" sz="2000">
                <a:solidFill>
                  <a:schemeClr val="dk1"/>
                </a:solidFill>
                <a:latin typeface="Roboto"/>
                <a:ea typeface="Roboto"/>
                <a:cs typeface="Roboto"/>
                <a:sym typeface="Roboto"/>
              </a:rPr>
              <a:t> </a:t>
            </a:r>
          </a:p>
        </p:txBody>
      </p:sp>
      <p:sp>
        <p:nvSpPr>
          <p:cNvPr id="194" name="Shape 194"/>
          <p:cNvSpPr txBox="1"/>
          <p:nvPr>
            <p:ph idx="4294967295" type="title"/>
          </p:nvPr>
        </p:nvSpPr>
        <p:spPr>
          <a:xfrm>
            <a:off x="2083950" y="1470875"/>
            <a:ext cx="6355200" cy="1482300"/>
          </a:xfrm>
          <a:prstGeom prst="rect">
            <a:avLst/>
          </a:prstGeom>
        </p:spPr>
        <p:txBody>
          <a:bodyPr anchorCtr="0" anchor="ctr" bIns="91425" lIns="91425" rIns="91425" tIns="91425">
            <a:noAutofit/>
          </a:bodyPr>
          <a:lstStyle/>
          <a:p>
            <a:pPr lvl="0" rtl="0" algn="l">
              <a:lnSpc>
                <a:spcPct val="115000"/>
              </a:lnSpc>
              <a:spcBef>
                <a:spcPts val="0"/>
              </a:spcBef>
              <a:buNone/>
            </a:pPr>
            <a:r>
              <a:rPr lang="en" sz="2200">
                <a:solidFill>
                  <a:srgbClr val="000000"/>
                </a:solidFill>
              </a:rPr>
              <a:t>Sales managers will have visibility into who is ramped up and ready to sell</a:t>
            </a:r>
          </a:p>
        </p:txBody>
      </p:sp>
      <p:sp>
        <p:nvSpPr>
          <p:cNvPr id="195" name="Shape 195"/>
          <p:cNvSpPr txBox="1"/>
          <p:nvPr>
            <p:ph idx="4294967295" type="title"/>
          </p:nvPr>
        </p:nvSpPr>
        <p:spPr>
          <a:xfrm>
            <a:off x="2083950" y="2867325"/>
            <a:ext cx="6355200" cy="1482300"/>
          </a:xfrm>
          <a:prstGeom prst="rect">
            <a:avLst/>
          </a:prstGeom>
        </p:spPr>
        <p:txBody>
          <a:bodyPr anchorCtr="0" anchor="ctr" bIns="91425" lIns="91425" rIns="91425" tIns="91425">
            <a:noAutofit/>
          </a:bodyPr>
          <a:lstStyle/>
          <a:p>
            <a:pPr lvl="0" rtl="0" algn="l">
              <a:lnSpc>
                <a:spcPct val="115000"/>
              </a:lnSpc>
              <a:spcBef>
                <a:spcPts val="0"/>
              </a:spcBef>
              <a:buNone/>
            </a:pPr>
            <a:r>
              <a:rPr lang="en" sz="2200">
                <a:solidFill>
                  <a:srgbClr val="000000"/>
                </a:solidFill>
              </a:rPr>
              <a:t>Marketing content will not be used in sales cycles</a:t>
            </a:r>
          </a:p>
        </p:txBody>
      </p:sp>
      <p:sp>
        <p:nvSpPr>
          <p:cNvPr id="196" name="Shape 196"/>
          <p:cNvSpPr txBox="1"/>
          <p:nvPr/>
        </p:nvSpPr>
        <p:spPr>
          <a:xfrm>
            <a:off x="536725" y="3143475"/>
            <a:ext cx="1547100" cy="930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a:solidFill>
                  <a:srgbClr val="FF0000"/>
                </a:solidFill>
                <a:latin typeface="Roboto"/>
                <a:ea typeface="Roboto"/>
                <a:cs typeface="Roboto"/>
                <a:sym typeface="Roboto"/>
              </a:rPr>
              <a:t>  Almost</a:t>
            </a:r>
          </a:p>
          <a:p>
            <a:pPr lvl="0" rtl="0" algn="ctr">
              <a:lnSpc>
                <a:spcPct val="115000"/>
              </a:lnSpc>
              <a:spcBef>
                <a:spcPts val="0"/>
              </a:spcBef>
              <a:buNone/>
            </a:pPr>
            <a:r>
              <a:rPr b="1" lang="en" sz="3600">
                <a:solidFill>
                  <a:srgbClr val="FF0000"/>
                </a:solidFill>
                <a:latin typeface="Roboto"/>
                <a:ea typeface="Roboto"/>
                <a:cs typeface="Roboto"/>
                <a:sym typeface="Roboto"/>
              </a:rPr>
              <a:t>90%</a:t>
            </a:r>
            <a:r>
              <a:rPr lang="en" sz="2000">
                <a:solidFill>
                  <a:schemeClr val="dk1"/>
                </a:solidFill>
                <a:latin typeface="Roboto"/>
                <a:ea typeface="Roboto"/>
                <a:cs typeface="Roboto"/>
                <a:sym typeface="Roboto"/>
              </a:rPr>
              <a:t> </a:t>
            </a:r>
          </a:p>
        </p:txBody>
      </p:sp>
      <p:sp>
        <p:nvSpPr>
          <p:cNvPr id="197" name="Shape 197"/>
          <p:cNvSpPr txBox="1"/>
          <p:nvPr/>
        </p:nvSpPr>
        <p:spPr>
          <a:xfrm>
            <a:off x="536725" y="1785125"/>
            <a:ext cx="1547100" cy="930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b="1" lang="en">
                <a:solidFill>
                  <a:srgbClr val="FF0000"/>
                </a:solidFill>
                <a:latin typeface="Roboto"/>
                <a:ea typeface="Roboto"/>
                <a:cs typeface="Roboto"/>
                <a:sym typeface="Roboto"/>
              </a:rPr>
              <a:t>Less than</a:t>
            </a:r>
          </a:p>
          <a:p>
            <a:pPr lvl="0" rtl="0" algn="ctr">
              <a:lnSpc>
                <a:spcPct val="115000"/>
              </a:lnSpc>
              <a:spcBef>
                <a:spcPts val="0"/>
              </a:spcBef>
              <a:buNone/>
            </a:pPr>
            <a:r>
              <a:rPr b="1" lang="en" sz="3600">
                <a:solidFill>
                  <a:srgbClr val="FF0000"/>
                </a:solidFill>
                <a:latin typeface="Roboto"/>
                <a:ea typeface="Roboto"/>
                <a:cs typeface="Roboto"/>
                <a:sym typeface="Roboto"/>
              </a:rPr>
              <a:t>10%</a:t>
            </a:r>
            <a:r>
              <a:rPr lang="en" sz="2000">
                <a:solidFill>
                  <a:schemeClr val="dk1"/>
                </a:solidFill>
                <a:latin typeface="Roboto"/>
                <a:ea typeface="Roboto"/>
                <a:cs typeface="Roboto"/>
                <a:sym typeface="Roboto"/>
              </a:rPr>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p:nvPr/>
        </p:nvSpPr>
        <p:spPr>
          <a:xfrm>
            <a:off x="3398550" y="2169625"/>
            <a:ext cx="2073600" cy="19947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Why Now?</a:t>
            </a:r>
          </a:p>
        </p:txBody>
      </p:sp>
      <p:sp>
        <p:nvSpPr>
          <p:cNvPr id="204" name="Shape 204"/>
          <p:cNvSpPr txBox="1"/>
          <p:nvPr>
            <p:ph idx="4294967295" type="body"/>
          </p:nvPr>
        </p:nvSpPr>
        <p:spPr>
          <a:xfrm>
            <a:off x="2801750" y="1490725"/>
            <a:ext cx="3409800" cy="602700"/>
          </a:xfrm>
          <a:prstGeom prst="rect">
            <a:avLst/>
          </a:prstGeom>
        </p:spPr>
        <p:txBody>
          <a:bodyPr anchorCtr="0" anchor="t" bIns="91425" lIns="91425" rIns="91425" tIns="91425">
            <a:noAutofit/>
          </a:bodyPr>
          <a:lstStyle/>
          <a:p>
            <a:pPr lvl="0" rtl="0" algn="ctr">
              <a:spcBef>
                <a:spcPts val="0"/>
              </a:spcBef>
              <a:buNone/>
            </a:pPr>
            <a:r>
              <a:rPr lang="en" sz="1400"/>
              <a:t>Millennials will be the largest generation in the U.S. workforce as of 2016</a:t>
            </a:r>
          </a:p>
        </p:txBody>
      </p:sp>
      <p:sp>
        <p:nvSpPr>
          <p:cNvPr id="205" name="Shape 205"/>
          <p:cNvSpPr txBox="1"/>
          <p:nvPr>
            <p:ph idx="4294967295" type="body"/>
          </p:nvPr>
        </p:nvSpPr>
        <p:spPr>
          <a:xfrm>
            <a:off x="477075" y="3781350"/>
            <a:ext cx="2556600" cy="719400"/>
          </a:xfrm>
          <a:prstGeom prst="rect">
            <a:avLst/>
          </a:prstGeom>
        </p:spPr>
        <p:txBody>
          <a:bodyPr anchorCtr="0" anchor="t" bIns="91425" lIns="91425" rIns="91425" tIns="91425">
            <a:noAutofit/>
          </a:bodyPr>
          <a:lstStyle/>
          <a:p>
            <a:pPr indent="0" lvl="0" marL="0" marR="0" rtl="0" algn="ctr">
              <a:lnSpc>
                <a:spcPct val="115000"/>
              </a:lnSpc>
              <a:spcBef>
                <a:spcPts val="0"/>
              </a:spcBef>
              <a:spcAft>
                <a:spcPts val="1600"/>
              </a:spcAft>
              <a:buNone/>
            </a:pPr>
            <a:r>
              <a:rPr lang="en" sz="1400"/>
              <a:t>Collaboration Platforms have evolved significantly </a:t>
            </a:r>
          </a:p>
        </p:txBody>
      </p:sp>
      <p:sp>
        <p:nvSpPr>
          <p:cNvPr id="206" name="Shape 206"/>
          <p:cNvSpPr txBox="1"/>
          <p:nvPr>
            <p:ph idx="4294967295" type="body"/>
          </p:nvPr>
        </p:nvSpPr>
        <p:spPr>
          <a:xfrm>
            <a:off x="5917125" y="4075475"/>
            <a:ext cx="2850900" cy="648300"/>
          </a:xfrm>
          <a:prstGeom prst="rect">
            <a:avLst/>
          </a:prstGeom>
        </p:spPr>
        <p:txBody>
          <a:bodyPr anchorCtr="0" anchor="t" bIns="91425" lIns="91425" rIns="91425" tIns="91425">
            <a:noAutofit/>
          </a:bodyPr>
          <a:lstStyle/>
          <a:p>
            <a:pPr indent="0" lvl="0" marL="0" marR="0" rtl="0" algn="ctr">
              <a:lnSpc>
                <a:spcPct val="115000"/>
              </a:lnSpc>
              <a:spcBef>
                <a:spcPts val="0"/>
              </a:spcBef>
              <a:spcAft>
                <a:spcPts val="1600"/>
              </a:spcAft>
              <a:buNone/>
            </a:pPr>
            <a:r>
              <a:rPr lang="en" sz="1400"/>
              <a:t>Machines are Learning to Apply Algorithms for Decision making </a:t>
            </a:r>
          </a:p>
        </p:txBody>
      </p:sp>
      <p:sp>
        <p:nvSpPr>
          <p:cNvPr id="207" name="Shape 207"/>
          <p:cNvSpPr txBox="1"/>
          <p:nvPr>
            <p:ph idx="4294967295" type="body"/>
          </p:nvPr>
        </p:nvSpPr>
        <p:spPr>
          <a:xfrm>
            <a:off x="3314825" y="2632650"/>
            <a:ext cx="2209500" cy="1278900"/>
          </a:xfrm>
          <a:prstGeom prst="rect">
            <a:avLst/>
          </a:prstGeom>
        </p:spPr>
        <p:txBody>
          <a:bodyPr anchorCtr="0" anchor="ctr" bIns="91425" lIns="91425" rIns="91425" tIns="91425">
            <a:noAutofit/>
          </a:bodyPr>
          <a:lstStyle/>
          <a:p>
            <a:pPr lvl="0" rtl="0" algn="ctr">
              <a:lnSpc>
                <a:spcPct val="100000"/>
              </a:lnSpc>
              <a:spcBef>
                <a:spcPts val="0"/>
              </a:spcBef>
              <a:buNone/>
            </a:pPr>
            <a:r>
              <a:rPr b="1" lang="en" sz="1500">
                <a:solidFill>
                  <a:srgbClr val="000000"/>
                </a:solidFill>
              </a:rPr>
              <a:t>Sales Enablement</a:t>
            </a:r>
            <a:r>
              <a:rPr b="1" lang="en" sz="1500"/>
              <a:t> </a:t>
            </a:r>
            <a:r>
              <a:rPr b="1" lang="en" sz="1400"/>
              <a:t>Highly fragmented market, focused primarily on managing sales content</a:t>
            </a:r>
          </a:p>
        </p:txBody>
      </p:sp>
      <p:pic>
        <p:nvPicPr>
          <p:cNvPr id="208" name="Shape 208"/>
          <p:cNvPicPr preferRelativeResize="0"/>
          <p:nvPr/>
        </p:nvPicPr>
        <p:blipFill>
          <a:blip r:embed="rId3">
            <a:alphaModFix/>
          </a:blip>
          <a:stretch>
            <a:fillRect/>
          </a:stretch>
        </p:blipFill>
        <p:spPr>
          <a:xfrm>
            <a:off x="4005487" y="842374"/>
            <a:ext cx="884724" cy="648349"/>
          </a:xfrm>
          <a:prstGeom prst="rect">
            <a:avLst/>
          </a:prstGeom>
          <a:noFill/>
          <a:ln>
            <a:noFill/>
          </a:ln>
        </p:spPr>
      </p:pic>
      <p:grpSp>
        <p:nvGrpSpPr>
          <p:cNvPr id="209" name="Shape 209"/>
          <p:cNvGrpSpPr/>
          <p:nvPr/>
        </p:nvGrpSpPr>
        <p:grpSpPr>
          <a:xfrm>
            <a:off x="628474" y="3305050"/>
            <a:ext cx="1916896" cy="430349"/>
            <a:chOff x="3619500" y="2630425"/>
            <a:chExt cx="1916896" cy="430349"/>
          </a:xfrm>
        </p:grpSpPr>
        <p:pic>
          <p:nvPicPr>
            <p:cNvPr id="210" name="Shape 210"/>
            <p:cNvPicPr preferRelativeResize="0"/>
            <p:nvPr/>
          </p:nvPicPr>
          <p:blipFill>
            <a:blip r:embed="rId4">
              <a:alphaModFix/>
            </a:blip>
            <a:stretch>
              <a:fillRect/>
            </a:stretch>
          </p:blipFill>
          <p:spPr>
            <a:xfrm>
              <a:off x="4588649" y="2679074"/>
              <a:ext cx="378225" cy="319349"/>
            </a:xfrm>
            <a:prstGeom prst="rect">
              <a:avLst/>
            </a:prstGeom>
            <a:noFill/>
            <a:ln>
              <a:noFill/>
            </a:ln>
          </p:spPr>
        </p:pic>
        <p:pic>
          <p:nvPicPr>
            <p:cNvPr id="211" name="Shape 211"/>
            <p:cNvPicPr preferRelativeResize="0"/>
            <p:nvPr/>
          </p:nvPicPr>
          <p:blipFill>
            <a:blip r:embed="rId5">
              <a:alphaModFix/>
            </a:blip>
            <a:stretch>
              <a:fillRect/>
            </a:stretch>
          </p:blipFill>
          <p:spPr>
            <a:xfrm>
              <a:off x="4094897" y="2649650"/>
              <a:ext cx="378224" cy="378224"/>
            </a:xfrm>
            <a:prstGeom prst="rect">
              <a:avLst/>
            </a:prstGeom>
            <a:noFill/>
            <a:ln>
              <a:noFill/>
            </a:ln>
          </p:spPr>
        </p:pic>
        <p:pic>
          <p:nvPicPr>
            <p:cNvPr id="212" name="Shape 212"/>
            <p:cNvPicPr preferRelativeResize="0"/>
            <p:nvPr/>
          </p:nvPicPr>
          <p:blipFill>
            <a:blip r:embed="rId6">
              <a:alphaModFix/>
            </a:blip>
            <a:stretch>
              <a:fillRect/>
            </a:stretch>
          </p:blipFill>
          <p:spPr>
            <a:xfrm>
              <a:off x="3619500" y="2630425"/>
              <a:ext cx="378225" cy="378225"/>
            </a:xfrm>
            <a:prstGeom prst="rect">
              <a:avLst/>
            </a:prstGeom>
            <a:noFill/>
            <a:ln>
              <a:noFill/>
            </a:ln>
          </p:spPr>
        </p:pic>
        <p:pic>
          <p:nvPicPr>
            <p:cNvPr id="213" name="Shape 213"/>
            <p:cNvPicPr preferRelativeResize="0"/>
            <p:nvPr/>
          </p:nvPicPr>
          <p:blipFill rotWithShape="1">
            <a:blip r:embed="rId7">
              <a:alphaModFix/>
            </a:blip>
            <a:srcRect b="0" l="15553" r="17233" t="0"/>
            <a:stretch/>
          </p:blipFill>
          <p:spPr>
            <a:xfrm>
              <a:off x="5082400" y="2682550"/>
              <a:ext cx="453995" cy="378225"/>
            </a:xfrm>
            <a:prstGeom prst="rect">
              <a:avLst/>
            </a:prstGeom>
            <a:noFill/>
            <a:ln>
              <a:noFill/>
            </a:ln>
          </p:spPr>
        </p:pic>
      </p:grpSp>
      <p:pic>
        <p:nvPicPr>
          <p:cNvPr id="214" name="Shape 214"/>
          <p:cNvPicPr preferRelativeResize="0"/>
          <p:nvPr/>
        </p:nvPicPr>
        <p:blipFill>
          <a:blip r:embed="rId8">
            <a:alphaModFix/>
          </a:blip>
          <a:stretch>
            <a:fillRect/>
          </a:stretch>
        </p:blipFill>
        <p:spPr>
          <a:xfrm>
            <a:off x="6605325" y="2900125"/>
            <a:ext cx="1183100" cy="8380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Monetization</a:t>
            </a:r>
          </a:p>
        </p:txBody>
      </p:sp>
      <p:graphicFrame>
        <p:nvGraphicFramePr>
          <p:cNvPr id="220" name="Shape 220"/>
          <p:cNvGraphicFramePr/>
          <p:nvPr/>
        </p:nvGraphicFramePr>
        <p:xfrm>
          <a:off x="311700" y="1351425"/>
          <a:ext cx="3000000" cy="3000000"/>
        </p:xfrm>
        <a:graphic>
          <a:graphicData uri="http://schemas.openxmlformats.org/drawingml/2006/table">
            <a:tbl>
              <a:tblPr>
                <a:noFill/>
                <a:tableStyleId>{35912EAA-6B7E-4782-9D94-73E30432DF0C}</a:tableStyleId>
              </a:tblPr>
              <a:tblGrid>
                <a:gridCol w="2847000"/>
                <a:gridCol w="2847000"/>
                <a:gridCol w="2847000"/>
              </a:tblGrid>
              <a:tr h="798625">
                <a:tc>
                  <a:txBody>
                    <a:bodyPr>
                      <a:noAutofit/>
                    </a:bodyPr>
                    <a:lstStyle/>
                    <a:p>
                      <a:pPr lvl="0" rtl="0">
                        <a:spcBef>
                          <a:spcPts val="0"/>
                        </a:spcBef>
                        <a:buNone/>
                      </a:pPr>
                      <a:r>
                        <a:rPr b="1" lang="en" sz="1800"/>
                        <a:t>No of Sales Reps</a:t>
                      </a:r>
                    </a:p>
                  </a:txBody>
                  <a:tcPr marT="91425" marB="91425" marR="91425" marL="91425"/>
                </a:tc>
                <a:tc>
                  <a:txBody>
                    <a:bodyPr>
                      <a:noAutofit/>
                    </a:bodyPr>
                    <a:lstStyle/>
                    <a:p>
                      <a:pPr lvl="0" rtl="0">
                        <a:spcBef>
                          <a:spcPts val="0"/>
                        </a:spcBef>
                        <a:buNone/>
                      </a:pPr>
                      <a:r>
                        <a:rPr b="1" lang="en" sz="1800"/>
                        <a:t>No of Logos</a:t>
                      </a:r>
                    </a:p>
                  </a:txBody>
                  <a:tcPr marT="91425" marB="91425" marR="91425" marL="91425"/>
                </a:tc>
                <a:tc>
                  <a:txBody>
                    <a:bodyPr>
                      <a:noAutofit/>
                    </a:bodyPr>
                    <a:lstStyle/>
                    <a:p>
                      <a:pPr lvl="0" rtl="0">
                        <a:spcBef>
                          <a:spcPts val="0"/>
                        </a:spcBef>
                        <a:buNone/>
                      </a:pPr>
                      <a:r>
                        <a:rPr b="1" lang="en" sz="1800">
                          <a:solidFill>
                            <a:schemeClr val="dk1"/>
                          </a:solidFill>
                        </a:rPr>
                        <a:t>Price</a:t>
                      </a:r>
                    </a:p>
                  </a:txBody>
                  <a:tcPr marT="91425" marB="91425" marR="91425" marL="91425"/>
                </a:tc>
              </a:tr>
              <a:tr h="682650">
                <a:tc>
                  <a:txBody>
                    <a:bodyPr>
                      <a:noAutofit/>
                    </a:bodyPr>
                    <a:lstStyle/>
                    <a:p>
                      <a:pPr lvl="0" rtl="0">
                        <a:spcBef>
                          <a:spcPts val="0"/>
                        </a:spcBef>
                        <a:buNone/>
                      </a:pPr>
                      <a:r>
                        <a:rPr lang="en"/>
                        <a:t>&lt; 50 ( entry level )</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$1000/month, pay as you go.</a:t>
                      </a:r>
                    </a:p>
                  </a:txBody>
                  <a:tcPr marT="91425" marB="91425" marR="91425" marL="91425"/>
                </a:tc>
              </a:tr>
              <a:tr h="689275">
                <a:tc>
                  <a:txBody>
                    <a:bodyPr>
                      <a:noAutofit/>
                    </a:bodyPr>
                    <a:lstStyle/>
                    <a:p>
                      <a:pPr lvl="0" rtl="0">
                        <a:spcBef>
                          <a:spcPts val="0"/>
                        </a:spcBef>
                        <a:buNone/>
                      </a:pPr>
                      <a:r>
                        <a:rPr lang="en"/>
                        <a:t>50 to 100 ( mid market )</a:t>
                      </a:r>
                    </a:p>
                  </a:txBody>
                  <a:tcPr marT="91425" marB="91425" marR="91425" marL="91425"/>
                </a:tc>
                <a:tc>
                  <a:txBody>
                    <a:bodyPr>
                      <a:noAutofit/>
                    </a:bodyPr>
                    <a:lstStyle/>
                    <a:p>
                      <a:pPr lvl="0" rtl="0">
                        <a:spcBef>
                          <a:spcPts val="0"/>
                        </a:spcBef>
                        <a:buNone/>
                      </a:pPr>
                      <a:r>
                        <a:rPr lang="en"/>
                        <a:t>&lt; 2</a:t>
                      </a:r>
                    </a:p>
                  </a:txBody>
                  <a:tcPr marT="91425" marB="91425" marR="91425" marL="91425"/>
                </a:tc>
                <a:tc>
                  <a:txBody>
                    <a:bodyPr>
                      <a:noAutofit/>
                    </a:bodyPr>
                    <a:lstStyle/>
                    <a:p>
                      <a:pPr lvl="0" rtl="0">
                        <a:spcBef>
                          <a:spcPts val="0"/>
                        </a:spcBef>
                        <a:buNone/>
                      </a:pPr>
                      <a:r>
                        <a:rPr lang="en"/>
                        <a:t>$50,000 / 12 month ACV</a:t>
                      </a:r>
                    </a:p>
                  </a:txBody>
                  <a:tcPr marT="91425" marB="91425" marR="91425" marL="91425"/>
                </a:tc>
              </a:tr>
              <a:tr h="689275">
                <a:tc>
                  <a:txBody>
                    <a:bodyPr>
                      <a:noAutofit/>
                    </a:bodyPr>
                    <a:lstStyle/>
                    <a:p>
                      <a:pPr lvl="0" rtl="0">
                        <a:spcBef>
                          <a:spcPts val="0"/>
                        </a:spcBef>
                        <a:buNone/>
                      </a:pPr>
                      <a:r>
                        <a:rPr lang="en"/>
                        <a:t>200+  ( enterprise )</a:t>
                      </a:r>
                    </a:p>
                  </a:txBody>
                  <a:tcPr marT="91425" marB="91425" marR="91425" marL="91425"/>
                </a:tc>
                <a:tc>
                  <a:txBody>
                    <a:bodyPr>
                      <a:noAutofit/>
                    </a:bodyPr>
                    <a:lstStyle/>
                    <a:p>
                      <a:pPr lvl="0" rtl="0">
                        <a:spcBef>
                          <a:spcPts val="0"/>
                        </a:spcBef>
                        <a:buNone/>
                      </a:pPr>
                      <a:r>
                        <a:rPr lang="en"/>
                        <a:t>Unlimited</a:t>
                      </a:r>
                    </a:p>
                  </a:txBody>
                  <a:tcPr marT="91425" marB="91425" marR="91425" marL="91425"/>
                </a:tc>
                <a:tc>
                  <a:txBody>
                    <a:bodyPr>
                      <a:noAutofit/>
                    </a:bodyPr>
                    <a:lstStyle/>
                    <a:p>
                      <a:pPr lvl="0" rtl="0">
                        <a:spcBef>
                          <a:spcPts val="0"/>
                        </a:spcBef>
                        <a:buNone/>
                      </a:pPr>
                      <a:r>
                        <a:rPr lang="en"/>
                        <a:t>Negotiated deal.</a:t>
                      </a:r>
                    </a:p>
                  </a:txBody>
                  <a:tcPr marT="91425" marB="91425" marR="91425" marL="91425"/>
                </a:tc>
              </a:tr>
            </a:tbl>
          </a:graphicData>
        </a:graphic>
      </p:graphicFrame>
      <p:sp>
        <p:nvSpPr>
          <p:cNvPr id="221" name="Shape 221"/>
          <p:cNvSpPr txBox="1"/>
          <p:nvPr/>
        </p:nvSpPr>
        <p:spPr>
          <a:xfrm>
            <a:off x="816025" y="4648925"/>
            <a:ext cx="3511500" cy="494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Make visual and validate numbers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Milestones</a:t>
            </a:r>
          </a:p>
        </p:txBody>
      </p:sp>
      <p:sp>
        <p:nvSpPr>
          <p:cNvPr id="227" name="Shape 227"/>
          <p:cNvSpPr txBox="1"/>
          <p:nvPr>
            <p:ph idx="4294967295" type="body"/>
          </p:nvPr>
        </p:nvSpPr>
        <p:spPr>
          <a:xfrm>
            <a:off x="471900" y="1919075"/>
            <a:ext cx="8222100" cy="2710200"/>
          </a:xfrm>
          <a:prstGeom prst="rect">
            <a:avLst/>
          </a:prstGeom>
        </p:spPr>
        <p:txBody>
          <a:bodyPr anchorCtr="0" anchor="t" bIns="91425" lIns="91425" rIns="91425" tIns="91425">
            <a:noAutofit/>
          </a:bodyPr>
          <a:lstStyle/>
          <a:p>
            <a:pPr indent="-330200" lvl="0" marL="457200" rtl="0">
              <a:spcBef>
                <a:spcPts val="0"/>
              </a:spcBef>
              <a:buSzPct val="100000"/>
            </a:pPr>
            <a:r>
              <a:rPr lang="en" sz="1600"/>
              <a:t>Launch Responsive Web App</a:t>
            </a:r>
          </a:p>
          <a:p>
            <a:pPr indent="-330200" lvl="0" marL="457200" rtl="0">
              <a:spcBef>
                <a:spcPts val="0"/>
              </a:spcBef>
              <a:buSzPct val="100000"/>
            </a:pPr>
            <a:r>
              <a:rPr lang="en" sz="1600"/>
              <a:t>Integrate with Salesforce Chatter</a:t>
            </a:r>
          </a:p>
          <a:p>
            <a:pPr indent="-330200" lvl="0" marL="457200" rtl="0">
              <a:spcBef>
                <a:spcPts val="0"/>
              </a:spcBef>
              <a:buSzPct val="100000"/>
            </a:pPr>
            <a:r>
              <a:rPr lang="en" sz="1600"/>
              <a:t>Launch First Customer Beta</a:t>
            </a:r>
          </a:p>
          <a:p>
            <a:pPr indent="-330200" lvl="0" marL="457200" rtl="0">
              <a:spcBef>
                <a:spcPts val="0"/>
              </a:spcBef>
              <a:buSzPct val="100000"/>
            </a:pPr>
            <a:r>
              <a:rPr lang="en" sz="1600"/>
              <a:t>Launch Salesica BOT for Slack </a:t>
            </a:r>
          </a:p>
          <a:p>
            <a:pPr indent="-330200" lvl="0" marL="457200" rtl="0">
              <a:spcBef>
                <a:spcPts val="0"/>
              </a:spcBef>
              <a:buSzPct val="100000"/>
            </a:pPr>
            <a:r>
              <a:rPr lang="en" sz="1600"/>
              <a:t>Launch iOS and Android Apps</a:t>
            </a:r>
          </a:p>
          <a:p>
            <a:pPr indent="-330200" lvl="0" marL="457200" rtl="0">
              <a:spcBef>
                <a:spcPts val="0"/>
              </a:spcBef>
              <a:buSzPct val="100000"/>
            </a:pPr>
            <a:r>
              <a:rPr lang="en" sz="1600"/>
              <a:t>First 10 customers</a:t>
            </a:r>
          </a:p>
          <a:p>
            <a:pPr indent="-330200" lvl="0" marL="457200" rtl="0">
              <a:spcBef>
                <a:spcPts val="0"/>
              </a:spcBef>
              <a:buSzPct val="100000"/>
            </a:pPr>
            <a:r>
              <a:rPr lang="en" sz="1600"/>
              <a:t>Integrate with Box</a:t>
            </a:r>
          </a:p>
          <a:p>
            <a:pPr indent="-330200" lvl="0" marL="457200" rtl="0">
              <a:spcBef>
                <a:spcPts val="0"/>
              </a:spcBef>
              <a:buSzPct val="100000"/>
            </a:pPr>
            <a:r>
              <a:rPr lang="en" sz="1600"/>
              <a:t>Launch Salesica BOT for Chatter </a:t>
            </a:r>
          </a:p>
          <a:p>
            <a:pPr indent="-330200" lvl="0" marL="457200" rtl="0">
              <a:spcBef>
                <a:spcPts val="0"/>
              </a:spcBef>
              <a:buSzPct val="100000"/>
            </a:pPr>
            <a:r>
              <a:rPr lang="en" sz="1600"/>
              <a:t>Make Generally Available</a:t>
            </a:r>
          </a:p>
          <a:p>
            <a:pPr lvl="0" rt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Similar ideas</a:t>
            </a:r>
          </a:p>
        </p:txBody>
      </p:sp>
      <p:sp>
        <p:nvSpPr>
          <p:cNvPr id="233" name="Shape 233"/>
          <p:cNvSpPr txBox="1"/>
          <p:nvPr>
            <p:ph idx="4294967295" type="body"/>
          </p:nvPr>
        </p:nvSpPr>
        <p:spPr>
          <a:xfrm>
            <a:off x="471900" y="1919075"/>
            <a:ext cx="8222100" cy="2710200"/>
          </a:xfrm>
          <a:prstGeom prst="rect">
            <a:avLst/>
          </a:prstGeom>
        </p:spPr>
        <p:txBody>
          <a:bodyPr anchorCtr="0" anchor="t" bIns="91425" lIns="91425" rIns="91425" tIns="91425">
            <a:noAutofit/>
          </a:bodyPr>
          <a:lstStyle/>
          <a:p>
            <a:pPr indent="-330200" lvl="0" marL="457200" rtl="0">
              <a:spcBef>
                <a:spcPts val="0"/>
              </a:spcBef>
              <a:buSzPct val="100000"/>
            </a:pPr>
            <a:r>
              <a:rPr lang="en" sz="1600" u="sng">
                <a:solidFill>
                  <a:schemeClr val="hlink"/>
                </a:solidFill>
                <a:hlinkClick r:id="rId3"/>
              </a:rPr>
              <a:t>https://www.getbirdly.com</a:t>
            </a:r>
            <a:r>
              <a:rPr lang="en" sz="1600"/>
              <a:t>,  a slackbot for salesforce info</a:t>
            </a:r>
          </a:p>
          <a:p>
            <a:pPr indent="-330200" lvl="0" marL="457200" rtl="0">
              <a:spcBef>
                <a:spcPts val="0"/>
              </a:spcBef>
              <a:buSzPct val="100000"/>
            </a:pPr>
            <a:r>
              <a:rPr lang="en" sz="1600"/>
              <a:t>Brain.ai - still in stealth mode..</a:t>
            </a:r>
          </a:p>
          <a:p>
            <a:pPr lvl="0" rtl="0">
              <a:spcBef>
                <a:spcPts val="0"/>
              </a:spcBef>
              <a:buNone/>
            </a:pPr>
            <a:r>
              <a:t/>
            </a:r>
            <a:endParaRPr sz="1600"/>
          </a:p>
          <a:p>
            <a:pPr lvl="0" rt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t/>
            </a:r>
            <a:endParaRPr/>
          </a:p>
        </p:txBody>
      </p:sp>
      <p:sp>
        <p:nvSpPr>
          <p:cNvPr id="239" name="Shape 239"/>
          <p:cNvSpPr txBox="1"/>
          <p:nvPr/>
        </p:nvSpPr>
        <p:spPr>
          <a:xfrm>
            <a:off x="353950" y="908500"/>
            <a:ext cx="8365200" cy="3386100"/>
          </a:xfrm>
          <a:prstGeom prst="rect">
            <a:avLst/>
          </a:prstGeom>
          <a:noFill/>
          <a:ln>
            <a:noFill/>
          </a:ln>
        </p:spPr>
        <p:txBody>
          <a:bodyPr anchorCtr="0" anchor="ctr" bIns="91425" lIns="91425" rIns="91425" tIns="91425">
            <a:noAutofit/>
          </a:bodyPr>
          <a:lstStyle/>
          <a:p>
            <a:pPr lvl="0" rtl="0">
              <a:lnSpc>
                <a:spcPct val="142857"/>
              </a:lnSpc>
              <a:spcBef>
                <a:spcPts val="0"/>
              </a:spcBef>
              <a:buNone/>
            </a:pPr>
            <a:r>
              <a:rPr b="1" lang="en" sz="1800"/>
              <a:t>“What is the best thing to say to THIS buyer, in THIS role, for THIS industry, at THIS stage of the sales cycle?”</a:t>
            </a:r>
          </a:p>
          <a:p>
            <a:pPr lvl="0" rtl="0">
              <a:lnSpc>
                <a:spcPct val="142857"/>
              </a:lnSpc>
              <a:spcBef>
                <a:spcPts val="0"/>
              </a:spcBef>
              <a:buNone/>
            </a:pPr>
            <a:r>
              <a:t/>
            </a:r>
            <a:endParaRPr b="1" sz="1800"/>
          </a:p>
          <a:p>
            <a:pPr lvl="0" rtl="0">
              <a:lnSpc>
                <a:spcPct val="142857"/>
              </a:lnSpc>
              <a:spcBef>
                <a:spcPts val="0"/>
              </a:spcBef>
              <a:buNone/>
            </a:pPr>
            <a:r>
              <a:rPr b="1" lang="en" sz="1800"/>
              <a:t>Content to share during prospecting, email outreach and social selling, live presentation content, or follow-up materials to send after a meeting</a:t>
            </a:r>
          </a:p>
          <a:p>
            <a:pPr lvl="0" rtl="0">
              <a:spcBef>
                <a:spcPts val="0"/>
              </a:spcBef>
              <a:buNone/>
            </a:pPr>
            <a:r>
              <a:t/>
            </a:r>
            <a:endParaRPr/>
          </a:p>
        </p:txBody>
      </p:sp>
      <p:sp>
        <p:nvSpPr>
          <p:cNvPr id="240" name="Shape 240"/>
          <p:cNvSpPr txBox="1"/>
          <p:nvPr/>
        </p:nvSpPr>
        <p:spPr>
          <a:xfrm>
            <a:off x="274800" y="3343500"/>
            <a:ext cx="8594400" cy="2142900"/>
          </a:xfrm>
          <a:prstGeom prst="rect">
            <a:avLst/>
          </a:prstGeom>
          <a:noFill/>
          <a:ln>
            <a:noFill/>
          </a:ln>
        </p:spPr>
        <p:txBody>
          <a:bodyPr anchorCtr="0" anchor="ctr" bIns="91425" lIns="91425" rIns="91425" tIns="91425">
            <a:noAutofit/>
          </a:bodyPr>
          <a:lstStyle/>
          <a:p>
            <a:pPr lvl="0" rtl="0">
              <a:lnSpc>
                <a:spcPct val="142857"/>
              </a:lnSpc>
              <a:spcBef>
                <a:spcPts val="0"/>
              </a:spcBef>
              <a:buNone/>
            </a:pPr>
            <a:r>
              <a:rPr lang="en" sz="2200"/>
              <a:t>How can I deliver the best value right now for </a:t>
            </a:r>
            <a:r>
              <a:rPr b="1" lang="en" sz="2200"/>
              <a:t>THIS buyer</a:t>
            </a:r>
            <a:r>
              <a:rPr lang="en" sz="2200"/>
              <a:t>, in </a:t>
            </a:r>
            <a:r>
              <a:rPr b="1" lang="en" sz="2200"/>
              <a:t>THIS role</a:t>
            </a:r>
            <a:r>
              <a:rPr lang="en" sz="2200"/>
              <a:t>, for </a:t>
            </a:r>
            <a:r>
              <a:rPr b="1" lang="en" sz="2200"/>
              <a:t>THIS industry</a:t>
            </a:r>
            <a:r>
              <a:rPr lang="en" sz="2200"/>
              <a:t>, at </a:t>
            </a:r>
            <a:r>
              <a:rPr b="1" lang="en" sz="2200"/>
              <a:t>THIS stage</a:t>
            </a:r>
            <a:r>
              <a:rPr lang="en" sz="2200"/>
              <a:t> to close the sale?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0" y="0"/>
            <a:ext cx="9143999" cy="5143500"/>
          </a:xfrm>
          <a:prstGeom prst="rect">
            <a:avLst/>
          </a:prstGeom>
          <a:noFill/>
          <a:ln>
            <a:noFill/>
          </a:ln>
        </p:spPr>
      </p:pic>
      <p:sp>
        <p:nvSpPr>
          <p:cNvPr id="75" name="Shape 75"/>
          <p:cNvSpPr txBox="1"/>
          <p:nvPr>
            <p:ph idx="1" type="body"/>
          </p:nvPr>
        </p:nvSpPr>
        <p:spPr>
          <a:xfrm>
            <a:off x="239525" y="1274850"/>
            <a:ext cx="4189500" cy="1300800"/>
          </a:xfrm>
          <a:prstGeom prst="rect">
            <a:avLst/>
          </a:prstGeom>
        </p:spPr>
        <p:txBody>
          <a:bodyPr anchorCtr="0" anchor="t" bIns="91425" lIns="91425" rIns="91425" tIns="91425">
            <a:noAutofit/>
          </a:bodyPr>
          <a:lstStyle/>
          <a:p>
            <a:pPr lvl="0">
              <a:spcBef>
                <a:spcPts val="0"/>
              </a:spcBef>
              <a:buNone/>
            </a:pPr>
            <a:r>
              <a:rPr lang="en" sz="2500"/>
              <a:t>Sales Reps will not meet Quota this year as they are not ready</a:t>
            </a:r>
          </a:p>
        </p:txBody>
      </p:sp>
      <p:sp>
        <p:nvSpPr>
          <p:cNvPr id="76" name="Shape 76"/>
          <p:cNvSpPr txBox="1"/>
          <p:nvPr>
            <p:ph type="title"/>
          </p:nvPr>
        </p:nvSpPr>
        <p:spPr>
          <a:xfrm>
            <a:off x="239525" y="90450"/>
            <a:ext cx="3760200" cy="1184400"/>
          </a:xfrm>
          <a:prstGeom prst="rect">
            <a:avLst/>
          </a:prstGeom>
        </p:spPr>
        <p:txBody>
          <a:bodyPr anchorCtr="0" anchor="b" bIns="91425" lIns="91425" rIns="91425" tIns="91425">
            <a:noAutofit/>
          </a:bodyPr>
          <a:lstStyle/>
          <a:p>
            <a:pPr lvl="0">
              <a:spcBef>
                <a:spcPts val="0"/>
              </a:spcBef>
              <a:buNone/>
            </a:pPr>
            <a:r>
              <a:rPr b="1" lang="en" sz="7000">
                <a:solidFill>
                  <a:srgbClr val="FF0000"/>
                </a:solidFill>
              </a:rPr>
              <a:t>60%</a:t>
            </a:r>
          </a:p>
        </p:txBody>
      </p:sp>
      <p:sp>
        <p:nvSpPr>
          <p:cNvPr id="77" name="Shape 77"/>
          <p:cNvSpPr txBox="1"/>
          <p:nvPr/>
        </p:nvSpPr>
        <p:spPr>
          <a:xfrm>
            <a:off x="5170012" y="1274850"/>
            <a:ext cx="3987900" cy="15330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lang="en" sz="2500">
                <a:solidFill>
                  <a:schemeClr val="lt2"/>
                </a:solidFill>
                <a:latin typeface="Roboto"/>
                <a:ea typeface="Roboto"/>
                <a:cs typeface="Roboto"/>
                <a:sym typeface="Roboto"/>
              </a:rPr>
              <a:t>Available Marketing Content will not be used in Sales cycles</a:t>
            </a:r>
          </a:p>
        </p:txBody>
      </p:sp>
      <p:sp>
        <p:nvSpPr>
          <p:cNvPr id="78" name="Shape 78"/>
          <p:cNvSpPr txBox="1"/>
          <p:nvPr>
            <p:ph type="title"/>
          </p:nvPr>
        </p:nvSpPr>
        <p:spPr>
          <a:xfrm>
            <a:off x="5283875" y="90450"/>
            <a:ext cx="3760200" cy="1184400"/>
          </a:xfrm>
          <a:prstGeom prst="rect">
            <a:avLst/>
          </a:prstGeom>
        </p:spPr>
        <p:txBody>
          <a:bodyPr anchorCtr="0" anchor="b" bIns="91425" lIns="91425" rIns="91425" tIns="91425">
            <a:noAutofit/>
          </a:bodyPr>
          <a:lstStyle/>
          <a:p>
            <a:pPr lvl="0" rtl="0">
              <a:spcBef>
                <a:spcPts val="0"/>
              </a:spcBef>
              <a:buNone/>
            </a:pPr>
            <a:r>
              <a:rPr b="1" lang="en" sz="7000">
                <a:solidFill>
                  <a:srgbClr val="FF0000"/>
                </a:solidFill>
              </a:rPr>
              <a:t>90%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salesica</a:t>
            </a:r>
          </a:p>
        </p:txBody>
      </p:sp>
      <p:sp>
        <p:nvSpPr>
          <p:cNvPr id="84" name="Shape 84"/>
          <p:cNvSpPr txBox="1"/>
          <p:nvPr>
            <p:ph type="title"/>
          </p:nvPr>
        </p:nvSpPr>
        <p:spPr>
          <a:xfrm>
            <a:off x="3594600" y="1999475"/>
            <a:ext cx="2086800" cy="1332600"/>
          </a:xfrm>
          <a:prstGeom prst="rect">
            <a:avLst/>
          </a:prstGeom>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600">
                <a:solidFill>
                  <a:srgbClr val="666666"/>
                </a:solidFill>
              </a:rPr>
              <a:t>Push based Sales Readiness Activities</a:t>
            </a:r>
          </a:p>
        </p:txBody>
      </p:sp>
      <p:sp>
        <p:nvSpPr>
          <p:cNvPr id="85" name="Shape 85"/>
          <p:cNvSpPr txBox="1"/>
          <p:nvPr>
            <p:ph type="title"/>
          </p:nvPr>
        </p:nvSpPr>
        <p:spPr>
          <a:xfrm>
            <a:off x="5795900" y="2018825"/>
            <a:ext cx="1833900" cy="1293900"/>
          </a:xfrm>
          <a:prstGeom prst="rect">
            <a:avLst/>
          </a:prstGeom>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600">
                <a:solidFill>
                  <a:srgbClr val="666666"/>
                </a:solidFill>
              </a:rPr>
              <a:t>Interactive Virtual Assistants</a:t>
            </a:r>
          </a:p>
        </p:txBody>
      </p:sp>
      <p:sp>
        <p:nvSpPr>
          <p:cNvPr id="86" name="Shape 86"/>
          <p:cNvSpPr txBox="1"/>
          <p:nvPr>
            <p:ph idx="4294967295" type="body"/>
          </p:nvPr>
        </p:nvSpPr>
        <p:spPr>
          <a:xfrm>
            <a:off x="251100" y="812100"/>
            <a:ext cx="8641800" cy="909900"/>
          </a:xfrm>
          <a:prstGeom prst="rect">
            <a:avLst/>
          </a:prstGeom>
        </p:spPr>
        <p:txBody>
          <a:bodyPr anchorCtr="0" anchor="ctr" bIns="91425" lIns="91425" rIns="91425" tIns="91425">
            <a:noAutofit/>
          </a:bodyPr>
          <a:lstStyle/>
          <a:p>
            <a:pPr lvl="0" rtl="0" algn="ctr">
              <a:spcBef>
                <a:spcPts val="0"/>
              </a:spcBef>
              <a:spcAft>
                <a:spcPts val="0"/>
              </a:spcAft>
              <a:buNone/>
            </a:pPr>
            <a:r>
              <a:rPr lang="en" sz="2600">
                <a:solidFill>
                  <a:srgbClr val="000000"/>
                </a:solidFill>
                <a:latin typeface="Arial"/>
                <a:ea typeface="Arial"/>
                <a:cs typeface="Arial"/>
                <a:sym typeface="Arial"/>
              </a:rPr>
              <a:t>salesica bridges the Sales and Marketing gap using AI</a:t>
            </a:r>
          </a:p>
        </p:txBody>
      </p:sp>
      <p:sp>
        <p:nvSpPr>
          <p:cNvPr id="87" name="Shape 87"/>
          <p:cNvSpPr txBox="1"/>
          <p:nvPr/>
        </p:nvSpPr>
        <p:spPr>
          <a:xfrm>
            <a:off x="331625" y="4021300"/>
            <a:ext cx="8222100" cy="10176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en" sz="2600"/>
              <a:t>Get 100% of your Sales reps ready to sell</a:t>
            </a:r>
          </a:p>
          <a:p>
            <a:pPr lvl="0" rtl="0" algn="ctr">
              <a:lnSpc>
                <a:spcPct val="115000"/>
              </a:lnSpc>
              <a:spcBef>
                <a:spcPts val="0"/>
              </a:spcBef>
              <a:buNone/>
            </a:pPr>
            <a:r>
              <a:rPr lang="en" sz="2600"/>
              <a:t>with the right Marketing content</a:t>
            </a:r>
          </a:p>
        </p:txBody>
      </p:sp>
      <p:sp>
        <p:nvSpPr>
          <p:cNvPr id="88" name="Shape 88"/>
          <p:cNvSpPr txBox="1"/>
          <p:nvPr/>
        </p:nvSpPr>
        <p:spPr>
          <a:xfrm>
            <a:off x="1393300" y="2018825"/>
            <a:ext cx="2086800" cy="1293900"/>
          </a:xfrm>
          <a:prstGeom prst="rect">
            <a:avLst/>
          </a:prstGeom>
          <a:no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1600">
                <a:solidFill>
                  <a:srgbClr val="666666"/>
                </a:solidFill>
                <a:latin typeface="Roboto"/>
                <a:ea typeface="Roboto"/>
                <a:cs typeface="Roboto"/>
                <a:sym typeface="Roboto"/>
              </a:rPr>
              <a:t>Intelligent  discovery of Content for Events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Why Now?</a:t>
            </a:r>
          </a:p>
        </p:txBody>
      </p:sp>
      <p:sp>
        <p:nvSpPr>
          <p:cNvPr id="94" name="Shape 94"/>
          <p:cNvSpPr txBox="1"/>
          <p:nvPr>
            <p:ph idx="4294967295" type="body"/>
          </p:nvPr>
        </p:nvSpPr>
        <p:spPr>
          <a:xfrm>
            <a:off x="-6600" y="3593650"/>
            <a:ext cx="3209100" cy="602700"/>
          </a:xfrm>
          <a:prstGeom prst="rect">
            <a:avLst/>
          </a:prstGeom>
        </p:spPr>
        <p:txBody>
          <a:bodyPr anchorCtr="0" anchor="t" bIns="91425" lIns="91425" rIns="91425" tIns="91425">
            <a:noAutofit/>
          </a:bodyPr>
          <a:lstStyle/>
          <a:p>
            <a:pPr lvl="0" rtl="0" algn="ctr">
              <a:spcBef>
                <a:spcPts val="0"/>
              </a:spcBef>
              <a:buNone/>
            </a:pPr>
            <a:r>
              <a:rPr lang="en"/>
              <a:t>Millennials will be the largest generation in the U.S. workforce as of 2016</a:t>
            </a:r>
          </a:p>
          <a:p>
            <a:pPr lvl="0" rtl="0" algn="l">
              <a:spcBef>
                <a:spcPts val="0"/>
              </a:spcBef>
              <a:buNone/>
            </a:pPr>
            <a:r>
              <a:t/>
            </a:r>
            <a:endParaRPr/>
          </a:p>
        </p:txBody>
      </p:sp>
      <p:sp>
        <p:nvSpPr>
          <p:cNvPr id="95" name="Shape 95"/>
          <p:cNvSpPr txBox="1"/>
          <p:nvPr>
            <p:ph idx="4294967295" type="body"/>
          </p:nvPr>
        </p:nvSpPr>
        <p:spPr>
          <a:xfrm>
            <a:off x="5921600" y="3570850"/>
            <a:ext cx="3011700" cy="648300"/>
          </a:xfrm>
          <a:prstGeom prst="rect">
            <a:avLst/>
          </a:prstGeom>
        </p:spPr>
        <p:txBody>
          <a:bodyPr anchorCtr="0" anchor="t" bIns="91425" lIns="91425" rIns="91425" tIns="91425">
            <a:noAutofit/>
          </a:bodyPr>
          <a:lstStyle/>
          <a:p>
            <a:pPr indent="0" lvl="0" marL="0" marR="0" rtl="0" algn="ctr">
              <a:lnSpc>
                <a:spcPct val="115000"/>
              </a:lnSpc>
              <a:spcBef>
                <a:spcPts val="0"/>
              </a:spcBef>
              <a:spcAft>
                <a:spcPts val="1600"/>
              </a:spcAft>
              <a:buNone/>
            </a:pPr>
            <a:r>
              <a:rPr lang="en"/>
              <a:t>Machines can now learn and apply algorithms for Decision making </a:t>
            </a:r>
          </a:p>
        </p:txBody>
      </p:sp>
      <p:pic>
        <p:nvPicPr>
          <p:cNvPr id="96" name="Shape 96"/>
          <p:cNvPicPr preferRelativeResize="0"/>
          <p:nvPr/>
        </p:nvPicPr>
        <p:blipFill>
          <a:blip r:embed="rId3">
            <a:alphaModFix/>
          </a:blip>
          <a:stretch>
            <a:fillRect/>
          </a:stretch>
        </p:blipFill>
        <p:spPr>
          <a:xfrm>
            <a:off x="332876" y="1111750"/>
            <a:ext cx="2714344" cy="1989200"/>
          </a:xfrm>
          <a:prstGeom prst="rect">
            <a:avLst/>
          </a:prstGeom>
          <a:noFill/>
          <a:ln>
            <a:noFill/>
          </a:ln>
        </p:spPr>
      </p:pic>
      <p:pic>
        <p:nvPicPr>
          <p:cNvPr id="97" name="Shape 97"/>
          <p:cNvPicPr preferRelativeResize="0"/>
          <p:nvPr/>
        </p:nvPicPr>
        <p:blipFill>
          <a:blip r:embed="rId4">
            <a:alphaModFix/>
          </a:blip>
          <a:stretch>
            <a:fillRect/>
          </a:stretch>
        </p:blipFill>
        <p:spPr>
          <a:xfrm>
            <a:off x="6082400" y="1111767"/>
            <a:ext cx="2850900" cy="2019317"/>
          </a:xfrm>
          <a:prstGeom prst="rect">
            <a:avLst/>
          </a:prstGeom>
          <a:noFill/>
          <a:ln>
            <a:noFill/>
          </a:ln>
        </p:spPr>
      </p:pic>
      <p:sp>
        <p:nvSpPr>
          <p:cNvPr id="98" name="Shape 98"/>
          <p:cNvSpPr txBox="1"/>
          <p:nvPr>
            <p:ph idx="4294967295" type="body"/>
          </p:nvPr>
        </p:nvSpPr>
        <p:spPr>
          <a:xfrm>
            <a:off x="3283750" y="3593650"/>
            <a:ext cx="2556600" cy="719400"/>
          </a:xfrm>
          <a:prstGeom prst="rect">
            <a:avLst/>
          </a:prstGeom>
        </p:spPr>
        <p:txBody>
          <a:bodyPr anchorCtr="0" anchor="t" bIns="91425" lIns="91425" rIns="91425" tIns="91425">
            <a:noAutofit/>
          </a:bodyPr>
          <a:lstStyle/>
          <a:p>
            <a:pPr indent="0" lvl="0" marL="0" marR="0" rtl="0" algn="ctr">
              <a:lnSpc>
                <a:spcPct val="115000"/>
              </a:lnSpc>
              <a:spcBef>
                <a:spcPts val="0"/>
              </a:spcBef>
              <a:spcAft>
                <a:spcPts val="1600"/>
              </a:spcAft>
              <a:buNone/>
            </a:pPr>
            <a:r>
              <a:rPr lang="en"/>
              <a:t>Collaboration Platforms have evolved significantly </a:t>
            </a:r>
          </a:p>
        </p:txBody>
      </p:sp>
      <p:pic>
        <p:nvPicPr>
          <p:cNvPr id="99" name="Shape 99"/>
          <p:cNvPicPr preferRelativeResize="0"/>
          <p:nvPr/>
        </p:nvPicPr>
        <p:blipFill>
          <a:blip r:embed="rId5">
            <a:alphaModFix/>
          </a:blip>
          <a:stretch>
            <a:fillRect/>
          </a:stretch>
        </p:blipFill>
        <p:spPr>
          <a:xfrm>
            <a:off x="4612725" y="1262500"/>
            <a:ext cx="903200" cy="762606"/>
          </a:xfrm>
          <a:prstGeom prst="rect">
            <a:avLst/>
          </a:prstGeom>
          <a:noFill/>
          <a:ln>
            <a:noFill/>
          </a:ln>
        </p:spPr>
      </p:pic>
      <p:pic>
        <p:nvPicPr>
          <p:cNvPr id="100" name="Shape 100"/>
          <p:cNvPicPr preferRelativeResize="0"/>
          <p:nvPr/>
        </p:nvPicPr>
        <p:blipFill>
          <a:blip r:embed="rId6">
            <a:alphaModFix/>
          </a:blip>
          <a:stretch>
            <a:fillRect/>
          </a:stretch>
        </p:blipFill>
        <p:spPr>
          <a:xfrm>
            <a:off x="3619052" y="2143574"/>
            <a:ext cx="903200" cy="903200"/>
          </a:xfrm>
          <a:prstGeom prst="rect">
            <a:avLst/>
          </a:prstGeom>
          <a:noFill/>
          <a:ln>
            <a:noFill/>
          </a:ln>
        </p:spPr>
      </p:pic>
      <p:pic>
        <p:nvPicPr>
          <p:cNvPr id="101" name="Shape 101"/>
          <p:cNvPicPr preferRelativeResize="0"/>
          <p:nvPr/>
        </p:nvPicPr>
        <p:blipFill>
          <a:blip r:embed="rId7">
            <a:alphaModFix/>
          </a:blip>
          <a:stretch>
            <a:fillRect/>
          </a:stretch>
        </p:blipFill>
        <p:spPr>
          <a:xfrm>
            <a:off x="3553100" y="1192200"/>
            <a:ext cx="969150" cy="969150"/>
          </a:xfrm>
          <a:prstGeom prst="rect">
            <a:avLst/>
          </a:prstGeom>
          <a:noFill/>
          <a:ln>
            <a:noFill/>
          </a:ln>
        </p:spPr>
      </p:pic>
      <p:pic>
        <p:nvPicPr>
          <p:cNvPr id="102" name="Shape 102"/>
          <p:cNvPicPr preferRelativeResize="0"/>
          <p:nvPr/>
        </p:nvPicPr>
        <p:blipFill rotWithShape="1">
          <a:blip r:embed="rId8">
            <a:alphaModFix/>
          </a:blip>
          <a:srcRect b="0" l="15553" r="17233" t="0"/>
          <a:stretch/>
        </p:blipFill>
        <p:spPr>
          <a:xfrm>
            <a:off x="4522250" y="2143575"/>
            <a:ext cx="1084149" cy="9031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Product</a:t>
            </a:r>
          </a:p>
        </p:txBody>
      </p:sp>
      <p:sp>
        <p:nvSpPr>
          <p:cNvPr id="108" name="Shape 108"/>
          <p:cNvSpPr/>
          <p:nvPr/>
        </p:nvSpPr>
        <p:spPr>
          <a:xfrm>
            <a:off x="2994212" y="2513625"/>
            <a:ext cx="968099" cy="968099"/>
          </a:xfrm>
          <a:prstGeom prst="ellipse">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1" lang="en" sz="700"/>
              <a:t>Knowledge Acquisition</a:t>
            </a:r>
          </a:p>
          <a:p>
            <a:pPr lvl="0" rtl="0" algn="l">
              <a:spcBef>
                <a:spcPts val="0"/>
              </a:spcBef>
              <a:buNone/>
            </a:pPr>
            <a:r>
              <a:rPr b="1" lang="en" sz="700"/>
              <a:t>Tooling</a:t>
            </a:r>
          </a:p>
        </p:txBody>
      </p:sp>
      <p:sp>
        <p:nvSpPr>
          <p:cNvPr id="109" name="Shape 109"/>
          <p:cNvSpPr txBox="1"/>
          <p:nvPr/>
        </p:nvSpPr>
        <p:spPr>
          <a:xfrm>
            <a:off x="114125" y="1351550"/>
            <a:ext cx="1973400" cy="3671100"/>
          </a:xfrm>
          <a:prstGeom prst="rect">
            <a:avLst/>
          </a:prstGeom>
          <a:noFill/>
          <a:ln>
            <a:noFill/>
          </a:ln>
        </p:spPr>
        <p:txBody>
          <a:bodyPr anchorCtr="0" anchor="ctr" bIns="91425" lIns="91425" rIns="91425" tIns="91425">
            <a:noAutofit/>
          </a:bodyPr>
          <a:lstStyle/>
          <a:p>
            <a:pPr lvl="0" rtl="0">
              <a:spcBef>
                <a:spcPts val="0"/>
              </a:spcBef>
              <a:buNone/>
            </a:pPr>
            <a:r>
              <a:rPr lang="en" sz="900">
                <a:solidFill>
                  <a:srgbClr val="4A86E8"/>
                </a:solidFill>
              </a:rPr>
              <a:t>SFA Applications</a:t>
            </a:r>
          </a:p>
          <a:p>
            <a:pPr lvl="0" rtl="0">
              <a:spcBef>
                <a:spcPts val="0"/>
              </a:spcBef>
              <a:buNone/>
            </a:pPr>
            <a:r>
              <a:rPr lang="en" sz="900">
                <a:solidFill>
                  <a:srgbClr val="4A86E8"/>
                </a:solidFill>
              </a:rPr>
              <a:t>Training Applications</a:t>
            </a:r>
          </a:p>
          <a:p>
            <a:pPr lvl="0" rtl="0">
              <a:spcBef>
                <a:spcPts val="0"/>
              </a:spcBef>
              <a:buNone/>
            </a:pPr>
            <a:r>
              <a:rPr lang="en" sz="900">
                <a:solidFill>
                  <a:srgbClr val="4A86E8"/>
                </a:solidFill>
              </a:rPr>
              <a:t>Human Resource Applications</a:t>
            </a:r>
          </a:p>
          <a:p>
            <a:pPr lvl="0" rtl="0">
              <a:spcBef>
                <a:spcPts val="0"/>
              </a:spcBef>
              <a:buNone/>
            </a:pPr>
            <a:r>
              <a:rPr lang="en" sz="900">
                <a:solidFill>
                  <a:srgbClr val="4A86E8"/>
                </a:solidFill>
              </a:rPr>
              <a:t>Email</a:t>
            </a:r>
          </a:p>
          <a:p>
            <a:pPr lvl="0" rtl="0">
              <a:spcBef>
                <a:spcPts val="0"/>
              </a:spcBef>
              <a:buNone/>
            </a:pPr>
            <a:r>
              <a:rPr lang="en" sz="900">
                <a:solidFill>
                  <a:srgbClr val="4A86E8"/>
                </a:solidFill>
              </a:rPr>
              <a:t>Social Feeds</a:t>
            </a:r>
          </a:p>
          <a:p>
            <a:pPr lvl="0" rtl="0">
              <a:spcBef>
                <a:spcPts val="0"/>
              </a:spcBef>
              <a:buNone/>
            </a:pPr>
            <a:r>
              <a:rPr lang="en" sz="900">
                <a:solidFill>
                  <a:srgbClr val="4A86E8"/>
                </a:solidFill>
              </a:rPr>
              <a:t>Success Stories</a:t>
            </a:r>
          </a:p>
          <a:p>
            <a:pPr lvl="0" rtl="0">
              <a:spcBef>
                <a:spcPts val="0"/>
              </a:spcBef>
              <a:buNone/>
            </a:pPr>
            <a:r>
              <a:rPr lang="en" sz="900">
                <a:solidFill>
                  <a:srgbClr val="4A86E8"/>
                </a:solidFill>
              </a:rPr>
              <a:t>Competitive</a:t>
            </a:r>
          </a:p>
          <a:p>
            <a:pPr lvl="0" rtl="0">
              <a:spcBef>
                <a:spcPts val="0"/>
              </a:spcBef>
              <a:buNone/>
            </a:pPr>
            <a:r>
              <a:rPr lang="en" sz="900">
                <a:solidFill>
                  <a:srgbClr val="4A86E8"/>
                </a:solidFill>
              </a:rPr>
              <a:t>Product Info</a:t>
            </a:r>
          </a:p>
          <a:p>
            <a:pPr lvl="0" rtl="0">
              <a:spcBef>
                <a:spcPts val="0"/>
              </a:spcBef>
              <a:buNone/>
            </a:pPr>
            <a:r>
              <a:rPr lang="en" sz="900">
                <a:solidFill>
                  <a:srgbClr val="4A86E8"/>
                </a:solidFill>
              </a:rPr>
              <a:t>Sales Training</a:t>
            </a:r>
          </a:p>
          <a:p>
            <a:pPr lvl="0" rtl="0">
              <a:spcBef>
                <a:spcPts val="0"/>
              </a:spcBef>
              <a:buNone/>
            </a:pPr>
            <a:r>
              <a:rPr lang="en" sz="900">
                <a:solidFill>
                  <a:srgbClr val="4A86E8"/>
                </a:solidFill>
              </a:rPr>
              <a:t>Marketing Collateral</a:t>
            </a:r>
          </a:p>
          <a:p>
            <a:pPr lvl="0" rtl="0">
              <a:spcBef>
                <a:spcPts val="0"/>
              </a:spcBef>
              <a:buNone/>
            </a:pPr>
            <a:r>
              <a:rPr lang="en" sz="900">
                <a:solidFill>
                  <a:srgbClr val="4A86E8"/>
                </a:solidFill>
              </a:rPr>
              <a:t>Crowdsourced</a:t>
            </a:r>
          </a:p>
          <a:p>
            <a:pPr lvl="0" rtl="0">
              <a:spcBef>
                <a:spcPts val="0"/>
              </a:spcBef>
              <a:buNone/>
            </a:pPr>
            <a:r>
              <a:rPr lang="en" sz="900">
                <a:solidFill>
                  <a:srgbClr val="4A86E8"/>
                </a:solidFill>
              </a:rPr>
              <a:t>Content Hub/CMS</a:t>
            </a:r>
          </a:p>
          <a:p>
            <a:pPr lvl="0" rtl="0">
              <a:spcBef>
                <a:spcPts val="0"/>
              </a:spcBef>
              <a:buNone/>
            </a:pPr>
            <a:r>
              <a:rPr lang="en" sz="900">
                <a:solidFill>
                  <a:srgbClr val="4A86E8"/>
                </a:solidFill>
              </a:rPr>
              <a:t>Box.net</a:t>
            </a:r>
          </a:p>
          <a:p>
            <a:pPr lvl="0" rtl="0">
              <a:spcBef>
                <a:spcPts val="0"/>
              </a:spcBef>
              <a:buNone/>
            </a:pPr>
            <a:r>
              <a:rPr lang="en" sz="900">
                <a:solidFill>
                  <a:srgbClr val="4A86E8"/>
                </a:solidFill>
              </a:rPr>
              <a:t>DropBox</a:t>
            </a:r>
          </a:p>
          <a:p>
            <a:pPr lvl="0" rtl="0">
              <a:spcBef>
                <a:spcPts val="0"/>
              </a:spcBef>
              <a:buNone/>
            </a:pPr>
            <a:r>
              <a:rPr lang="en" sz="900">
                <a:solidFill>
                  <a:srgbClr val="4A86E8"/>
                </a:solidFill>
              </a:rPr>
              <a:t>Google Docs</a:t>
            </a:r>
          </a:p>
          <a:p>
            <a:pPr lvl="0" rtl="0">
              <a:spcBef>
                <a:spcPts val="0"/>
              </a:spcBef>
              <a:buNone/>
            </a:pPr>
            <a:r>
              <a:rPr lang="en" sz="900">
                <a:solidFill>
                  <a:srgbClr val="4A86E8"/>
                </a:solidFill>
              </a:rPr>
              <a:t>Salesforce Files</a:t>
            </a:r>
          </a:p>
          <a:p>
            <a:pPr lvl="0" rtl="0">
              <a:spcBef>
                <a:spcPts val="0"/>
              </a:spcBef>
              <a:buClr>
                <a:schemeClr val="dk1"/>
              </a:buClr>
              <a:buSzPct val="122222"/>
              <a:buFont typeface="Arial"/>
              <a:buNone/>
            </a:pPr>
            <a:r>
              <a:rPr lang="en" sz="900">
                <a:solidFill>
                  <a:srgbClr val="4A86E8"/>
                </a:solidFill>
              </a:rPr>
              <a:t>Influencer Blogs</a:t>
            </a:r>
          </a:p>
          <a:p>
            <a:pPr lvl="0" rtl="0">
              <a:spcBef>
                <a:spcPts val="0"/>
              </a:spcBef>
              <a:buClr>
                <a:schemeClr val="dk1"/>
              </a:buClr>
              <a:buSzPct val="122222"/>
              <a:buFont typeface="Arial"/>
              <a:buNone/>
            </a:pPr>
            <a:r>
              <a:rPr lang="en" sz="900">
                <a:solidFill>
                  <a:srgbClr val="4A86E8"/>
                </a:solidFill>
              </a:rPr>
              <a:t>Analyst Reports</a:t>
            </a:r>
          </a:p>
          <a:p>
            <a:pPr lvl="0" rtl="0">
              <a:spcBef>
                <a:spcPts val="0"/>
              </a:spcBef>
              <a:buNone/>
            </a:pPr>
            <a:r>
              <a:rPr lang="en" sz="900">
                <a:solidFill>
                  <a:srgbClr val="4A86E8"/>
                </a:solidFill>
              </a:rPr>
              <a:t>Industry Reports</a:t>
            </a:r>
          </a:p>
          <a:p>
            <a:pPr lvl="0" rtl="0">
              <a:spcBef>
                <a:spcPts val="0"/>
              </a:spcBef>
              <a:buNone/>
            </a:pPr>
            <a:r>
              <a:rPr lang="en" sz="900">
                <a:solidFill>
                  <a:srgbClr val="4A86E8"/>
                </a:solidFill>
              </a:rPr>
              <a:t>Trade Publications</a:t>
            </a:r>
          </a:p>
          <a:p>
            <a:pPr lvl="0" rtl="0">
              <a:spcBef>
                <a:spcPts val="0"/>
              </a:spcBef>
              <a:buNone/>
            </a:pPr>
            <a:r>
              <a:rPr lang="en" sz="900">
                <a:solidFill>
                  <a:srgbClr val="4A86E8"/>
                </a:solidFill>
              </a:rPr>
              <a:t>LexisNexis</a:t>
            </a:r>
          </a:p>
          <a:p>
            <a:pPr lvl="0" rtl="0">
              <a:spcBef>
                <a:spcPts val="0"/>
              </a:spcBef>
              <a:buNone/>
            </a:pPr>
            <a:r>
              <a:t/>
            </a:r>
            <a:endParaRPr sz="900"/>
          </a:p>
          <a:p>
            <a:pPr lvl="0">
              <a:spcBef>
                <a:spcPts val="0"/>
              </a:spcBef>
              <a:buNone/>
            </a:pPr>
            <a:r>
              <a:t/>
            </a:r>
            <a:endParaRPr sz="900"/>
          </a:p>
        </p:txBody>
      </p:sp>
      <p:sp>
        <p:nvSpPr>
          <p:cNvPr id="110" name="Shape 110"/>
          <p:cNvSpPr/>
          <p:nvPr/>
        </p:nvSpPr>
        <p:spPr>
          <a:xfrm>
            <a:off x="4429200" y="3732725"/>
            <a:ext cx="968099" cy="968099"/>
          </a:xfrm>
          <a:prstGeom prst="ellipse">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700"/>
              <a:t>Operational Analytics</a:t>
            </a:r>
          </a:p>
        </p:txBody>
      </p:sp>
      <p:sp>
        <p:nvSpPr>
          <p:cNvPr id="111" name="Shape 111"/>
          <p:cNvSpPr/>
          <p:nvPr/>
        </p:nvSpPr>
        <p:spPr>
          <a:xfrm>
            <a:off x="5669673" y="1267537"/>
            <a:ext cx="968099" cy="968099"/>
          </a:xfrm>
          <a:prstGeom prst="ellipse">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700"/>
              <a:t>Event Triggers and Workflows</a:t>
            </a:r>
          </a:p>
        </p:txBody>
      </p:sp>
      <p:sp>
        <p:nvSpPr>
          <p:cNvPr id="112" name="Shape 112"/>
          <p:cNvSpPr/>
          <p:nvPr/>
        </p:nvSpPr>
        <p:spPr>
          <a:xfrm rot="-2860688">
            <a:off x="3981774" y="1943242"/>
            <a:ext cx="335959" cy="49970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7498013">
            <a:off x="3989476" y="3512786"/>
            <a:ext cx="336065" cy="49977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8534725" y="2689200"/>
            <a:ext cx="291299" cy="305699"/>
          </a:xfrm>
          <a:prstGeom prst="smileyFace">
            <a:avLst>
              <a:gd fmla="val 4653"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1379075" y="2416950"/>
            <a:ext cx="1369499" cy="1263299"/>
          </a:xfrm>
          <a:prstGeom prst="stripedRightArrow">
            <a:avLst>
              <a:gd fmla="val 50000" name="adj1"/>
              <a:gd fmla="val 50000" name="adj2"/>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000"/>
              <a:t>Salesica Content &amp; Data  Pipeline</a:t>
            </a:r>
          </a:p>
        </p:txBody>
      </p:sp>
      <p:sp>
        <p:nvSpPr>
          <p:cNvPr id="116" name="Shape 116"/>
          <p:cNvSpPr/>
          <p:nvPr/>
        </p:nvSpPr>
        <p:spPr>
          <a:xfrm>
            <a:off x="4207950" y="2901525"/>
            <a:ext cx="291299" cy="246299"/>
          </a:xfrm>
          <a:prstGeom prst="chevron">
            <a:avLst>
              <a:gd fmla="val 50000"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4436550" y="2901525"/>
            <a:ext cx="291299" cy="246299"/>
          </a:xfrm>
          <a:prstGeom prst="chevron">
            <a:avLst>
              <a:gd fmla="val 50000"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211950" y="2874525"/>
            <a:ext cx="291299" cy="246299"/>
          </a:xfrm>
          <a:prstGeom prst="chevron">
            <a:avLst>
              <a:gd fmla="val 50000"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6770873" y="2424200"/>
            <a:ext cx="968099" cy="968099"/>
          </a:xfrm>
          <a:prstGeom prst="ellipse">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700"/>
              <a:t>Delivery and Interaction</a:t>
            </a:r>
          </a:p>
          <a:p>
            <a:pPr lvl="0" rtl="0" algn="ctr">
              <a:spcBef>
                <a:spcPts val="0"/>
              </a:spcBef>
              <a:buNone/>
            </a:pPr>
            <a:r>
              <a:rPr b="1" lang="en" sz="700"/>
              <a:t>BOTs</a:t>
            </a:r>
          </a:p>
        </p:txBody>
      </p:sp>
      <p:sp>
        <p:nvSpPr>
          <p:cNvPr id="120" name="Shape 120"/>
          <p:cNvSpPr/>
          <p:nvPr/>
        </p:nvSpPr>
        <p:spPr>
          <a:xfrm rot="7939312">
            <a:off x="6737054" y="3410971"/>
            <a:ext cx="335959" cy="49970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rot="3301987">
            <a:off x="6700747" y="1943207"/>
            <a:ext cx="336065" cy="499772"/>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txBox="1"/>
          <p:nvPr/>
        </p:nvSpPr>
        <p:spPr>
          <a:xfrm>
            <a:off x="7738975" y="2032575"/>
            <a:ext cx="858599" cy="1831799"/>
          </a:xfrm>
          <a:prstGeom prst="rect">
            <a:avLst/>
          </a:prstGeom>
          <a:noFill/>
          <a:ln>
            <a:noFill/>
          </a:ln>
        </p:spPr>
        <p:txBody>
          <a:bodyPr anchorCtr="0" anchor="ctr" bIns="91425" lIns="91425" rIns="91425" tIns="91425">
            <a:noAutofit/>
          </a:bodyPr>
          <a:lstStyle/>
          <a:p>
            <a:pPr lvl="0" rtl="0">
              <a:spcBef>
                <a:spcPts val="0"/>
              </a:spcBef>
              <a:buNone/>
            </a:pPr>
            <a:r>
              <a:rPr lang="en" sz="900">
                <a:solidFill>
                  <a:srgbClr val="4A86E8"/>
                </a:solidFill>
              </a:rPr>
              <a:t>Chatter</a:t>
            </a:r>
          </a:p>
          <a:p>
            <a:pPr lvl="0" rtl="0">
              <a:spcBef>
                <a:spcPts val="0"/>
              </a:spcBef>
              <a:buNone/>
            </a:pPr>
            <a:r>
              <a:rPr lang="en" sz="900">
                <a:solidFill>
                  <a:srgbClr val="4A86E8"/>
                </a:solidFill>
              </a:rPr>
              <a:t>Slack</a:t>
            </a:r>
          </a:p>
          <a:p>
            <a:pPr lvl="0" rtl="0">
              <a:spcBef>
                <a:spcPts val="0"/>
              </a:spcBef>
              <a:buNone/>
            </a:pPr>
            <a:r>
              <a:rPr lang="en" sz="900">
                <a:solidFill>
                  <a:srgbClr val="4A86E8"/>
                </a:solidFill>
              </a:rPr>
              <a:t>Yammer</a:t>
            </a:r>
          </a:p>
          <a:p>
            <a:pPr lvl="0" rtl="0">
              <a:spcBef>
                <a:spcPts val="0"/>
              </a:spcBef>
              <a:buNone/>
            </a:pPr>
            <a:r>
              <a:rPr lang="en" sz="900">
                <a:solidFill>
                  <a:srgbClr val="4A86E8"/>
                </a:solidFill>
              </a:rPr>
              <a:t>FB for Work</a:t>
            </a:r>
          </a:p>
          <a:p>
            <a:pPr lvl="0" rtl="0">
              <a:spcBef>
                <a:spcPts val="0"/>
              </a:spcBef>
              <a:buNone/>
            </a:pPr>
            <a:r>
              <a:rPr lang="en" sz="900">
                <a:solidFill>
                  <a:srgbClr val="4A86E8"/>
                </a:solidFill>
              </a:rPr>
              <a:t>Email</a:t>
            </a:r>
          </a:p>
          <a:p>
            <a:pPr lvl="0" rtl="0">
              <a:spcBef>
                <a:spcPts val="0"/>
              </a:spcBef>
              <a:buNone/>
            </a:pPr>
            <a:r>
              <a:t/>
            </a:r>
            <a:endParaRPr sz="900">
              <a:solidFill>
                <a:srgbClr val="4A86E8"/>
              </a:solidFill>
            </a:endParaRPr>
          </a:p>
        </p:txBody>
      </p:sp>
      <p:sp>
        <p:nvSpPr>
          <p:cNvPr id="123" name="Shape 123"/>
          <p:cNvSpPr/>
          <p:nvPr/>
        </p:nvSpPr>
        <p:spPr>
          <a:xfrm>
            <a:off x="4429198" y="1267525"/>
            <a:ext cx="968099" cy="968099"/>
          </a:xfrm>
          <a:prstGeom prst="ellipse">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700"/>
              <a:t>Intelligent  Targeting</a:t>
            </a:r>
          </a:p>
        </p:txBody>
      </p:sp>
      <p:sp>
        <p:nvSpPr>
          <p:cNvPr id="124" name="Shape 124"/>
          <p:cNvSpPr/>
          <p:nvPr/>
        </p:nvSpPr>
        <p:spPr>
          <a:xfrm>
            <a:off x="5669662" y="3680250"/>
            <a:ext cx="968099" cy="968099"/>
          </a:xfrm>
          <a:prstGeom prst="ellipse">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700"/>
              <a:t>Learning </a:t>
            </a:r>
          </a:p>
          <a:p>
            <a:pPr lvl="0" rtl="0" algn="ctr">
              <a:spcBef>
                <a:spcPts val="0"/>
              </a:spcBef>
              <a:buNone/>
            </a:pPr>
            <a:r>
              <a:rPr b="1" lang="en" sz="700"/>
              <a:t>Engine</a:t>
            </a:r>
          </a:p>
        </p:txBody>
      </p:sp>
      <p:sp>
        <p:nvSpPr>
          <p:cNvPr id="125" name="Shape 125"/>
          <p:cNvSpPr txBox="1"/>
          <p:nvPr/>
        </p:nvSpPr>
        <p:spPr>
          <a:xfrm>
            <a:off x="3962300" y="4203400"/>
            <a:ext cx="858599" cy="750299"/>
          </a:xfrm>
          <a:prstGeom prst="rect">
            <a:avLst/>
          </a:prstGeom>
          <a:noFill/>
          <a:ln>
            <a:noFill/>
          </a:ln>
        </p:spPr>
        <p:txBody>
          <a:bodyPr anchorCtr="0" anchor="ctr" bIns="91425" lIns="91425" rIns="91425" tIns="91425">
            <a:noAutofit/>
          </a:bodyPr>
          <a:lstStyle/>
          <a:p>
            <a:pPr lvl="0" rtl="0">
              <a:spcBef>
                <a:spcPts val="0"/>
              </a:spcBef>
              <a:buNone/>
            </a:pPr>
            <a:r>
              <a:rPr lang="en" sz="900">
                <a:solidFill>
                  <a:srgbClr val="4A86E8"/>
                </a:solidFill>
              </a:rPr>
              <a:t>Self</a:t>
            </a:r>
          </a:p>
          <a:p>
            <a:pPr lvl="0" rtl="0">
              <a:spcBef>
                <a:spcPts val="0"/>
              </a:spcBef>
              <a:buNone/>
            </a:pPr>
            <a:r>
              <a:rPr lang="en" sz="900">
                <a:solidFill>
                  <a:srgbClr val="4A86E8"/>
                </a:solidFill>
              </a:rPr>
              <a:t>Team</a:t>
            </a:r>
          </a:p>
          <a:p>
            <a:pPr lvl="0" rtl="0">
              <a:spcBef>
                <a:spcPts val="0"/>
              </a:spcBef>
              <a:buNone/>
            </a:pPr>
            <a:r>
              <a:rPr lang="en" sz="900">
                <a:solidFill>
                  <a:srgbClr val="4A86E8"/>
                </a:solidFill>
              </a:rPr>
              <a:t>Company</a:t>
            </a:r>
          </a:p>
        </p:txBody>
      </p:sp>
      <p:sp>
        <p:nvSpPr>
          <p:cNvPr id="126" name="Shape 126"/>
          <p:cNvSpPr txBox="1"/>
          <p:nvPr/>
        </p:nvSpPr>
        <p:spPr>
          <a:xfrm>
            <a:off x="3386550" y="638725"/>
            <a:ext cx="1050000" cy="1233900"/>
          </a:xfrm>
          <a:prstGeom prst="rect">
            <a:avLst/>
          </a:prstGeom>
          <a:noFill/>
          <a:ln>
            <a:noFill/>
          </a:ln>
        </p:spPr>
        <p:txBody>
          <a:bodyPr anchorCtr="0" anchor="ctr" bIns="91425" lIns="91425" rIns="91425" tIns="91425">
            <a:noAutofit/>
          </a:bodyPr>
          <a:lstStyle/>
          <a:p>
            <a:pPr lvl="0" rtl="0">
              <a:spcBef>
                <a:spcPts val="0"/>
              </a:spcBef>
              <a:buNone/>
            </a:pPr>
            <a:r>
              <a:t/>
            </a:r>
            <a:endParaRPr sz="900">
              <a:solidFill>
                <a:srgbClr val="4A86E8"/>
              </a:solidFill>
            </a:endParaRPr>
          </a:p>
          <a:p>
            <a:pPr lvl="0" rtl="0">
              <a:spcBef>
                <a:spcPts val="0"/>
              </a:spcBef>
              <a:buNone/>
            </a:pPr>
            <a:r>
              <a:rPr lang="en" sz="900">
                <a:solidFill>
                  <a:srgbClr val="4A86E8"/>
                </a:solidFill>
              </a:rPr>
              <a:t>CRM</a:t>
            </a:r>
          </a:p>
          <a:p>
            <a:pPr lvl="0" rtl="0">
              <a:spcBef>
                <a:spcPts val="0"/>
              </a:spcBef>
              <a:buNone/>
            </a:pPr>
            <a:r>
              <a:rPr lang="en" sz="900">
                <a:solidFill>
                  <a:srgbClr val="4A86E8"/>
                </a:solidFill>
              </a:rPr>
              <a:t>Marketo</a:t>
            </a:r>
          </a:p>
          <a:p>
            <a:pPr lvl="0" rtl="0">
              <a:spcBef>
                <a:spcPts val="0"/>
              </a:spcBef>
              <a:buNone/>
            </a:pPr>
            <a:r>
              <a:rPr lang="en" sz="900">
                <a:solidFill>
                  <a:srgbClr val="4A86E8"/>
                </a:solidFill>
              </a:rPr>
              <a:t>Account based</a:t>
            </a:r>
          </a:p>
          <a:p>
            <a:pPr lvl="0" rtl="0">
              <a:spcBef>
                <a:spcPts val="0"/>
              </a:spcBef>
              <a:buNone/>
            </a:pPr>
            <a:r>
              <a:rPr lang="en" sz="900">
                <a:solidFill>
                  <a:srgbClr val="4A86E8"/>
                </a:solidFill>
              </a:rPr>
              <a:t>Buyer Profile</a:t>
            </a:r>
          </a:p>
          <a:p>
            <a:pPr lvl="0" rtl="0">
              <a:spcBef>
                <a:spcPts val="0"/>
              </a:spcBef>
              <a:buNone/>
            </a:pPr>
            <a:r>
              <a:rPr lang="en" sz="900">
                <a:solidFill>
                  <a:srgbClr val="4A86E8"/>
                </a:solidFill>
              </a:rPr>
              <a:t>Buying Stage</a:t>
            </a:r>
          </a:p>
          <a:p>
            <a:pPr lvl="0" rtl="0">
              <a:spcBef>
                <a:spcPts val="0"/>
              </a:spcBef>
              <a:buClr>
                <a:schemeClr val="dk1"/>
              </a:buClr>
              <a:buSzPct val="122222"/>
              <a:buFont typeface="Arial"/>
              <a:buNone/>
            </a:pPr>
            <a:r>
              <a:rPr lang="en" sz="900">
                <a:solidFill>
                  <a:srgbClr val="4A86E8"/>
                </a:solidFill>
              </a:rPr>
              <a:t>CRM Attributes</a:t>
            </a:r>
          </a:p>
          <a:p>
            <a:pPr lvl="0" rtl="0">
              <a:spcBef>
                <a:spcPts val="0"/>
              </a:spcBef>
              <a:buNone/>
            </a:pPr>
            <a:r>
              <a:rPr lang="en" sz="900">
                <a:solidFill>
                  <a:srgbClr val="4A86E8"/>
                </a:solidFill>
              </a:rPr>
              <a:t>Industry</a:t>
            </a:r>
          </a:p>
          <a:p>
            <a:pPr lvl="0" rtl="0">
              <a:spcBef>
                <a:spcPts val="0"/>
              </a:spcBef>
              <a:buNone/>
            </a:pPr>
            <a:r>
              <a:rPr lang="en" sz="900">
                <a:solidFill>
                  <a:srgbClr val="4A86E8"/>
                </a:solidFill>
              </a:rPr>
              <a:t>Competitive</a:t>
            </a:r>
          </a:p>
          <a:p>
            <a:pPr lvl="0" rtl="0">
              <a:spcBef>
                <a:spcPts val="0"/>
              </a:spcBef>
              <a:buNone/>
            </a:pPr>
            <a:r>
              <a:t/>
            </a:r>
            <a:endParaRPr sz="900">
              <a:solidFill>
                <a:srgbClr val="4A86E8"/>
              </a:solidFill>
            </a:endParaRPr>
          </a:p>
          <a:p>
            <a:pPr lvl="0" rtl="0">
              <a:spcBef>
                <a:spcPts val="0"/>
              </a:spcBef>
              <a:buNone/>
            </a:pPr>
            <a:r>
              <a:t/>
            </a:r>
            <a:endParaRPr sz="900">
              <a:solidFill>
                <a:srgbClr val="4A86E8"/>
              </a:solidFill>
            </a:endParaRPr>
          </a:p>
        </p:txBody>
      </p:sp>
      <p:sp>
        <p:nvSpPr>
          <p:cNvPr id="127" name="Shape 127"/>
          <p:cNvSpPr txBox="1"/>
          <p:nvPr/>
        </p:nvSpPr>
        <p:spPr>
          <a:xfrm>
            <a:off x="8309875" y="2235625"/>
            <a:ext cx="647700" cy="305699"/>
          </a:xfrm>
          <a:prstGeom prst="rect">
            <a:avLst/>
          </a:prstGeom>
          <a:noFill/>
          <a:ln>
            <a:noFill/>
          </a:ln>
        </p:spPr>
        <p:txBody>
          <a:bodyPr anchorCtr="0" anchor="ctr" bIns="91425" lIns="91425" rIns="91425" tIns="91425">
            <a:noAutofit/>
          </a:bodyPr>
          <a:lstStyle/>
          <a:p>
            <a:pPr lvl="0" rtl="0">
              <a:spcBef>
                <a:spcPts val="0"/>
              </a:spcBef>
              <a:buNone/>
            </a:pPr>
            <a:r>
              <a:t/>
            </a:r>
            <a:endParaRPr sz="900">
              <a:solidFill>
                <a:srgbClr val="4A86E8"/>
              </a:solidFill>
            </a:endParaRPr>
          </a:p>
          <a:p>
            <a:pPr lvl="0" rtl="0">
              <a:spcBef>
                <a:spcPts val="0"/>
              </a:spcBef>
              <a:buNone/>
            </a:pPr>
            <a:r>
              <a:rPr lang="en" sz="900">
                <a:solidFill>
                  <a:srgbClr val="4A86E8"/>
                </a:solidFill>
              </a:rPr>
              <a:t>Sales Rep</a:t>
            </a:r>
          </a:p>
        </p:txBody>
      </p:sp>
      <p:pic>
        <p:nvPicPr>
          <p:cNvPr id="128" name="Shape 128"/>
          <p:cNvPicPr preferRelativeResize="0"/>
          <p:nvPr/>
        </p:nvPicPr>
        <p:blipFill>
          <a:blip r:embed="rId3">
            <a:alphaModFix/>
          </a:blip>
          <a:stretch>
            <a:fillRect/>
          </a:stretch>
        </p:blipFill>
        <p:spPr>
          <a:xfrm>
            <a:off x="4892225" y="2352525"/>
            <a:ext cx="1162187" cy="1122685"/>
          </a:xfrm>
          <a:prstGeom prst="rect">
            <a:avLst/>
          </a:prstGeom>
          <a:noFill/>
          <a:ln>
            <a:noFill/>
          </a:ln>
        </p:spPr>
      </p:pic>
      <p:sp>
        <p:nvSpPr>
          <p:cNvPr id="129" name="Shape 129"/>
          <p:cNvSpPr txBox="1"/>
          <p:nvPr/>
        </p:nvSpPr>
        <p:spPr>
          <a:xfrm>
            <a:off x="4627712" y="2582787"/>
            <a:ext cx="1684800" cy="750299"/>
          </a:xfrm>
          <a:prstGeom prst="rect">
            <a:avLst/>
          </a:prstGeom>
          <a:noFill/>
          <a:ln>
            <a:noFill/>
          </a:ln>
        </p:spPr>
        <p:txBody>
          <a:bodyPr anchorCtr="0" anchor="t" bIns="91425" lIns="91425" rIns="91425" tIns="91425">
            <a:noAutofit/>
          </a:bodyPr>
          <a:lstStyle/>
          <a:p>
            <a:pPr lvl="0" rtl="0" algn="ctr">
              <a:spcBef>
                <a:spcPts val="0"/>
              </a:spcBef>
              <a:buNone/>
            </a:pPr>
            <a:r>
              <a:rPr lang="en" sz="800"/>
              <a:t>Enterprise Knowledge Graph</a:t>
            </a:r>
          </a:p>
          <a:p>
            <a:pPr lvl="0" rtl="0" algn="ctr">
              <a:spcBef>
                <a:spcPts val="0"/>
              </a:spcBef>
              <a:buNone/>
            </a:pPr>
            <a:r>
              <a:rPr lang="en" sz="800"/>
              <a:t>Industry Specific datasets</a:t>
            </a:r>
          </a:p>
          <a:p>
            <a:pPr lvl="0" rtl="0" algn="ctr">
              <a:spcBef>
                <a:spcPts val="0"/>
              </a:spcBef>
              <a:buNone/>
            </a:pPr>
            <a:r>
              <a:rPr lang="en" sz="800"/>
              <a:t>Product specific datasets</a:t>
            </a:r>
          </a:p>
          <a:p>
            <a:pPr lvl="0" rtl="0" algn="ctr">
              <a:spcBef>
                <a:spcPts val="0"/>
              </a:spcBef>
              <a:buNone/>
            </a:pPr>
            <a:r>
              <a:rPr lang="en" sz="800"/>
              <a:t>collective intelligence datasets</a:t>
            </a:r>
          </a:p>
          <a:p>
            <a:pPr lvl="0" algn="ctr">
              <a:spcBef>
                <a:spcPts val="0"/>
              </a:spcBef>
              <a:buNone/>
            </a:pPr>
            <a:r>
              <a:rPr lang="en" sz="800"/>
              <a:t>adaptive quizzing</a:t>
            </a:r>
          </a:p>
        </p:txBody>
      </p:sp>
      <p:sp>
        <p:nvSpPr>
          <p:cNvPr id="130" name="Shape 130"/>
          <p:cNvSpPr/>
          <p:nvPr/>
        </p:nvSpPr>
        <p:spPr>
          <a:xfrm>
            <a:off x="8826025" y="2040250"/>
            <a:ext cx="291299" cy="305699"/>
          </a:xfrm>
          <a:prstGeom prst="smileyFace">
            <a:avLst>
              <a:gd fmla="val 4653"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8852700" y="2689200"/>
            <a:ext cx="291299" cy="305699"/>
          </a:xfrm>
          <a:prstGeom prst="smileyFace">
            <a:avLst>
              <a:gd fmla="val 4653"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txBox="1"/>
          <p:nvPr/>
        </p:nvSpPr>
        <p:spPr>
          <a:xfrm>
            <a:off x="8496300" y="1598750"/>
            <a:ext cx="647700" cy="305699"/>
          </a:xfrm>
          <a:prstGeom prst="rect">
            <a:avLst/>
          </a:prstGeom>
          <a:noFill/>
          <a:ln>
            <a:noFill/>
          </a:ln>
        </p:spPr>
        <p:txBody>
          <a:bodyPr anchorCtr="0" anchor="ctr" bIns="91425" lIns="91425" rIns="91425" tIns="91425">
            <a:noAutofit/>
          </a:bodyPr>
          <a:lstStyle/>
          <a:p>
            <a:pPr lvl="0" rtl="0">
              <a:spcBef>
                <a:spcPts val="0"/>
              </a:spcBef>
              <a:buNone/>
            </a:pPr>
            <a:r>
              <a:t/>
            </a:r>
            <a:endParaRPr sz="900">
              <a:solidFill>
                <a:srgbClr val="4A86E8"/>
              </a:solidFill>
            </a:endParaRPr>
          </a:p>
          <a:p>
            <a:pPr lvl="0" rtl="0">
              <a:spcBef>
                <a:spcPts val="0"/>
              </a:spcBef>
              <a:buNone/>
            </a:pPr>
            <a:r>
              <a:rPr lang="en" sz="900">
                <a:solidFill>
                  <a:srgbClr val="4A86E8"/>
                </a:solidFill>
              </a:rPr>
              <a:t>Prospect</a:t>
            </a:r>
          </a:p>
        </p:txBody>
      </p:sp>
      <p:sp>
        <p:nvSpPr>
          <p:cNvPr id="133" name="Shape 133"/>
          <p:cNvSpPr/>
          <p:nvPr/>
        </p:nvSpPr>
        <p:spPr>
          <a:xfrm>
            <a:off x="8852700" y="3368475"/>
            <a:ext cx="291299" cy="305699"/>
          </a:xfrm>
          <a:prstGeom prst="smileyFace">
            <a:avLst>
              <a:gd fmla="val 4653" name="adj"/>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txBox="1"/>
          <p:nvPr/>
        </p:nvSpPr>
        <p:spPr>
          <a:xfrm>
            <a:off x="2959500" y="320900"/>
            <a:ext cx="3245399" cy="246299"/>
          </a:xfrm>
          <a:prstGeom prst="rect">
            <a:avLst/>
          </a:prstGeom>
          <a:solidFill>
            <a:srgbClr val="000000"/>
          </a:solidFill>
          <a:ln>
            <a:noFill/>
          </a:ln>
        </p:spPr>
        <p:txBody>
          <a:bodyPr anchorCtr="0" anchor="ctr" bIns="91425" lIns="91425" rIns="91425" tIns="91425">
            <a:noAutofit/>
          </a:bodyPr>
          <a:lstStyle/>
          <a:p>
            <a:pPr lvl="0" algn="ctr">
              <a:spcBef>
                <a:spcPts val="0"/>
              </a:spcBef>
              <a:buNone/>
            </a:pPr>
            <a:r>
              <a:rPr lang="en">
                <a:solidFill>
                  <a:srgbClr val="FFFFFF"/>
                </a:solidFill>
              </a:rPr>
              <a:t>salesica Platform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Market Size</a:t>
            </a:r>
          </a:p>
        </p:txBody>
      </p:sp>
      <p:sp>
        <p:nvSpPr>
          <p:cNvPr id="140" name="Shape 140"/>
          <p:cNvSpPr txBox="1"/>
          <p:nvPr>
            <p:ph idx="4294967295" type="body"/>
          </p:nvPr>
        </p:nvSpPr>
        <p:spPr>
          <a:xfrm>
            <a:off x="408600" y="1101900"/>
            <a:ext cx="8364300" cy="3744900"/>
          </a:xfrm>
          <a:prstGeom prst="rect">
            <a:avLst/>
          </a:prstGeom>
        </p:spPr>
        <p:txBody>
          <a:bodyPr anchorCtr="0" anchor="t" bIns="91425" lIns="91425" rIns="91425" tIns="91425">
            <a:noAutofit/>
          </a:bodyPr>
          <a:lstStyle/>
          <a:p>
            <a:pPr indent="-355600" lvl="0" marL="457200" rtl="0">
              <a:spcBef>
                <a:spcPts val="0"/>
              </a:spcBef>
              <a:buClr>
                <a:srgbClr val="333333"/>
              </a:buClr>
              <a:buSzPct val="100000"/>
              <a:buFont typeface="Arial"/>
              <a:buChar char="●"/>
            </a:pPr>
            <a:r>
              <a:rPr lang="en" sz="2000">
                <a:solidFill>
                  <a:srgbClr val="333333"/>
                </a:solidFill>
                <a:latin typeface="Arial"/>
                <a:ea typeface="Arial"/>
                <a:cs typeface="Arial"/>
                <a:sym typeface="Arial"/>
              </a:rPr>
              <a:t>Companies spend $16 billion annually on sales training</a:t>
            </a:r>
          </a:p>
          <a:p>
            <a:pPr lvl="0" rtl="0">
              <a:spcBef>
                <a:spcPts val="0"/>
              </a:spcBef>
              <a:buNone/>
            </a:pPr>
            <a:r>
              <a:t/>
            </a:r>
            <a:endParaRPr sz="1100">
              <a:solidFill>
                <a:srgbClr val="333333"/>
              </a:solidFill>
              <a:latin typeface="Arial"/>
              <a:ea typeface="Arial"/>
              <a:cs typeface="Arial"/>
              <a:sym typeface="Arial"/>
            </a:endParaRPr>
          </a:p>
          <a:p>
            <a:pPr indent="-355600" lvl="0" marL="457200" rtl="0">
              <a:spcBef>
                <a:spcPts val="0"/>
              </a:spcBef>
              <a:buClr>
                <a:srgbClr val="333333"/>
              </a:buClr>
              <a:buSzPct val="100000"/>
              <a:buFont typeface="Arial"/>
              <a:buChar char="●"/>
            </a:pPr>
            <a:r>
              <a:rPr lang="en" sz="2000">
                <a:solidFill>
                  <a:srgbClr val="222222"/>
                </a:solidFill>
                <a:latin typeface="Arial"/>
                <a:ea typeface="Arial"/>
                <a:cs typeface="Arial"/>
                <a:sym typeface="Arial"/>
              </a:rPr>
              <a:t>Companies spent $12.8 billion on sales acceleration technology last year</a:t>
            </a:r>
          </a:p>
          <a:p>
            <a:pPr lvl="0" rtl="0">
              <a:spcBef>
                <a:spcPts val="0"/>
              </a:spcBef>
              <a:buNone/>
            </a:pPr>
            <a:r>
              <a:t/>
            </a:r>
            <a:endParaRPr sz="1100">
              <a:solidFill>
                <a:srgbClr val="222222"/>
              </a:solidFill>
              <a:latin typeface="Arial"/>
              <a:ea typeface="Arial"/>
              <a:cs typeface="Arial"/>
              <a:sym typeface="Arial"/>
            </a:endParaRPr>
          </a:p>
          <a:p>
            <a:pPr indent="-355600" lvl="0" marL="457200" rtl="0">
              <a:spcBef>
                <a:spcPts val="0"/>
              </a:spcBef>
              <a:buClr>
                <a:srgbClr val="333333"/>
              </a:buClr>
              <a:buSzPct val="100000"/>
              <a:buFont typeface="Arial"/>
              <a:buChar char="●"/>
            </a:pPr>
            <a:r>
              <a:rPr lang="en" sz="2000">
                <a:solidFill>
                  <a:srgbClr val="333333"/>
                </a:solidFill>
                <a:latin typeface="Arial"/>
                <a:ea typeface="Arial"/>
                <a:cs typeface="Arial"/>
                <a:sym typeface="Arial"/>
              </a:rPr>
              <a:t>For 2015 69% increase in sales enablement technology spend</a:t>
            </a:r>
          </a:p>
          <a:p>
            <a:pPr lvl="0" rtl="0">
              <a:spcBef>
                <a:spcPts val="0"/>
              </a:spcBef>
              <a:buNone/>
            </a:pPr>
            <a:r>
              <a:t/>
            </a:r>
            <a:endParaRPr sz="1100">
              <a:solidFill>
                <a:srgbClr val="333333"/>
              </a:solidFill>
              <a:latin typeface="Arial"/>
              <a:ea typeface="Arial"/>
              <a:cs typeface="Arial"/>
              <a:sym typeface="Arial"/>
            </a:endParaRPr>
          </a:p>
          <a:p>
            <a:pPr indent="-355600" lvl="0" marL="457200" rtl="0">
              <a:spcBef>
                <a:spcPts val="0"/>
              </a:spcBef>
              <a:buClr>
                <a:srgbClr val="333333"/>
              </a:buClr>
              <a:buSzPct val="100000"/>
              <a:buFont typeface="Arial"/>
              <a:buChar char="●"/>
            </a:pPr>
            <a:r>
              <a:rPr lang="en" sz="2000">
                <a:solidFill>
                  <a:srgbClr val="333333"/>
                </a:solidFill>
                <a:latin typeface="Arial"/>
                <a:ea typeface="Arial"/>
                <a:cs typeface="Arial"/>
                <a:sym typeface="Arial"/>
              </a:rPr>
              <a:t>The artificial intelligence market is set to reach $11.1bn by 2024</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Competition</a:t>
            </a:r>
          </a:p>
          <a:p>
            <a:pPr lvl="0" rtl="0">
              <a:spcBef>
                <a:spcPts val="0"/>
              </a:spcBef>
              <a:buNone/>
            </a:pPr>
            <a:r>
              <a:t/>
            </a:r>
            <a:endParaRPr/>
          </a:p>
        </p:txBody>
      </p:sp>
      <p:sp>
        <p:nvSpPr>
          <p:cNvPr id="146" name="Shape 146"/>
          <p:cNvSpPr txBox="1"/>
          <p:nvPr>
            <p:ph idx="4294967295" type="body"/>
          </p:nvPr>
        </p:nvSpPr>
        <p:spPr>
          <a:xfrm>
            <a:off x="6208050" y="897725"/>
            <a:ext cx="2716800" cy="3927900"/>
          </a:xfrm>
          <a:prstGeom prst="rect">
            <a:avLst/>
          </a:prstGeom>
        </p:spPr>
        <p:txBody>
          <a:bodyPr anchorCtr="0" anchor="t" bIns="91425" lIns="91425" rIns="91425" tIns="91425">
            <a:noAutofit/>
          </a:bodyPr>
          <a:lstStyle/>
          <a:p>
            <a:pPr indent="0" lvl="0" marL="0" rtl="0">
              <a:spcBef>
                <a:spcPts val="0"/>
              </a:spcBef>
              <a:buNone/>
            </a:pPr>
            <a:r>
              <a:rPr b="1" lang="en" sz="1500"/>
              <a:t>Portals, Playbooks, CMS</a:t>
            </a:r>
          </a:p>
          <a:p>
            <a:pPr lvl="0" rtl="0">
              <a:spcBef>
                <a:spcPts val="0"/>
              </a:spcBef>
              <a:buNone/>
            </a:pPr>
            <a:r>
              <a:rPr lang="en" sz="1400"/>
              <a:t>Savo, CallidusCloud, Sharepoint, Confluence, SpringCM, Bloomfire,  Mediafly, Showpad, Qvidian</a:t>
            </a:r>
          </a:p>
          <a:p>
            <a:pPr indent="-317500" lvl="0" marL="457200" rtl="0">
              <a:spcBef>
                <a:spcPts val="0"/>
              </a:spcBef>
              <a:buSzPct val="100000"/>
            </a:pPr>
            <a:r>
              <a:rPr lang="en" sz="1400"/>
              <a:t>Large outdated applications, lack agility</a:t>
            </a:r>
          </a:p>
          <a:p>
            <a:pPr indent="-317500" lvl="0" marL="457200" rtl="0">
              <a:spcBef>
                <a:spcPts val="0"/>
              </a:spcBef>
              <a:buSzPct val="100000"/>
            </a:pPr>
            <a:r>
              <a:rPr lang="en" sz="1400"/>
              <a:t>Too complex for quick creation &amp; rollout </a:t>
            </a:r>
          </a:p>
          <a:p>
            <a:pPr indent="-317500" lvl="0" marL="457200" rtl="0">
              <a:spcBef>
                <a:spcPts val="0"/>
              </a:spcBef>
              <a:buSzPct val="100000"/>
            </a:pPr>
            <a:r>
              <a:rPr lang="en" sz="1400"/>
              <a:t>Not sales friendly and low adoption</a:t>
            </a:r>
          </a:p>
          <a:p>
            <a:pPr indent="-317500" lvl="0" marL="457200" rtl="0">
              <a:spcBef>
                <a:spcPts val="0"/>
              </a:spcBef>
              <a:buSzPct val="100000"/>
            </a:pPr>
            <a:r>
              <a:rPr lang="en" sz="1400"/>
              <a:t>Broad content  management  focus</a:t>
            </a:r>
          </a:p>
          <a:p>
            <a:pPr lvl="0" rtl="0">
              <a:spcBef>
                <a:spcPts val="0"/>
              </a:spcBef>
              <a:buNone/>
            </a:pPr>
            <a:r>
              <a:t/>
            </a:r>
            <a:endParaRPr b="1" sz="1400"/>
          </a:p>
        </p:txBody>
      </p:sp>
      <p:sp>
        <p:nvSpPr>
          <p:cNvPr id="147" name="Shape 147"/>
          <p:cNvSpPr txBox="1"/>
          <p:nvPr>
            <p:ph idx="4294967295" type="body"/>
          </p:nvPr>
        </p:nvSpPr>
        <p:spPr>
          <a:xfrm>
            <a:off x="3129275" y="897725"/>
            <a:ext cx="2923500" cy="4104900"/>
          </a:xfrm>
          <a:prstGeom prst="rect">
            <a:avLst/>
          </a:prstGeom>
        </p:spPr>
        <p:txBody>
          <a:bodyPr anchorCtr="0" anchor="t" bIns="91425" lIns="91425" rIns="91425" tIns="91425">
            <a:noAutofit/>
          </a:bodyPr>
          <a:lstStyle/>
          <a:p>
            <a:pPr lvl="0" rtl="0" algn="l">
              <a:spcBef>
                <a:spcPts val="0"/>
              </a:spcBef>
              <a:buNone/>
            </a:pPr>
            <a:r>
              <a:rPr b="1" lang="en" sz="1500"/>
              <a:t>Learning Management Systems</a:t>
            </a:r>
            <a:r>
              <a:rPr lang="en" sz="1500"/>
              <a:t> </a:t>
            </a:r>
          </a:p>
          <a:p>
            <a:pPr lvl="0" rtl="0">
              <a:spcBef>
                <a:spcPts val="0"/>
              </a:spcBef>
              <a:buNone/>
            </a:pPr>
            <a:r>
              <a:rPr lang="en" sz="1400"/>
              <a:t>Cornerstone, Callidus/Litmos, Mindflash, Grovo, LearnCore</a:t>
            </a:r>
          </a:p>
          <a:p>
            <a:pPr lvl="0" rtl="0">
              <a:spcBef>
                <a:spcPts val="0"/>
              </a:spcBef>
              <a:buNone/>
            </a:pPr>
            <a:r>
              <a:t/>
            </a:r>
            <a:endParaRPr sz="1400"/>
          </a:p>
          <a:p>
            <a:pPr indent="-317500" lvl="0" marL="457200" rtl="0">
              <a:spcBef>
                <a:spcPts val="0"/>
              </a:spcBef>
              <a:buSzPct val="100000"/>
            </a:pPr>
            <a:r>
              <a:rPr lang="en" sz="1400"/>
              <a:t>Large outdated applications, lack agility</a:t>
            </a:r>
          </a:p>
          <a:p>
            <a:pPr indent="-317500" lvl="0" marL="457200" rtl="0">
              <a:spcBef>
                <a:spcPts val="0"/>
              </a:spcBef>
              <a:buSzPct val="100000"/>
            </a:pPr>
            <a:r>
              <a:rPr lang="en" sz="1400"/>
              <a:t>Too complex for quick creation &amp; rollout </a:t>
            </a:r>
          </a:p>
          <a:p>
            <a:pPr indent="-317500" lvl="0" marL="457200" rtl="0">
              <a:spcBef>
                <a:spcPts val="0"/>
              </a:spcBef>
              <a:buSzPct val="100000"/>
            </a:pPr>
            <a:r>
              <a:rPr lang="en" sz="1400"/>
              <a:t>Not sales friendly and low adoption</a:t>
            </a:r>
          </a:p>
          <a:p>
            <a:pPr indent="-317500" lvl="0" marL="457200" rtl="0">
              <a:spcBef>
                <a:spcPts val="0"/>
              </a:spcBef>
              <a:buSzPct val="100000"/>
            </a:pPr>
            <a:r>
              <a:rPr lang="en" sz="1400"/>
              <a:t>Broad learning management  focus</a:t>
            </a:r>
          </a:p>
          <a:p>
            <a:pPr lvl="0" rtl="0">
              <a:spcBef>
                <a:spcPts val="0"/>
              </a:spcBef>
              <a:buNone/>
            </a:pPr>
            <a:r>
              <a:t/>
            </a:r>
            <a:endParaRPr sz="1400"/>
          </a:p>
        </p:txBody>
      </p:sp>
      <p:sp>
        <p:nvSpPr>
          <p:cNvPr id="148" name="Shape 148"/>
          <p:cNvSpPr txBox="1"/>
          <p:nvPr>
            <p:ph idx="4294967295" type="body"/>
          </p:nvPr>
        </p:nvSpPr>
        <p:spPr>
          <a:xfrm>
            <a:off x="304800" y="897725"/>
            <a:ext cx="2624700" cy="4104900"/>
          </a:xfrm>
          <a:prstGeom prst="rect">
            <a:avLst/>
          </a:prstGeom>
        </p:spPr>
        <p:txBody>
          <a:bodyPr anchorCtr="0" anchor="t" bIns="91425" lIns="91425" rIns="91425" tIns="91425">
            <a:noAutofit/>
          </a:bodyPr>
          <a:lstStyle/>
          <a:p>
            <a:pPr lvl="0" rtl="0" algn="l">
              <a:spcBef>
                <a:spcPts val="0"/>
              </a:spcBef>
              <a:buNone/>
            </a:pPr>
            <a:r>
              <a:rPr b="1" lang="en" sz="1600"/>
              <a:t>Sales Enablement Tools </a:t>
            </a:r>
          </a:p>
          <a:p>
            <a:pPr lvl="0" rtl="0">
              <a:spcBef>
                <a:spcPts val="0"/>
              </a:spcBef>
              <a:buNone/>
            </a:pPr>
            <a:r>
              <a:rPr lang="en" sz="1400"/>
              <a:t>Savo, CallidusCloud, Saleshood, MindTickle, Allego, Docurated, Highspot, KnowledgeTree, Brainshark Clearslide</a:t>
            </a:r>
          </a:p>
          <a:p>
            <a:pPr indent="-317500" lvl="0" marL="457200" rtl="0">
              <a:spcBef>
                <a:spcPts val="0"/>
              </a:spcBef>
              <a:buSzPct val="100000"/>
            </a:pPr>
            <a:r>
              <a:rPr lang="en" sz="1400"/>
              <a:t>Focused on content delivery and presentation</a:t>
            </a:r>
          </a:p>
          <a:p>
            <a:pPr indent="-317500" lvl="0" marL="457200" rtl="0">
              <a:spcBef>
                <a:spcPts val="0"/>
              </a:spcBef>
              <a:buSzPct val="100000"/>
            </a:pPr>
            <a:r>
              <a:rPr lang="en" sz="1400"/>
              <a:t>Point solutions </a:t>
            </a:r>
          </a:p>
          <a:p>
            <a:pPr indent="-317500" lvl="0" marL="457200" rtl="0">
              <a:spcBef>
                <a:spcPts val="0"/>
              </a:spcBef>
              <a:buSzPct val="100000"/>
            </a:pPr>
            <a:r>
              <a:rPr lang="en" sz="1400"/>
              <a:t>Mainly solving content issues</a:t>
            </a:r>
          </a:p>
          <a:p>
            <a:pPr indent="-317500" lvl="0" marL="457200" rtl="0">
              <a:spcBef>
                <a:spcPts val="0"/>
              </a:spcBef>
              <a:buSzPct val="100000"/>
            </a:pPr>
            <a:r>
              <a:rPr lang="en" sz="1400"/>
              <a:t>Expect reps to visit and look for information</a:t>
            </a: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Business Model</a:t>
            </a:r>
          </a:p>
        </p:txBody>
      </p:sp>
      <p:sp>
        <p:nvSpPr>
          <p:cNvPr id="154" name="Shape 154"/>
          <p:cNvSpPr txBox="1"/>
          <p:nvPr>
            <p:ph idx="4294967295" type="body"/>
          </p:nvPr>
        </p:nvSpPr>
        <p:spPr>
          <a:xfrm>
            <a:off x="400500" y="1102825"/>
            <a:ext cx="8222100" cy="2710200"/>
          </a:xfrm>
          <a:prstGeom prst="rect">
            <a:avLst/>
          </a:prstGeom>
        </p:spPr>
        <p:txBody>
          <a:bodyPr anchorCtr="0" anchor="t" bIns="91425" lIns="91425" rIns="91425" tIns="91425">
            <a:noAutofit/>
          </a:bodyPr>
          <a:lstStyle/>
          <a:p>
            <a:pPr lvl="0" rtl="0">
              <a:spcBef>
                <a:spcPts val="0"/>
              </a:spcBef>
              <a:buNone/>
            </a:pPr>
            <a:r>
              <a:rPr lang="en" sz="2400"/>
              <a:t>Initial Customer Acquisition</a:t>
            </a:r>
          </a:p>
          <a:p>
            <a:pPr indent="-368300" lvl="0" marL="914400" rtl="0">
              <a:spcBef>
                <a:spcPts val="0"/>
              </a:spcBef>
              <a:buSzPct val="100000"/>
            </a:pPr>
            <a:r>
              <a:rPr lang="en" sz="2200"/>
              <a:t>Fast growing Technology Companies</a:t>
            </a:r>
          </a:p>
          <a:p>
            <a:pPr indent="-368300" lvl="0" marL="914400" rtl="0">
              <a:spcBef>
                <a:spcPts val="0"/>
              </a:spcBef>
              <a:buSzPct val="100000"/>
            </a:pPr>
            <a:r>
              <a:rPr lang="en" sz="2200"/>
              <a:t>20 - 100 Sales Reps </a:t>
            </a:r>
          </a:p>
          <a:p>
            <a:pPr indent="-368300" lvl="0" marL="914400" rtl="0">
              <a:spcBef>
                <a:spcPts val="0"/>
              </a:spcBef>
              <a:buSzPct val="100000"/>
            </a:pPr>
            <a:r>
              <a:rPr lang="en" sz="2200"/>
              <a:t>Close to $50M in Revenue</a:t>
            </a:r>
          </a:p>
          <a:p>
            <a:pPr lvl="0" rtl="0">
              <a:spcBef>
                <a:spcPts val="0"/>
              </a:spcBef>
              <a:buNone/>
            </a:pPr>
            <a:r>
              <a:t/>
            </a:r>
            <a:endParaRPr sz="2400"/>
          </a:p>
          <a:p>
            <a:pPr lvl="0" rtl="0">
              <a:spcBef>
                <a:spcPts val="0"/>
              </a:spcBef>
              <a:buNone/>
            </a:pPr>
            <a:r>
              <a:rPr lang="en" sz="2400">
                <a:solidFill>
                  <a:schemeClr val="dk1"/>
                </a:solidFill>
              </a:rPr>
              <a:t>Goal: 10 paying customers in Year-1</a:t>
            </a:r>
          </a:p>
          <a:p>
            <a:pPr lvl="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98250" y="16350"/>
            <a:ext cx="8826600" cy="602700"/>
          </a:xfrm>
          <a:prstGeom prst="rect">
            <a:avLst/>
          </a:prstGeom>
        </p:spPr>
        <p:txBody>
          <a:bodyPr anchorCtr="0" anchor="ctr" bIns="91425" lIns="91425" rIns="91425" tIns="91425">
            <a:noAutofit/>
          </a:bodyPr>
          <a:lstStyle/>
          <a:p>
            <a:pPr indent="0" lvl="0" marL="0" marR="0" rtl="0" algn="l">
              <a:lnSpc>
                <a:spcPct val="100000"/>
              </a:lnSpc>
              <a:spcBef>
                <a:spcPts val="0"/>
              </a:spcBef>
              <a:spcAft>
                <a:spcPts val="0"/>
              </a:spcAft>
              <a:buNone/>
            </a:pPr>
            <a:r>
              <a:rPr lang="en"/>
              <a:t>Pricing</a:t>
            </a:r>
          </a:p>
        </p:txBody>
      </p:sp>
      <p:sp>
        <p:nvSpPr>
          <p:cNvPr id="160" name="Shape 160"/>
          <p:cNvSpPr txBox="1"/>
          <p:nvPr>
            <p:ph idx="4294967295" type="body"/>
          </p:nvPr>
        </p:nvSpPr>
        <p:spPr>
          <a:xfrm>
            <a:off x="1377100" y="1331525"/>
            <a:ext cx="5702100" cy="3317400"/>
          </a:xfrm>
          <a:prstGeom prst="rect">
            <a:avLst/>
          </a:prstGeom>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pPr>
            <a:r>
              <a:rPr lang="en"/>
              <a:t>Event based Targeting</a:t>
            </a:r>
          </a:p>
          <a:p>
            <a:pPr indent="-228600" lvl="0" marL="457200" rtl="0">
              <a:spcBef>
                <a:spcPts val="0"/>
              </a:spcBef>
            </a:pPr>
            <a:r>
              <a:rPr lang="en"/>
              <a:t>Scheduling and Automation</a:t>
            </a:r>
          </a:p>
          <a:p>
            <a:pPr indent="-228600" lvl="0" marL="457200" rtl="0">
              <a:spcBef>
                <a:spcPts val="0"/>
              </a:spcBef>
            </a:pPr>
            <a:r>
              <a:rPr lang="en"/>
              <a:t>Intelligent Virtual Assistant </a:t>
            </a:r>
          </a:p>
          <a:p>
            <a:pPr indent="-228600" lvl="0" marL="457200" rtl="0">
              <a:spcBef>
                <a:spcPts val="0"/>
              </a:spcBef>
            </a:pPr>
            <a:r>
              <a:rPr lang="en"/>
              <a:t>Gamification and Leaderboards</a:t>
            </a:r>
          </a:p>
          <a:p>
            <a:pPr indent="-228600" lvl="0" marL="457200" rtl="0">
              <a:spcBef>
                <a:spcPts val="0"/>
              </a:spcBef>
            </a:pPr>
            <a:r>
              <a:rPr lang="en"/>
              <a:t>Realtime Dashboards</a:t>
            </a:r>
          </a:p>
          <a:p>
            <a:pPr indent="-228600" lvl="0" marL="457200" rtl="0">
              <a:spcBef>
                <a:spcPts val="0"/>
              </a:spcBef>
            </a:pPr>
            <a:r>
              <a:rPr lang="en"/>
              <a:t>Content Collection and Tagging</a:t>
            </a:r>
          </a:p>
          <a:p>
            <a:pPr indent="-228600" lvl="0" marL="457200" rtl="0">
              <a:spcBef>
                <a:spcPts val="0"/>
              </a:spcBef>
            </a:pPr>
            <a:r>
              <a:rPr lang="en"/>
              <a:t>Salesforce.com CRM Integration</a:t>
            </a:r>
          </a:p>
          <a:p>
            <a:pPr indent="-228600" lvl="0" marL="457200" rtl="0">
              <a:spcBef>
                <a:spcPts val="0"/>
              </a:spcBef>
            </a:pPr>
            <a:r>
              <a:rPr lang="en"/>
              <a:t>Salesforce.com Chatter, Slack Integration</a:t>
            </a:r>
          </a:p>
        </p:txBody>
      </p:sp>
      <p:sp>
        <p:nvSpPr>
          <p:cNvPr id="161" name="Shape 161"/>
          <p:cNvSpPr txBox="1"/>
          <p:nvPr>
            <p:ph idx="4294967295" type="body"/>
          </p:nvPr>
        </p:nvSpPr>
        <p:spPr>
          <a:xfrm>
            <a:off x="1377100" y="897725"/>
            <a:ext cx="5702100" cy="433800"/>
          </a:xfrm>
          <a:prstGeom prst="rect">
            <a:avLst/>
          </a:prstGeom>
          <a:solidFill>
            <a:srgbClr val="6AA84F"/>
          </a:solidFill>
          <a:ln cap="flat" cmpd="sng" w="19050">
            <a:solidFill>
              <a:srgbClr val="CCCCCC"/>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a:solidFill>
                  <a:srgbClr val="FFFFFF"/>
                </a:solidFill>
              </a:rPr>
              <a:t>$20 USD/User/month</a:t>
            </a:r>
            <a:r>
              <a:rPr lang="en"/>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