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7cac08d9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27cac08d9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7cac08d9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27cac08d9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7cac08d9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27cac08d9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7cac08d9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27cac08d9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7cac08d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7cac08d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7cac08d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7cac08d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7cac08d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7cac08d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7cac08d9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7cac08d9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7cac08d9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7cac08d9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7cac08d93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7cac08d93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7cac08d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7cac08d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104cdd5745_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104cdd5745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143727"/>
            <a:ext cx="8222100" cy="14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0"/>
              <a:t>버스 이용</a:t>
            </a:r>
            <a:endParaRPr b="1" sz="5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53"/>
            <a:ext cx="8222100" cy="14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201695018 김영빈(PPT, 알고리즘</a:t>
            </a:r>
            <a:r>
              <a:rPr lang="ko" sz="2600"/>
              <a:t>)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202395012 김태환(</a:t>
            </a:r>
            <a:r>
              <a:rPr lang="ko" sz="2600"/>
              <a:t>분해, 알고리즘, 자료수집, 모델링, 과제선정)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202395014 남태호</a:t>
            </a:r>
            <a:r>
              <a:rPr lang="ko" sz="2600"/>
              <a:t>(분해, 자료수집, 모델링, 과제선정)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202396015 문기홍(발표)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모델링</a:t>
            </a:r>
            <a:endParaRPr b="1"/>
          </a:p>
        </p:txBody>
      </p:sp>
      <p:sp>
        <p:nvSpPr>
          <p:cNvPr id="248" name="Google Shape;248;p22"/>
          <p:cNvSpPr txBox="1"/>
          <p:nvPr>
            <p:ph idx="1" type="body"/>
          </p:nvPr>
        </p:nvSpPr>
        <p:spPr>
          <a:xfrm>
            <a:off x="311700" y="1237350"/>
            <a:ext cx="8520600" cy="3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무게감지 센서로 착석 여부 확인 가능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열선시트 장착으로 열선 기능 가능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충전 포트 탑재로 충전 가능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600" y="0"/>
            <a:ext cx="4681402" cy="263327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2"/>
          <p:cNvSpPr txBox="1"/>
          <p:nvPr/>
        </p:nvSpPr>
        <p:spPr>
          <a:xfrm>
            <a:off x="4232075" y="3991875"/>
            <a:ext cx="192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좌석에 앉으면 센서가 감지되어 카운트를 한다.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" name="Google Shape;251;p22"/>
          <p:cNvCxnSpPr>
            <a:stCxn id="250" idx="0"/>
          </p:cNvCxnSpPr>
          <p:nvPr/>
        </p:nvCxnSpPr>
        <p:spPr>
          <a:xfrm flipH="1" rot="10800000">
            <a:off x="5192975" y="1995075"/>
            <a:ext cx="1349100" cy="1996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비콘 기능으로 승하차 확인 가능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동작 감지 센서 장착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버스 내 승차인원 확인 가능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923" y="410000"/>
            <a:ext cx="3049375" cy="406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type="title"/>
          </p:nvPr>
        </p:nvSpPr>
        <p:spPr>
          <a:xfrm>
            <a:off x="311700" y="410000"/>
            <a:ext cx="1628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알고리즘</a:t>
            </a:r>
            <a:endParaRPr b="1"/>
          </a:p>
        </p:txBody>
      </p:sp>
      <p:sp>
        <p:nvSpPr>
          <p:cNvPr id="264" name="Google Shape;264;p24"/>
          <p:cNvSpPr/>
          <p:nvPr/>
        </p:nvSpPr>
        <p:spPr>
          <a:xfrm>
            <a:off x="3902875" y="271475"/>
            <a:ext cx="1528800" cy="685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시작</a:t>
            </a:r>
            <a:endParaRPr b="1" sz="1100"/>
          </a:p>
        </p:txBody>
      </p:sp>
      <p:sp>
        <p:nvSpPr>
          <p:cNvPr id="265" name="Google Shape;265;p24"/>
          <p:cNvSpPr/>
          <p:nvPr/>
        </p:nvSpPr>
        <p:spPr>
          <a:xfrm>
            <a:off x="3852888" y="1076325"/>
            <a:ext cx="1628775" cy="542925"/>
          </a:xfrm>
          <a:prstGeom prst="flowChartProcess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사용자가 버스 좌석 확인</a:t>
            </a:r>
            <a:endParaRPr b="1" sz="1100"/>
          </a:p>
        </p:txBody>
      </p:sp>
      <p:sp>
        <p:nvSpPr>
          <p:cNvPr id="266" name="Google Shape;266;p24"/>
          <p:cNvSpPr/>
          <p:nvPr/>
        </p:nvSpPr>
        <p:spPr>
          <a:xfrm>
            <a:off x="3427550" y="1760413"/>
            <a:ext cx="2446000" cy="86065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좌석에서 일정이상의 무게가 나가는가</a:t>
            </a:r>
            <a:endParaRPr b="1" sz="1000"/>
          </a:p>
        </p:txBody>
      </p:sp>
      <p:sp>
        <p:nvSpPr>
          <p:cNvPr id="267" name="Google Shape;267;p24"/>
          <p:cNvSpPr/>
          <p:nvPr/>
        </p:nvSpPr>
        <p:spPr>
          <a:xfrm>
            <a:off x="1095400" y="1885950"/>
            <a:ext cx="1628700" cy="68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해당 좌석에 손님이 앉아있다 판단 후 </a:t>
            </a:r>
            <a:endParaRPr b="1" sz="1100"/>
          </a:p>
        </p:txBody>
      </p:sp>
      <p:sp>
        <p:nvSpPr>
          <p:cNvPr id="268" name="Google Shape;268;p24"/>
          <p:cNvSpPr/>
          <p:nvPr/>
        </p:nvSpPr>
        <p:spPr>
          <a:xfrm>
            <a:off x="6577025" y="1885950"/>
            <a:ext cx="1797900" cy="68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해당 좌석에 손님이 앉아있지 않다고 판단</a:t>
            </a:r>
            <a:endParaRPr b="1" sz="1100"/>
          </a:p>
        </p:txBody>
      </p:sp>
      <p:sp>
        <p:nvSpPr>
          <p:cNvPr id="269" name="Google Shape;269;p24"/>
          <p:cNvSpPr/>
          <p:nvPr/>
        </p:nvSpPr>
        <p:spPr>
          <a:xfrm>
            <a:off x="1027450" y="2762250"/>
            <a:ext cx="1764600" cy="68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자리가 비어있지 않다고 표시</a:t>
            </a:r>
            <a:endParaRPr b="1" sz="1100"/>
          </a:p>
        </p:txBody>
      </p:sp>
      <p:sp>
        <p:nvSpPr>
          <p:cNvPr id="270" name="Google Shape;270;p24"/>
          <p:cNvSpPr/>
          <p:nvPr/>
        </p:nvSpPr>
        <p:spPr>
          <a:xfrm>
            <a:off x="6593675" y="2762250"/>
            <a:ext cx="1764600" cy="68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자리가 비어있다고 표시</a:t>
            </a:r>
            <a:endParaRPr b="1" sz="1100"/>
          </a:p>
        </p:txBody>
      </p:sp>
      <p:sp>
        <p:nvSpPr>
          <p:cNvPr id="271" name="Google Shape;271;p24"/>
          <p:cNvSpPr/>
          <p:nvPr/>
        </p:nvSpPr>
        <p:spPr>
          <a:xfrm>
            <a:off x="3700463" y="2762250"/>
            <a:ext cx="1900200" cy="68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결과를 종합하여 비어있는 좌석과 비어있지 않은 좌석을 표시</a:t>
            </a:r>
            <a:endParaRPr b="1" sz="1100"/>
          </a:p>
        </p:txBody>
      </p:sp>
      <p:sp>
        <p:nvSpPr>
          <p:cNvPr id="272" name="Google Shape;272;p24"/>
          <p:cNvSpPr/>
          <p:nvPr/>
        </p:nvSpPr>
        <p:spPr>
          <a:xfrm>
            <a:off x="3886163" y="3793350"/>
            <a:ext cx="1528800" cy="685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끝</a:t>
            </a:r>
            <a:endParaRPr b="1" sz="1100"/>
          </a:p>
        </p:txBody>
      </p:sp>
      <p:cxnSp>
        <p:nvCxnSpPr>
          <p:cNvPr id="273" name="Google Shape;273;p24"/>
          <p:cNvCxnSpPr>
            <a:stCxn id="264" idx="4"/>
            <a:endCxn id="265" idx="0"/>
          </p:cNvCxnSpPr>
          <p:nvPr/>
        </p:nvCxnSpPr>
        <p:spPr>
          <a:xfrm>
            <a:off x="4667275" y="957275"/>
            <a:ext cx="0" cy="1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4"/>
          <p:cNvCxnSpPr>
            <a:stCxn id="265" idx="2"/>
            <a:endCxn id="266" idx="0"/>
          </p:cNvCxnSpPr>
          <p:nvPr/>
        </p:nvCxnSpPr>
        <p:spPr>
          <a:xfrm flipH="1">
            <a:off x="4650475" y="1619250"/>
            <a:ext cx="16800" cy="1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4"/>
          <p:cNvCxnSpPr>
            <a:stCxn id="266" idx="1"/>
            <a:endCxn id="267" idx="3"/>
          </p:cNvCxnSpPr>
          <p:nvPr/>
        </p:nvCxnSpPr>
        <p:spPr>
          <a:xfrm flipH="1">
            <a:off x="2724050" y="2190738"/>
            <a:ext cx="703500" cy="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24"/>
          <p:cNvCxnSpPr>
            <a:stCxn id="266" idx="3"/>
            <a:endCxn id="268" idx="1"/>
          </p:cNvCxnSpPr>
          <p:nvPr/>
        </p:nvCxnSpPr>
        <p:spPr>
          <a:xfrm>
            <a:off x="5873550" y="2190738"/>
            <a:ext cx="703500" cy="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24"/>
          <p:cNvCxnSpPr>
            <a:stCxn id="269" idx="3"/>
            <a:endCxn id="271" idx="1"/>
          </p:cNvCxnSpPr>
          <p:nvPr/>
        </p:nvCxnSpPr>
        <p:spPr>
          <a:xfrm>
            <a:off x="2792050" y="3105150"/>
            <a:ext cx="90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4"/>
          <p:cNvCxnSpPr>
            <a:stCxn id="267" idx="2"/>
            <a:endCxn id="269" idx="0"/>
          </p:cNvCxnSpPr>
          <p:nvPr/>
        </p:nvCxnSpPr>
        <p:spPr>
          <a:xfrm>
            <a:off x="1909750" y="2571750"/>
            <a:ext cx="0" cy="1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4"/>
          <p:cNvCxnSpPr>
            <a:stCxn id="270" idx="1"/>
            <a:endCxn id="271" idx="3"/>
          </p:cNvCxnSpPr>
          <p:nvPr/>
        </p:nvCxnSpPr>
        <p:spPr>
          <a:xfrm rot="10800000">
            <a:off x="5600675" y="3105150"/>
            <a:ext cx="99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4"/>
          <p:cNvCxnSpPr>
            <a:stCxn id="268" idx="2"/>
            <a:endCxn id="270" idx="0"/>
          </p:cNvCxnSpPr>
          <p:nvPr/>
        </p:nvCxnSpPr>
        <p:spPr>
          <a:xfrm>
            <a:off x="7475975" y="2571750"/>
            <a:ext cx="0" cy="1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4"/>
          <p:cNvCxnSpPr>
            <a:stCxn id="271" idx="2"/>
            <a:endCxn id="272" idx="0"/>
          </p:cNvCxnSpPr>
          <p:nvPr/>
        </p:nvCxnSpPr>
        <p:spPr>
          <a:xfrm>
            <a:off x="4650563" y="3448050"/>
            <a:ext cx="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24"/>
          <p:cNvSpPr txBox="1"/>
          <p:nvPr/>
        </p:nvSpPr>
        <p:spPr>
          <a:xfrm>
            <a:off x="2892900" y="1885950"/>
            <a:ext cx="5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YES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4"/>
          <p:cNvSpPr txBox="1"/>
          <p:nvPr/>
        </p:nvSpPr>
        <p:spPr>
          <a:xfrm>
            <a:off x="6007575" y="1904850"/>
            <a:ext cx="5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NO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/>
          <p:nvPr/>
        </p:nvSpPr>
        <p:spPr>
          <a:xfrm>
            <a:off x="508013" y="3495443"/>
            <a:ext cx="1267200" cy="481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남은 손님수 확인 </a:t>
            </a:r>
            <a:endParaRPr b="1" sz="1200"/>
          </a:p>
        </p:txBody>
      </p:sp>
      <p:sp>
        <p:nvSpPr>
          <p:cNvPr id="289" name="Google Shape;289;p25"/>
          <p:cNvSpPr/>
          <p:nvPr/>
        </p:nvSpPr>
        <p:spPr>
          <a:xfrm>
            <a:off x="671226" y="37375"/>
            <a:ext cx="940800" cy="436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시작</a:t>
            </a:r>
            <a:endParaRPr b="1" sz="1200"/>
          </a:p>
        </p:txBody>
      </p:sp>
      <p:sp>
        <p:nvSpPr>
          <p:cNvPr id="290" name="Google Shape;290;p25"/>
          <p:cNvSpPr/>
          <p:nvPr/>
        </p:nvSpPr>
        <p:spPr>
          <a:xfrm>
            <a:off x="352849" y="636556"/>
            <a:ext cx="1577700" cy="481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버스에 승차</a:t>
            </a:r>
            <a:endParaRPr b="1" sz="1200"/>
          </a:p>
        </p:txBody>
      </p:sp>
      <p:sp>
        <p:nvSpPr>
          <p:cNvPr id="291" name="Google Shape;291;p25"/>
          <p:cNvSpPr/>
          <p:nvPr/>
        </p:nvSpPr>
        <p:spPr>
          <a:xfrm>
            <a:off x="508022" y="2629377"/>
            <a:ext cx="1267200" cy="481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내린 손님 카운트</a:t>
            </a:r>
            <a:endParaRPr b="1" sz="1200"/>
          </a:p>
        </p:txBody>
      </p:sp>
      <p:cxnSp>
        <p:nvCxnSpPr>
          <p:cNvPr id="292" name="Google Shape;292;p25"/>
          <p:cNvCxnSpPr>
            <a:stCxn id="290" idx="3"/>
            <a:endCxn id="293" idx="1"/>
          </p:cNvCxnSpPr>
          <p:nvPr/>
        </p:nvCxnSpPr>
        <p:spPr>
          <a:xfrm>
            <a:off x="1930549" y="877456"/>
            <a:ext cx="77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25"/>
          <p:cNvSpPr/>
          <p:nvPr/>
        </p:nvSpPr>
        <p:spPr>
          <a:xfrm>
            <a:off x="7529686" y="3039841"/>
            <a:ext cx="972000" cy="436200"/>
          </a:xfrm>
          <a:prstGeom prst="flowChartConnector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끝</a:t>
            </a:r>
            <a:endParaRPr b="1" sz="1200"/>
          </a:p>
        </p:txBody>
      </p:sp>
      <p:cxnSp>
        <p:nvCxnSpPr>
          <p:cNvPr id="295" name="Google Shape;295;p25"/>
          <p:cNvCxnSpPr>
            <a:stCxn id="289" idx="4"/>
            <a:endCxn id="290" idx="0"/>
          </p:cNvCxnSpPr>
          <p:nvPr/>
        </p:nvCxnSpPr>
        <p:spPr>
          <a:xfrm>
            <a:off x="1141626" y="473575"/>
            <a:ext cx="0" cy="1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25"/>
          <p:cNvSpPr/>
          <p:nvPr/>
        </p:nvSpPr>
        <p:spPr>
          <a:xfrm>
            <a:off x="2706763" y="451975"/>
            <a:ext cx="1984825" cy="850950"/>
          </a:xfrm>
          <a:prstGeom prst="flowChartDecision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비콘 또는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동작 감지 센서에 손님이 승차하는게 포착 되었나</a:t>
            </a:r>
            <a:endParaRPr b="1" sz="900"/>
          </a:p>
        </p:txBody>
      </p:sp>
      <p:cxnSp>
        <p:nvCxnSpPr>
          <p:cNvPr id="296" name="Google Shape;296;p25"/>
          <p:cNvCxnSpPr/>
          <p:nvPr/>
        </p:nvCxnSpPr>
        <p:spPr>
          <a:xfrm flipH="1" rot="10800000">
            <a:off x="4691599" y="874756"/>
            <a:ext cx="5268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25"/>
          <p:cNvSpPr txBox="1"/>
          <p:nvPr/>
        </p:nvSpPr>
        <p:spPr>
          <a:xfrm>
            <a:off x="3487688" y="55375"/>
            <a:ext cx="4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6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>
              <a:solidFill>
                <a:srgbClr val="66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8" name="Google Shape;298;p25"/>
          <p:cNvCxnSpPr/>
          <p:nvPr/>
        </p:nvCxnSpPr>
        <p:spPr>
          <a:xfrm rot="10800000">
            <a:off x="1734525" y="456025"/>
            <a:ext cx="19587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5"/>
          <p:cNvCxnSpPr/>
          <p:nvPr/>
        </p:nvCxnSpPr>
        <p:spPr>
          <a:xfrm>
            <a:off x="1734525" y="458125"/>
            <a:ext cx="7500" cy="1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25"/>
          <p:cNvSpPr txBox="1"/>
          <p:nvPr/>
        </p:nvSpPr>
        <p:spPr>
          <a:xfrm>
            <a:off x="4635125" y="473575"/>
            <a:ext cx="2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25"/>
          <p:cNvSpPr/>
          <p:nvPr/>
        </p:nvSpPr>
        <p:spPr>
          <a:xfrm>
            <a:off x="5218088" y="450625"/>
            <a:ext cx="1984825" cy="850950"/>
          </a:xfrm>
          <a:prstGeom prst="flowChartDecision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손님이 현금으로 요금을 결제 하였나</a:t>
            </a:r>
            <a:endParaRPr b="1" sz="900"/>
          </a:p>
        </p:txBody>
      </p:sp>
      <p:cxnSp>
        <p:nvCxnSpPr>
          <p:cNvPr id="302" name="Google Shape;302;p25"/>
          <p:cNvCxnSpPr/>
          <p:nvPr/>
        </p:nvCxnSpPr>
        <p:spPr>
          <a:xfrm flipH="1" rot="10800000">
            <a:off x="7203350" y="874150"/>
            <a:ext cx="3627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25"/>
          <p:cNvSpPr txBox="1"/>
          <p:nvPr/>
        </p:nvSpPr>
        <p:spPr>
          <a:xfrm>
            <a:off x="7217225" y="518425"/>
            <a:ext cx="2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5"/>
          <p:cNvSpPr/>
          <p:nvPr/>
        </p:nvSpPr>
        <p:spPr>
          <a:xfrm>
            <a:off x="7584000" y="701497"/>
            <a:ext cx="1267200" cy="349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현금검출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센서로 현금 계산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05" name="Google Shape;305;p25"/>
          <p:cNvSpPr/>
          <p:nvPr/>
        </p:nvSpPr>
        <p:spPr>
          <a:xfrm>
            <a:off x="7302613" y="1229575"/>
            <a:ext cx="1829975" cy="615600"/>
          </a:xfrm>
          <a:prstGeom prst="flowChartDecision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인원과 액수가 맞는가</a:t>
            </a:r>
            <a:endParaRPr b="1" sz="900"/>
          </a:p>
        </p:txBody>
      </p:sp>
      <p:cxnSp>
        <p:nvCxnSpPr>
          <p:cNvPr id="306" name="Google Shape;306;p25"/>
          <p:cNvCxnSpPr>
            <a:stCxn id="304" idx="2"/>
            <a:endCxn id="305" idx="0"/>
          </p:cNvCxnSpPr>
          <p:nvPr/>
        </p:nvCxnSpPr>
        <p:spPr>
          <a:xfrm>
            <a:off x="8217600" y="1050697"/>
            <a:ext cx="0" cy="1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5"/>
          <p:cNvCxnSpPr>
            <a:stCxn id="305" idx="2"/>
          </p:cNvCxnSpPr>
          <p:nvPr/>
        </p:nvCxnSpPr>
        <p:spPr>
          <a:xfrm rot="5400000">
            <a:off x="4433400" y="-1444325"/>
            <a:ext cx="494700" cy="7073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25"/>
          <p:cNvSpPr txBox="1"/>
          <p:nvPr/>
        </p:nvSpPr>
        <p:spPr>
          <a:xfrm>
            <a:off x="8217600" y="1845175"/>
            <a:ext cx="2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5"/>
          <p:cNvSpPr txBox="1"/>
          <p:nvPr/>
        </p:nvSpPr>
        <p:spPr>
          <a:xfrm>
            <a:off x="5641550" y="1136250"/>
            <a:ext cx="4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6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>
              <a:solidFill>
                <a:srgbClr val="66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0" name="Google Shape;310;p25"/>
          <p:cNvCxnSpPr>
            <a:stCxn id="305" idx="1"/>
          </p:cNvCxnSpPr>
          <p:nvPr/>
        </p:nvCxnSpPr>
        <p:spPr>
          <a:xfrm flipH="1">
            <a:off x="1554913" y="1537375"/>
            <a:ext cx="5747700" cy="219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5"/>
          <p:cNvCxnSpPr/>
          <p:nvPr/>
        </p:nvCxnSpPr>
        <p:spPr>
          <a:xfrm flipH="1" rot="10800000">
            <a:off x="1547525" y="1136200"/>
            <a:ext cx="7500" cy="6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25"/>
          <p:cNvCxnSpPr>
            <a:stCxn id="301" idx="2"/>
            <a:endCxn id="313" idx="0"/>
          </p:cNvCxnSpPr>
          <p:nvPr/>
        </p:nvCxnSpPr>
        <p:spPr>
          <a:xfrm>
            <a:off x="6210500" y="1301575"/>
            <a:ext cx="0" cy="4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25"/>
          <p:cNvSpPr/>
          <p:nvPr/>
        </p:nvSpPr>
        <p:spPr>
          <a:xfrm>
            <a:off x="5576909" y="1711965"/>
            <a:ext cx="1267200" cy="481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교통카드 결제 인원수 만큼 인원   추가</a:t>
            </a:r>
            <a:endParaRPr b="1" sz="1000"/>
          </a:p>
        </p:txBody>
      </p:sp>
      <p:cxnSp>
        <p:nvCxnSpPr>
          <p:cNvPr id="314" name="Google Shape;314;p25"/>
          <p:cNvCxnSpPr>
            <a:endCxn id="291" idx="0"/>
          </p:cNvCxnSpPr>
          <p:nvPr/>
        </p:nvCxnSpPr>
        <p:spPr>
          <a:xfrm flipH="1">
            <a:off x="1141622" y="2339877"/>
            <a:ext cx="9600" cy="2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25"/>
          <p:cNvCxnSpPr>
            <a:stCxn id="291" idx="3"/>
          </p:cNvCxnSpPr>
          <p:nvPr/>
        </p:nvCxnSpPr>
        <p:spPr>
          <a:xfrm flipH="1" rot="10800000">
            <a:off x="1775222" y="2863377"/>
            <a:ext cx="213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25"/>
          <p:cNvSpPr/>
          <p:nvPr/>
        </p:nvSpPr>
        <p:spPr>
          <a:xfrm>
            <a:off x="1988513" y="2441350"/>
            <a:ext cx="1984825" cy="850950"/>
          </a:xfrm>
          <a:prstGeom prst="flowChartDecision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비콘 또는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동작 감지 센서에 손님이 하차하는게 포착 되었나</a:t>
            </a:r>
            <a:endParaRPr b="1" sz="900"/>
          </a:p>
        </p:txBody>
      </p:sp>
      <p:cxnSp>
        <p:nvCxnSpPr>
          <p:cNvPr id="317" name="Google Shape;317;p25"/>
          <p:cNvCxnSpPr>
            <a:stCxn id="313" idx="1"/>
          </p:cNvCxnSpPr>
          <p:nvPr/>
        </p:nvCxnSpPr>
        <p:spPr>
          <a:xfrm flipH="1">
            <a:off x="949409" y="1952865"/>
            <a:ext cx="4627500" cy="678600"/>
          </a:xfrm>
          <a:prstGeom prst="bentConnector3">
            <a:avLst>
              <a:gd fmla="val 9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5"/>
          <p:cNvCxnSpPr/>
          <p:nvPr/>
        </p:nvCxnSpPr>
        <p:spPr>
          <a:xfrm flipH="1">
            <a:off x="1794300" y="2646500"/>
            <a:ext cx="7326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25"/>
          <p:cNvSpPr txBox="1"/>
          <p:nvPr/>
        </p:nvSpPr>
        <p:spPr>
          <a:xfrm>
            <a:off x="2107088" y="2339875"/>
            <a:ext cx="4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6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>
              <a:solidFill>
                <a:srgbClr val="66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25"/>
          <p:cNvSpPr txBox="1"/>
          <p:nvPr/>
        </p:nvSpPr>
        <p:spPr>
          <a:xfrm>
            <a:off x="3683400" y="2521175"/>
            <a:ext cx="2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1" name="Google Shape;321;p25"/>
          <p:cNvCxnSpPr/>
          <p:nvPr/>
        </p:nvCxnSpPr>
        <p:spPr>
          <a:xfrm>
            <a:off x="950388" y="1949425"/>
            <a:ext cx="0" cy="6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25"/>
          <p:cNvSpPr txBox="1"/>
          <p:nvPr/>
        </p:nvSpPr>
        <p:spPr>
          <a:xfrm>
            <a:off x="7106675" y="1242700"/>
            <a:ext cx="4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6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>
              <a:solidFill>
                <a:srgbClr val="66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3" name="Google Shape;323;p25"/>
          <p:cNvCxnSpPr>
            <a:stCxn id="316" idx="3"/>
            <a:endCxn id="288" idx="3"/>
          </p:cNvCxnSpPr>
          <p:nvPr/>
        </p:nvCxnSpPr>
        <p:spPr>
          <a:xfrm flipH="1">
            <a:off x="1775238" y="2866825"/>
            <a:ext cx="2198100" cy="869400"/>
          </a:xfrm>
          <a:prstGeom prst="bentConnector3">
            <a:avLst>
              <a:gd fmla="val -108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5"/>
          <p:cNvCxnSpPr>
            <a:endCxn id="288" idx="3"/>
          </p:cNvCxnSpPr>
          <p:nvPr/>
        </p:nvCxnSpPr>
        <p:spPr>
          <a:xfrm rot="10800000">
            <a:off x="1775213" y="3736343"/>
            <a:ext cx="4377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25"/>
          <p:cNvSpPr/>
          <p:nvPr/>
        </p:nvSpPr>
        <p:spPr>
          <a:xfrm>
            <a:off x="231438" y="4178000"/>
            <a:ext cx="1829975" cy="615600"/>
          </a:xfrm>
          <a:prstGeom prst="flowChartDecision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손님수가 일정 이상인가</a:t>
            </a:r>
            <a:endParaRPr b="1" sz="1000"/>
          </a:p>
        </p:txBody>
      </p:sp>
      <p:cxnSp>
        <p:nvCxnSpPr>
          <p:cNvPr id="326" name="Google Shape;326;p25"/>
          <p:cNvCxnSpPr>
            <a:stCxn id="325" idx="3"/>
          </p:cNvCxnSpPr>
          <p:nvPr/>
        </p:nvCxnSpPr>
        <p:spPr>
          <a:xfrm>
            <a:off x="2061413" y="4485800"/>
            <a:ext cx="32838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5"/>
          <p:cNvCxnSpPr/>
          <p:nvPr/>
        </p:nvCxnSpPr>
        <p:spPr>
          <a:xfrm rot="10800000">
            <a:off x="5360275" y="3334175"/>
            <a:ext cx="7500" cy="11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5"/>
          <p:cNvCxnSpPr>
            <a:endCxn id="329" idx="1"/>
          </p:cNvCxnSpPr>
          <p:nvPr/>
        </p:nvCxnSpPr>
        <p:spPr>
          <a:xfrm flipH="1" rot="10800000">
            <a:off x="5367724" y="2802976"/>
            <a:ext cx="800100" cy="5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25"/>
          <p:cNvCxnSpPr/>
          <p:nvPr/>
        </p:nvCxnSpPr>
        <p:spPr>
          <a:xfrm>
            <a:off x="5375250" y="3356725"/>
            <a:ext cx="785100" cy="3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25"/>
          <p:cNvSpPr/>
          <p:nvPr/>
        </p:nvSpPr>
        <p:spPr>
          <a:xfrm>
            <a:off x="6167824" y="2602876"/>
            <a:ext cx="1117500" cy="400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버스 혼잡도 쾌적</a:t>
            </a:r>
            <a:endParaRPr b="1" sz="900"/>
          </a:p>
        </p:txBody>
      </p:sp>
      <p:sp>
        <p:nvSpPr>
          <p:cNvPr id="331" name="Google Shape;331;p25"/>
          <p:cNvSpPr/>
          <p:nvPr/>
        </p:nvSpPr>
        <p:spPr>
          <a:xfrm>
            <a:off x="6167824" y="3455376"/>
            <a:ext cx="1117500" cy="400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버스 혼잡도 혼잡 또는 만원 표시</a:t>
            </a:r>
            <a:endParaRPr b="1" sz="900"/>
          </a:p>
        </p:txBody>
      </p:sp>
      <p:cxnSp>
        <p:nvCxnSpPr>
          <p:cNvPr id="332" name="Google Shape;332;p25"/>
          <p:cNvCxnSpPr>
            <a:stCxn id="329" idx="3"/>
            <a:endCxn id="294" idx="1"/>
          </p:cNvCxnSpPr>
          <p:nvPr/>
        </p:nvCxnSpPr>
        <p:spPr>
          <a:xfrm>
            <a:off x="7285324" y="2802976"/>
            <a:ext cx="3867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25"/>
          <p:cNvCxnSpPr>
            <a:stCxn id="331" idx="3"/>
            <a:endCxn id="294" idx="3"/>
          </p:cNvCxnSpPr>
          <p:nvPr/>
        </p:nvCxnSpPr>
        <p:spPr>
          <a:xfrm flipH="1" rot="10800000">
            <a:off x="7285324" y="3412176"/>
            <a:ext cx="386700" cy="2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25"/>
          <p:cNvSpPr txBox="1"/>
          <p:nvPr/>
        </p:nvSpPr>
        <p:spPr>
          <a:xfrm>
            <a:off x="5375250" y="3455375"/>
            <a:ext cx="2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25"/>
          <p:cNvSpPr txBox="1"/>
          <p:nvPr/>
        </p:nvSpPr>
        <p:spPr>
          <a:xfrm>
            <a:off x="5417825" y="2883463"/>
            <a:ext cx="4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6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>
              <a:solidFill>
                <a:srgbClr val="66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6" name="Google Shape;336;p25"/>
          <p:cNvCxnSpPr>
            <a:stCxn id="288" idx="2"/>
            <a:endCxn id="325" idx="0"/>
          </p:cNvCxnSpPr>
          <p:nvPr/>
        </p:nvCxnSpPr>
        <p:spPr>
          <a:xfrm>
            <a:off x="1141613" y="3977243"/>
            <a:ext cx="4800" cy="2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>
                <a:solidFill>
                  <a:srgbClr val="0000FF"/>
                </a:solidFill>
              </a:rPr>
              <a:t>목차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369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155CC"/>
                </a:solidFill>
              </a:rPr>
              <a:t>● 자료수집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155CC"/>
                </a:solidFill>
              </a:rPr>
              <a:t>● 자료분석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155CC"/>
                </a:solidFill>
              </a:rPr>
              <a:t>● 자료구조화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155CC"/>
                </a:solidFill>
              </a:rPr>
              <a:t>● 분해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155CC"/>
                </a:solidFill>
              </a:rPr>
              <a:t>● 모델링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rgbClr val="1155CC"/>
                </a:solidFill>
              </a:rPr>
              <a:t>● 알고리즘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자료수집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25" y="1017800"/>
            <a:ext cx="6894900" cy="32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 flipH="1">
            <a:off x="6202375" y="3892075"/>
            <a:ext cx="975900" cy="1000500"/>
          </a:xfrm>
          <a:prstGeom prst="rtTriangle">
            <a:avLst/>
          </a:prstGeom>
          <a:solidFill>
            <a:srgbClr val="F062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7178275" y="3892075"/>
            <a:ext cx="975900" cy="773700"/>
          </a:xfrm>
          <a:prstGeom prst="rect">
            <a:avLst/>
          </a:prstGeom>
          <a:solidFill>
            <a:srgbClr val="D233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25" y="949450"/>
            <a:ext cx="7481369" cy="33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7165025" y="3901500"/>
            <a:ext cx="981600" cy="773700"/>
          </a:xfrm>
          <a:prstGeom prst="rect">
            <a:avLst/>
          </a:prstGeom>
          <a:solidFill>
            <a:srgbClr val="D233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 flipH="1">
            <a:off x="6225125" y="3901500"/>
            <a:ext cx="939900" cy="962700"/>
          </a:xfrm>
          <a:prstGeom prst="rtTriangle">
            <a:avLst/>
          </a:prstGeom>
          <a:solidFill>
            <a:srgbClr val="F062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자료분석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5" y="50950"/>
            <a:ext cx="9077475" cy="451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6466725" y="1480250"/>
            <a:ext cx="5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64%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4623025" y="1916750"/>
            <a:ext cx="5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36%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47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자료 구조화</a:t>
            </a:r>
            <a:endParaRPr b="1"/>
          </a:p>
        </p:txBody>
      </p:sp>
      <p:sp>
        <p:nvSpPr>
          <p:cNvPr id="122" name="Google Shape;122;p18"/>
          <p:cNvSpPr/>
          <p:nvPr/>
        </p:nvSpPr>
        <p:spPr>
          <a:xfrm>
            <a:off x="3519725" y="1971000"/>
            <a:ext cx="1464300" cy="12015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556475" y="2935400"/>
            <a:ext cx="1088700" cy="816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8"/>
          <p:cNvCxnSpPr>
            <a:stCxn id="125" idx="3"/>
            <a:endCxn id="122" idx="2"/>
          </p:cNvCxnSpPr>
          <p:nvPr/>
        </p:nvCxnSpPr>
        <p:spPr>
          <a:xfrm>
            <a:off x="2947275" y="2571750"/>
            <a:ext cx="57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8"/>
          <p:cNvCxnSpPr>
            <a:stCxn id="122" idx="5"/>
            <a:endCxn id="123" idx="1"/>
          </p:cNvCxnSpPr>
          <p:nvPr/>
        </p:nvCxnSpPr>
        <p:spPr>
          <a:xfrm>
            <a:off x="4769583" y="2996544"/>
            <a:ext cx="786900" cy="3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>
            <a:stCxn id="122" idx="7"/>
            <a:endCxn id="128" idx="1"/>
          </p:cNvCxnSpPr>
          <p:nvPr/>
        </p:nvCxnSpPr>
        <p:spPr>
          <a:xfrm flipH="1" rot="10800000">
            <a:off x="4769583" y="1562856"/>
            <a:ext cx="937200" cy="5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8"/>
          <p:cNvSpPr/>
          <p:nvPr/>
        </p:nvSpPr>
        <p:spPr>
          <a:xfrm>
            <a:off x="5556475" y="1154400"/>
            <a:ext cx="1088700" cy="816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1858575" y="2163450"/>
            <a:ext cx="1088700" cy="816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1858575" y="2163450"/>
            <a:ext cx="10887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latin typeface="Roboto"/>
                <a:ea typeface="Roboto"/>
                <a:cs typeface="Roboto"/>
                <a:sym typeface="Roboto"/>
              </a:rPr>
              <a:t>고객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5960000" y="1362600"/>
            <a:ext cx="5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5556475" y="2935400"/>
            <a:ext cx="1088700" cy="81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latin typeface="Roboto"/>
                <a:ea typeface="Roboto"/>
                <a:cs typeface="Roboto"/>
                <a:sym typeface="Roboto"/>
              </a:rPr>
              <a:t>관리자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5556475" y="1154400"/>
            <a:ext cx="10887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latin typeface="Roboto"/>
                <a:ea typeface="Roboto"/>
                <a:cs typeface="Roboto"/>
                <a:sym typeface="Roboto"/>
              </a:rPr>
              <a:t>기능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3727025" y="2163450"/>
            <a:ext cx="10497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버스 좌석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6795225" y="953600"/>
            <a:ext cx="1123500" cy="31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6795225" y="938025"/>
            <a:ext cx="112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무게 감지 센서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6795225" y="1402750"/>
            <a:ext cx="1123500" cy="31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6795225" y="1822275"/>
            <a:ext cx="1123500" cy="31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6795225" y="1804275"/>
            <a:ext cx="112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온열 작동 기능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6795225" y="1384750"/>
            <a:ext cx="112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좌석</a:t>
            </a:r>
            <a:r>
              <a:rPr lang="ko" sz="1100">
                <a:latin typeface="Roboto"/>
                <a:ea typeface="Roboto"/>
                <a:cs typeface="Roboto"/>
                <a:sym typeface="Roboto"/>
              </a:rPr>
              <a:t> 감지 센서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6825025" y="2761800"/>
            <a:ext cx="1123500" cy="31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6825025" y="3184700"/>
            <a:ext cx="1123500" cy="31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6825025" y="3607600"/>
            <a:ext cx="1123500" cy="31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468300" y="1971000"/>
            <a:ext cx="1123500" cy="31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68300" y="2412750"/>
            <a:ext cx="1123500" cy="31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468300" y="2854500"/>
            <a:ext cx="1123500" cy="31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6825025" y="2741363"/>
            <a:ext cx="112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좌석 인원 확인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468300" y="1952988"/>
            <a:ext cx="112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남은 좌석 확인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468300" y="2394738"/>
            <a:ext cx="112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온열 시트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468300" y="2836488"/>
            <a:ext cx="112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충전포트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6825025" y="3166688"/>
            <a:ext cx="112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좌석 센서 관리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6825025" y="3592013"/>
            <a:ext cx="112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온열 작동 관리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" name="Google Shape;153;p18"/>
          <p:cNvCxnSpPr>
            <a:stCxn id="148" idx="3"/>
            <a:endCxn id="130" idx="1"/>
          </p:cNvCxnSpPr>
          <p:nvPr/>
        </p:nvCxnSpPr>
        <p:spPr>
          <a:xfrm>
            <a:off x="1591800" y="2129988"/>
            <a:ext cx="26670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8"/>
          <p:cNvCxnSpPr>
            <a:stCxn id="149" idx="3"/>
            <a:endCxn id="130" idx="1"/>
          </p:cNvCxnSpPr>
          <p:nvPr/>
        </p:nvCxnSpPr>
        <p:spPr>
          <a:xfrm>
            <a:off x="1591800" y="2571738"/>
            <a:ext cx="26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8"/>
          <p:cNvCxnSpPr>
            <a:stCxn id="150" idx="3"/>
            <a:endCxn id="130" idx="1"/>
          </p:cNvCxnSpPr>
          <p:nvPr/>
        </p:nvCxnSpPr>
        <p:spPr>
          <a:xfrm flipH="1" rot="10800000">
            <a:off x="1591800" y="2571888"/>
            <a:ext cx="2667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8"/>
          <p:cNvCxnSpPr>
            <a:stCxn id="133" idx="3"/>
            <a:endCxn id="136" idx="1"/>
          </p:cNvCxnSpPr>
          <p:nvPr/>
        </p:nvCxnSpPr>
        <p:spPr>
          <a:xfrm flipH="1" rot="10800000">
            <a:off x="6645175" y="1115100"/>
            <a:ext cx="150000" cy="4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8"/>
          <p:cNvCxnSpPr>
            <a:stCxn id="133" idx="3"/>
            <a:endCxn id="140" idx="1"/>
          </p:cNvCxnSpPr>
          <p:nvPr/>
        </p:nvCxnSpPr>
        <p:spPr>
          <a:xfrm flipH="1" rot="10800000">
            <a:off x="6645175" y="1561800"/>
            <a:ext cx="1500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8"/>
          <p:cNvCxnSpPr>
            <a:stCxn id="133" idx="3"/>
            <a:endCxn id="139" idx="1"/>
          </p:cNvCxnSpPr>
          <p:nvPr/>
        </p:nvCxnSpPr>
        <p:spPr>
          <a:xfrm>
            <a:off x="6645175" y="1562700"/>
            <a:ext cx="150000" cy="4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8"/>
          <p:cNvCxnSpPr>
            <a:stCxn id="132" idx="3"/>
            <a:endCxn id="147" idx="1"/>
          </p:cNvCxnSpPr>
          <p:nvPr/>
        </p:nvCxnSpPr>
        <p:spPr>
          <a:xfrm flipH="1" rot="10800000">
            <a:off x="6645175" y="2918300"/>
            <a:ext cx="180000" cy="4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8"/>
          <p:cNvCxnSpPr>
            <a:stCxn id="132" idx="3"/>
            <a:endCxn id="151" idx="1"/>
          </p:cNvCxnSpPr>
          <p:nvPr/>
        </p:nvCxnSpPr>
        <p:spPr>
          <a:xfrm>
            <a:off x="6645175" y="3343700"/>
            <a:ext cx="1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8"/>
          <p:cNvCxnSpPr>
            <a:stCxn id="132" idx="3"/>
            <a:endCxn id="152" idx="1"/>
          </p:cNvCxnSpPr>
          <p:nvPr/>
        </p:nvCxnSpPr>
        <p:spPr>
          <a:xfrm>
            <a:off x="6645175" y="3343700"/>
            <a:ext cx="180000" cy="4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540300" y="131400"/>
            <a:ext cx="8520600" cy="44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3797800" y="1971000"/>
            <a:ext cx="1464300" cy="1201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5785075" y="2935400"/>
            <a:ext cx="1088700" cy="816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19"/>
          <p:cNvCxnSpPr>
            <a:stCxn id="170" idx="3"/>
            <a:endCxn id="167" idx="2"/>
          </p:cNvCxnSpPr>
          <p:nvPr/>
        </p:nvCxnSpPr>
        <p:spPr>
          <a:xfrm>
            <a:off x="3225400" y="2571750"/>
            <a:ext cx="57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9"/>
          <p:cNvCxnSpPr>
            <a:stCxn id="167" idx="5"/>
            <a:endCxn id="168" idx="1"/>
          </p:cNvCxnSpPr>
          <p:nvPr/>
        </p:nvCxnSpPr>
        <p:spPr>
          <a:xfrm>
            <a:off x="5047658" y="2996544"/>
            <a:ext cx="737400" cy="3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9"/>
          <p:cNvCxnSpPr>
            <a:stCxn id="167" idx="7"/>
            <a:endCxn id="173" idx="1"/>
          </p:cNvCxnSpPr>
          <p:nvPr/>
        </p:nvCxnSpPr>
        <p:spPr>
          <a:xfrm flipH="1" rot="10800000">
            <a:off x="5047658" y="1562856"/>
            <a:ext cx="937200" cy="5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9"/>
          <p:cNvSpPr/>
          <p:nvPr/>
        </p:nvSpPr>
        <p:spPr>
          <a:xfrm>
            <a:off x="5785075" y="1154400"/>
            <a:ext cx="1088700" cy="816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2262025" y="2163450"/>
            <a:ext cx="1088700" cy="816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Roboto"/>
                <a:ea typeface="Roboto"/>
                <a:cs typeface="Roboto"/>
                <a:sym typeface="Roboto"/>
              </a:rPr>
              <a:t>고객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6188600" y="1362600"/>
            <a:ext cx="5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5785075" y="2935400"/>
            <a:ext cx="1088700" cy="816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Roboto"/>
                <a:ea typeface="Roboto"/>
                <a:cs typeface="Roboto"/>
                <a:sym typeface="Roboto"/>
              </a:rPr>
              <a:t>관리자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5785075" y="1154400"/>
            <a:ext cx="1088700" cy="816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Roboto"/>
                <a:ea typeface="Roboto"/>
                <a:cs typeface="Roboto"/>
                <a:sym typeface="Roboto"/>
              </a:rPr>
              <a:t>기능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3818950" y="2128200"/>
            <a:ext cx="14220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Roboto"/>
                <a:ea typeface="Roboto"/>
                <a:cs typeface="Roboto"/>
                <a:sym typeface="Roboto"/>
              </a:rPr>
              <a:t>버스 탑승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Roboto"/>
                <a:ea typeface="Roboto"/>
                <a:cs typeface="Roboto"/>
                <a:sym typeface="Roboto"/>
              </a:rPr>
              <a:t>인원수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227350" y="3430850"/>
            <a:ext cx="974100" cy="282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현금 결제</a:t>
            </a:r>
            <a:endParaRPr b="1"/>
          </a:p>
        </p:txBody>
      </p:sp>
      <p:sp>
        <p:nvSpPr>
          <p:cNvPr id="181" name="Google Shape;181;p19"/>
          <p:cNvSpPr/>
          <p:nvPr/>
        </p:nvSpPr>
        <p:spPr>
          <a:xfrm>
            <a:off x="7423125" y="682050"/>
            <a:ext cx="1123500" cy="318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결제</a:t>
            </a:r>
            <a:endParaRPr b="1"/>
          </a:p>
        </p:txBody>
      </p:sp>
      <p:sp>
        <p:nvSpPr>
          <p:cNvPr id="182" name="Google Shape;182;p19"/>
          <p:cNvSpPr/>
          <p:nvPr/>
        </p:nvSpPr>
        <p:spPr>
          <a:xfrm>
            <a:off x="7401775" y="1154400"/>
            <a:ext cx="1160100" cy="318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인원수 체크</a:t>
            </a:r>
            <a:endParaRPr b="1"/>
          </a:p>
        </p:txBody>
      </p:sp>
      <p:sp>
        <p:nvSpPr>
          <p:cNvPr id="183" name="Google Shape;183;p19"/>
          <p:cNvSpPr/>
          <p:nvPr/>
        </p:nvSpPr>
        <p:spPr>
          <a:xfrm>
            <a:off x="7412400" y="2730750"/>
            <a:ext cx="1360500" cy="318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탑승인원 확인</a:t>
            </a:r>
            <a:endParaRPr b="1"/>
          </a:p>
        </p:txBody>
      </p:sp>
      <p:sp>
        <p:nvSpPr>
          <p:cNvPr id="184" name="Google Shape;184;p19"/>
          <p:cNvSpPr/>
          <p:nvPr/>
        </p:nvSpPr>
        <p:spPr>
          <a:xfrm>
            <a:off x="7412400" y="3184700"/>
            <a:ext cx="1360500" cy="318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요금제 선택</a:t>
            </a:r>
            <a:endParaRPr b="1"/>
          </a:p>
        </p:txBody>
      </p:sp>
      <p:sp>
        <p:nvSpPr>
          <p:cNvPr id="185" name="Google Shape;185;p19"/>
          <p:cNvSpPr/>
          <p:nvPr/>
        </p:nvSpPr>
        <p:spPr>
          <a:xfrm>
            <a:off x="1272550" y="3430850"/>
            <a:ext cx="974100" cy="282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카드 결제</a:t>
            </a:r>
            <a:endParaRPr b="1"/>
          </a:p>
        </p:txBody>
      </p:sp>
      <p:sp>
        <p:nvSpPr>
          <p:cNvPr id="186" name="Google Shape;186;p19"/>
          <p:cNvSpPr/>
          <p:nvPr/>
        </p:nvSpPr>
        <p:spPr>
          <a:xfrm>
            <a:off x="639700" y="2662050"/>
            <a:ext cx="1123500" cy="318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결제</a:t>
            </a:r>
            <a:endParaRPr b="1"/>
          </a:p>
        </p:txBody>
      </p:sp>
      <p:sp>
        <p:nvSpPr>
          <p:cNvPr id="187" name="Google Shape;187;p19"/>
          <p:cNvSpPr/>
          <p:nvPr/>
        </p:nvSpPr>
        <p:spPr>
          <a:xfrm>
            <a:off x="639700" y="2046450"/>
            <a:ext cx="1123500" cy="318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버스 확인</a:t>
            </a:r>
            <a:endParaRPr b="1"/>
          </a:p>
        </p:txBody>
      </p:sp>
      <p:sp>
        <p:nvSpPr>
          <p:cNvPr id="188" name="Google Shape;188;p19"/>
          <p:cNvSpPr/>
          <p:nvPr/>
        </p:nvSpPr>
        <p:spPr>
          <a:xfrm>
            <a:off x="7412400" y="3638650"/>
            <a:ext cx="1360500" cy="318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동작센서 관리</a:t>
            </a:r>
            <a:endParaRPr b="1"/>
          </a:p>
        </p:txBody>
      </p:sp>
      <p:sp>
        <p:nvSpPr>
          <p:cNvPr id="189" name="Google Shape;189;p19"/>
          <p:cNvSpPr/>
          <p:nvPr/>
        </p:nvSpPr>
        <p:spPr>
          <a:xfrm>
            <a:off x="7401775" y="1626750"/>
            <a:ext cx="1160100" cy="282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동작 센서</a:t>
            </a:r>
            <a:endParaRPr b="1"/>
          </a:p>
        </p:txBody>
      </p:sp>
      <p:sp>
        <p:nvSpPr>
          <p:cNvPr id="190" name="Google Shape;190;p19"/>
          <p:cNvSpPr/>
          <p:nvPr/>
        </p:nvSpPr>
        <p:spPr>
          <a:xfrm>
            <a:off x="7401775" y="2064000"/>
            <a:ext cx="1160100" cy="282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비콘 기능</a:t>
            </a:r>
            <a:endParaRPr b="1"/>
          </a:p>
        </p:txBody>
      </p:sp>
      <p:cxnSp>
        <p:nvCxnSpPr>
          <p:cNvPr id="191" name="Google Shape;191;p19"/>
          <p:cNvCxnSpPr>
            <a:stCxn id="178" idx="3"/>
            <a:endCxn id="181" idx="1"/>
          </p:cNvCxnSpPr>
          <p:nvPr/>
        </p:nvCxnSpPr>
        <p:spPr>
          <a:xfrm flipH="1" rot="10800000">
            <a:off x="6873775" y="841200"/>
            <a:ext cx="549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9"/>
          <p:cNvCxnSpPr>
            <a:stCxn id="178" idx="3"/>
            <a:endCxn id="182" idx="1"/>
          </p:cNvCxnSpPr>
          <p:nvPr/>
        </p:nvCxnSpPr>
        <p:spPr>
          <a:xfrm flipH="1" rot="10800000">
            <a:off x="6873775" y="1313400"/>
            <a:ext cx="528000" cy="2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9"/>
          <p:cNvCxnSpPr>
            <a:stCxn id="178" idx="3"/>
            <a:endCxn id="189" idx="1"/>
          </p:cNvCxnSpPr>
          <p:nvPr/>
        </p:nvCxnSpPr>
        <p:spPr>
          <a:xfrm>
            <a:off x="6873775" y="1562700"/>
            <a:ext cx="5280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9"/>
          <p:cNvCxnSpPr>
            <a:stCxn id="178" idx="3"/>
            <a:endCxn id="190" idx="1"/>
          </p:cNvCxnSpPr>
          <p:nvPr/>
        </p:nvCxnSpPr>
        <p:spPr>
          <a:xfrm>
            <a:off x="6873775" y="1562700"/>
            <a:ext cx="528000" cy="6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9"/>
          <p:cNvCxnSpPr>
            <a:stCxn id="175" idx="1"/>
            <a:endCxn id="187" idx="3"/>
          </p:cNvCxnSpPr>
          <p:nvPr/>
        </p:nvCxnSpPr>
        <p:spPr>
          <a:xfrm rot="10800000">
            <a:off x="1763125" y="2205450"/>
            <a:ext cx="498900" cy="3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9"/>
          <p:cNvCxnSpPr>
            <a:stCxn id="175" idx="1"/>
            <a:endCxn id="186" idx="3"/>
          </p:cNvCxnSpPr>
          <p:nvPr/>
        </p:nvCxnSpPr>
        <p:spPr>
          <a:xfrm flipH="1">
            <a:off x="1763125" y="2571750"/>
            <a:ext cx="498900" cy="2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9"/>
          <p:cNvCxnSpPr>
            <a:stCxn id="177" idx="3"/>
            <a:endCxn id="183" idx="1"/>
          </p:cNvCxnSpPr>
          <p:nvPr/>
        </p:nvCxnSpPr>
        <p:spPr>
          <a:xfrm flipH="1" rot="10800000">
            <a:off x="6873775" y="2889800"/>
            <a:ext cx="538500" cy="4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9"/>
          <p:cNvCxnSpPr>
            <a:stCxn id="177" idx="3"/>
            <a:endCxn id="184" idx="1"/>
          </p:cNvCxnSpPr>
          <p:nvPr/>
        </p:nvCxnSpPr>
        <p:spPr>
          <a:xfrm>
            <a:off x="6873775" y="3343700"/>
            <a:ext cx="53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9"/>
          <p:cNvCxnSpPr>
            <a:stCxn id="177" idx="3"/>
            <a:endCxn id="188" idx="1"/>
          </p:cNvCxnSpPr>
          <p:nvPr/>
        </p:nvCxnSpPr>
        <p:spPr>
          <a:xfrm>
            <a:off x="6873775" y="3343700"/>
            <a:ext cx="538500" cy="4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9"/>
          <p:cNvCxnSpPr>
            <a:stCxn id="186" idx="2"/>
            <a:endCxn id="185" idx="0"/>
          </p:cNvCxnSpPr>
          <p:nvPr/>
        </p:nvCxnSpPr>
        <p:spPr>
          <a:xfrm>
            <a:off x="1201450" y="2980050"/>
            <a:ext cx="558300" cy="4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9"/>
          <p:cNvCxnSpPr>
            <a:stCxn id="186" idx="2"/>
            <a:endCxn id="180" idx="0"/>
          </p:cNvCxnSpPr>
          <p:nvPr/>
        </p:nvCxnSpPr>
        <p:spPr>
          <a:xfrm flipH="1">
            <a:off x="714550" y="2980050"/>
            <a:ext cx="486900" cy="4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분해</a:t>
            </a:r>
            <a:endParaRPr b="1"/>
          </a:p>
        </p:txBody>
      </p:sp>
      <p:sp>
        <p:nvSpPr>
          <p:cNvPr id="207" name="Google Shape;207;p20"/>
          <p:cNvSpPr/>
          <p:nvPr/>
        </p:nvSpPr>
        <p:spPr>
          <a:xfrm>
            <a:off x="3935700" y="905300"/>
            <a:ext cx="1272600" cy="4173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lt1"/>
                </a:solidFill>
              </a:rPr>
              <a:t>버스 좌석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2231625" y="1711000"/>
            <a:ext cx="1123500" cy="318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고객 기능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5894625" y="1711000"/>
            <a:ext cx="1174500" cy="318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관리자 기능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1468075" y="2620100"/>
            <a:ext cx="699600" cy="664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온열시트</a:t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2443575" y="2620100"/>
            <a:ext cx="699600" cy="664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충전포트</a:t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3419075" y="2620100"/>
            <a:ext cx="699600" cy="664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남은좌석확인</a:t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5156575" y="2620100"/>
            <a:ext cx="699600" cy="664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좌석인원확인</a:t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6132075" y="2620100"/>
            <a:ext cx="699600" cy="664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감지센서관리</a:t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7107575" y="2620100"/>
            <a:ext cx="699600" cy="664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온열시트관리</a:t>
            </a:r>
            <a:endParaRPr/>
          </a:p>
        </p:txBody>
      </p:sp>
      <p:cxnSp>
        <p:nvCxnSpPr>
          <p:cNvPr id="216" name="Google Shape;216;p20"/>
          <p:cNvCxnSpPr>
            <a:stCxn id="208" idx="2"/>
            <a:endCxn id="211" idx="0"/>
          </p:cNvCxnSpPr>
          <p:nvPr/>
        </p:nvCxnSpPr>
        <p:spPr>
          <a:xfrm>
            <a:off x="2793375" y="2029000"/>
            <a:ext cx="0" cy="5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0"/>
          <p:cNvCxnSpPr>
            <a:stCxn id="208" idx="2"/>
            <a:endCxn id="212" idx="0"/>
          </p:cNvCxnSpPr>
          <p:nvPr/>
        </p:nvCxnSpPr>
        <p:spPr>
          <a:xfrm flipH="1" rot="-5400000">
            <a:off x="2985675" y="1836700"/>
            <a:ext cx="591000" cy="975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0"/>
          <p:cNvCxnSpPr>
            <a:stCxn id="208" idx="2"/>
            <a:endCxn id="210" idx="0"/>
          </p:cNvCxnSpPr>
          <p:nvPr/>
        </p:nvCxnSpPr>
        <p:spPr>
          <a:xfrm rot="5400000">
            <a:off x="2010075" y="1836700"/>
            <a:ext cx="591000" cy="975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0"/>
          <p:cNvCxnSpPr>
            <a:stCxn id="209" idx="2"/>
            <a:endCxn id="215" idx="0"/>
          </p:cNvCxnSpPr>
          <p:nvPr/>
        </p:nvCxnSpPr>
        <p:spPr>
          <a:xfrm flipH="1" rot="-5400000">
            <a:off x="6674175" y="1836700"/>
            <a:ext cx="591000" cy="975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0"/>
          <p:cNvCxnSpPr>
            <a:stCxn id="209" idx="2"/>
            <a:endCxn id="213" idx="0"/>
          </p:cNvCxnSpPr>
          <p:nvPr/>
        </p:nvCxnSpPr>
        <p:spPr>
          <a:xfrm rot="5400000">
            <a:off x="5698575" y="1836700"/>
            <a:ext cx="591000" cy="975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0"/>
          <p:cNvCxnSpPr>
            <a:endCxn id="214" idx="0"/>
          </p:cNvCxnSpPr>
          <p:nvPr/>
        </p:nvCxnSpPr>
        <p:spPr>
          <a:xfrm>
            <a:off x="6481875" y="2105300"/>
            <a:ext cx="0" cy="51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0"/>
          <p:cNvCxnSpPr>
            <a:stCxn id="207" idx="2"/>
            <a:endCxn id="208" idx="0"/>
          </p:cNvCxnSpPr>
          <p:nvPr/>
        </p:nvCxnSpPr>
        <p:spPr>
          <a:xfrm rot="5400000">
            <a:off x="3488400" y="627500"/>
            <a:ext cx="388500" cy="17787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0"/>
          <p:cNvCxnSpPr>
            <a:stCxn id="207" idx="2"/>
            <a:endCxn id="209" idx="0"/>
          </p:cNvCxnSpPr>
          <p:nvPr/>
        </p:nvCxnSpPr>
        <p:spPr>
          <a:xfrm flipH="1" rot="-5400000">
            <a:off x="5332650" y="561950"/>
            <a:ext cx="388500" cy="19098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/>
          <p:nvPr/>
        </p:nvSpPr>
        <p:spPr>
          <a:xfrm>
            <a:off x="3509400" y="840775"/>
            <a:ext cx="2125200" cy="417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버스 탑승인원 수</a:t>
            </a:r>
            <a:endParaRPr b="1" sz="1900"/>
          </a:p>
        </p:txBody>
      </p:sp>
      <p:sp>
        <p:nvSpPr>
          <p:cNvPr id="229" name="Google Shape;229;p21"/>
          <p:cNvSpPr/>
          <p:nvPr/>
        </p:nvSpPr>
        <p:spPr>
          <a:xfrm>
            <a:off x="2211925" y="1689700"/>
            <a:ext cx="1123500" cy="3180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고객 기능</a:t>
            </a:r>
            <a:endParaRPr b="1"/>
          </a:p>
        </p:txBody>
      </p:sp>
      <p:sp>
        <p:nvSpPr>
          <p:cNvPr id="230" name="Google Shape;230;p21"/>
          <p:cNvSpPr/>
          <p:nvPr/>
        </p:nvSpPr>
        <p:spPr>
          <a:xfrm>
            <a:off x="5867200" y="1689700"/>
            <a:ext cx="1174500" cy="3180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관리자 기능</a:t>
            </a:r>
            <a:endParaRPr b="1"/>
          </a:p>
        </p:txBody>
      </p:sp>
      <p:sp>
        <p:nvSpPr>
          <p:cNvPr id="231" name="Google Shape;231;p21"/>
          <p:cNvSpPr/>
          <p:nvPr/>
        </p:nvSpPr>
        <p:spPr>
          <a:xfrm>
            <a:off x="1448375" y="2649300"/>
            <a:ext cx="699600" cy="66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버스정보확인</a:t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3399375" y="2649300"/>
            <a:ext cx="699600" cy="66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결제</a:t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5129150" y="2649300"/>
            <a:ext cx="699600" cy="66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탑승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인원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확인</a:t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6104650" y="2649300"/>
            <a:ext cx="699600" cy="66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비콘 관리</a:t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7080150" y="2649300"/>
            <a:ext cx="699600" cy="66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동작센서확인</a:t>
            </a:r>
            <a:endParaRPr/>
          </a:p>
        </p:txBody>
      </p:sp>
      <p:cxnSp>
        <p:nvCxnSpPr>
          <p:cNvPr id="236" name="Google Shape;236;p21"/>
          <p:cNvCxnSpPr>
            <a:stCxn id="229" idx="0"/>
            <a:endCxn id="228" idx="2"/>
          </p:cNvCxnSpPr>
          <p:nvPr/>
        </p:nvCxnSpPr>
        <p:spPr>
          <a:xfrm rot="-5400000">
            <a:off x="3456925" y="574750"/>
            <a:ext cx="431700" cy="17982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1"/>
          <p:cNvCxnSpPr>
            <a:stCxn id="228" idx="2"/>
            <a:endCxn id="230" idx="0"/>
          </p:cNvCxnSpPr>
          <p:nvPr/>
        </p:nvCxnSpPr>
        <p:spPr>
          <a:xfrm flipH="1" rot="-5400000">
            <a:off x="5297400" y="532675"/>
            <a:ext cx="431700" cy="18825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1"/>
          <p:cNvCxnSpPr>
            <a:stCxn id="229" idx="2"/>
            <a:endCxn id="231" idx="0"/>
          </p:cNvCxnSpPr>
          <p:nvPr/>
        </p:nvCxnSpPr>
        <p:spPr>
          <a:xfrm rot="5400000">
            <a:off x="1965025" y="1840750"/>
            <a:ext cx="641700" cy="975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1"/>
          <p:cNvCxnSpPr>
            <a:stCxn id="229" idx="2"/>
            <a:endCxn id="232" idx="0"/>
          </p:cNvCxnSpPr>
          <p:nvPr/>
        </p:nvCxnSpPr>
        <p:spPr>
          <a:xfrm flipH="1" rot="-5400000">
            <a:off x="2940625" y="1840750"/>
            <a:ext cx="641700" cy="975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1"/>
          <p:cNvCxnSpPr>
            <a:stCxn id="230" idx="2"/>
            <a:endCxn id="233" idx="0"/>
          </p:cNvCxnSpPr>
          <p:nvPr/>
        </p:nvCxnSpPr>
        <p:spPr>
          <a:xfrm rot="5400000">
            <a:off x="5645800" y="1840750"/>
            <a:ext cx="641700" cy="975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1"/>
          <p:cNvCxnSpPr>
            <a:stCxn id="230" idx="2"/>
            <a:endCxn id="235" idx="0"/>
          </p:cNvCxnSpPr>
          <p:nvPr/>
        </p:nvCxnSpPr>
        <p:spPr>
          <a:xfrm flipH="1" rot="-5400000">
            <a:off x="6621400" y="1840750"/>
            <a:ext cx="641700" cy="975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1"/>
          <p:cNvCxnSpPr>
            <a:stCxn id="230" idx="2"/>
            <a:endCxn id="234" idx="0"/>
          </p:cNvCxnSpPr>
          <p:nvPr/>
        </p:nvCxnSpPr>
        <p:spPr>
          <a:xfrm>
            <a:off x="6454450" y="2007700"/>
            <a:ext cx="0" cy="6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