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54"/>
  </p:notesMasterIdLst>
  <p:handoutMasterIdLst>
    <p:handoutMasterId r:id="rId55"/>
  </p:handoutMasterIdLst>
  <p:sldIdLst>
    <p:sldId id="1863" r:id="rId6"/>
    <p:sldId id="1872" r:id="rId7"/>
    <p:sldId id="1873" r:id="rId8"/>
    <p:sldId id="1880" r:id="rId9"/>
    <p:sldId id="1874" r:id="rId10"/>
    <p:sldId id="1881" r:id="rId11"/>
    <p:sldId id="1882" r:id="rId12"/>
    <p:sldId id="1876" r:id="rId13"/>
    <p:sldId id="1871" r:id="rId14"/>
    <p:sldId id="1878" r:id="rId15"/>
    <p:sldId id="1875" r:id="rId16"/>
    <p:sldId id="1870" r:id="rId17"/>
    <p:sldId id="1883" r:id="rId18"/>
    <p:sldId id="1884" r:id="rId19"/>
    <p:sldId id="1885" r:id="rId20"/>
    <p:sldId id="1886" r:id="rId21"/>
    <p:sldId id="1877" r:id="rId22"/>
    <p:sldId id="1879" r:id="rId23"/>
    <p:sldId id="1660" r:id="rId24"/>
    <p:sldId id="1867" r:id="rId25"/>
    <p:sldId id="1670" r:id="rId26"/>
    <p:sldId id="1548" r:id="rId27"/>
    <p:sldId id="1635" r:id="rId28"/>
    <p:sldId id="1523" r:id="rId29"/>
    <p:sldId id="1802" r:id="rId30"/>
    <p:sldId id="1841" r:id="rId31"/>
    <p:sldId id="1527" r:id="rId32"/>
    <p:sldId id="1528" r:id="rId33"/>
    <p:sldId id="1529" r:id="rId34"/>
    <p:sldId id="1530" r:id="rId35"/>
    <p:sldId id="1862" r:id="rId36"/>
    <p:sldId id="1860" r:id="rId37"/>
    <p:sldId id="1865" r:id="rId38"/>
    <p:sldId id="1868" r:id="rId39"/>
    <p:sldId id="1825" r:id="rId40"/>
    <p:sldId id="1826" r:id="rId41"/>
    <p:sldId id="1869" r:id="rId42"/>
    <p:sldId id="1827" r:id="rId43"/>
    <p:sldId id="1828" r:id="rId44"/>
    <p:sldId id="1829" r:id="rId45"/>
    <p:sldId id="1861" r:id="rId46"/>
    <p:sldId id="1842" r:id="rId47"/>
    <p:sldId id="1854" r:id="rId48"/>
    <p:sldId id="1855" r:id="rId49"/>
    <p:sldId id="1856" r:id="rId50"/>
    <p:sldId id="1838" r:id="rId51"/>
    <p:sldId id="1839" r:id="rId52"/>
    <p:sldId id="1532" r:id="rId5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63"/>
            <p14:sldId id="1872"/>
            <p14:sldId id="1873"/>
            <p14:sldId id="1880"/>
            <p14:sldId id="1874"/>
            <p14:sldId id="1881"/>
            <p14:sldId id="1882"/>
            <p14:sldId id="1876"/>
            <p14:sldId id="1871"/>
            <p14:sldId id="1878"/>
            <p14:sldId id="1875"/>
            <p14:sldId id="1870"/>
            <p14:sldId id="1883"/>
            <p14:sldId id="1884"/>
            <p14:sldId id="1885"/>
            <p14:sldId id="1886"/>
            <p14:sldId id="1877"/>
            <p14:sldId id="1879"/>
            <p14:sldId id="1660"/>
            <p14:sldId id="1867"/>
            <p14:sldId id="1670"/>
            <p14:sldId id="1548"/>
            <p14:sldId id="1635"/>
            <p14:sldId id="1523"/>
            <p14:sldId id="1802"/>
            <p14:sldId id="1841"/>
            <p14:sldId id="1527"/>
            <p14:sldId id="1528"/>
            <p14:sldId id="1529"/>
            <p14:sldId id="1530"/>
          </p14:sldIdLst>
        </p14:section>
        <p14:section name="Dark template" id="{888AB95E-1B7E-4E95-8F39-C5D0E8372BC2}">
          <p14:sldIdLst>
            <p14:sldId id="1862"/>
            <p14:sldId id="1860"/>
            <p14:sldId id="1865"/>
            <p14:sldId id="1868"/>
            <p14:sldId id="1825"/>
            <p14:sldId id="1826"/>
            <p14:sldId id="1869"/>
            <p14:sldId id="1827"/>
            <p14:sldId id="1828"/>
            <p14:sldId id="1829"/>
            <p14:sldId id="1861"/>
            <p14:sldId id="1842"/>
            <p14:sldId id="1854"/>
            <p14:sldId id="1855"/>
            <p14:sldId id="1856"/>
            <p14:sldId id="1838"/>
            <p14:sldId id="1839"/>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8" autoAdjust="0"/>
    <p:restoredTop sz="90952" autoAdjust="0"/>
  </p:normalViewPr>
  <p:slideViewPr>
    <p:cSldViewPr snapToGrid="0">
      <p:cViewPr>
        <p:scale>
          <a:sx n="100" d="100"/>
          <a:sy n="100" d="100"/>
        </p:scale>
        <p:origin x="72" y="138"/>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C54984-76D0-43DC-8331-FD1267598BED}" type="doc">
      <dgm:prSet loTypeId="urn:microsoft.com/office/officeart/2005/8/layout/hChevron3" loCatId="process" qsTypeId="urn:microsoft.com/office/officeart/2005/8/quickstyle/simple1" qsCatId="simple" csTypeId="urn:microsoft.com/office/officeart/2005/8/colors/accent1_2" csCatId="accent1" phldr="1"/>
      <dgm:spPr/>
    </dgm:pt>
    <dgm:pt modelId="{F388DBA9-9F47-4BB0-92B3-6DF5C2EB89D2}">
      <dgm:prSet phldrT="[Text]"/>
      <dgm:spPr/>
      <dgm:t>
        <a:bodyPr/>
        <a:lstStyle/>
        <a:p>
          <a:r>
            <a:rPr lang="en-US" dirty="0"/>
            <a:t>JSON</a:t>
          </a:r>
          <a:endParaRPr lang="cs-CZ" dirty="0"/>
        </a:p>
      </dgm:t>
    </dgm:pt>
    <dgm:pt modelId="{6A82B72B-9E70-46AA-8142-D3013C902B0E}" type="parTrans" cxnId="{B4CFE558-D694-4497-8F3E-3347B4953733}">
      <dgm:prSet/>
      <dgm:spPr/>
      <dgm:t>
        <a:bodyPr/>
        <a:lstStyle/>
        <a:p>
          <a:endParaRPr lang="cs-CZ"/>
        </a:p>
      </dgm:t>
    </dgm:pt>
    <dgm:pt modelId="{6C292FCF-664E-4E9A-A1F3-19FBA70C5D2F}" type="sibTrans" cxnId="{B4CFE558-D694-4497-8F3E-3347B4953733}">
      <dgm:prSet/>
      <dgm:spPr/>
      <dgm:t>
        <a:bodyPr/>
        <a:lstStyle/>
        <a:p>
          <a:endParaRPr lang="cs-CZ"/>
        </a:p>
      </dgm:t>
    </dgm:pt>
    <dgm:pt modelId="{705634E7-7288-48BD-8638-62CBC16D0456}">
      <dgm:prSet phldrT="[Text]"/>
      <dgm:spPr/>
      <dgm:t>
        <a:bodyPr/>
        <a:lstStyle/>
        <a:p>
          <a:r>
            <a:rPr lang="en-US" dirty="0"/>
            <a:t>Secrets</a:t>
          </a:r>
          <a:endParaRPr lang="cs-CZ" dirty="0"/>
        </a:p>
      </dgm:t>
    </dgm:pt>
    <dgm:pt modelId="{34A118C9-2144-4801-8382-20F364994F11}" type="parTrans" cxnId="{D25D4EA1-85CB-469E-822B-356D870A834F}">
      <dgm:prSet/>
      <dgm:spPr/>
      <dgm:t>
        <a:bodyPr/>
        <a:lstStyle/>
        <a:p>
          <a:endParaRPr lang="cs-CZ"/>
        </a:p>
      </dgm:t>
    </dgm:pt>
    <dgm:pt modelId="{C7405CB6-3A95-42FA-86B0-3DBEAAD9772E}" type="sibTrans" cxnId="{D25D4EA1-85CB-469E-822B-356D870A834F}">
      <dgm:prSet/>
      <dgm:spPr/>
      <dgm:t>
        <a:bodyPr/>
        <a:lstStyle/>
        <a:p>
          <a:endParaRPr lang="cs-CZ"/>
        </a:p>
      </dgm:t>
    </dgm:pt>
    <dgm:pt modelId="{7E19FCCE-D9B5-4770-AD77-5FF18579A956}">
      <dgm:prSet phldrT="[Text]"/>
      <dgm:spPr/>
      <dgm:t>
        <a:bodyPr/>
        <a:lstStyle/>
        <a:p>
          <a:r>
            <a:rPr lang="en-US" dirty="0"/>
            <a:t>ENV variables</a:t>
          </a:r>
          <a:endParaRPr lang="cs-CZ" dirty="0"/>
        </a:p>
      </dgm:t>
    </dgm:pt>
    <dgm:pt modelId="{5AEACA34-2309-4315-87EA-04D226740ABE}" type="parTrans" cxnId="{E04A10D6-C078-4FCE-9BC3-D1D7F5CE429B}">
      <dgm:prSet/>
      <dgm:spPr/>
      <dgm:t>
        <a:bodyPr/>
        <a:lstStyle/>
        <a:p>
          <a:endParaRPr lang="cs-CZ"/>
        </a:p>
      </dgm:t>
    </dgm:pt>
    <dgm:pt modelId="{D4D70182-0CAA-4BD3-A58D-45DC5EB59BC9}" type="sibTrans" cxnId="{E04A10D6-C078-4FCE-9BC3-D1D7F5CE429B}">
      <dgm:prSet/>
      <dgm:spPr/>
      <dgm:t>
        <a:bodyPr/>
        <a:lstStyle/>
        <a:p>
          <a:endParaRPr lang="cs-CZ"/>
        </a:p>
      </dgm:t>
    </dgm:pt>
    <dgm:pt modelId="{DC5E892B-84F7-4959-B56B-F3A7EFF0F154}">
      <dgm:prSet phldrT="[Text]"/>
      <dgm:spPr/>
      <dgm:t>
        <a:bodyPr/>
        <a:lstStyle/>
        <a:p>
          <a:r>
            <a:rPr lang="en-US" dirty="0"/>
            <a:t>CMD arguments</a:t>
          </a:r>
          <a:endParaRPr lang="cs-CZ" dirty="0"/>
        </a:p>
      </dgm:t>
    </dgm:pt>
    <dgm:pt modelId="{0CF933A9-5E90-40FC-BA85-9C8CB66FFCFF}" type="parTrans" cxnId="{2CB3DBAB-D5F6-4947-9F01-01C0EC68720F}">
      <dgm:prSet/>
      <dgm:spPr/>
      <dgm:t>
        <a:bodyPr/>
        <a:lstStyle/>
        <a:p>
          <a:endParaRPr lang="cs-CZ"/>
        </a:p>
      </dgm:t>
    </dgm:pt>
    <dgm:pt modelId="{A4C79CC7-F88C-43F9-9FD0-F5BEDF60F99E}" type="sibTrans" cxnId="{2CB3DBAB-D5F6-4947-9F01-01C0EC68720F}">
      <dgm:prSet/>
      <dgm:spPr/>
      <dgm:t>
        <a:bodyPr/>
        <a:lstStyle/>
        <a:p>
          <a:endParaRPr lang="cs-CZ"/>
        </a:p>
      </dgm:t>
    </dgm:pt>
    <dgm:pt modelId="{0E78B29F-DCB3-47D3-BD30-6699F4002C15}">
      <dgm:prSet phldrT="[Text]"/>
      <dgm:spPr/>
      <dgm:t>
        <a:bodyPr/>
        <a:lstStyle/>
        <a:p>
          <a:r>
            <a:rPr lang="en-US" dirty="0" err="1"/>
            <a:t>HelloServiceOptions</a:t>
          </a:r>
          <a:endParaRPr lang="cs-CZ" dirty="0"/>
        </a:p>
      </dgm:t>
    </dgm:pt>
    <dgm:pt modelId="{39C1FC0D-578C-40E1-A32D-D9F225909ACD}" type="parTrans" cxnId="{D3CB6388-90DE-4364-A5BE-473FD48F9749}">
      <dgm:prSet/>
      <dgm:spPr/>
      <dgm:t>
        <a:bodyPr/>
        <a:lstStyle/>
        <a:p>
          <a:endParaRPr lang="cs-CZ"/>
        </a:p>
      </dgm:t>
    </dgm:pt>
    <dgm:pt modelId="{510944E0-9AED-4683-834C-137B7B5F0BF6}" type="sibTrans" cxnId="{D3CB6388-90DE-4364-A5BE-473FD48F9749}">
      <dgm:prSet/>
      <dgm:spPr/>
      <dgm:t>
        <a:bodyPr/>
        <a:lstStyle/>
        <a:p>
          <a:endParaRPr lang="cs-CZ"/>
        </a:p>
      </dgm:t>
    </dgm:pt>
    <dgm:pt modelId="{EA11848F-B205-4EB1-B8D5-67EA4E0D5469}" type="pres">
      <dgm:prSet presAssocID="{8EC54984-76D0-43DC-8331-FD1267598BED}" presName="Name0" presStyleCnt="0">
        <dgm:presLayoutVars>
          <dgm:dir/>
          <dgm:resizeHandles val="exact"/>
        </dgm:presLayoutVars>
      </dgm:prSet>
      <dgm:spPr/>
    </dgm:pt>
    <dgm:pt modelId="{C6A9552F-67AA-4B8F-AD5F-E025E9D21EE1}" type="pres">
      <dgm:prSet presAssocID="{F388DBA9-9F47-4BB0-92B3-6DF5C2EB89D2}" presName="parTxOnly" presStyleLbl="node1" presStyleIdx="0" presStyleCnt="5">
        <dgm:presLayoutVars>
          <dgm:bulletEnabled val="1"/>
        </dgm:presLayoutVars>
      </dgm:prSet>
      <dgm:spPr/>
    </dgm:pt>
    <dgm:pt modelId="{0A1797F7-E1E3-49D2-874C-7213F2664AF3}" type="pres">
      <dgm:prSet presAssocID="{6C292FCF-664E-4E9A-A1F3-19FBA70C5D2F}" presName="parSpace" presStyleCnt="0"/>
      <dgm:spPr/>
    </dgm:pt>
    <dgm:pt modelId="{597BC4B2-7D39-495A-87AC-19E49B7B7D40}" type="pres">
      <dgm:prSet presAssocID="{705634E7-7288-48BD-8638-62CBC16D0456}" presName="parTxOnly" presStyleLbl="node1" presStyleIdx="1" presStyleCnt="5">
        <dgm:presLayoutVars>
          <dgm:bulletEnabled val="1"/>
        </dgm:presLayoutVars>
      </dgm:prSet>
      <dgm:spPr/>
    </dgm:pt>
    <dgm:pt modelId="{77AAE9ED-074A-4BBD-B7B5-1CA49A56F4E4}" type="pres">
      <dgm:prSet presAssocID="{C7405CB6-3A95-42FA-86B0-3DBEAAD9772E}" presName="parSpace" presStyleCnt="0"/>
      <dgm:spPr/>
    </dgm:pt>
    <dgm:pt modelId="{53A4A52C-B223-4110-85BD-88F1D43B6DE1}" type="pres">
      <dgm:prSet presAssocID="{7E19FCCE-D9B5-4770-AD77-5FF18579A956}" presName="parTxOnly" presStyleLbl="node1" presStyleIdx="2" presStyleCnt="5">
        <dgm:presLayoutVars>
          <dgm:bulletEnabled val="1"/>
        </dgm:presLayoutVars>
      </dgm:prSet>
      <dgm:spPr/>
    </dgm:pt>
    <dgm:pt modelId="{C5386AAA-2E7B-4297-97EF-C01731BBE44F}" type="pres">
      <dgm:prSet presAssocID="{D4D70182-0CAA-4BD3-A58D-45DC5EB59BC9}" presName="parSpace" presStyleCnt="0"/>
      <dgm:spPr/>
    </dgm:pt>
    <dgm:pt modelId="{61364DA1-7320-48B8-BB35-1E5C621AE385}" type="pres">
      <dgm:prSet presAssocID="{DC5E892B-84F7-4959-B56B-F3A7EFF0F154}" presName="parTxOnly" presStyleLbl="node1" presStyleIdx="3" presStyleCnt="5">
        <dgm:presLayoutVars>
          <dgm:bulletEnabled val="1"/>
        </dgm:presLayoutVars>
      </dgm:prSet>
      <dgm:spPr/>
    </dgm:pt>
    <dgm:pt modelId="{B6006BD0-6BA8-41E7-979F-78D0F252B32B}" type="pres">
      <dgm:prSet presAssocID="{A4C79CC7-F88C-43F9-9FD0-F5BEDF60F99E}" presName="parSpace" presStyleCnt="0"/>
      <dgm:spPr/>
    </dgm:pt>
    <dgm:pt modelId="{CE944927-77FA-419D-B60E-92E322BDA0DD}" type="pres">
      <dgm:prSet presAssocID="{0E78B29F-DCB3-47D3-BD30-6699F4002C15}" presName="parTxOnly" presStyleLbl="node1" presStyleIdx="4" presStyleCnt="5">
        <dgm:presLayoutVars>
          <dgm:bulletEnabled val="1"/>
        </dgm:presLayoutVars>
      </dgm:prSet>
      <dgm:spPr/>
    </dgm:pt>
  </dgm:ptLst>
  <dgm:cxnLst>
    <dgm:cxn modelId="{9DB1A120-C71E-4CF2-B1DC-903B5D7C24B7}" type="presOf" srcId="{7E19FCCE-D9B5-4770-AD77-5FF18579A956}" destId="{53A4A52C-B223-4110-85BD-88F1D43B6DE1}" srcOrd="0" destOrd="0" presId="urn:microsoft.com/office/officeart/2005/8/layout/hChevron3"/>
    <dgm:cxn modelId="{D45E4630-D9B8-489C-A781-C5318C2ACE98}" type="presOf" srcId="{0E78B29F-DCB3-47D3-BD30-6699F4002C15}" destId="{CE944927-77FA-419D-B60E-92E322BDA0DD}" srcOrd="0" destOrd="0" presId="urn:microsoft.com/office/officeart/2005/8/layout/hChevron3"/>
    <dgm:cxn modelId="{B4CFE558-D694-4497-8F3E-3347B4953733}" srcId="{8EC54984-76D0-43DC-8331-FD1267598BED}" destId="{F388DBA9-9F47-4BB0-92B3-6DF5C2EB89D2}" srcOrd="0" destOrd="0" parTransId="{6A82B72B-9E70-46AA-8142-D3013C902B0E}" sibTransId="{6C292FCF-664E-4E9A-A1F3-19FBA70C5D2F}"/>
    <dgm:cxn modelId="{FFB6117C-1DD3-4427-A51B-66761523F431}" type="presOf" srcId="{DC5E892B-84F7-4959-B56B-F3A7EFF0F154}" destId="{61364DA1-7320-48B8-BB35-1E5C621AE385}" srcOrd="0" destOrd="0" presId="urn:microsoft.com/office/officeart/2005/8/layout/hChevron3"/>
    <dgm:cxn modelId="{D3CB6388-90DE-4364-A5BE-473FD48F9749}" srcId="{8EC54984-76D0-43DC-8331-FD1267598BED}" destId="{0E78B29F-DCB3-47D3-BD30-6699F4002C15}" srcOrd="4" destOrd="0" parTransId="{39C1FC0D-578C-40E1-A32D-D9F225909ACD}" sibTransId="{510944E0-9AED-4683-834C-137B7B5F0BF6}"/>
    <dgm:cxn modelId="{88159095-C8E5-4C6F-A05B-EDDC543FA1F4}" type="presOf" srcId="{8EC54984-76D0-43DC-8331-FD1267598BED}" destId="{EA11848F-B205-4EB1-B8D5-67EA4E0D5469}" srcOrd="0" destOrd="0" presId="urn:microsoft.com/office/officeart/2005/8/layout/hChevron3"/>
    <dgm:cxn modelId="{D25D4EA1-85CB-469E-822B-356D870A834F}" srcId="{8EC54984-76D0-43DC-8331-FD1267598BED}" destId="{705634E7-7288-48BD-8638-62CBC16D0456}" srcOrd="1" destOrd="0" parTransId="{34A118C9-2144-4801-8382-20F364994F11}" sibTransId="{C7405CB6-3A95-42FA-86B0-3DBEAAD9772E}"/>
    <dgm:cxn modelId="{2CB3DBAB-D5F6-4947-9F01-01C0EC68720F}" srcId="{8EC54984-76D0-43DC-8331-FD1267598BED}" destId="{DC5E892B-84F7-4959-B56B-F3A7EFF0F154}" srcOrd="3" destOrd="0" parTransId="{0CF933A9-5E90-40FC-BA85-9C8CB66FFCFF}" sibTransId="{A4C79CC7-F88C-43F9-9FD0-F5BEDF60F99E}"/>
    <dgm:cxn modelId="{CCB270AC-FCFD-49A8-BE87-BBA13EAB357C}" type="presOf" srcId="{F388DBA9-9F47-4BB0-92B3-6DF5C2EB89D2}" destId="{C6A9552F-67AA-4B8F-AD5F-E025E9D21EE1}" srcOrd="0" destOrd="0" presId="urn:microsoft.com/office/officeart/2005/8/layout/hChevron3"/>
    <dgm:cxn modelId="{E04A10D6-C078-4FCE-9BC3-D1D7F5CE429B}" srcId="{8EC54984-76D0-43DC-8331-FD1267598BED}" destId="{7E19FCCE-D9B5-4770-AD77-5FF18579A956}" srcOrd="2" destOrd="0" parTransId="{5AEACA34-2309-4315-87EA-04D226740ABE}" sibTransId="{D4D70182-0CAA-4BD3-A58D-45DC5EB59BC9}"/>
    <dgm:cxn modelId="{741E14DE-2C82-45B9-B249-13558DE7C0A8}" type="presOf" srcId="{705634E7-7288-48BD-8638-62CBC16D0456}" destId="{597BC4B2-7D39-495A-87AC-19E49B7B7D40}" srcOrd="0" destOrd="0" presId="urn:microsoft.com/office/officeart/2005/8/layout/hChevron3"/>
    <dgm:cxn modelId="{B0B4051B-7D90-40DB-9859-F7B314E730E6}" type="presParOf" srcId="{EA11848F-B205-4EB1-B8D5-67EA4E0D5469}" destId="{C6A9552F-67AA-4B8F-AD5F-E025E9D21EE1}" srcOrd="0" destOrd="0" presId="urn:microsoft.com/office/officeart/2005/8/layout/hChevron3"/>
    <dgm:cxn modelId="{8B392457-A6D5-4E4E-ABD3-ABC6DDE42AFE}" type="presParOf" srcId="{EA11848F-B205-4EB1-B8D5-67EA4E0D5469}" destId="{0A1797F7-E1E3-49D2-874C-7213F2664AF3}" srcOrd="1" destOrd="0" presId="urn:microsoft.com/office/officeart/2005/8/layout/hChevron3"/>
    <dgm:cxn modelId="{5BB71329-990F-404A-86F2-5553B6FD8F22}" type="presParOf" srcId="{EA11848F-B205-4EB1-B8D5-67EA4E0D5469}" destId="{597BC4B2-7D39-495A-87AC-19E49B7B7D40}" srcOrd="2" destOrd="0" presId="urn:microsoft.com/office/officeart/2005/8/layout/hChevron3"/>
    <dgm:cxn modelId="{BCF5B980-EBA9-44C6-8CB6-1EBE8A9A5392}" type="presParOf" srcId="{EA11848F-B205-4EB1-B8D5-67EA4E0D5469}" destId="{77AAE9ED-074A-4BBD-B7B5-1CA49A56F4E4}" srcOrd="3" destOrd="0" presId="urn:microsoft.com/office/officeart/2005/8/layout/hChevron3"/>
    <dgm:cxn modelId="{C8592EB6-C68A-42D8-9568-3A3209E6F7B3}" type="presParOf" srcId="{EA11848F-B205-4EB1-B8D5-67EA4E0D5469}" destId="{53A4A52C-B223-4110-85BD-88F1D43B6DE1}" srcOrd="4" destOrd="0" presId="urn:microsoft.com/office/officeart/2005/8/layout/hChevron3"/>
    <dgm:cxn modelId="{47768B37-6679-4D1A-88E3-BEDA3F0F7BB9}" type="presParOf" srcId="{EA11848F-B205-4EB1-B8D5-67EA4E0D5469}" destId="{C5386AAA-2E7B-4297-97EF-C01731BBE44F}" srcOrd="5" destOrd="0" presId="urn:microsoft.com/office/officeart/2005/8/layout/hChevron3"/>
    <dgm:cxn modelId="{36A43B44-C76E-4388-92CA-3AB371533967}" type="presParOf" srcId="{EA11848F-B205-4EB1-B8D5-67EA4E0D5469}" destId="{61364DA1-7320-48B8-BB35-1E5C621AE385}" srcOrd="6" destOrd="0" presId="urn:microsoft.com/office/officeart/2005/8/layout/hChevron3"/>
    <dgm:cxn modelId="{8C4A6AC9-7FBD-4E71-B9E1-416A54E00930}" type="presParOf" srcId="{EA11848F-B205-4EB1-B8D5-67EA4E0D5469}" destId="{B6006BD0-6BA8-41E7-979F-78D0F252B32B}" srcOrd="7" destOrd="0" presId="urn:microsoft.com/office/officeart/2005/8/layout/hChevron3"/>
    <dgm:cxn modelId="{FF1A42A6-E20A-4697-9FC7-2660E6A08952}" type="presParOf" srcId="{EA11848F-B205-4EB1-B8D5-67EA4E0D5469}" destId="{CE944927-77FA-419D-B60E-92E322BDA0DD}"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9552F-67AA-4B8F-AD5F-E025E9D21EE1}">
      <dsp:nvSpPr>
        <dsp:cNvPr id="0" name=""/>
        <dsp:cNvSpPr/>
      </dsp:nvSpPr>
      <dsp:spPr>
        <a:xfrm>
          <a:off x="1168" y="1295864"/>
          <a:ext cx="2279153" cy="911661"/>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JSON</a:t>
          </a:r>
          <a:endParaRPr lang="cs-CZ" sz="1100" kern="1200" dirty="0"/>
        </a:p>
      </dsp:txBody>
      <dsp:txXfrm>
        <a:off x="1168" y="1295864"/>
        <a:ext cx="2051238" cy="911661"/>
      </dsp:txXfrm>
    </dsp:sp>
    <dsp:sp modelId="{597BC4B2-7D39-495A-87AC-19E49B7B7D40}">
      <dsp:nvSpPr>
        <dsp:cNvPr id="0" name=""/>
        <dsp:cNvSpPr/>
      </dsp:nvSpPr>
      <dsp:spPr>
        <a:xfrm>
          <a:off x="1824491" y="1295864"/>
          <a:ext cx="2279153" cy="91166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Secrets</a:t>
          </a:r>
          <a:endParaRPr lang="cs-CZ" sz="1100" kern="1200" dirty="0"/>
        </a:p>
      </dsp:txBody>
      <dsp:txXfrm>
        <a:off x="2280322" y="1295864"/>
        <a:ext cx="1367492" cy="911661"/>
      </dsp:txXfrm>
    </dsp:sp>
    <dsp:sp modelId="{53A4A52C-B223-4110-85BD-88F1D43B6DE1}">
      <dsp:nvSpPr>
        <dsp:cNvPr id="0" name=""/>
        <dsp:cNvSpPr/>
      </dsp:nvSpPr>
      <dsp:spPr>
        <a:xfrm>
          <a:off x="3647814" y="1295864"/>
          <a:ext cx="2279153" cy="91166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ENV variables</a:t>
          </a:r>
          <a:endParaRPr lang="cs-CZ" sz="1100" kern="1200" dirty="0"/>
        </a:p>
      </dsp:txBody>
      <dsp:txXfrm>
        <a:off x="4103645" y="1295864"/>
        <a:ext cx="1367492" cy="911661"/>
      </dsp:txXfrm>
    </dsp:sp>
    <dsp:sp modelId="{61364DA1-7320-48B8-BB35-1E5C621AE385}">
      <dsp:nvSpPr>
        <dsp:cNvPr id="0" name=""/>
        <dsp:cNvSpPr/>
      </dsp:nvSpPr>
      <dsp:spPr>
        <a:xfrm>
          <a:off x="5471137" y="1295864"/>
          <a:ext cx="2279153" cy="91166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CMD arguments</a:t>
          </a:r>
          <a:endParaRPr lang="cs-CZ" sz="1100" kern="1200" dirty="0"/>
        </a:p>
      </dsp:txBody>
      <dsp:txXfrm>
        <a:off x="5926968" y="1295864"/>
        <a:ext cx="1367492" cy="911661"/>
      </dsp:txXfrm>
    </dsp:sp>
    <dsp:sp modelId="{CE944927-77FA-419D-B60E-92E322BDA0DD}">
      <dsp:nvSpPr>
        <dsp:cNvPr id="0" name=""/>
        <dsp:cNvSpPr/>
      </dsp:nvSpPr>
      <dsp:spPr>
        <a:xfrm>
          <a:off x="7294460" y="1295864"/>
          <a:ext cx="2279153" cy="91166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err="1"/>
            <a:t>HelloServiceOptions</a:t>
          </a:r>
          <a:endParaRPr lang="cs-CZ" sz="1100" kern="1200" dirty="0"/>
        </a:p>
      </dsp:txBody>
      <dsp:txXfrm>
        <a:off x="7750291" y="1295864"/>
        <a:ext cx="1367492" cy="911661"/>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11/27/2020 10:52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11/27/2020 10:52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11/27/2020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156465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11/27/2020 12:47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896485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11/27/2020 1:14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262228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10958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11/27/2020 10:52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60838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11/27/2020 10:52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25</a:t>
            </a:fld>
            <a:endParaRPr lang="en-US" dirty="0"/>
          </a:p>
        </p:txBody>
      </p:sp>
    </p:spTree>
    <p:extLst>
      <p:ext uri="{BB962C8B-B14F-4D97-AF65-F5344CB8AC3E}">
        <p14:creationId xmlns:p14="http://schemas.microsoft.com/office/powerpoint/2010/main" val="2729837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500819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err="1"/>
              <a:t>Jazyky</a:t>
            </a:r>
            <a:r>
              <a:rPr lang="en-US" dirty="0"/>
              <a:t>, které mě </a:t>
            </a:r>
            <a:r>
              <a:rPr lang="en-US" dirty="0" err="1"/>
              <a:t>nejvíc</a:t>
            </a:r>
            <a:r>
              <a:rPr lang="en-US" dirty="0"/>
              <a:t> </a:t>
            </a:r>
            <a:r>
              <a:rPr lang="en-US" dirty="0" err="1"/>
              <a:t>ovlivnily</a:t>
            </a:r>
            <a:r>
              <a:rPr lang="en-US" dirty="0"/>
              <a:t>.</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11/27/2020 4:06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277419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591521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11/27/2020 10:52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04623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98963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2680045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6424216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3684731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495717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854673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err="1"/>
              <a:t>Správně</a:t>
            </a:r>
            <a:r>
              <a:rPr lang="en-US" dirty="0"/>
              <a:t> </a:t>
            </a:r>
            <a:r>
              <a:rPr lang="en-US" dirty="0" err="1"/>
              <a:t>naimplementované</a:t>
            </a:r>
            <a:r>
              <a:rPr lang="en-US" dirty="0"/>
              <a:t> </a:t>
            </a:r>
            <a:r>
              <a:rPr lang="en-US" dirty="0" err="1"/>
              <a:t>běžné</a:t>
            </a:r>
            <a:r>
              <a:rPr lang="en-US" dirty="0"/>
              <a:t> testovací </a:t>
            </a:r>
            <a:r>
              <a:rPr lang="en-US" dirty="0" err="1"/>
              <a:t>scénáře</a:t>
            </a:r>
            <a:r>
              <a:rPr lang="en-US" dirty="0"/>
              <a:t>. </a:t>
            </a:r>
            <a:r>
              <a:rPr lang="en-US" dirty="0" err="1"/>
              <a:t>Kolekce</a:t>
            </a:r>
            <a:r>
              <a:rPr lang="en-US" dirty="0"/>
              <a:t> / stringy.</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11/27/2020 4:07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866910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4777408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39</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11/27/2020 10:52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120939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11/27/2020 10:52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3444030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41</a:t>
            </a:fld>
            <a:endParaRPr lang="en-US" dirty="0"/>
          </a:p>
        </p:txBody>
      </p:sp>
    </p:spTree>
    <p:extLst>
      <p:ext uri="{BB962C8B-B14F-4D97-AF65-F5344CB8AC3E}">
        <p14:creationId xmlns:p14="http://schemas.microsoft.com/office/powerpoint/2010/main" val="5031626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4695519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5918077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3489459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11/27/2020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14521630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46</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11/27/2020 10:52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9340765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11/27/2020 10:52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65727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pattern. </a:t>
            </a:r>
            <a:r>
              <a:rPr lang="en-US" dirty="0" err="1"/>
              <a:t>Validace</a:t>
            </a:r>
            <a:r>
              <a:rPr lang="en-US" dirty="0"/>
              <a:t>. Objekt.</a:t>
            </a:r>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11/27/2020 12:48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8585036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11/27/2020 10:52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a:t>
            </a:r>
            <a:r>
              <a:rPr lang="en-US"/>
              <a:t>animace</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11/27/2020 1:13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739957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11/27/2020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75389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2 </a:t>
            </a:r>
            <a:r>
              <a:rPr lang="en-US" dirty="0" err="1"/>
              <a:t>Animace</a:t>
            </a:r>
            <a:br>
              <a:rPr lang="en-US" dirty="0"/>
            </a:br>
            <a:r>
              <a:rPr lang="en-US" dirty="0"/>
              <a:t>1 problém service bus</a:t>
            </a:r>
          </a:p>
          <a:p>
            <a:r>
              <a:rPr lang="en-US" dirty="0"/>
              <a:t>2 druhý problém, funkce </a:t>
            </a:r>
            <a:r>
              <a:rPr lang="en-US" dirty="0" err="1"/>
              <a:t>nic</a:t>
            </a:r>
            <a:r>
              <a:rPr lang="en-US" dirty="0"/>
              <a:t> </a:t>
            </a:r>
            <a:r>
              <a:rPr lang="en-US" dirty="0" err="1"/>
              <a:t>nevrací</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11/27/2020 3:37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989907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2 </a:t>
            </a:r>
            <a:r>
              <a:rPr lang="en-US" dirty="0" err="1"/>
              <a:t>Animace</a:t>
            </a:r>
            <a:br>
              <a:rPr lang="en-US" dirty="0"/>
            </a:br>
            <a:r>
              <a:rPr lang="en-US" dirty="0"/>
              <a:t>1 problém service bus</a:t>
            </a:r>
          </a:p>
          <a:p>
            <a:r>
              <a:rPr lang="en-US" dirty="0"/>
              <a:t>2 druhý problém, funkce </a:t>
            </a:r>
            <a:r>
              <a:rPr lang="en-US" dirty="0" err="1"/>
              <a:t>nic</a:t>
            </a:r>
            <a:r>
              <a:rPr lang="en-US" dirty="0"/>
              <a:t> </a:t>
            </a:r>
            <a:r>
              <a:rPr lang="en-US" dirty="0" err="1"/>
              <a:t>nevrací</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11/27/2020 3:54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923507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11/27/2020 3:59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8761108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commons.wikimedia.org/wiki/File:Ei-sc-github.svg" TargetMode="External"/><Relationship Id="rId5" Type="http://schemas.openxmlformats.org/officeDocument/2006/relationships/image" Target="../media/image13.png"/><Relationship Id="rId4" Type="http://schemas.openxmlformats.org/officeDocument/2006/relationships/image" Target="../media/image12.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hyperlink" Target="http://www.paciellogroup.com/resources/contrastAnalyser" TargetMode="External"/><Relationship Id="rId2" Type="http://schemas.openxmlformats.org/officeDocument/2006/relationships/notesSlide" Target="../notesSlides/notesSlide19.xml"/><Relationship Id="rId1" Type="http://schemas.openxmlformats.org/officeDocument/2006/relationships/slideLayout" Target="../slideLayouts/slideLayout16.xml"/><Relationship Id="rId5" Type="http://schemas.openxmlformats.org/officeDocument/2006/relationships/hyperlink" Target="https://support.office.com/en-US/article/Make-your-PowerPoint-presentations-accessible-6f7772b2-2f33-4bd2-8ca7-dae3b2b3ef25" TargetMode="Externa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0.xml"/><Relationship Id="rId5" Type="http://schemas.openxmlformats.org/officeDocument/2006/relationships/image" Target="../media/image17.svg"/><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32.xml"/><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3" Type="http://schemas.openxmlformats.org/officeDocument/2006/relationships/hyperlink" Target="http://www.paciellogroup.com/resources/contrastAnalyser" TargetMode="External"/><Relationship Id="rId2" Type="http://schemas.openxmlformats.org/officeDocument/2006/relationships/notesSlide" Target="../notesSlides/notesSlide34.xml"/><Relationship Id="rId1" Type="http://schemas.openxmlformats.org/officeDocument/2006/relationships/slideLayout" Target="../slideLayouts/slideLayout46.xml"/><Relationship Id="rId5" Type="http://schemas.openxmlformats.org/officeDocument/2006/relationships/hyperlink" Target="https://support.office.com/en-US/article/Make-your-PowerPoint-presentations-accessible-6f7772b2-2f33-4bd2-8ca7-dae3b2b3ef25" TargetMode="Externa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2.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767007"/>
            <a:ext cx="6637867" cy="1661993"/>
          </a:xfrm>
        </p:spPr>
        <p:txBody>
          <a:bodyPr/>
          <a:lstStyle/>
          <a:p>
            <a:r>
              <a:rPr lang="cs-CZ" dirty="0"/>
              <a:t>Jak zacházet s hesly v Unit testech a jak jednoduše testovat Azure </a:t>
            </a:r>
            <a:r>
              <a:rPr lang="cs-CZ" dirty="0" err="1"/>
              <a:t>Functions</a:t>
            </a:r>
            <a:endParaRPr lang="cs-CZ" dirty="0"/>
          </a:p>
        </p:txBody>
      </p:sp>
      <p:sp>
        <p:nvSpPr>
          <p:cNvPr id="5" name="Text Placeholder 4"/>
          <p:cNvSpPr>
            <a:spLocks noGrp="1"/>
          </p:cNvSpPr>
          <p:nvPr>
            <p:ph type="body" sz="quarter" idx="12"/>
          </p:nvPr>
        </p:nvSpPr>
        <p:spPr/>
        <p:txBody>
          <a:bodyPr/>
          <a:lstStyle/>
          <a:p>
            <a:r>
              <a:rPr lang="en-US" dirty="0"/>
              <a:t>Jan Skála</a:t>
            </a:r>
          </a:p>
        </p:txBody>
      </p:sp>
    </p:spTree>
    <p:extLst>
      <p:ext uri="{BB962C8B-B14F-4D97-AF65-F5344CB8AC3E}">
        <p14:creationId xmlns:p14="http://schemas.microsoft.com/office/powerpoint/2010/main" val="393773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Configuration as code</a:t>
            </a:r>
          </a:p>
        </p:txBody>
      </p:sp>
      <p:sp>
        <p:nvSpPr>
          <p:cNvPr id="5" name="Text Placeholder 4"/>
          <p:cNvSpPr>
            <a:spLocks noGrp="1"/>
          </p:cNvSpPr>
          <p:nvPr>
            <p:ph type="body" sz="quarter" idx="10"/>
          </p:nvPr>
        </p:nvSpPr>
        <p:spPr>
          <a:xfrm>
            <a:off x="588263" y="1436688"/>
            <a:ext cx="11018520" cy="5429179"/>
          </a:xfrm>
        </p:spPr>
        <p:txBody>
          <a:bodyPr/>
          <a:lstStyle/>
          <a:p>
            <a:r>
              <a:rPr lang="en-US" dirty="0"/>
              <a:t>var configuration = new </a:t>
            </a:r>
            <a:r>
              <a:rPr lang="en-US" dirty="0" err="1"/>
              <a:t>ConfigurationBuilder</a:t>
            </a:r>
            <a:r>
              <a:rPr lang="en-US" dirty="0"/>
              <a:t>()</a:t>
            </a:r>
          </a:p>
          <a:p>
            <a:r>
              <a:rPr lang="en-US" dirty="0"/>
              <a:t>                .</a:t>
            </a:r>
            <a:r>
              <a:rPr lang="en-US" dirty="0" err="1">
                <a:solidFill>
                  <a:schemeClr val="accent1"/>
                </a:solidFill>
              </a:rPr>
              <a:t>AddEnvironmentVariables</a:t>
            </a:r>
            <a:r>
              <a:rPr lang="en-US" dirty="0"/>
              <a:t>()</a:t>
            </a:r>
          </a:p>
          <a:p>
            <a:r>
              <a:rPr lang="en-US" dirty="0"/>
              <a:t>                .</a:t>
            </a:r>
            <a:r>
              <a:rPr lang="en-US" dirty="0" err="1">
                <a:solidFill>
                  <a:schemeClr val="accent1"/>
                </a:solidFill>
              </a:rPr>
              <a:t>AddUserSecrets</a:t>
            </a:r>
            <a:r>
              <a:rPr lang="en-US" dirty="0"/>
              <a:t>&lt;</a:t>
            </a:r>
            <a:r>
              <a:rPr lang="en-US" dirty="0" err="1"/>
              <a:t>BasicTest</a:t>
            </a:r>
            <a:r>
              <a:rPr lang="en-US" dirty="0"/>
              <a:t>&gt;()</a:t>
            </a:r>
          </a:p>
          <a:p>
            <a:r>
              <a:rPr lang="en-US" dirty="0"/>
              <a:t>                .Build();</a:t>
            </a:r>
          </a:p>
          <a:p>
            <a:endParaRPr lang="en-US" dirty="0"/>
          </a:p>
          <a:p>
            <a:r>
              <a:rPr lang="en-US" dirty="0" err="1"/>
              <a:t>services.AddOptions</a:t>
            </a:r>
            <a:r>
              <a:rPr lang="en-US" dirty="0"/>
              <a:t>&lt;</a:t>
            </a:r>
            <a:r>
              <a:rPr lang="en-US" dirty="0" err="1">
                <a:solidFill>
                  <a:schemeClr val="accent1"/>
                </a:solidFill>
              </a:rPr>
              <a:t>HelloServiceOptions</a:t>
            </a:r>
            <a:r>
              <a:rPr lang="en-US" dirty="0"/>
              <a:t>&gt;().Bind(configuration);</a:t>
            </a:r>
          </a:p>
          <a:p>
            <a:endParaRPr lang="en-US" dirty="0"/>
          </a:p>
          <a:p>
            <a:r>
              <a:rPr lang="en-US" dirty="0"/>
              <a:t>//…</a:t>
            </a:r>
          </a:p>
          <a:p>
            <a:r>
              <a:rPr lang="en-US" dirty="0" err="1"/>
              <a:t>services.AddOptions</a:t>
            </a:r>
            <a:r>
              <a:rPr lang="en-US" dirty="0"/>
              <a:t>&lt;</a:t>
            </a:r>
            <a:r>
              <a:rPr lang="en-US" dirty="0" err="1">
                <a:solidFill>
                  <a:schemeClr val="accent1"/>
                </a:solidFill>
              </a:rPr>
              <a:t>HelloServiceOptions</a:t>
            </a:r>
            <a:r>
              <a:rPr lang="en-US" dirty="0"/>
              <a:t>&gt;().Bind(configuration).</a:t>
            </a:r>
            <a:r>
              <a:rPr lang="en-US" dirty="0" err="1">
                <a:solidFill>
                  <a:srgbClr val="00B050"/>
                </a:solidFill>
              </a:rPr>
              <a:t>ValidateDataAnnotations</a:t>
            </a:r>
            <a:r>
              <a:rPr lang="en-US" dirty="0"/>
              <a:t>()</a:t>
            </a:r>
          </a:p>
        </p:txBody>
      </p:sp>
    </p:spTree>
    <p:extLst>
      <p:ext uri="{BB962C8B-B14F-4D97-AF65-F5344CB8AC3E}">
        <p14:creationId xmlns:p14="http://schemas.microsoft.com/office/powerpoint/2010/main" val="80261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fade">
                                      <p:cBhvr>
                                        <p:cTn id="29"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7B6DFD1-BF00-474C-9FB2-6E242CD0FEC3}"/>
              </a:ext>
            </a:extLst>
          </p:cNvPr>
          <p:cNvSpPr>
            <a:spLocks noGrp="1"/>
          </p:cNvSpPr>
          <p:nvPr>
            <p:ph type="title"/>
          </p:nvPr>
        </p:nvSpPr>
        <p:spPr/>
        <p:txBody>
          <a:bodyPr/>
          <a:lstStyle/>
          <a:p>
            <a:r>
              <a:rPr lang="cs-CZ" dirty="0"/>
              <a:t>Zadání od manažera</a:t>
            </a:r>
          </a:p>
        </p:txBody>
      </p:sp>
      <p:sp>
        <p:nvSpPr>
          <p:cNvPr id="3" name="Zástupný text 2">
            <a:extLst>
              <a:ext uri="{FF2B5EF4-FFF2-40B4-BE49-F238E27FC236}">
                <a16:creationId xmlns:a16="http://schemas.microsoft.com/office/drawing/2014/main" id="{58A5D382-02A5-4D9E-AA76-8D07DA51DB8E}"/>
              </a:ext>
            </a:extLst>
          </p:cNvPr>
          <p:cNvSpPr>
            <a:spLocks noGrp="1"/>
          </p:cNvSpPr>
          <p:nvPr>
            <p:ph type="body" sz="quarter" idx="10"/>
          </p:nvPr>
        </p:nvSpPr>
        <p:spPr>
          <a:xfrm>
            <a:off x="584200" y="1435497"/>
            <a:ext cx="11018520" cy="1317284"/>
          </a:xfrm>
        </p:spPr>
        <p:txBody>
          <a:bodyPr/>
          <a:lstStyle/>
          <a:p>
            <a:r>
              <a:rPr lang="cs-CZ" dirty="0"/>
              <a:t>Azure </a:t>
            </a:r>
            <a:r>
              <a:rPr lang="en-US" dirty="0"/>
              <a:t>Function</a:t>
            </a:r>
            <a:r>
              <a:rPr lang="cs-CZ" dirty="0"/>
              <a:t>, která pozdraví uživatele</a:t>
            </a:r>
          </a:p>
          <a:p>
            <a:r>
              <a:rPr lang="en-US" dirty="0"/>
              <a:t>V </a:t>
            </a:r>
            <a:r>
              <a:rPr lang="cs-CZ" dirty="0"/>
              <a:t>odpovědi</a:t>
            </a:r>
            <a:r>
              <a:rPr lang="en-US" dirty="0"/>
              <a:t> musí být Ahoj {</a:t>
            </a:r>
            <a:r>
              <a:rPr lang="cs-CZ" dirty="0"/>
              <a:t>jméno</a:t>
            </a:r>
            <a:r>
              <a:rPr lang="en-US" dirty="0"/>
              <a:t>}</a:t>
            </a:r>
          </a:p>
          <a:p>
            <a:pPr lvl="1"/>
            <a:r>
              <a:rPr lang="en-US" dirty="0"/>
              <a:t>The </a:t>
            </a:r>
            <a:r>
              <a:rPr lang="en-US" b="1" dirty="0"/>
              <a:t>response should contain</a:t>
            </a:r>
            <a:r>
              <a:rPr lang="en-US" dirty="0"/>
              <a:t> </a:t>
            </a:r>
            <a:r>
              <a:rPr lang="en-US" u="sng" dirty="0"/>
              <a:t>Hello {username}</a:t>
            </a:r>
            <a:endParaRPr lang="cs-CZ" u="sng" dirty="0"/>
          </a:p>
        </p:txBody>
      </p:sp>
    </p:spTree>
    <p:extLst>
      <p:ext uri="{BB962C8B-B14F-4D97-AF65-F5344CB8AC3E}">
        <p14:creationId xmlns:p14="http://schemas.microsoft.com/office/powerpoint/2010/main" val="1708281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40830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6EFC7F4-4129-482B-BEB2-BE39FE125D17}"/>
              </a:ext>
            </a:extLst>
          </p:cNvPr>
          <p:cNvSpPr>
            <a:spLocks noGrp="1"/>
          </p:cNvSpPr>
          <p:nvPr>
            <p:ph type="title"/>
          </p:nvPr>
        </p:nvSpPr>
        <p:spPr>
          <a:xfrm>
            <a:off x="584200" y="2025650"/>
            <a:ext cx="4161981" cy="1107996"/>
          </a:xfrm>
        </p:spPr>
        <p:txBody>
          <a:bodyPr wrap="square" anchor="b">
            <a:normAutofit/>
          </a:bodyPr>
          <a:lstStyle/>
          <a:p>
            <a:r>
              <a:rPr lang="en-US" dirty="0"/>
              <a:t>Azure Functions</a:t>
            </a:r>
            <a:endParaRPr lang="cs-CZ" dirty="0"/>
          </a:p>
        </p:txBody>
      </p:sp>
      <p:sp>
        <p:nvSpPr>
          <p:cNvPr id="73" name="Text Placeholder 2">
            <a:extLst>
              <a:ext uri="{FF2B5EF4-FFF2-40B4-BE49-F238E27FC236}">
                <a16:creationId xmlns:a16="http://schemas.microsoft.com/office/drawing/2014/main" id="{5D825172-428D-4BD4-98D7-331AD5C523F1}"/>
              </a:ext>
            </a:extLst>
          </p:cNvPr>
          <p:cNvSpPr>
            <a:spLocks noGrp="1"/>
          </p:cNvSpPr>
          <p:nvPr>
            <p:ph type="body" sz="quarter" idx="10"/>
          </p:nvPr>
        </p:nvSpPr>
        <p:spPr>
          <a:xfrm>
            <a:off x="584200" y="3535541"/>
            <a:ext cx="4162425" cy="307777"/>
          </a:xfrm>
        </p:spPr>
        <p:txBody>
          <a:bodyPr/>
          <a:lstStyle/>
          <a:p>
            <a:r>
              <a:rPr lang="en-US" dirty="0"/>
              <a:t>https://docs.microsoft.com/</a:t>
            </a:r>
          </a:p>
        </p:txBody>
      </p:sp>
      <p:pic>
        <p:nvPicPr>
          <p:cNvPr id="1028" name="Picture 4" descr="Azure Functions vlastní obslužné rutiny (Preview) | Microsoft Docs">
            <a:extLst>
              <a:ext uri="{FF2B5EF4-FFF2-40B4-BE49-F238E27FC236}">
                <a16:creationId xmlns:a16="http://schemas.microsoft.com/office/drawing/2014/main" id="{821FC093-FCA3-4793-A489-D39461FFBC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0" y="1122997"/>
            <a:ext cx="6858000" cy="4612005"/>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9184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9405B9-A85B-4623-B588-5D14F2CE1D23}"/>
              </a:ext>
            </a:extLst>
          </p:cNvPr>
          <p:cNvSpPr>
            <a:spLocks noGrp="1"/>
          </p:cNvSpPr>
          <p:nvPr>
            <p:ph type="title"/>
          </p:nvPr>
        </p:nvSpPr>
        <p:spPr/>
        <p:txBody>
          <a:bodyPr/>
          <a:lstStyle/>
          <a:p>
            <a:r>
              <a:rPr lang="cs-CZ" dirty="0"/>
              <a:t>Azure </a:t>
            </a:r>
            <a:r>
              <a:rPr lang="cs-CZ" dirty="0" err="1"/>
              <a:t>Functions</a:t>
            </a:r>
            <a:r>
              <a:rPr lang="cs-CZ" dirty="0"/>
              <a:t>, manuální spuštění</a:t>
            </a:r>
          </a:p>
        </p:txBody>
      </p:sp>
      <p:pic>
        <p:nvPicPr>
          <p:cNvPr id="3" name="Obrázek 2">
            <a:extLst>
              <a:ext uri="{FF2B5EF4-FFF2-40B4-BE49-F238E27FC236}">
                <a16:creationId xmlns:a16="http://schemas.microsoft.com/office/drawing/2014/main" id="{A3E7AB52-C95D-41E7-AFAA-1B242469CCA5}"/>
              </a:ext>
            </a:extLst>
          </p:cNvPr>
          <p:cNvPicPr>
            <a:picLocks noChangeAspect="1"/>
          </p:cNvPicPr>
          <p:nvPr/>
        </p:nvPicPr>
        <p:blipFill>
          <a:blip r:embed="rId3"/>
          <a:stretch>
            <a:fillRect/>
          </a:stretch>
        </p:blipFill>
        <p:spPr>
          <a:xfrm>
            <a:off x="0" y="2522956"/>
            <a:ext cx="12192000" cy="1812087"/>
          </a:xfrm>
          <a:prstGeom prst="rect">
            <a:avLst/>
          </a:prstGeom>
        </p:spPr>
      </p:pic>
      <p:sp>
        <p:nvSpPr>
          <p:cNvPr id="4" name="Obdélník 3">
            <a:extLst>
              <a:ext uri="{FF2B5EF4-FFF2-40B4-BE49-F238E27FC236}">
                <a16:creationId xmlns:a16="http://schemas.microsoft.com/office/drawing/2014/main" id="{89C72F7D-6338-4F6A-8BD2-C798FA8FC78A}"/>
              </a:ext>
            </a:extLst>
          </p:cNvPr>
          <p:cNvSpPr/>
          <p:nvPr/>
        </p:nvSpPr>
        <p:spPr bwMode="auto">
          <a:xfrm>
            <a:off x="2734056" y="2642616"/>
            <a:ext cx="1051560" cy="246888"/>
          </a:xfrm>
          <a:prstGeom prst="rect">
            <a:avLst/>
          </a:prstGeom>
          <a:noFill/>
          <a:ln>
            <a:solidFill>
              <a:srgbClr val="FF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bdélník 4">
            <a:extLst>
              <a:ext uri="{FF2B5EF4-FFF2-40B4-BE49-F238E27FC236}">
                <a16:creationId xmlns:a16="http://schemas.microsoft.com/office/drawing/2014/main" id="{70F35BEA-C4B7-4CB1-985A-A12800766E73}"/>
              </a:ext>
            </a:extLst>
          </p:cNvPr>
          <p:cNvSpPr/>
          <p:nvPr/>
        </p:nvSpPr>
        <p:spPr bwMode="auto">
          <a:xfrm>
            <a:off x="1399032" y="2642616"/>
            <a:ext cx="347472" cy="246888"/>
          </a:xfrm>
          <a:prstGeom prst="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49477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9405B9-A85B-4623-B588-5D14F2CE1D23}"/>
              </a:ext>
            </a:extLst>
          </p:cNvPr>
          <p:cNvSpPr>
            <a:spLocks noGrp="1"/>
          </p:cNvSpPr>
          <p:nvPr>
            <p:ph type="title"/>
          </p:nvPr>
        </p:nvSpPr>
        <p:spPr/>
        <p:txBody>
          <a:bodyPr/>
          <a:lstStyle/>
          <a:p>
            <a:r>
              <a:rPr lang="cs-CZ" dirty="0"/>
              <a:t>Azure </a:t>
            </a:r>
            <a:r>
              <a:rPr lang="cs-CZ" dirty="0" err="1"/>
              <a:t>Functions</a:t>
            </a:r>
            <a:r>
              <a:rPr lang="cs-CZ" dirty="0"/>
              <a:t>, manuální spuštění</a:t>
            </a:r>
          </a:p>
        </p:txBody>
      </p:sp>
      <p:pic>
        <p:nvPicPr>
          <p:cNvPr id="6" name="Obrázek 5">
            <a:extLst>
              <a:ext uri="{FF2B5EF4-FFF2-40B4-BE49-F238E27FC236}">
                <a16:creationId xmlns:a16="http://schemas.microsoft.com/office/drawing/2014/main" id="{4ED1DDCA-BF63-4392-8BBC-2DCC38DA8121}"/>
              </a:ext>
            </a:extLst>
          </p:cNvPr>
          <p:cNvPicPr>
            <a:picLocks noChangeAspect="1"/>
          </p:cNvPicPr>
          <p:nvPr/>
        </p:nvPicPr>
        <p:blipFill>
          <a:blip r:embed="rId3"/>
          <a:stretch>
            <a:fillRect/>
          </a:stretch>
        </p:blipFill>
        <p:spPr>
          <a:xfrm>
            <a:off x="66733" y="1295399"/>
            <a:ext cx="11912602" cy="5105402"/>
          </a:xfrm>
          <a:prstGeom prst="rect">
            <a:avLst/>
          </a:prstGeom>
        </p:spPr>
      </p:pic>
      <p:sp>
        <p:nvSpPr>
          <p:cNvPr id="7" name="Obdélník 6">
            <a:extLst>
              <a:ext uri="{FF2B5EF4-FFF2-40B4-BE49-F238E27FC236}">
                <a16:creationId xmlns:a16="http://schemas.microsoft.com/office/drawing/2014/main" id="{B81BB92B-F78C-4F10-A943-138073F361CB}"/>
              </a:ext>
            </a:extLst>
          </p:cNvPr>
          <p:cNvSpPr/>
          <p:nvPr/>
        </p:nvSpPr>
        <p:spPr bwMode="auto">
          <a:xfrm>
            <a:off x="5495925" y="3895725"/>
            <a:ext cx="895350" cy="238125"/>
          </a:xfrm>
          <a:prstGeom prst="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bdélník 7">
            <a:extLst>
              <a:ext uri="{FF2B5EF4-FFF2-40B4-BE49-F238E27FC236}">
                <a16:creationId xmlns:a16="http://schemas.microsoft.com/office/drawing/2014/main" id="{A62AEC3D-1570-4801-B28C-3F1DCE32D1B5}"/>
              </a:ext>
            </a:extLst>
          </p:cNvPr>
          <p:cNvSpPr/>
          <p:nvPr/>
        </p:nvSpPr>
        <p:spPr bwMode="auto">
          <a:xfrm>
            <a:off x="4996873" y="2272145"/>
            <a:ext cx="4498109" cy="489528"/>
          </a:xfrm>
          <a:prstGeom prst="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91067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534367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p:txBody>
          <a:bodyPr/>
          <a:lstStyle/>
          <a:p>
            <a:r>
              <a:rPr lang="en-US"/>
              <a:t>This slide layout uses Consolas, a monotype font which is ideal for showing software code. </a:t>
            </a:r>
            <a:endParaRPr lang="en-US" dirty="0"/>
          </a:p>
        </p:txBody>
      </p:sp>
    </p:spTree>
    <p:extLst>
      <p:ext uri="{BB962C8B-B14F-4D97-AF65-F5344CB8AC3E}">
        <p14:creationId xmlns:p14="http://schemas.microsoft.com/office/powerpoint/2010/main" val="3324544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6027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(without bullet points)</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027155A-3206-463A-9E13-B24A9C0B9FD3}"/>
              </a:ext>
            </a:extLst>
          </p:cNvPr>
          <p:cNvSpPr>
            <a:spLocks noGrp="1"/>
          </p:cNvSpPr>
          <p:nvPr>
            <p:ph type="title"/>
          </p:nvPr>
        </p:nvSpPr>
        <p:spPr/>
        <p:txBody>
          <a:bodyPr/>
          <a:lstStyle/>
          <a:p>
            <a:r>
              <a:rPr lang="en-US" dirty="0"/>
              <a:t>Kdo jsem</a:t>
            </a:r>
            <a:endParaRPr lang="cs-CZ" dirty="0"/>
          </a:p>
        </p:txBody>
      </p:sp>
      <p:sp>
        <p:nvSpPr>
          <p:cNvPr id="3" name="Zástupný text 2">
            <a:extLst>
              <a:ext uri="{FF2B5EF4-FFF2-40B4-BE49-F238E27FC236}">
                <a16:creationId xmlns:a16="http://schemas.microsoft.com/office/drawing/2014/main" id="{87B1D569-7546-4D4F-A764-575AA905653A}"/>
              </a:ext>
            </a:extLst>
          </p:cNvPr>
          <p:cNvSpPr>
            <a:spLocks noGrp="1"/>
          </p:cNvSpPr>
          <p:nvPr>
            <p:ph type="body" sz="quarter" idx="10"/>
          </p:nvPr>
        </p:nvSpPr>
        <p:spPr>
          <a:xfrm>
            <a:off x="584200" y="1435497"/>
            <a:ext cx="11018520" cy="3533275"/>
          </a:xfrm>
        </p:spPr>
        <p:txBody>
          <a:bodyPr/>
          <a:lstStyle/>
          <a:p>
            <a:r>
              <a:rPr lang="en-US" dirty="0"/>
              <a:t>Microsoft Learn Student Ambassador</a:t>
            </a:r>
          </a:p>
          <a:p>
            <a:r>
              <a:rPr lang="cs-CZ" dirty="0"/>
              <a:t>Student FEL ČVUT</a:t>
            </a:r>
          </a:p>
          <a:p>
            <a:r>
              <a:rPr lang="cs-CZ" dirty="0"/>
              <a:t>Integrační architekt v</a:t>
            </a:r>
            <a:r>
              <a:rPr lang="en-US" dirty="0"/>
              <a:t>e </a:t>
            </a:r>
            <a:r>
              <a:rPr lang="cs-CZ" dirty="0"/>
              <a:t>firmě</a:t>
            </a:r>
            <a:r>
              <a:rPr lang="en-US" dirty="0"/>
              <a:t> Networg</a:t>
            </a:r>
          </a:p>
          <a:p>
            <a:r>
              <a:rPr lang="cs-CZ" dirty="0"/>
              <a:t>Vývojář, pisatel článků a příležitostný školitel</a:t>
            </a:r>
          </a:p>
          <a:p>
            <a:r>
              <a:rPr lang="en-US" dirty="0"/>
              <a:t>C#, Haskell, Python, C++, …</a:t>
            </a:r>
          </a:p>
          <a:p>
            <a:r>
              <a:rPr lang="en-US" dirty="0"/>
              <a:t>github.com/</a:t>
            </a:r>
            <a:r>
              <a:rPr lang="en-US" dirty="0" err="1"/>
              <a:t>skalahonza</a:t>
            </a:r>
            <a:r>
              <a:rPr lang="en-US" dirty="0"/>
              <a:t> </a:t>
            </a:r>
          </a:p>
          <a:p>
            <a:r>
              <a:rPr lang="en-US" dirty="0"/>
              <a:t>janskala.cz </a:t>
            </a:r>
            <a:endParaRPr lang="cs-CZ" dirty="0"/>
          </a:p>
        </p:txBody>
      </p:sp>
      <p:pic>
        <p:nvPicPr>
          <p:cNvPr id="5" name="Grafický objekt 4" descr="Internet">
            <a:extLst>
              <a:ext uri="{FF2B5EF4-FFF2-40B4-BE49-F238E27FC236}">
                <a16:creationId xmlns:a16="http://schemas.microsoft.com/office/drawing/2014/main" id="{6EB4A95A-BD17-4E96-8CCA-C1A0596231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6025" y="4352925"/>
            <a:ext cx="914400" cy="914400"/>
          </a:xfrm>
          <a:prstGeom prst="rect">
            <a:avLst/>
          </a:prstGeom>
        </p:spPr>
      </p:pic>
      <p:pic>
        <p:nvPicPr>
          <p:cNvPr id="10" name="Obrázek 9">
            <a:extLst>
              <a:ext uri="{FF2B5EF4-FFF2-40B4-BE49-F238E27FC236}">
                <a16:creationId xmlns:a16="http://schemas.microsoft.com/office/drawing/2014/main" id="{C9067023-1D5F-4B67-BAD8-15D36773FB27}"/>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402100" y="3767824"/>
            <a:ext cx="900150" cy="900150"/>
          </a:xfrm>
          <a:prstGeom prst="rect">
            <a:avLst/>
          </a:prstGeom>
        </p:spPr>
      </p:pic>
    </p:spTree>
    <p:extLst>
      <p:ext uri="{BB962C8B-B14F-4D97-AF65-F5344CB8AC3E}">
        <p14:creationId xmlns:p14="http://schemas.microsoft.com/office/powerpoint/2010/main" val="1897795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(without bullet points)</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75221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 bulleted text</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Example with longer headline text</a:t>
            </a:r>
            <a:br>
              <a:rPr lang="en-US" dirty="0"/>
            </a:br>
            <a:r>
              <a:rPr lang="en-US" dirty="0"/>
              <a:t>wrapping to a second line</a:t>
            </a:r>
          </a:p>
        </p:txBody>
      </p:sp>
      <p:sp>
        <p:nvSpPr>
          <p:cNvPr id="6" name="Text Placeholder 5"/>
          <p:cNvSpPr>
            <a:spLocks noGrp="1"/>
          </p:cNvSpPr>
          <p:nvPr>
            <p:ph type="body" sz="quarter" idx="10"/>
          </p:nvPr>
        </p:nvSpPr>
        <p:spPr>
          <a:xfrm>
            <a:off x="586390" y="2019300"/>
            <a:ext cx="11018520" cy="2252924"/>
          </a:xfrm>
        </p:spPr>
        <p:txBody>
          <a:bodyPr/>
          <a:lstStyle/>
          <a:p>
            <a:pPr>
              <a:lnSpc>
                <a:spcPct val="95000"/>
              </a:lnSpc>
            </a:pPr>
            <a:r>
              <a:rPr lang="en-US" sz="2400" dirty="0"/>
              <a:t>When the headline text is 2 lines, move this text block </a:t>
            </a:r>
            <a:br>
              <a:rPr lang="en-US" sz="2400" dirty="0"/>
            </a:br>
            <a:r>
              <a:rPr lang="en-US" sz="2400" dirty="0"/>
              <a:t>down to align to the lower blue guide</a:t>
            </a:r>
          </a:p>
          <a:p>
            <a:pPr>
              <a:lnSpc>
                <a:spcPct val="95000"/>
              </a:lnSpc>
            </a:pPr>
            <a:r>
              <a:rPr lang="en-US" sz="2400" dirty="0"/>
              <a:t>If you don’t see guidelines, click on the View menu, </a:t>
            </a:r>
            <a:br>
              <a:rPr lang="en-US" sz="2400" dirty="0"/>
            </a:br>
            <a:r>
              <a:rPr lang="en-US" sz="2400" dirty="0"/>
              <a:t>and then check the box in front of “Guides”</a:t>
            </a:r>
          </a:p>
          <a:p>
            <a:pPr>
              <a:lnSpc>
                <a:spcPct val="95000"/>
              </a:lnSpc>
            </a:pPr>
            <a:r>
              <a:rPr lang="en-US" sz="2400" dirty="0"/>
              <a:t>Use a “soft return” Shift + Enter to wrap text without </a:t>
            </a:r>
            <a:br>
              <a:rPr lang="en-US" sz="2400" dirty="0"/>
            </a:br>
            <a:r>
              <a:rPr lang="en-US" sz="2400" dirty="0"/>
              <a:t>adding extra line spacing</a:t>
            </a:r>
          </a:p>
        </p:txBody>
      </p:sp>
      <p:sp>
        <p:nvSpPr>
          <p:cNvPr id="4" name="Freeform: Shape 3">
            <a:extLst>
              <a:ext uri="{FF2B5EF4-FFF2-40B4-BE49-F238E27FC236}">
                <a16:creationId xmlns:a16="http://schemas.microsoft.com/office/drawing/2014/main" id="{68C99FEA-6DB6-4686-A261-F28F26C8981E}"/>
              </a:ext>
            </a:extLst>
          </p:cNvPr>
          <p:cNvSpPr/>
          <p:nvPr/>
        </p:nvSpPr>
        <p:spPr bwMode="auto">
          <a:xfrm>
            <a:off x="6516913" y="2019300"/>
            <a:ext cx="2474687" cy="676922"/>
          </a:xfrm>
          <a:custGeom>
            <a:avLst/>
            <a:gdLst>
              <a:gd name="connsiteX0" fmla="*/ 0 w 822960"/>
              <a:gd name="connsiteY0" fmla="*/ 205740 h 205740"/>
              <a:gd name="connsiteX1" fmla="*/ 822960 w 822960"/>
              <a:gd name="connsiteY1" fmla="*/ 205740 h 205740"/>
              <a:gd name="connsiteX2" fmla="*/ 822960 w 822960"/>
              <a:gd name="connsiteY2" fmla="*/ 0 h 205740"/>
            </a:gdLst>
            <a:ahLst/>
            <a:cxnLst>
              <a:cxn ang="0">
                <a:pos x="connsiteX0" y="connsiteY0"/>
              </a:cxn>
              <a:cxn ang="0">
                <a:pos x="connsiteX1" y="connsiteY1"/>
              </a:cxn>
              <a:cxn ang="0">
                <a:pos x="connsiteX2" y="connsiteY2"/>
              </a:cxn>
            </a:cxnLst>
            <a:rect l="l" t="t" r="r" b="b"/>
            <a:pathLst>
              <a:path w="822960" h="205740">
                <a:moveTo>
                  <a:pt x="0" y="205740"/>
                </a:moveTo>
                <a:lnTo>
                  <a:pt x="822960" y="205740"/>
                </a:lnTo>
                <a:lnTo>
                  <a:pt x="822960"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90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Adjusting list levels</a:t>
            </a:r>
          </a:p>
        </p:txBody>
      </p:sp>
      <p:sp>
        <p:nvSpPr>
          <p:cNvPr id="6" name="Text Placeholder 5"/>
          <p:cNvSpPr>
            <a:spLocks noGrp="1"/>
          </p:cNvSpPr>
          <p:nvPr>
            <p:ph type="body" sz="quarter" idx="10"/>
          </p:nvPr>
        </p:nvSpPr>
        <p:spPr>
          <a:xfrm>
            <a:off x="586390" y="1434370"/>
            <a:ext cx="5319110" cy="2308324"/>
          </a:xfrm>
        </p:spPr>
        <p:txBody>
          <a:bodyPr/>
          <a:lstStyle/>
          <a:p>
            <a:r>
              <a:rPr lang="en-US" dirty="0"/>
              <a:t>Main topic: Segoe UI Semilight, size 28pt</a:t>
            </a:r>
          </a:p>
          <a:p>
            <a:pPr lvl="1"/>
            <a:r>
              <a:rPr lang="en-US" dirty="0"/>
              <a:t>Segoe UI, size 20pt for second level</a:t>
            </a:r>
          </a:p>
          <a:p>
            <a:pPr lvl="2"/>
            <a:r>
              <a:rPr lang="en-US" sz="1600" dirty="0"/>
              <a:t>Segoe UI, size 16pt for third level</a:t>
            </a:r>
          </a:p>
        </p:txBody>
      </p:sp>
      <p:grpSp>
        <p:nvGrpSpPr>
          <p:cNvPr id="5" name="Group 4">
            <a:extLst>
              <a:ext uri="{FF2B5EF4-FFF2-40B4-BE49-F238E27FC236}">
                <a16:creationId xmlns:a16="http://schemas.microsoft.com/office/drawing/2014/main" id="{B590D28B-9EE6-4266-ADA1-CB5BE3416C95}"/>
              </a:ext>
            </a:extLst>
          </p:cNvPr>
          <p:cNvGrpSpPr/>
          <p:nvPr/>
        </p:nvGrpSpPr>
        <p:grpSpPr>
          <a:xfrm>
            <a:off x="6966840" y="588962"/>
            <a:ext cx="4931473" cy="5680076"/>
            <a:chOff x="6672263" y="588962"/>
            <a:chExt cx="4931473" cy="5680076"/>
          </a:xfrm>
        </p:grpSpPr>
        <p:pic>
          <p:nvPicPr>
            <p:cNvPr id="8" name="Picture 3" descr="Screenshot of Decrease List level and Increase List Level menu"/>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04EE52DC-E441-4CFE-A00E-424DD19F14DF}"/>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dirty="0">
                  <a:solidFill>
                    <a:schemeClr val="tx1"/>
                  </a:solidFill>
                  <a:ea typeface="Segoe UI" panose="020B0502040204020203" pitchFamily="34" charset="0"/>
                  <a:cs typeface="Segoe UI" panose="020B0502040204020203" pitchFamily="34" charset="0"/>
                </a:rPr>
                <a:t>Use the “</a:t>
              </a:r>
              <a:r>
                <a:rPr lang="en-US" sz="1200" b="1" dirty="0">
                  <a:solidFill>
                    <a:schemeClr val="tx1"/>
                  </a:solidFill>
                  <a:ea typeface="Segoe UI" panose="020B0502040204020203" pitchFamily="34" charset="0"/>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and “</a:t>
              </a:r>
              <a:r>
                <a:rPr lang="en-US" sz="1200" b="1" dirty="0">
                  <a:solidFill>
                    <a:schemeClr val="tx1"/>
                  </a:solidFill>
                  <a:ea typeface="Segoe UI" panose="020B0502040204020203" pitchFamily="34" charset="0"/>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tools </a:t>
              </a:r>
              <a:br>
                <a:rPr lang="en-US" sz="1200" dirty="0">
                  <a:solidFill>
                    <a:schemeClr val="tx1"/>
                  </a:solidFill>
                  <a:ea typeface="Segoe UI" panose="020B0502040204020203" pitchFamily="34" charset="0"/>
                  <a:cs typeface="Segoe UI" panose="020B0502040204020203" pitchFamily="34" charset="0"/>
                </a:rPr>
              </a:br>
              <a:r>
                <a:rPr lang="en-US" sz="1200" dirty="0">
                  <a:solidFill>
                    <a:schemeClr val="tx1"/>
                  </a:solidFill>
                  <a:ea typeface="Segoe UI" panose="020B0502040204020203" pitchFamily="34" charset="0"/>
                  <a:cs typeface="Segoe UI" panose="020B0502040204020203" pitchFamily="34" charset="0"/>
                </a:rPr>
                <a:t>on the </a:t>
              </a:r>
              <a:r>
                <a:rPr lang="en-US" sz="1200" b="1" dirty="0">
                  <a:solidFill>
                    <a:schemeClr val="tx1"/>
                  </a:solidFill>
                  <a:ea typeface="Segoe UI" panose="020B0502040204020203" pitchFamily="34" charset="0"/>
                  <a:cs typeface="Segoe UI" panose="020B0502040204020203" pitchFamily="34" charset="0"/>
                </a:rPr>
                <a:t>Home</a:t>
              </a:r>
              <a:r>
                <a:rPr lang="en-US" sz="1200" dirty="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dirty="0">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Next click the Home tab, and then on the “</a:t>
              </a:r>
              <a:r>
                <a:rPr lang="en-US" sz="1200" b="1" dirty="0">
                  <a:solidFill>
                    <a:schemeClr val="tx1"/>
                  </a:solidFill>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dirty="0">
                  <a:solidFill>
                    <a:schemeClr val="tx1"/>
                  </a:solidFill>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dirty="0">
                  <a:solidFill>
                    <a:schemeClr val="tx1"/>
                  </a:solidFill>
                  <a:ea typeface="Segoe UI" panose="020B0502040204020203" pitchFamily="34" charset="0"/>
                  <a:cs typeface="Segoe UI" panose="020B0502040204020203" pitchFamily="34" charset="0"/>
                </a:rPr>
                <a:t>Use these 2 tools to adjust your text levels as you work</a:t>
              </a:r>
            </a:p>
          </p:txBody>
        </p:sp>
      </p:grpSp>
    </p:spTree>
    <p:extLst>
      <p:ext uri="{BB962C8B-B14F-4D97-AF65-F5344CB8AC3E}">
        <p14:creationId xmlns:p14="http://schemas.microsoft.com/office/powerpoint/2010/main" val="318898962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Bullet points layout with subtitle</a:t>
            </a:r>
            <a:br>
              <a:rPr lang="en-US" dirty="0"/>
            </a:br>
            <a:r>
              <a:rPr lang="en-US" sz="2000" spc="0" dirty="0"/>
              <a:t>Set the subtitle to 20pt in the same text block, with character spacing Normal</a:t>
            </a:r>
            <a:endParaRPr lang="en-US" sz="2000" dirty="0"/>
          </a:p>
        </p:txBody>
      </p:sp>
      <p:sp>
        <p:nvSpPr>
          <p:cNvPr id="3" name="Text Placeholder 2"/>
          <p:cNvSpPr>
            <a:spLocks noGrp="1"/>
          </p:cNvSpPr>
          <p:nvPr>
            <p:ph type="body" sz="quarter" idx="10"/>
          </p:nvPr>
        </p:nvSpPr>
        <p:spPr>
          <a:xfrm>
            <a:off x="586390" y="2019300"/>
            <a:ext cx="11018520" cy="2308324"/>
          </a:xfrm>
        </p:spPr>
        <p:txBody>
          <a:bodyPr/>
          <a:lstStyle/>
          <a:p>
            <a:r>
              <a:rPr lang="en-US" dirty="0"/>
              <a:t>Move the text block down vertically to align to lower guide</a:t>
            </a:r>
          </a:p>
          <a:p>
            <a:r>
              <a:rPr lang="en-US" dirty="0"/>
              <a:t>If you don’t see guidelines, click on the View menu, </a:t>
            </a:r>
            <a:br>
              <a:rPr lang="en-US" dirty="0"/>
            </a:br>
            <a:r>
              <a:rPr lang="en-US" dirty="0"/>
              <a:t>and then check the box in front of “Guides”</a:t>
            </a:r>
          </a:p>
          <a:p>
            <a:endParaRPr lang="en-US" dirty="0"/>
          </a:p>
          <a:p>
            <a:pPr lvl="0"/>
            <a:r>
              <a:rPr lang="en-US" dirty="0"/>
              <a:t>Hyperlink style: </a:t>
            </a:r>
            <a:r>
              <a:rPr lang="en-US" dirty="0">
                <a:hlinkClick r:id="rId3"/>
              </a:rPr>
              <a:t>www.microsoft.com</a:t>
            </a:r>
            <a:r>
              <a:rPr lang="en-US" dirty="0"/>
              <a:t> </a:t>
            </a:r>
          </a:p>
        </p:txBody>
      </p:sp>
      <p:sp>
        <p:nvSpPr>
          <p:cNvPr id="6" name="Freeform: Shape 5">
            <a:extLst>
              <a:ext uri="{FF2B5EF4-FFF2-40B4-BE49-F238E27FC236}">
                <a16:creationId xmlns:a16="http://schemas.microsoft.com/office/drawing/2014/main" id="{13B3C986-2A02-44ED-A2BC-1F6CE29A3B5F}"/>
              </a:ext>
            </a:extLst>
          </p:cNvPr>
          <p:cNvSpPr/>
          <p:nvPr/>
        </p:nvSpPr>
        <p:spPr bwMode="auto">
          <a:xfrm>
            <a:off x="9734550" y="2019300"/>
            <a:ext cx="341630" cy="263525"/>
          </a:xfrm>
          <a:custGeom>
            <a:avLst/>
            <a:gdLst>
              <a:gd name="connsiteX0" fmla="*/ 0 w 822960"/>
              <a:gd name="connsiteY0" fmla="*/ 205740 h 205740"/>
              <a:gd name="connsiteX1" fmla="*/ 822960 w 822960"/>
              <a:gd name="connsiteY1" fmla="*/ 205740 h 205740"/>
              <a:gd name="connsiteX2" fmla="*/ 822960 w 822960"/>
              <a:gd name="connsiteY2" fmla="*/ 0 h 205740"/>
            </a:gdLst>
            <a:ahLst/>
            <a:cxnLst>
              <a:cxn ang="0">
                <a:pos x="connsiteX0" y="connsiteY0"/>
              </a:cxn>
              <a:cxn ang="0">
                <a:pos x="connsiteX1" y="connsiteY1"/>
              </a:cxn>
              <a:cxn ang="0">
                <a:pos x="connsiteX2" y="connsiteY2"/>
              </a:cxn>
            </a:cxnLst>
            <a:rect l="l" t="t" r="r" b="b"/>
            <a:pathLst>
              <a:path w="822960" h="205740">
                <a:moveTo>
                  <a:pt x="0" y="205740"/>
                </a:moveTo>
                <a:lnTo>
                  <a:pt x="822960" y="205740"/>
                </a:lnTo>
                <a:lnTo>
                  <a:pt x="822960"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505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palette info</a:t>
            </a:r>
          </a:p>
        </p:txBody>
      </p:sp>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85216" y="2331507"/>
            <a:ext cx="6287261" cy="246221"/>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PowerPoint Theme Accent colors</a:t>
            </a:r>
          </a:p>
        </p:txBody>
      </p:sp>
      <p:grpSp>
        <p:nvGrpSpPr>
          <p:cNvPr id="3" name="Group 2">
            <a:extLst>
              <a:ext uri="{FF2B5EF4-FFF2-40B4-BE49-F238E27FC236}">
                <a16:creationId xmlns:a16="http://schemas.microsoft.com/office/drawing/2014/main" id="{E5EB8E7C-96B0-4EDF-8880-B056E35291B1}"/>
              </a:ext>
            </a:extLst>
          </p:cNvPr>
          <p:cNvGrpSpPr/>
          <p:nvPr/>
        </p:nvGrpSpPr>
        <p:grpSpPr>
          <a:xfrm>
            <a:off x="585216" y="2810264"/>
            <a:ext cx="7589155" cy="1688543"/>
            <a:chOff x="585216" y="2810264"/>
            <a:chExt cx="7589155" cy="1688543"/>
          </a:xfrm>
        </p:grpSpPr>
        <p:sp>
          <p:nvSpPr>
            <p:cNvPr id="39" name="Text Placeholder 2"/>
            <p:cNvSpPr txBox="1">
              <a:spLocks/>
            </p:cNvSpPr>
            <p:nvPr/>
          </p:nvSpPr>
          <p:spPr>
            <a:xfrm>
              <a:off x="585216" y="4129475"/>
              <a:ext cx="2293016"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dirty="0">
                  <a:gradFill>
                    <a:gsLst>
                      <a:gs pos="63670">
                        <a:schemeClr val="tx1"/>
                      </a:gs>
                      <a:gs pos="40075">
                        <a:schemeClr val="tx1"/>
                      </a:gs>
                    </a:gsLst>
                    <a:lin ang="5400000" scaled="0"/>
                  </a:gradFill>
                  <a:latin typeface="+mn-lt"/>
                  <a:cs typeface="Segoe UI Semibold" panose="020B0702040204020203" pitchFamily="34" charset="0"/>
                </a:rPr>
                <a:t>  and </a:t>
              </a:r>
              <a:r>
                <a:rPr lang="en-US" sz="1200" b="1" spc="0" dirty="0">
                  <a:gradFill>
                    <a:gsLst>
                      <a:gs pos="63670">
                        <a:schemeClr val="tx1"/>
                      </a:gs>
                      <a:gs pos="40075">
                        <a:schemeClr val="tx1"/>
                      </a:gs>
                    </a:gsLst>
                    <a:lin ang="5400000" scaled="0"/>
                  </a:gradFill>
                  <a:cs typeface="Segoe UI Semibold" panose="020B0702040204020203" pitchFamily="34" charset="0"/>
                </a:rPr>
                <a:t>Accent 2</a:t>
              </a:r>
              <a:r>
                <a:rPr lang="en-US" sz="1200" spc="0" dirty="0">
                  <a:gradFill>
                    <a:gsLst>
                      <a:gs pos="63670">
                        <a:schemeClr val="tx1"/>
                      </a:gs>
                      <a:gs pos="40075">
                        <a:schemeClr val="tx1"/>
                      </a:gs>
                    </a:gsLst>
                    <a:lin ang="5400000" scaled="0"/>
                  </a:gradFill>
                </a:rPr>
                <a:t> </a:t>
              </a:r>
              <a:r>
                <a:rPr lang="en-US" sz="1200" spc="0" dirty="0">
                  <a:gradFill>
                    <a:gsLst>
                      <a:gs pos="63670">
                        <a:schemeClr val="tx1"/>
                      </a:gs>
                      <a:gs pos="40075">
                        <a:schemeClr val="tx1"/>
                      </a:gs>
                    </a:gsLst>
                    <a:lin ang="5400000" scaled="0"/>
                  </a:gradFill>
                  <a:latin typeface="+mn-lt"/>
                </a:rPr>
                <a:t>as the main accent colors. </a:t>
              </a:r>
            </a:p>
          </p:txBody>
        </p:sp>
        <p:sp>
          <p:nvSpPr>
            <p:cNvPr id="33" name="Rectangle 32"/>
            <p:cNvSpPr/>
            <p:nvPr/>
          </p:nvSpPr>
          <p:spPr bwMode="auto">
            <a:xfrm>
              <a:off x="585216" y="2810264"/>
              <a:ext cx="1101566" cy="11011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Accent 1</a:t>
              </a:r>
            </a:p>
          </p:txBody>
        </p:sp>
        <p:sp>
          <p:nvSpPr>
            <p:cNvPr id="32" name="Rectangle 31"/>
            <p:cNvSpPr/>
            <p:nvPr/>
          </p:nvSpPr>
          <p:spPr bwMode="auto">
            <a:xfrm>
              <a:off x="1776666" y="2810264"/>
              <a:ext cx="1101566" cy="110112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Accent 2</a:t>
              </a:r>
            </a:p>
          </p:txBody>
        </p:sp>
        <p:sp>
          <p:nvSpPr>
            <p:cNvPr id="31" name="Rectangle 30"/>
            <p:cNvSpPr/>
            <p:nvPr/>
          </p:nvSpPr>
          <p:spPr bwMode="auto">
            <a:xfrm>
              <a:off x="2968116" y="2810264"/>
              <a:ext cx="1101566" cy="1101123"/>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chemeClr val="tx1"/>
                  </a:solidFill>
                </a:rPr>
                <a:t>Accent 3</a:t>
              </a:r>
            </a:p>
          </p:txBody>
        </p:sp>
        <p:sp>
          <p:nvSpPr>
            <p:cNvPr id="40" name="Text Placeholder 2"/>
            <p:cNvSpPr txBox="1">
              <a:spLocks/>
            </p:cNvSpPr>
            <p:nvPr/>
          </p:nvSpPr>
          <p:spPr>
            <a:xfrm>
              <a:off x="5398079" y="4129475"/>
              <a:ext cx="2776292" cy="184666"/>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Accents 5-6 </a:t>
              </a:r>
              <a:r>
                <a:rPr lang="en-US" sz="1200" spc="0" dirty="0">
                  <a:gradFill>
                    <a:gsLst>
                      <a:gs pos="63670">
                        <a:schemeClr val="tx1"/>
                      </a:gs>
                      <a:gs pos="40075">
                        <a:schemeClr val="tx1"/>
                      </a:gs>
                    </a:gsLst>
                    <a:lin ang="5400000" scaled="0"/>
                  </a:gradFill>
                  <a:latin typeface="+mn-lt"/>
                </a:rPr>
                <a:t>sparingly</a:t>
              </a:r>
            </a:p>
          </p:txBody>
        </p:sp>
        <p:sp>
          <p:nvSpPr>
            <p:cNvPr id="36" name="Rectangle 35"/>
            <p:cNvSpPr/>
            <p:nvPr/>
          </p:nvSpPr>
          <p:spPr bwMode="auto">
            <a:xfrm>
              <a:off x="4159568" y="2810265"/>
              <a:ext cx="1101566" cy="1101122"/>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chemeClr val="tx1"/>
                  </a:solidFill>
                </a:rPr>
                <a:t>Accent 4</a:t>
              </a:r>
            </a:p>
          </p:txBody>
        </p:sp>
        <p:sp>
          <p:nvSpPr>
            <p:cNvPr id="35" name="Rectangle 34"/>
            <p:cNvSpPr/>
            <p:nvPr/>
          </p:nvSpPr>
          <p:spPr bwMode="auto">
            <a:xfrm>
              <a:off x="5398079" y="3057401"/>
              <a:ext cx="854329" cy="853985"/>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gradFill>
                    <a:gsLst>
                      <a:gs pos="40075">
                        <a:srgbClr val="FFFFFF"/>
                      </a:gs>
                      <a:gs pos="30000">
                        <a:srgbClr val="FFFFFF"/>
                      </a:gs>
                    </a:gsLst>
                    <a:lin ang="5400000" scaled="0"/>
                  </a:gradFill>
                </a:rPr>
                <a:t>Accent 5</a:t>
              </a:r>
            </a:p>
          </p:txBody>
        </p:sp>
        <p:sp>
          <p:nvSpPr>
            <p:cNvPr id="34" name="Rectangle 33"/>
            <p:cNvSpPr/>
            <p:nvPr/>
          </p:nvSpPr>
          <p:spPr bwMode="auto">
            <a:xfrm>
              <a:off x="6339898" y="3057401"/>
              <a:ext cx="854329" cy="853985"/>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gradFill>
                    <a:gsLst>
                      <a:gs pos="18352">
                        <a:srgbClr val="1A1A1A"/>
                      </a:gs>
                      <a:gs pos="40075">
                        <a:srgbClr val="1A1A1A"/>
                      </a:gs>
                    </a:gsLst>
                    <a:lin ang="5400000" scaled="0"/>
                  </a:gradFill>
                </a:rPr>
                <a:t>Accent 6</a:t>
              </a:r>
            </a:p>
          </p:txBody>
        </p:sp>
        <p:sp>
          <p:nvSpPr>
            <p:cNvPr id="14" name="Text Placeholder 2">
              <a:extLst>
                <a:ext uri="{FF2B5EF4-FFF2-40B4-BE49-F238E27FC236}">
                  <a16:creationId xmlns:a16="http://schemas.microsoft.com/office/drawing/2014/main" id="{26987CE3-7FFA-475A-AB42-873011A76D2A}"/>
                </a:ext>
              </a:extLst>
            </p:cNvPr>
            <p:cNvSpPr txBox="1">
              <a:spLocks/>
            </p:cNvSpPr>
            <p:nvPr/>
          </p:nvSpPr>
          <p:spPr>
            <a:xfrm>
              <a:off x="2969176" y="4129475"/>
              <a:ext cx="2293016"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dirty="0">
                  <a:gradFill>
                    <a:gsLst>
                      <a:gs pos="63670">
                        <a:schemeClr val="tx1"/>
                      </a:gs>
                      <a:gs pos="40075">
                        <a:schemeClr val="tx1"/>
                      </a:gs>
                    </a:gsLst>
                    <a:lin ang="5400000" scaled="0"/>
                  </a:gradFill>
                  <a:latin typeface="+mn-lt"/>
                </a:rPr>
                <a:t> and </a:t>
              </a:r>
              <a:r>
                <a:rPr lang="en-US" sz="1200" b="1" spc="0" dirty="0">
                  <a:gradFill>
                    <a:gsLst>
                      <a:gs pos="63670">
                        <a:schemeClr val="tx1"/>
                      </a:gs>
                      <a:gs pos="40075">
                        <a:schemeClr val="tx1"/>
                      </a:gs>
                    </a:gsLst>
                    <a:lin ang="5400000" scaled="0"/>
                  </a:gradFill>
                  <a:cs typeface="Segoe UI Semibold" panose="020B0702040204020203" pitchFamily="34" charset="0"/>
                </a:rPr>
                <a:t>Accent 4 </a:t>
              </a:r>
              <a:r>
                <a:rPr lang="en-US" sz="1200" spc="0" dirty="0">
                  <a:gradFill>
                    <a:gsLst>
                      <a:gs pos="63670">
                        <a:schemeClr val="tx1"/>
                      </a:gs>
                      <a:gs pos="40075">
                        <a:schemeClr val="tx1"/>
                      </a:gs>
                    </a:gsLst>
                    <a:lin ang="5400000" scaled="0"/>
                  </a:gradFill>
                  <a:latin typeface="+mn-lt"/>
                </a:rPr>
                <a:t>when </a:t>
              </a:r>
              <a:br>
                <a:rPr lang="en-US" sz="1200" spc="0" dirty="0">
                  <a:gradFill>
                    <a:gsLst>
                      <a:gs pos="63670">
                        <a:schemeClr val="tx1"/>
                      </a:gs>
                      <a:gs pos="40075">
                        <a:schemeClr val="tx1"/>
                      </a:gs>
                    </a:gsLst>
                    <a:lin ang="5400000" scaled="0"/>
                  </a:gradFill>
                  <a:latin typeface="+mn-lt"/>
                </a:rPr>
              </a:br>
              <a:r>
                <a:rPr lang="en-US" sz="1200" spc="0" dirty="0">
                  <a:gradFill>
                    <a:gsLst>
                      <a:gs pos="63670">
                        <a:schemeClr val="tx1"/>
                      </a:gs>
                      <a:gs pos="40075">
                        <a:schemeClr val="tx1"/>
                      </a:gs>
                    </a:gsLst>
                    <a:lin ang="5400000" scaled="0"/>
                  </a:gradFill>
                  <a:latin typeface="+mn-lt"/>
                </a:rPr>
                <a:t>additional colors are needed. </a:t>
              </a:r>
            </a:p>
          </p:txBody>
        </p:sp>
      </p:grpSp>
    </p:spTree>
    <p:extLst>
      <p:ext uri="{BB962C8B-B14F-4D97-AF65-F5344CB8AC3E}">
        <p14:creationId xmlns:p14="http://schemas.microsoft.com/office/powerpoint/2010/main" val="138521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a:xfrm>
            <a:off x="584200" y="457200"/>
            <a:ext cx="5508419" cy="372410"/>
          </a:xfrm>
        </p:spPr>
        <p:txBody>
          <a:bodyPr/>
          <a:lstStyle/>
          <a:p>
            <a:r>
              <a:rPr lang="en-US" sz="2000" spc="0" dirty="0">
                <a:solidFill>
                  <a:schemeClr val="tx1"/>
                </a:soli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dirty="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p:txBody>
      </p:sp>
      <p:grpSp>
        <p:nvGrpSpPr>
          <p:cNvPr id="43"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51F1DA56-EF59-4C2A-89E8-B8D943E068CF}"/>
              </a:ext>
            </a:extLst>
          </p:cNvPr>
          <p:cNvGrpSpPr/>
          <p:nvPr/>
        </p:nvGrpSpPr>
        <p:grpSpPr>
          <a:xfrm>
            <a:off x="597535" y="2726851"/>
            <a:ext cx="1950354" cy="456751"/>
            <a:chOff x="457201" y="3851798"/>
            <a:chExt cx="2012788" cy="471372"/>
          </a:xfrm>
        </p:grpSpPr>
        <p:grpSp>
          <p:nvGrpSpPr>
            <p:cNvPr id="45" name="Group 44">
              <a:extLst>
                <a:ext uri="{FF2B5EF4-FFF2-40B4-BE49-F238E27FC236}">
                  <a16:creationId xmlns:a16="http://schemas.microsoft.com/office/drawing/2014/main" id="{2031B5EF-01D8-46BD-B3B1-9A6752F15221}"/>
                </a:ext>
              </a:extLst>
            </p:cNvPr>
            <p:cNvGrpSpPr/>
            <p:nvPr/>
          </p:nvGrpSpPr>
          <p:grpSpPr>
            <a:xfrm>
              <a:off x="457201" y="3858427"/>
              <a:ext cx="2012788" cy="464743"/>
              <a:chOff x="457201" y="3958757"/>
              <a:chExt cx="2012788" cy="464743"/>
            </a:xfrm>
          </p:grpSpPr>
          <p:sp>
            <p:nvSpPr>
              <p:cNvPr id="56" name="Gray text box example">
                <a:hlinkClick r:id="rId3"/>
                <a:extLst>
                  <a:ext uri="{FF2B5EF4-FFF2-40B4-BE49-F238E27FC236}">
                    <a16:creationId xmlns:a16="http://schemas.microsoft.com/office/drawing/2014/main" id="{4B9B8587-FB70-4375-BC95-C2649405F26E}"/>
                  </a:ext>
                </a:extLst>
              </p:cNvPr>
              <p:cNvSpPr txBox="1">
                <a:spLocks/>
              </p:cNvSpPr>
              <p:nvPr/>
            </p:nvSpPr>
            <p:spPr>
              <a:xfrm>
                <a:off x="457201" y="3958757"/>
                <a:ext cx="670929" cy="464743"/>
              </a:xfrm>
              <a:prstGeom prst="rect">
                <a:avLst/>
              </a:prstGeom>
              <a:solidFill>
                <a:srgbClr val="F2F2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Text</a:t>
                </a:r>
              </a:p>
            </p:txBody>
          </p:sp>
          <p:sp>
            <p:nvSpPr>
              <p:cNvPr id="55" name="Blue text box example">
                <a:hlinkClick r:id="rId3"/>
                <a:extLst>
                  <a:ext uri="{FF2B5EF4-FFF2-40B4-BE49-F238E27FC236}">
                    <a16:creationId xmlns:a16="http://schemas.microsoft.com/office/drawing/2014/main" id="{9637CBF9-D9B6-44F7-A02A-2DFED82AA0FB}"/>
                  </a:ext>
                </a:extLst>
              </p:cNvPr>
              <p:cNvSpPr txBox="1">
                <a:spLocks/>
              </p:cNvSpPr>
              <p:nvPr/>
            </p:nvSpPr>
            <p:spPr>
              <a:xfrm>
                <a:off x="1128130" y="3958757"/>
                <a:ext cx="670929" cy="464743"/>
              </a:xfrm>
              <a:prstGeom prst="rect">
                <a:avLst/>
              </a:prstGeom>
              <a:solidFill>
                <a:srgbClr val="0078D4"/>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Semilight"/>
                  </a:rPr>
                  <a:t>Text</a:t>
                </a:r>
              </a:p>
            </p:txBody>
          </p:sp>
          <p:sp>
            <p:nvSpPr>
              <p:cNvPr id="50" name="Light blue text box example">
                <a:hlinkClick r:id="rId3"/>
                <a:extLst>
                  <a:ext uri="{FF2B5EF4-FFF2-40B4-BE49-F238E27FC236}">
                    <a16:creationId xmlns:a16="http://schemas.microsoft.com/office/drawing/2014/main" id="{F6CD5CE6-A162-4D1A-8A21-4B39A7C9A976}"/>
                  </a:ext>
                </a:extLst>
              </p:cNvPr>
              <p:cNvSpPr txBox="1">
                <a:spLocks/>
              </p:cNvSpPr>
              <p:nvPr/>
            </p:nvSpPr>
            <p:spPr>
              <a:xfrm>
                <a:off x="1799060" y="3958757"/>
                <a:ext cx="670929" cy="464743"/>
              </a:xfrm>
              <a:prstGeom prst="rect">
                <a:avLst/>
              </a:prstGeom>
              <a:solidFill>
                <a:srgbClr val="00BC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Semilight"/>
                  </a:rPr>
                  <a:t>Text</a:t>
                </a:r>
              </a:p>
            </p:txBody>
          </p:sp>
        </p:grpSp>
        <p:cxnSp>
          <p:nvCxnSpPr>
            <p:cNvPr id="46" name="Red slash">
              <a:extLst>
                <a:ext uri="{FF2B5EF4-FFF2-40B4-BE49-F238E27FC236}">
                  <a16:creationId xmlns:a16="http://schemas.microsoft.com/office/drawing/2014/main" id="{0399D388-0591-4D97-AE43-748A78D0F467}"/>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3"/>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dirty="0">
                  <a:solidFill>
                    <a:srgbClr val="FFFFFF"/>
                  </a:solidFill>
                  <a:latin typeface="Segoe UI Semilight"/>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dirty="0">
                <a:gradFill>
                  <a:gsLst>
                    <a:gs pos="15356">
                      <a:srgbClr val="1A1A1A"/>
                    </a:gs>
                    <a:gs pos="56000">
                      <a:srgbClr val="1A1A1A"/>
                    </a:gs>
                  </a:gsLst>
                  <a:lin ang="5400000" scaled="0"/>
                </a:gradFill>
                <a:latin typeface="Segoe UI Semilight"/>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dirty="0">
              <a:gradFill>
                <a:gsLst>
                  <a:gs pos="15356">
                    <a:srgbClr val="1A1A1A"/>
                  </a:gs>
                  <a:gs pos="56000">
                    <a:srgbClr val="1A1A1A"/>
                  </a:gs>
                </a:gsLst>
                <a:lin ang="5400000" scaled="0"/>
              </a:gradFill>
              <a:latin typeface="Segoe UI Semilight"/>
            </a:endParaRPr>
          </a:p>
        </p:txBody>
      </p:sp>
      <p:grpSp>
        <p:nvGrpSpPr>
          <p:cNvPr id="61"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3"/>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1</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2</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C3</a:t>
              </a:r>
            </a:p>
          </p:txBody>
        </p:sp>
      </p:grpSp>
      <p:sp>
        <p:nvSpPr>
          <p:cNvPr id="76" name="Alt Text instruction text box">
            <a:extLst>
              <a:ext uri="{FF2B5EF4-FFF2-40B4-BE49-F238E27FC236}">
                <a16:creationId xmlns:a16="http://schemas.microsoft.com/office/drawing/2014/main" id="{025BF72B-ABAB-457D-8CA8-6EB737BCD263}"/>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dirty="0">
                <a:solidFill>
                  <a:schemeClr val="tx1"/>
                </a:solidFill>
                <a:latin typeface="Segoe UI" panose="020B0502040204020203" pitchFamily="34" charset="0"/>
                <a:cs typeface="Segoe UI" panose="020B0502040204020203" pitchFamily="34" charset="0"/>
              </a:rPr>
              <a:t>You can create alternative text for shapes, pictures, charts, tables, SmartArt graphics, or other objects</a:t>
            </a:r>
            <a:endParaRPr lang="en-US" sz="1200" b="1" dirty="0">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Right click the image or shape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Select </a:t>
            </a:r>
            <a:r>
              <a:rPr lang="en-US" sz="1000" dirty="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Enter a </a:t>
            </a:r>
            <a:r>
              <a:rPr lang="en-US" sz="1000" dirty="0">
                <a:solidFill>
                  <a:schemeClr val="tx1"/>
                </a:solidFill>
                <a:latin typeface="Segoe UI Semibold" panose="020B0702040204020203" pitchFamily="34" charset="0"/>
                <a:cs typeface="Segoe UI Semibold" panose="020B0702040204020203" pitchFamily="34" charset="0"/>
              </a:rPr>
              <a:t>Title </a:t>
            </a:r>
            <a:r>
              <a:rPr lang="en-US" sz="1000" dirty="0">
                <a:solidFill>
                  <a:schemeClr val="tx1"/>
                </a:solidFill>
                <a:latin typeface="Segoe UI" panose="020B0502040204020203" pitchFamily="34" charset="0"/>
                <a:cs typeface="Segoe UI" panose="020B0502040204020203" pitchFamily="34" charset="0"/>
              </a:rPr>
              <a:t>and </a:t>
            </a:r>
            <a:r>
              <a:rPr lang="en-US" sz="1000" dirty="0">
                <a:solidFill>
                  <a:schemeClr val="tx1"/>
                </a:solidFill>
                <a:latin typeface="Segoe UI Semibold" panose="020B0702040204020203" pitchFamily="34" charset="0"/>
                <a:cs typeface="Segoe UI Semibold" panose="020B0702040204020203" pitchFamily="34" charset="0"/>
              </a:rPr>
              <a:t>Description</a:t>
            </a:r>
            <a:r>
              <a:rPr lang="en-US" sz="1000" dirty="0">
                <a:solidFill>
                  <a:schemeClr val="tx1"/>
                </a:solidFill>
                <a:latin typeface="Segoe UI" panose="020B0502040204020203" pitchFamily="34" charset="0"/>
                <a:cs typeface="Segoe UI" panose="020B0502040204020203" pitchFamily="34" charset="0"/>
              </a:rPr>
              <a:t> of your image or object</a:t>
            </a:r>
          </a:p>
          <a:p>
            <a:pPr marL="0" indent="0" defTabSz="903827">
              <a:lnSpc>
                <a:spcPct val="100000"/>
              </a:lnSpc>
              <a:buNone/>
              <a:defRPr/>
            </a:pPr>
            <a:endParaRPr lang="en-US" sz="1163" dirty="0">
              <a:solidFill>
                <a:schemeClr val="tx1"/>
              </a:solidFill>
              <a:latin typeface="Segoe UI Semilight"/>
            </a:endParaRP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the </a:t>
            </a:r>
            <a:r>
              <a:rPr lang="en-US" sz="1000" dirty="0">
                <a:solidFill>
                  <a:schemeClr val="tx1"/>
                </a:solidFill>
                <a:latin typeface="Segoe UI Semibold" panose="020B0702040204020203" pitchFamily="34" charset="0"/>
                <a:cs typeface="Segoe UI Semibold" panose="020B0702040204020203" pitchFamily="34" charset="0"/>
              </a:rPr>
              <a:t>Home</a:t>
            </a:r>
            <a:r>
              <a:rPr lang="en-US" sz="1000" dirty="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In the </a:t>
            </a:r>
            <a:r>
              <a:rPr lang="en-US" sz="1000" dirty="0">
                <a:solidFill>
                  <a:schemeClr val="tx1"/>
                </a:solidFill>
                <a:latin typeface="Segoe UI Semibold" panose="020B0702040204020203" pitchFamily="34" charset="0"/>
                <a:cs typeface="Segoe UI Semibold" panose="020B0702040204020203" pitchFamily="34" charset="0"/>
              </a:rPr>
              <a:t>Drawing</a:t>
            </a:r>
            <a:r>
              <a:rPr lang="en-US" sz="1000" dirty="0">
                <a:solidFill>
                  <a:schemeClr val="tx1"/>
                </a:solidFill>
                <a:latin typeface="Segoe UI" panose="020B0502040204020203" pitchFamily="34" charset="0"/>
                <a:cs typeface="Segoe UI" panose="020B0502040204020203" pitchFamily="34" charset="0"/>
              </a:rPr>
              <a:t> group, select the </a:t>
            </a:r>
            <a:r>
              <a:rPr lang="en-US" sz="1000" dirty="0">
                <a:solidFill>
                  <a:schemeClr val="tx1"/>
                </a:solidFill>
                <a:latin typeface="Segoe UI Semibold" panose="020B0702040204020203" pitchFamily="34" charset="0"/>
                <a:cs typeface="Segoe UI Semibold" panose="020B0702040204020203" pitchFamily="34" charset="0"/>
              </a:rPr>
              <a:t>Arrange</a:t>
            </a:r>
            <a:r>
              <a:rPr lang="en-US" sz="1000" dirty="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a:t>
            </a:r>
            <a:r>
              <a:rPr lang="en-US" sz="1000" dirty="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dirty="0">
              <a:solidFill>
                <a:schemeClr val="tx1"/>
              </a:solidFill>
              <a:latin typeface="Segoe UI Semilight"/>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5232468"/>
            <a:ext cx="11013441" cy="1133644"/>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Additional tips</a:t>
            </a:r>
          </a:p>
          <a:p>
            <a:pPr defTabSz="886022">
              <a:spcBef>
                <a:spcPts val="775"/>
              </a:spcBef>
              <a:buSzPct val="90000"/>
              <a:defRPr/>
            </a:pPr>
            <a:r>
              <a:rPr lang="en-US" sz="1200" dirty="0">
                <a:cs typeface="Segoe UI Semibold" panose="020B0702040204020203" pitchFamily="34" charset="0"/>
              </a:rPr>
              <a:t>Be sure to run the </a:t>
            </a:r>
            <a:r>
              <a:rPr lang="en-US" sz="1200" b="1" dirty="0">
                <a:cs typeface="Segoe UI Semibold" panose="020B0702040204020203" pitchFamily="34" charset="0"/>
              </a:rPr>
              <a:t>Accessibility Checker</a:t>
            </a:r>
            <a:r>
              <a:rPr lang="en-US" sz="1200" dirty="0">
                <a:cs typeface="Segoe UI Semibold" panose="020B0702040204020203" pitchFamily="34" charset="0"/>
              </a:rPr>
              <a:t>! </a:t>
            </a:r>
            <a:r>
              <a:rPr lang="en-US" sz="1200" dirty="0">
                <a:cs typeface="Segoe UI" panose="020B0502040204020203" pitchFamily="34" charset="0"/>
              </a:rPr>
              <a:t>Go to </a:t>
            </a:r>
            <a:r>
              <a:rPr lang="en-US" sz="1200" b="1" dirty="0">
                <a:cs typeface="Segoe UI Semibold" panose="020B0702040204020203" pitchFamily="34" charset="0"/>
              </a:rPr>
              <a:t>File</a:t>
            </a:r>
            <a:r>
              <a:rPr lang="en-US" sz="1200" dirty="0">
                <a:cs typeface="Segoe UI" panose="020B0502040204020203" pitchFamily="34" charset="0"/>
              </a:rPr>
              <a:t>      click the </a:t>
            </a:r>
            <a:r>
              <a:rPr lang="en-US" sz="1200" b="1" dirty="0">
                <a:cs typeface="Segoe UI Semibold" panose="020B0702040204020203" pitchFamily="34" charset="0"/>
              </a:rPr>
              <a:t>Check for Issues </a:t>
            </a:r>
            <a:r>
              <a:rPr lang="en-US" sz="1200" dirty="0">
                <a:cs typeface="Segoe UI" panose="020B0502040204020203" pitchFamily="34" charset="0"/>
              </a:rPr>
              <a:t>drop down menu      click </a:t>
            </a:r>
            <a:r>
              <a:rPr lang="en-US" sz="1200" b="1" dirty="0">
                <a:cs typeface="Segoe UI Semibold" panose="020B0702040204020203" pitchFamily="34" charset="0"/>
              </a:rPr>
              <a:t>Check Accessibility</a:t>
            </a:r>
          </a:p>
          <a:p>
            <a:pPr defTabSz="886022">
              <a:spcBef>
                <a:spcPts val="581"/>
              </a:spcBef>
              <a:buSzPct val="90000"/>
              <a:defRPr/>
            </a:pPr>
            <a:r>
              <a:rPr lang="en-US" sz="1200" b="1" dirty="0">
                <a:cs typeface="Segoe UI Semibold" panose="020B0702040204020203" pitchFamily="34" charset="0"/>
              </a:rPr>
              <a:t>Videos need to be accessible: </a:t>
            </a:r>
            <a:r>
              <a:rPr lang="en-US" sz="1200" dirty="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dirty="0">
                <a:cs typeface="Segoe UI Semibold" panose="020B0702040204020203" pitchFamily="34" charset="0"/>
              </a:rPr>
              <a:t>Visit the </a:t>
            </a:r>
            <a:r>
              <a:rPr lang="en-US" sz="1200" b="1" dirty="0">
                <a:cs typeface="Segoe UI Semibold" panose="020B0702040204020203" pitchFamily="34" charset="0"/>
                <a:hlinkClick r:id="rId5"/>
              </a:rPr>
              <a:t>Office Accessibility Center</a:t>
            </a:r>
            <a:r>
              <a:rPr lang="en-US" sz="1200" b="1" dirty="0">
                <a:cs typeface="Segoe UI Semibold" panose="020B0702040204020203" pitchFamily="34" charset="0"/>
              </a:rPr>
              <a:t> </a:t>
            </a:r>
            <a:r>
              <a:rPr lang="en-US" sz="1200" dirty="0">
                <a:cs typeface="Segoe UI" panose="020B0502040204020203" pitchFamily="34" charset="0"/>
              </a:rPr>
              <a:t>to learn more about accessibility in PowerPoint</a:t>
            </a:r>
          </a:p>
        </p:txBody>
      </p:sp>
      <p:cxnSp>
        <p:nvCxnSpPr>
          <p:cNvPr id="80" name="Straight Arrow Connector 79" descr="Arrow pointing to the right" title="Arrow">
            <a:extLst>
              <a:ext uri="{FF2B5EF4-FFF2-40B4-BE49-F238E27FC236}">
                <a16:creationId xmlns:a16="http://schemas.microsoft.com/office/drawing/2014/main" id="{4004316C-A172-4666-9087-AA99DD600ABB}"/>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descr="Aarow pointing to the right" title="Aarow">
            <a:extLst>
              <a:ext uri="{FF2B5EF4-FFF2-40B4-BE49-F238E27FC236}">
                <a16:creationId xmlns:a16="http://schemas.microsoft.com/office/drawing/2014/main" id="{CF41BA70-AA85-4D92-AA87-689DAB76DD7F}"/>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7316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a:xfrm>
            <a:off x="594742" y="3631802"/>
            <a:ext cx="9144000" cy="307777"/>
          </a:xfrm>
        </p:spPr>
        <p:txBody>
          <a:bodyPr/>
          <a:lstStyle/>
          <a:p>
            <a:r>
              <a:rPr lang="en-US" dirty="0"/>
              <a:t>Speaker name</a:t>
            </a:r>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24245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324949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027155A-3206-463A-9E13-B24A9C0B9FD3}"/>
              </a:ext>
            </a:extLst>
          </p:cNvPr>
          <p:cNvSpPr>
            <a:spLocks noGrp="1"/>
          </p:cNvSpPr>
          <p:nvPr>
            <p:ph type="title"/>
          </p:nvPr>
        </p:nvSpPr>
        <p:spPr/>
        <p:txBody>
          <a:bodyPr/>
          <a:lstStyle/>
          <a:p>
            <a:r>
              <a:rPr lang="en-US" dirty="0"/>
              <a:t>Kdo jsem?</a:t>
            </a:r>
            <a:endParaRPr lang="cs-CZ" dirty="0"/>
          </a:p>
        </p:txBody>
      </p:sp>
      <p:sp>
        <p:nvSpPr>
          <p:cNvPr id="6" name="Obdélník 5">
            <a:extLst>
              <a:ext uri="{FF2B5EF4-FFF2-40B4-BE49-F238E27FC236}">
                <a16:creationId xmlns:a16="http://schemas.microsoft.com/office/drawing/2014/main" id="{C3B2C419-E547-4986-A85D-8E34621EE6B0}"/>
              </a:ext>
            </a:extLst>
          </p:cNvPr>
          <p:cNvSpPr/>
          <p:nvPr/>
        </p:nvSpPr>
        <p:spPr bwMode="auto">
          <a:xfrm>
            <a:off x="805343" y="2323753"/>
            <a:ext cx="2256639" cy="93117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CRM in CLOUD</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bdélník 6">
            <a:extLst>
              <a:ext uri="{FF2B5EF4-FFF2-40B4-BE49-F238E27FC236}">
                <a16:creationId xmlns:a16="http://schemas.microsoft.com/office/drawing/2014/main" id="{EB53015C-38D7-4511-A32A-0791E7120F8D}"/>
              </a:ext>
            </a:extLst>
          </p:cNvPr>
          <p:cNvSpPr/>
          <p:nvPr/>
        </p:nvSpPr>
        <p:spPr bwMode="auto">
          <a:xfrm>
            <a:off x="4296561" y="2323753"/>
            <a:ext cx="2256639" cy="93117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CRM ON EDGE</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bdélník 7">
            <a:extLst>
              <a:ext uri="{FF2B5EF4-FFF2-40B4-BE49-F238E27FC236}">
                <a16:creationId xmlns:a16="http://schemas.microsoft.com/office/drawing/2014/main" id="{0F14AB81-C65A-4238-9BD5-B4B0DDE6A5D6}"/>
              </a:ext>
            </a:extLst>
          </p:cNvPr>
          <p:cNvSpPr/>
          <p:nvPr/>
        </p:nvSpPr>
        <p:spPr bwMode="auto">
          <a:xfrm>
            <a:off x="8001700" y="2323753"/>
            <a:ext cx="2256639" cy="93117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Účetnictví</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ál 8">
            <a:extLst>
              <a:ext uri="{FF2B5EF4-FFF2-40B4-BE49-F238E27FC236}">
                <a16:creationId xmlns:a16="http://schemas.microsoft.com/office/drawing/2014/main" id="{0F67AB34-48B6-451A-863F-A28AB9557447}"/>
              </a:ext>
            </a:extLst>
          </p:cNvPr>
          <p:cNvSpPr/>
          <p:nvPr/>
        </p:nvSpPr>
        <p:spPr bwMode="auto">
          <a:xfrm>
            <a:off x="4815281" y="4278387"/>
            <a:ext cx="1342238" cy="1342238"/>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ál 9">
            <a:extLst>
              <a:ext uri="{FF2B5EF4-FFF2-40B4-BE49-F238E27FC236}">
                <a16:creationId xmlns:a16="http://schemas.microsoft.com/office/drawing/2014/main" id="{63231E7D-49FA-4C7A-BDD0-E1388E79EAA8}"/>
              </a:ext>
            </a:extLst>
          </p:cNvPr>
          <p:cNvSpPr/>
          <p:nvPr/>
        </p:nvSpPr>
        <p:spPr bwMode="auto">
          <a:xfrm>
            <a:off x="1262543" y="4278387"/>
            <a:ext cx="1342238" cy="1342238"/>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ál 10">
            <a:extLst>
              <a:ext uri="{FF2B5EF4-FFF2-40B4-BE49-F238E27FC236}">
                <a16:creationId xmlns:a16="http://schemas.microsoft.com/office/drawing/2014/main" id="{EDFE513A-AAB7-4DD5-9287-307FCC994E27}"/>
              </a:ext>
            </a:extLst>
          </p:cNvPr>
          <p:cNvSpPr/>
          <p:nvPr/>
        </p:nvSpPr>
        <p:spPr bwMode="auto">
          <a:xfrm>
            <a:off x="8539993" y="4278387"/>
            <a:ext cx="1342238" cy="1342238"/>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REST API</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Grafický objekt 12" descr="Call centrum">
            <a:extLst>
              <a:ext uri="{FF2B5EF4-FFF2-40B4-BE49-F238E27FC236}">
                <a16:creationId xmlns:a16="http://schemas.microsoft.com/office/drawing/2014/main" id="{E63FF7C5-1113-4EA2-864B-B0A6DBE91D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67680" y="734199"/>
            <a:ext cx="914400" cy="914400"/>
          </a:xfrm>
          <a:prstGeom prst="rect">
            <a:avLst/>
          </a:prstGeom>
        </p:spPr>
      </p:pic>
      <p:sp>
        <p:nvSpPr>
          <p:cNvPr id="16" name="Obdélník 15">
            <a:extLst>
              <a:ext uri="{FF2B5EF4-FFF2-40B4-BE49-F238E27FC236}">
                <a16:creationId xmlns:a16="http://schemas.microsoft.com/office/drawing/2014/main" id="{617E6D18-5844-485E-BC49-B572F4BE6FD1}"/>
              </a:ext>
            </a:extLst>
          </p:cNvPr>
          <p:cNvSpPr/>
          <p:nvPr/>
        </p:nvSpPr>
        <p:spPr bwMode="auto">
          <a:xfrm>
            <a:off x="3812796" y="1648599"/>
            <a:ext cx="3464653" cy="4248861"/>
          </a:xfrm>
          <a:prstGeom prst="rect">
            <a:avLst/>
          </a:prstGeom>
          <a:noFill/>
          <a:ln>
            <a:solidFill>
              <a:srgbClr val="FF0000"/>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rgbClr val="FF0000"/>
                </a:solidFill>
                <a:ea typeface="Segoe UI" pitchFamily="34" charset="0"/>
                <a:cs typeface="Segoe UI" pitchFamily="34" charset="0"/>
              </a:rPr>
              <a:t>VPN</a:t>
            </a:r>
            <a:endParaRPr lang="cs-CZ" sz="2000" dirty="0" err="1">
              <a:solidFill>
                <a:srgbClr val="FF0000"/>
              </a:solidFill>
              <a:ea typeface="Segoe UI" pitchFamily="34" charset="0"/>
              <a:cs typeface="Segoe UI" pitchFamily="34" charset="0"/>
            </a:endParaRPr>
          </a:p>
        </p:txBody>
      </p:sp>
      <p:pic>
        <p:nvPicPr>
          <p:cNvPr id="18" name="Grafický objekt 17" descr="Dolar">
            <a:extLst>
              <a:ext uri="{FF2B5EF4-FFF2-40B4-BE49-F238E27FC236}">
                <a16:creationId xmlns:a16="http://schemas.microsoft.com/office/drawing/2014/main" id="{64945F29-7EC1-4D3C-AF4F-ECFD4F3C3E7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43939" y="4712517"/>
            <a:ext cx="914400" cy="914400"/>
          </a:xfrm>
          <a:prstGeom prst="rect">
            <a:avLst/>
          </a:prstGeom>
        </p:spPr>
      </p:pic>
    </p:spTree>
    <p:extLst>
      <p:ext uri="{BB962C8B-B14F-4D97-AF65-F5344CB8AC3E}">
        <p14:creationId xmlns:p14="http://schemas.microsoft.com/office/powerpoint/2010/main" val="64184493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p:txBody>
          <a:bodyPr/>
          <a:lstStyle/>
          <a:p>
            <a:r>
              <a:rPr lang="en-US"/>
              <a:t>This slide layout uses Consolas, a monotype font which is ideal for showing software code. </a:t>
            </a:r>
            <a:endParaRPr lang="en-US" dirty="0"/>
          </a:p>
        </p:txBody>
      </p:sp>
    </p:spTree>
    <p:extLst>
      <p:ext uri="{BB962C8B-B14F-4D97-AF65-F5344CB8AC3E}">
        <p14:creationId xmlns:p14="http://schemas.microsoft.com/office/powerpoint/2010/main" val="104102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80144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218322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2783864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a:t>Subtitle or speaker name</a:t>
            </a:r>
            <a:endParaRPr lang="en-US" dirty="0"/>
          </a:p>
        </p:txBody>
      </p:sp>
    </p:spTree>
    <p:extLst>
      <p:ext uri="{BB962C8B-B14F-4D97-AF65-F5344CB8AC3E}">
        <p14:creationId xmlns:p14="http://schemas.microsoft.com/office/powerpoint/2010/main" val="299289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(without bullet points)</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32907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 bulleted text</a:t>
            </a:r>
            <a:endParaRPr lang="en-US" dirty="0"/>
          </a:p>
        </p:txBody>
      </p:sp>
      <p:sp>
        <p:nvSpPr>
          <p:cNvPr id="6" name="Text Placeholder 5"/>
          <p:cNvSpPr>
            <a:spLocks noGrp="1"/>
          </p:cNvSpPr>
          <p:nvPr>
            <p:ph type="body" sz="quarter" idx="4294967295"/>
          </p:nvPr>
        </p:nvSpPr>
        <p:spPr>
          <a:xfrm>
            <a:off x="584200" y="1435497"/>
            <a:ext cx="11018520" cy="2308324"/>
          </a:xfrm>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36933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 bulleted text</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91008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r>
              <a:rPr lang="en-US" dirty="0"/>
              <a:t>Example with longer headline text</a:t>
            </a:r>
            <a:br>
              <a:rPr lang="en-US" dirty="0"/>
            </a:br>
            <a:r>
              <a:rPr lang="en-US" dirty="0"/>
              <a:t>wrapping to a second line</a:t>
            </a:r>
          </a:p>
        </p:txBody>
      </p:sp>
      <p:sp>
        <p:nvSpPr>
          <p:cNvPr id="6" name="Text Placeholder 5"/>
          <p:cNvSpPr>
            <a:spLocks noGrp="1"/>
          </p:cNvSpPr>
          <p:nvPr>
            <p:ph type="body" sz="quarter" idx="10"/>
          </p:nvPr>
        </p:nvSpPr>
        <p:spPr>
          <a:xfrm>
            <a:off x="590868" y="2019300"/>
            <a:ext cx="11018520" cy="2628412"/>
          </a:xfrm>
        </p:spPr>
        <p:txBody>
          <a:bodyPr/>
          <a:lstStyle/>
          <a:p>
            <a:pPr>
              <a:lnSpc>
                <a:spcPct val="95000"/>
              </a:lnSpc>
            </a:pPr>
            <a:r>
              <a:rPr lang="en-US" dirty="0"/>
              <a:t>When the headline text is 2 lines, move this text block </a:t>
            </a:r>
            <a:br>
              <a:rPr lang="en-US" dirty="0"/>
            </a:br>
            <a:r>
              <a:rPr lang="en-US" dirty="0"/>
              <a:t>down to align to the lower blue guide</a:t>
            </a:r>
          </a:p>
          <a:p>
            <a:pPr>
              <a:lnSpc>
                <a:spcPct val="95000"/>
              </a:lnSpc>
            </a:pPr>
            <a:r>
              <a:rPr lang="en-US" dirty="0"/>
              <a:t>If you don’t see guidelines, click on the View menu, </a:t>
            </a:r>
            <a:br>
              <a:rPr lang="en-US" dirty="0"/>
            </a:br>
            <a:r>
              <a:rPr lang="en-US" dirty="0"/>
              <a:t>and then check the box in front of “Guides”</a:t>
            </a:r>
          </a:p>
          <a:p>
            <a:pPr>
              <a:lnSpc>
                <a:spcPct val="95000"/>
              </a:lnSpc>
            </a:pPr>
            <a:r>
              <a:rPr lang="en-US" dirty="0"/>
              <a:t>Use a “soft return” Shift + Enter to wrap text without </a:t>
            </a:r>
            <a:br>
              <a:rPr lang="en-US" dirty="0"/>
            </a:br>
            <a:r>
              <a:rPr lang="en-US" dirty="0"/>
              <a:t>adding extra line spacing</a:t>
            </a:r>
          </a:p>
        </p:txBody>
      </p:sp>
      <p:sp>
        <p:nvSpPr>
          <p:cNvPr id="4" name="Freeform: Shape 3">
            <a:extLst>
              <a:ext uri="{FF2B5EF4-FFF2-40B4-BE49-F238E27FC236}">
                <a16:creationId xmlns:a16="http://schemas.microsoft.com/office/drawing/2014/main" id="{68C99FEA-6DB6-4686-A261-F28F26C8981E}"/>
              </a:ext>
            </a:extLst>
          </p:cNvPr>
          <p:cNvSpPr/>
          <p:nvPr/>
        </p:nvSpPr>
        <p:spPr bwMode="auto">
          <a:xfrm>
            <a:off x="6656613" y="2019300"/>
            <a:ext cx="2474687" cy="676922"/>
          </a:xfrm>
          <a:custGeom>
            <a:avLst/>
            <a:gdLst>
              <a:gd name="connsiteX0" fmla="*/ 0 w 822960"/>
              <a:gd name="connsiteY0" fmla="*/ 205740 h 205740"/>
              <a:gd name="connsiteX1" fmla="*/ 822960 w 822960"/>
              <a:gd name="connsiteY1" fmla="*/ 205740 h 205740"/>
              <a:gd name="connsiteX2" fmla="*/ 822960 w 822960"/>
              <a:gd name="connsiteY2" fmla="*/ 0 h 205740"/>
            </a:gdLst>
            <a:ahLst/>
            <a:cxnLst>
              <a:cxn ang="0">
                <a:pos x="connsiteX0" y="connsiteY0"/>
              </a:cxn>
              <a:cxn ang="0">
                <a:pos x="connsiteX1" y="connsiteY1"/>
              </a:cxn>
              <a:cxn ang="0">
                <a:pos x="connsiteX2" y="connsiteY2"/>
              </a:cxn>
            </a:cxnLst>
            <a:rect l="l" t="t" r="r" b="b"/>
            <a:pathLst>
              <a:path w="822960" h="205740">
                <a:moveTo>
                  <a:pt x="0" y="205740"/>
                </a:moveTo>
                <a:lnTo>
                  <a:pt x="822960" y="205740"/>
                </a:lnTo>
                <a:lnTo>
                  <a:pt x="822960"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9708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Adjusting list levels</a:t>
            </a:r>
          </a:p>
        </p:txBody>
      </p:sp>
      <p:sp>
        <p:nvSpPr>
          <p:cNvPr id="6" name="Text Placeholder 5"/>
          <p:cNvSpPr>
            <a:spLocks noGrp="1"/>
          </p:cNvSpPr>
          <p:nvPr>
            <p:ph type="body" sz="quarter" idx="10"/>
          </p:nvPr>
        </p:nvSpPr>
        <p:spPr>
          <a:xfrm>
            <a:off x="586390" y="1434370"/>
            <a:ext cx="4751035" cy="2308324"/>
          </a:xfrm>
        </p:spPr>
        <p:txBody>
          <a:bodyPr/>
          <a:lstStyle/>
          <a:p>
            <a:r>
              <a:rPr lang="en-US" dirty="0"/>
              <a:t>Main topic: Segoe UI Semilight, size 28pt</a:t>
            </a:r>
          </a:p>
          <a:p>
            <a:pPr lvl="1"/>
            <a:r>
              <a:rPr lang="en-US" dirty="0"/>
              <a:t>Segoe UI, size 20pt for second level</a:t>
            </a:r>
          </a:p>
          <a:p>
            <a:pPr lvl="2"/>
            <a:r>
              <a:rPr lang="en-US" sz="1600" dirty="0"/>
              <a:t>Segoe UI, size 16pt for third level</a:t>
            </a:r>
          </a:p>
        </p:txBody>
      </p:sp>
      <p:grpSp>
        <p:nvGrpSpPr>
          <p:cNvPr id="5" name="Group 4">
            <a:extLst>
              <a:ext uri="{FF2B5EF4-FFF2-40B4-BE49-F238E27FC236}">
                <a16:creationId xmlns:a16="http://schemas.microsoft.com/office/drawing/2014/main" id="{B590D28B-9EE6-4266-ADA1-CB5BE3416C95}"/>
              </a:ext>
            </a:extLst>
          </p:cNvPr>
          <p:cNvGrpSpPr/>
          <p:nvPr/>
        </p:nvGrpSpPr>
        <p:grpSpPr>
          <a:xfrm>
            <a:off x="6672263" y="588962"/>
            <a:ext cx="4931473" cy="5680076"/>
            <a:chOff x="6672263" y="588962"/>
            <a:chExt cx="4931473" cy="5680076"/>
          </a:xfrm>
        </p:grpSpPr>
        <p:pic>
          <p:nvPicPr>
            <p:cNvPr id="8" name="Picture 3" descr="Screenshot of Decrease List level and Increase List Level menu"/>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04EE52DC-E441-4CFE-A00E-424DD19F14DF}"/>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dirty="0">
                  <a:solidFill>
                    <a:schemeClr val="tx1"/>
                  </a:solidFill>
                  <a:ea typeface="Segoe UI" panose="020B0502040204020203" pitchFamily="34" charset="0"/>
                  <a:cs typeface="Segoe UI" panose="020B0502040204020203" pitchFamily="34" charset="0"/>
                </a:rPr>
                <a:t>Use the “</a:t>
              </a:r>
              <a:r>
                <a:rPr lang="en-US" sz="1200" b="1" dirty="0">
                  <a:solidFill>
                    <a:schemeClr val="tx1"/>
                  </a:solidFill>
                  <a:ea typeface="Segoe UI" panose="020B0502040204020203" pitchFamily="34" charset="0"/>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and “</a:t>
              </a:r>
              <a:r>
                <a:rPr lang="en-US" sz="1200" b="1" dirty="0">
                  <a:solidFill>
                    <a:schemeClr val="tx1"/>
                  </a:solidFill>
                  <a:ea typeface="Segoe UI" panose="020B0502040204020203" pitchFamily="34" charset="0"/>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tools </a:t>
              </a:r>
              <a:br>
                <a:rPr lang="en-US" sz="1200" dirty="0">
                  <a:solidFill>
                    <a:schemeClr val="tx1"/>
                  </a:solidFill>
                  <a:ea typeface="Segoe UI" panose="020B0502040204020203" pitchFamily="34" charset="0"/>
                  <a:cs typeface="Segoe UI" panose="020B0502040204020203" pitchFamily="34" charset="0"/>
                </a:rPr>
              </a:br>
              <a:r>
                <a:rPr lang="en-US" sz="1200" dirty="0">
                  <a:solidFill>
                    <a:schemeClr val="tx1"/>
                  </a:solidFill>
                  <a:ea typeface="Segoe UI" panose="020B0502040204020203" pitchFamily="34" charset="0"/>
                  <a:cs typeface="Segoe UI" panose="020B0502040204020203" pitchFamily="34" charset="0"/>
                </a:rPr>
                <a:t>on the </a:t>
              </a:r>
              <a:r>
                <a:rPr lang="en-US" sz="1200" b="1" dirty="0">
                  <a:solidFill>
                    <a:schemeClr val="tx1"/>
                  </a:solidFill>
                  <a:ea typeface="Segoe UI" panose="020B0502040204020203" pitchFamily="34" charset="0"/>
                  <a:cs typeface="Segoe UI" panose="020B0502040204020203" pitchFamily="34" charset="0"/>
                </a:rPr>
                <a:t>Home</a:t>
              </a:r>
              <a:r>
                <a:rPr lang="en-US" sz="1200" dirty="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dirty="0">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Next click the Home tab, and then on the “</a:t>
              </a:r>
              <a:r>
                <a:rPr lang="en-US" sz="1200" b="1" dirty="0">
                  <a:solidFill>
                    <a:schemeClr val="tx1"/>
                  </a:solidFill>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dirty="0">
                  <a:solidFill>
                    <a:schemeClr val="tx1"/>
                  </a:solidFill>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dirty="0">
                  <a:solidFill>
                    <a:schemeClr val="tx1"/>
                  </a:solidFill>
                  <a:ea typeface="Segoe UI" panose="020B0502040204020203" pitchFamily="34" charset="0"/>
                  <a:cs typeface="Segoe UI" panose="020B0502040204020203" pitchFamily="34" charset="0"/>
                </a:rPr>
                <a:t>Use these 2 tools to adjust your text levels as you work</a:t>
              </a:r>
            </a:p>
          </p:txBody>
        </p:sp>
      </p:grpSp>
    </p:spTree>
    <p:extLst>
      <p:ext uri="{BB962C8B-B14F-4D97-AF65-F5344CB8AC3E}">
        <p14:creationId xmlns:p14="http://schemas.microsoft.com/office/powerpoint/2010/main" val="296788444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C7AB0FC2-13C3-4417-8E36-75994804FBE0}"/>
              </a:ext>
            </a:extLst>
          </p:cNvPr>
          <p:cNvPicPr>
            <a:picLocks noChangeAspect="1"/>
          </p:cNvPicPr>
          <p:nvPr/>
        </p:nvPicPr>
        <p:blipFill>
          <a:blip r:embed="rId2"/>
          <a:stretch>
            <a:fillRect/>
          </a:stretch>
        </p:blipFill>
        <p:spPr>
          <a:xfrm>
            <a:off x="2319890" y="68263"/>
            <a:ext cx="7552220" cy="6721475"/>
          </a:xfrm>
          <a:prstGeom prst="rect">
            <a:avLst/>
          </a:prstGeom>
          <a:noFill/>
        </p:spPr>
      </p:pic>
    </p:spTree>
    <p:extLst>
      <p:ext uri="{BB962C8B-B14F-4D97-AF65-F5344CB8AC3E}">
        <p14:creationId xmlns:p14="http://schemas.microsoft.com/office/powerpoint/2010/main" val="261766309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861774"/>
          </a:xfrm>
        </p:spPr>
        <p:txBody>
          <a:bodyPr/>
          <a:lstStyle/>
          <a:p>
            <a:r>
              <a:rPr lang="en-US" dirty="0"/>
              <a:t>Bullet points layout with subtitle</a:t>
            </a:r>
            <a:br>
              <a:rPr lang="en-US" dirty="0"/>
            </a:br>
            <a:r>
              <a:rPr lang="en-US" sz="2000" spc="0" dirty="0"/>
              <a:t>Set the subtitle to 20pt in the same text block, with character spacing Normal</a:t>
            </a:r>
            <a:endParaRPr lang="en-US" sz="2000" dirty="0"/>
          </a:p>
        </p:txBody>
      </p:sp>
      <p:sp>
        <p:nvSpPr>
          <p:cNvPr id="3" name="Text Placeholder 2"/>
          <p:cNvSpPr>
            <a:spLocks noGrp="1"/>
          </p:cNvSpPr>
          <p:nvPr>
            <p:ph type="body" sz="quarter" idx="10"/>
          </p:nvPr>
        </p:nvSpPr>
        <p:spPr>
          <a:xfrm>
            <a:off x="590868" y="2023428"/>
            <a:ext cx="11018520" cy="2308324"/>
          </a:xfrm>
        </p:spPr>
        <p:txBody>
          <a:bodyPr/>
          <a:lstStyle/>
          <a:p>
            <a:r>
              <a:rPr lang="en-US" dirty="0"/>
              <a:t>Move the text block down vertically to align to lower guide</a:t>
            </a:r>
          </a:p>
          <a:p>
            <a:r>
              <a:rPr lang="en-US" dirty="0"/>
              <a:t>If you don’t see guidelines, click on the View menu, </a:t>
            </a:r>
            <a:br>
              <a:rPr lang="en-US" dirty="0"/>
            </a:br>
            <a:r>
              <a:rPr lang="en-US" dirty="0"/>
              <a:t>and then check the box in front of “Guides”</a:t>
            </a:r>
          </a:p>
          <a:p>
            <a:endParaRPr lang="en-US" dirty="0"/>
          </a:p>
          <a:p>
            <a:pPr lvl="0"/>
            <a:r>
              <a:rPr lang="en-US" dirty="0"/>
              <a:t>Hyperlink style: </a:t>
            </a:r>
            <a:r>
              <a:rPr lang="en-US" dirty="0">
                <a:hlinkClick r:id="rId3"/>
              </a:rPr>
              <a:t>www.microsoft.com</a:t>
            </a:r>
            <a:r>
              <a:rPr lang="en-US" dirty="0"/>
              <a:t> </a:t>
            </a:r>
          </a:p>
        </p:txBody>
      </p:sp>
      <p:sp>
        <p:nvSpPr>
          <p:cNvPr id="6" name="Freeform: Shape 5">
            <a:extLst>
              <a:ext uri="{FF2B5EF4-FFF2-40B4-BE49-F238E27FC236}">
                <a16:creationId xmlns:a16="http://schemas.microsoft.com/office/drawing/2014/main" id="{13B3C986-2A02-44ED-A2BC-1F6CE29A3B5F}"/>
              </a:ext>
            </a:extLst>
          </p:cNvPr>
          <p:cNvSpPr/>
          <p:nvPr/>
        </p:nvSpPr>
        <p:spPr bwMode="auto">
          <a:xfrm>
            <a:off x="9658350" y="2033916"/>
            <a:ext cx="341630" cy="263525"/>
          </a:xfrm>
          <a:custGeom>
            <a:avLst/>
            <a:gdLst>
              <a:gd name="connsiteX0" fmla="*/ 0 w 822960"/>
              <a:gd name="connsiteY0" fmla="*/ 205740 h 205740"/>
              <a:gd name="connsiteX1" fmla="*/ 822960 w 822960"/>
              <a:gd name="connsiteY1" fmla="*/ 205740 h 205740"/>
              <a:gd name="connsiteX2" fmla="*/ 822960 w 822960"/>
              <a:gd name="connsiteY2" fmla="*/ 0 h 205740"/>
            </a:gdLst>
            <a:ahLst/>
            <a:cxnLst>
              <a:cxn ang="0">
                <a:pos x="connsiteX0" y="connsiteY0"/>
              </a:cxn>
              <a:cxn ang="0">
                <a:pos x="connsiteX1" y="connsiteY1"/>
              </a:cxn>
              <a:cxn ang="0">
                <a:pos x="connsiteX2" y="connsiteY2"/>
              </a:cxn>
            </a:cxnLst>
            <a:rect l="l" t="t" r="r" b="b"/>
            <a:pathLst>
              <a:path w="822960" h="205740">
                <a:moveTo>
                  <a:pt x="0" y="205740"/>
                </a:moveTo>
                <a:lnTo>
                  <a:pt x="822960" y="205740"/>
                </a:lnTo>
                <a:lnTo>
                  <a:pt x="822960"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5457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palette info</a:t>
            </a:r>
          </a:p>
        </p:txBody>
      </p:sp>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85216" y="2331507"/>
            <a:ext cx="6287261" cy="246221"/>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PowerPoint Theme Accent colors</a:t>
            </a:r>
          </a:p>
        </p:txBody>
      </p:sp>
      <p:grpSp>
        <p:nvGrpSpPr>
          <p:cNvPr id="3" name="Group 2">
            <a:extLst>
              <a:ext uri="{FF2B5EF4-FFF2-40B4-BE49-F238E27FC236}">
                <a16:creationId xmlns:a16="http://schemas.microsoft.com/office/drawing/2014/main" id="{E5EB8E7C-96B0-4EDF-8880-B056E35291B1}"/>
              </a:ext>
            </a:extLst>
          </p:cNvPr>
          <p:cNvGrpSpPr/>
          <p:nvPr/>
        </p:nvGrpSpPr>
        <p:grpSpPr>
          <a:xfrm>
            <a:off x="585216" y="2810264"/>
            <a:ext cx="7589155" cy="1688543"/>
            <a:chOff x="585216" y="2810264"/>
            <a:chExt cx="7589155" cy="1688543"/>
          </a:xfrm>
        </p:grpSpPr>
        <p:sp>
          <p:nvSpPr>
            <p:cNvPr id="39" name="Text Placeholder 2"/>
            <p:cNvSpPr txBox="1">
              <a:spLocks/>
            </p:cNvSpPr>
            <p:nvPr/>
          </p:nvSpPr>
          <p:spPr>
            <a:xfrm>
              <a:off x="585216" y="4129475"/>
              <a:ext cx="2293016"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dirty="0">
                  <a:gradFill>
                    <a:gsLst>
                      <a:gs pos="63670">
                        <a:schemeClr val="tx1"/>
                      </a:gs>
                      <a:gs pos="40075">
                        <a:schemeClr val="tx1"/>
                      </a:gs>
                    </a:gsLst>
                    <a:lin ang="5400000" scaled="0"/>
                  </a:gradFill>
                  <a:latin typeface="+mn-lt"/>
                  <a:cs typeface="Segoe UI Semibold" panose="020B0702040204020203" pitchFamily="34" charset="0"/>
                </a:rPr>
                <a:t>  and </a:t>
              </a:r>
              <a:r>
                <a:rPr lang="en-US" sz="1200" b="1" spc="0" dirty="0">
                  <a:gradFill>
                    <a:gsLst>
                      <a:gs pos="63670">
                        <a:schemeClr val="tx1"/>
                      </a:gs>
                      <a:gs pos="40075">
                        <a:schemeClr val="tx1"/>
                      </a:gs>
                    </a:gsLst>
                    <a:lin ang="5400000" scaled="0"/>
                  </a:gradFill>
                  <a:cs typeface="Segoe UI Semibold" panose="020B0702040204020203" pitchFamily="34" charset="0"/>
                </a:rPr>
                <a:t>Accent 2</a:t>
              </a:r>
              <a:r>
                <a:rPr lang="en-US" sz="1200" spc="0" dirty="0">
                  <a:gradFill>
                    <a:gsLst>
                      <a:gs pos="63670">
                        <a:schemeClr val="tx1"/>
                      </a:gs>
                      <a:gs pos="40075">
                        <a:schemeClr val="tx1"/>
                      </a:gs>
                    </a:gsLst>
                    <a:lin ang="5400000" scaled="0"/>
                  </a:gradFill>
                </a:rPr>
                <a:t> </a:t>
              </a:r>
              <a:r>
                <a:rPr lang="en-US" sz="1200" spc="0" dirty="0">
                  <a:gradFill>
                    <a:gsLst>
                      <a:gs pos="63670">
                        <a:schemeClr val="tx1"/>
                      </a:gs>
                      <a:gs pos="40075">
                        <a:schemeClr val="tx1"/>
                      </a:gs>
                    </a:gsLst>
                    <a:lin ang="5400000" scaled="0"/>
                  </a:gradFill>
                  <a:latin typeface="+mn-lt"/>
                </a:rPr>
                <a:t>as the main accent colors. </a:t>
              </a:r>
            </a:p>
          </p:txBody>
        </p:sp>
        <p:sp>
          <p:nvSpPr>
            <p:cNvPr id="33" name="Rectangle 32"/>
            <p:cNvSpPr/>
            <p:nvPr/>
          </p:nvSpPr>
          <p:spPr bwMode="auto">
            <a:xfrm>
              <a:off x="585216" y="2810264"/>
              <a:ext cx="1101566" cy="11011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Accent 1</a:t>
              </a:r>
            </a:p>
          </p:txBody>
        </p:sp>
        <p:sp>
          <p:nvSpPr>
            <p:cNvPr id="32" name="Rectangle 31"/>
            <p:cNvSpPr/>
            <p:nvPr/>
          </p:nvSpPr>
          <p:spPr bwMode="auto">
            <a:xfrm>
              <a:off x="1776666" y="2810264"/>
              <a:ext cx="1101566" cy="110112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Accent 2</a:t>
              </a:r>
            </a:p>
          </p:txBody>
        </p:sp>
        <p:sp>
          <p:nvSpPr>
            <p:cNvPr id="31" name="Rectangle 30"/>
            <p:cNvSpPr/>
            <p:nvPr/>
          </p:nvSpPr>
          <p:spPr bwMode="auto">
            <a:xfrm>
              <a:off x="2968116" y="2810264"/>
              <a:ext cx="1101566" cy="1101123"/>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chemeClr val="bg1"/>
                  </a:solidFill>
                </a:rPr>
                <a:t>Accent 3</a:t>
              </a:r>
            </a:p>
          </p:txBody>
        </p:sp>
        <p:sp>
          <p:nvSpPr>
            <p:cNvPr id="40" name="Text Placeholder 2"/>
            <p:cNvSpPr txBox="1">
              <a:spLocks/>
            </p:cNvSpPr>
            <p:nvPr/>
          </p:nvSpPr>
          <p:spPr>
            <a:xfrm>
              <a:off x="5398079" y="4129475"/>
              <a:ext cx="2776292" cy="184666"/>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Accents 5-6 </a:t>
              </a:r>
              <a:r>
                <a:rPr lang="en-US" sz="1200" spc="0" dirty="0">
                  <a:gradFill>
                    <a:gsLst>
                      <a:gs pos="63670">
                        <a:schemeClr val="tx1"/>
                      </a:gs>
                      <a:gs pos="40075">
                        <a:schemeClr val="tx1"/>
                      </a:gs>
                    </a:gsLst>
                    <a:lin ang="5400000" scaled="0"/>
                  </a:gradFill>
                  <a:latin typeface="+mn-lt"/>
                </a:rPr>
                <a:t>sparingly</a:t>
              </a:r>
            </a:p>
          </p:txBody>
        </p:sp>
        <p:sp>
          <p:nvSpPr>
            <p:cNvPr id="36" name="Rectangle 35"/>
            <p:cNvSpPr/>
            <p:nvPr/>
          </p:nvSpPr>
          <p:spPr bwMode="auto">
            <a:xfrm>
              <a:off x="4159568" y="2810265"/>
              <a:ext cx="1101566" cy="1101122"/>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chemeClr val="bg1"/>
                  </a:solidFill>
                </a:rPr>
                <a:t>Accent 4</a:t>
              </a:r>
            </a:p>
          </p:txBody>
        </p:sp>
        <p:sp>
          <p:nvSpPr>
            <p:cNvPr id="35" name="Rectangle 34"/>
            <p:cNvSpPr/>
            <p:nvPr/>
          </p:nvSpPr>
          <p:spPr bwMode="auto">
            <a:xfrm>
              <a:off x="5398079" y="3057401"/>
              <a:ext cx="854329" cy="853985"/>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gradFill>
                    <a:gsLst>
                      <a:gs pos="40075">
                        <a:srgbClr val="FFFFFF"/>
                      </a:gs>
                      <a:gs pos="30000">
                        <a:srgbClr val="FFFFFF"/>
                      </a:gs>
                    </a:gsLst>
                    <a:lin ang="5400000" scaled="0"/>
                  </a:gradFill>
                </a:rPr>
                <a:t>Accent 5</a:t>
              </a:r>
            </a:p>
          </p:txBody>
        </p:sp>
        <p:sp>
          <p:nvSpPr>
            <p:cNvPr id="34" name="Rectangle 33"/>
            <p:cNvSpPr/>
            <p:nvPr/>
          </p:nvSpPr>
          <p:spPr bwMode="auto">
            <a:xfrm>
              <a:off x="6339898" y="3057401"/>
              <a:ext cx="854329" cy="853985"/>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gradFill>
                    <a:gsLst>
                      <a:gs pos="18352">
                        <a:srgbClr val="1A1A1A"/>
                      </a:gs>
                      <a:gs pos="40075">
                        <a:srgbClr val="1A1A1A"/>
                      </a:gs>
                    </a:gsLst>
                    <a:lin ang="5400000" scaled="0"/>
                  </a:gradFill>
                </a:rPr>
                <a:t>Accent 6</a:t>
              </a:r>
            </a:p>
          </p:txBody>
        </p:sp>
        <p:sp>
          <p:nvSpPr>
            <p:cNvPr id="14" name="Text Placeholder 2">
              <a:extLst>
                <a:ext uri="{FF2B5EF4-FFF2-40B4-BE49-F238E27FC236}">
                  <a16:creationId xmlns:a16="http://schemas.microsoft.com/office/drawing/2014/main" id="{26987CE3-7FFA-475A-AB42-873011A76D2A}"/>
                </a:ext>
              </a:extLst>
            </p:cNvPr>
            <p:cNvSpPr txBox="1">
              <a:spLocks/>
            </p:cNvSpPr>
            <p:nvPr/>
          </p:nvSpPr>
          <p:spPr>
            <a:xfrm>
              <a:off x="2969176" y="4129475"/>
              <a:ext cx="2293016"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dirty="0">
                  <a:gradFill>
                    <a:gsLst>
                      <a:gs pos="63670">
                        <a:schemeClr val="tx1"/>
                      </a:gs>
                      <a:gs pos="40075">
                        <a:schemeClr val="tx1"/>
                      </a:gs>
                    </a:gsLst>
                    <a:lin ang="5400000" scaled="0"/>
                  </a:gradFill>
                  <a:latin typeface="+mn-lt"/>
                </a:rPr>
                <a:t> and </a:t>
              </a:r>
              <a:r>
                <a:rPr lang="en-US" sz="1200" b="1" spc="0" dirty="0">
                  <a:gradFill>
                    <a:gsLst>
                      <a:gs pos="63670">
                        <a:schemeClr val="tx1"/>
                      </a:gs>
                      <a:gs pos="40075">
                        <a:schemeClr val="tx1"/>
                      </a:gs>
                    </a:gsLst>
                    <a:lin ang="5400000" scaled="0"/>
                  </a:gradFill>
                  <a:cs typeface="Segoe UI Semibold" panose="020B0702040204020203" pitchFamily="34" charset="0"/>
                </a:rPr>
                <a:t>Accent 4 </a:t>
              </a:r>
              <a:r>
                <a:rPr lang="en-US" sz="1200" spc="0" dirty="0">
                  <a:gradFill>
                    <a:gsLst>
                      <a:gs pos="63670">
                        <a:schemeClr val="tx1"/>
                      </a:gs>
                      <a:gs pos="40075">
                        <a:schemeClr val="tx1"/>
                      </a:gs>
                    </a:gsLst>
                    <a:lin ang="5400000" scaled="0"/>
                  </a:gradFill>
                  <a:latin typeface="+mn-lt"/>
                </a:rPr>
                <a:t>when </a:t>
              </a:r>
              <a:br>
                <a:rPr lang="en-US" sz="1200" spc="0" dirty="0">
                  <a:gradFill>
                    <a:gsLst>
                      <a:gs pos="63670">
                        <a:schemeClr val="tx1"/>
                      </a:gs>
                      <a:gs pos="40075">
                        <a:schemeClr val="tx1"/>
                      </a:gs>
                    </a:gsLst>
                    <a:lin ang="5400000" scaled="0"/>
                  </a:gradFill>
                  <a:latin typeface="+mn-lt"/>
                </a:rPr>
              </a:br>
              <a:r>
                <a:rPr lang="en-US" sz="1200" spc="0" dirty="0">
                  <a:gradFill>
                    <a:gsLst>
                      <a:gs pos="63670">
                        <a:schemeClr val="tx1"/>
                      </a:gs>
                      <a:gs pos="40075">
                        <a:schemeClr val="tx1"/>
                      </a:gs>
                    </a:gsLst>
                    <a:lin ang="5400000" scaled="0"/>
                  </a:gradFill>
                  <a:latin typeface="+mn-lt"/>
                </a:rPr>
                <a:t>additional colors are needed. </a:t>
              </a:r>
            </a:p>
          </p:txBody>
        </p:sp>
      </p:grpSp>
    </p:spTree>
    <p:extLst>
      <p:ext uri="{BB962C8B-B14F-4D97-AF65-F5344CB8AC3E}">
        <p14:creationId xmlns:p14="http://schemas.microsoft.com/office/powerpoint/2010/main" val="2578956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sz="2000" spc="0" dirty="0">
                <a:solidFill>
                  <a:schemeClr val="tx1"/>
                </a:soli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dirty="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p:txBody>
      </p:sp>
      <p:grpSp>
        <p:nvGrpSpPr>
          <p:cNvPr id="43"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51F1DA56-EF59-4C2A-89E8-B8D943E068CF}"/>
              </a:ext>
            </a:extLst>
          </p:cNvPr>
          <p:cNvGrpSpPr/>
          <p:nvPr/>
        </p:nvGrpSpPr>
        <p:grpSpPr>
          <a:xfrm>
            <a:off x="597535" y="2726851"/>
            <a:ext cx="1950354" cy="456751"/>
            <a:chOff x="457201" y="3851798"/>
            <a:chExt cx="2012788" cy="471372"/>
          </a:xfrm>
        </p:grpSpPr>
        <p:grpSp>
          <p:nvGrpSpPr>
            <p:cNvPr id="45" name="Group 44">
              <a:extLst>
                <a:ext uri="{FF2B5EF4-FFF2-40B4-BE49-F238E27FC236}">
                  <a16:creationId xmlns:a16="http://schemas.microsoft.com/office/drawing/2014/main" id="{2031B5EF-01D8-46BD-B3B1-9A6752F15221}"/>
                </a:ext>
              </a:extLst>
            </p:cNvPr>
            <p:cNvGrpSpPr/>
            <p:nvPr/>
          </p:nvGrpSpPr>
          <p:grpSpPr>
            <a:xfrm>
              <a:off x="457201" y="3858427"/>
              <a:ext cx="2012788" cy="464743"/>
              <a:chOff x="457201" y="3958757"/>
              <a:chExt cx="2012788" cy="464743"/>
            </a:xfrm>
          </p:grpSpPr>
          <p:sp>
            <p:nvSpPr>
              <p:cNvPr id="56" name="Gray text box example">
                <a:hlinkClick r:id="rId3"/>
                <a:extLst>
                  <a:ext uri="{FF2B5EF4-FFF2-40B4-BE49-F238E27FC236}">
                    <a16:creationId xmlns:a16="http://schemas.microsoft.com/office/drawing/2014/main" id="{4B9B8587-FB70-4375-BC95-C2649405F26E}"/>
                  </a:ext>
                </a:extLst>
              </p:cNvPr>
              <p:cNvSpPr txBox="1">
                <a:spLocks/>
              </p:cNvSpPr>
              <p:nvPr/>
            </p:nvSpPr>
            <p:spPr>
              <a:xfrm>
                <a:off x="457201" y="3958757"/>
                <a:ext cx="670929" cy="464743"/>
              </a:xfrm>
              <a:prstGeom prst="rect">
                <a:avLst/>
              </a:prstGeom>
              <a:solidFill>
                <a:srgbClr val="F2F2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Text</a:t>
                </a:r>
              </a:p>
            </p:txBody>
          </p:sp>
          <p:sp>
            <p:nvSpPr>
              <p:cNvPr id="55" name="Blue text box example">
                <a:hlinkClick r:id="rId3"/>
                <a:extLst>
                  <a:ext uri="{FF2B5EF4-FFF2-40B4-BE49-F238E27FC236}">
                    <a16:creationId xmlns:a16="http://schemas.microsoft.com/office/drawing/2014/main" id="{9637CBF9-D9B6-44F7-A02A-2DFED82AA0FB}"/>
                  </a:ext>
                </a:extLst>
              </p:cNvPr>
              <p:cNvSpPr txBox="1">
                <a:spLocks/>
              </p:cNvSpPr>
              <p:nvPr/>
            </p:nvSpPr>
            <p:spPr>
              <a:xfrm>
                <a:off x="1128130" y="3958757"/>
                <a:ext cx="670929" cy="464743"/>
              </a:xfrm>
              <a:prstGeom prst="rect">
                <a:avLst/>
              </a:prstGeom>
              <a:solidFill>
                <a:srgbClr val="0078D4"/>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Semilight"/>
                  </a:rPr>
                  <a:t>Text</a:t>
                </a:r>
              </a:p>
            </p:txBody>
          </p:sp>
          <p:sp>
            <p:nvSpPr>
              <p:cNvPr id="50" name="Light blue text box example">
                <a:hlinkClick r:id="rId3"/>
                <a:extLst>
                  <a:ext uri="{FF2B5EF4-FFF2-40B4-BE49-F238E27FC236}">
                    <a16:creationId xmlns:a16="http://schemas.microsoft.com/office/drawing/2014/main" id="{F6CD5CE6-A162-4D1A-8A21-4B39A7C9A976}"/>
                  </a:ext>
                </a:extLst>
              </p:cNvPr>
              <p:cNvSpPr txBox="1">
                <a:spLocks/>
              </p:cNvSpPr>
              <p:nvPr/>
            </p:nvSpPr>
            <p:spPr>
              <a:xfrm>
                <a:off x="1799060" y="3958757"/>
                <a:ext cx="670929" cy="464743"/>
              </a:xfrm>
              <a:prstGeom prst="rect">
                <a:avLst/>
              </a:prstGeom>
              <a:solidFill>
                <a:srgbClr val="00BC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Semilight"/>
                  </a:rPr>
                  <a:t>Text</a:t>
                </a:r>
              </a:p>
            </p:txBody>
          </p:sp>
        </p:grpSp>
        <p:cxnSp>
          <p:nvCxnSpPr>
            <p:cNvPr id="46" name="Red slash">
              <a:extLst>
                <a:ext uri="{FF2B5EF4-FFF2-40B4-BE49-F238E27FC236}">
                  <a16:creationId xmlns:a16="http://schemas.microsoft.com/office/drawing/2014/main" id="{0399D388-0591-4D97-AE43-748A78D0F467}"/>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3"/>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dirty="0">
                  <a:solidFill>
                    <a:srgbClr val="FFFFFF"/>
                  </a:solidFill>
                  <a:latin typeface="Segoe UI Semilight"/>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dirty="0">
                <a:gradFill>
                  <a:gsLst>
                    <a:gs pos="15356">
                      <a:srgbClr val="1A1A1A"/>
                    </a:gs>
                    <a:gs pos="56000">
                      <a:srgbClr val="1A1A1A"/>
                    </a:gs>
                  </a:gsLst>
                  <a:lin ang="5400000" scaled="0"/>
                </a:gradFill>
                <a:latin typeface="Segoe UI Semilight"/>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dirty="0">
              <a:gradFill>
                <a:gsLst>
                  <a:gs pos="15356">
                    <a:srgbClr val="1A1A1A"/>
                  </a:gs>
                  <a:gs pos="56000">
                    <a:srgbClr val="1A1A1A"/>
                  </a:gs>
                </a:gsLst>
                <a:lin ang="5400000" scaled="0"/>
              </a:gradFill>
              <a:latin typeface="Segoe UI Semilight"/>
            </a:endParaRPr>
          </a:p>
        </p:txBody>
      </p:sp>
      <p:grpSp>
        <p:nvGrpSpPr>
          <p:cNvPr id="61"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3"/>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1</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2</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C3</a:t>
              </a:r>
            </a:p>
          </p:txBody>
        </p:sp>
      </p:grpSp>
      <p:sp>
        <p:nvSpPr>
          <p:cNvPr id="76" name="Alt Text instruction text box">
            <a:extLst>
              <a:ext uri="{FF2B5EF4-FFF2-40B4-BE49-F238E27FC236}">
                <a16:creationId xmlns:a16="http://schemas.microsoft.com/office/drawing/2014/main" id="{025BF72B-ABAB-457D-8CA8-6EB737BCD263}"/>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dirty="0">
                <a:solidFill>
                  <a:schemeClr val="tx1"/>
                </a:solidFill>
                <a:latin typeface="Segoe UI" panose="020B0502040204020203" pitchFamily="34" charset="0"/>
                <a:cs typeface="Segoe UI" panose="020B0502040204020203" pitchFamily="34" charset="0"/>
              </a:rPr>
              <a:t>You can create alternative text for shapes, pictures, charts, tables, SmartArt graphics, or other objects</a:t>
            </a:r>
            <a:endParaRPr lang="en-US" sz="1200" b="1" dirty="0">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Right click the image or shape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Select </a:t>
            </a:r>
            <a:r>
              <a:rPr lang="en-US" sz="1000" dirty="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Enter a </a:t>
            </a:r>
            <a:r>
              <a:rPr lang="en-US" sz="1000" dirty="0">
                <a:solidFill>
                  <a:schemeClr val="tx1"/>
                </a:solidFill>
                <a:latin typeface="Segoe UI Semibold" panose="020B0702040204020203" pitchFamily="34" charset="0"/>
                <a:cs typeface="Segoe UI Semibold" panose="020B0702040204020203" pitchFamily="34" charset="0"/>
              </a:rPr>
              <a:t>Title </a:t>
            </a:r>
            <a:r>
              <a:rPr lang="en-US" sz="1000" dirty="0">
                <a:solidFill>
                  <a:schemeClr val="tx1"/>
                </a:solidFill>
                <a:latin typeface="Segoe UI" panose="020B0502040204020203" pitchFamily="34" charset="0"/>
                <a:cs typeface="Segoe UI" panose="020B0502040204020203" pitchFamily="34" charset="0"/>
              </a:rPr>
              <a:t>and </a:t>
            </a:r>
            <a:r>
              <a:rPr lang="en-US" sz="1000" dirty="0">
                <a:solidFill>
                  <a:schemeClr val="tx1"/>
                </a:solidFill>
                <a:latin typeface="Segoe UI Semibold" panose="020B0702040204020203" pitchFamily="34" charset="0"/>
                <a:cs typeface="Segoe UI Semibold" panose="020B0702040204020203" pitchFamily="34" charset="0"/>
              </a:rPr>
              <a:t>Description</a:t>
            </a:r>
            <a:r>
              <a:rPr lang="en-US" sz="1000" dirty="0">
                <a:solidFill>
                  <a:schemeClr val="tx1"/>
                </a:solidFill>
                <a:latin typeface="Segoe UI" panose="020B0502040204020203" pitchFamily="34" charset="0"/>
                <a:cs typeface="Segoe UI" panose="020B0502040204020203" pitchFamily="34" charset="0"/>
              </a:rPr>
              <a:t> of your image or object</a:t>
            </a:r>
          </a:p>
          <a:p>
            <a:pPr marL="0" indent="0" defTabSz="903827">
              <a:lnSpc>
                <a:spcPct val="100000"/>
              </a:lnSpc>
              <a:buNone/>
              <a:defRPr/>
            </a:pPr>
            <a:endParaRPr lang="en-US" sz="1163" dirty="0">
              <a:solidFill>
                <a:schemeClr val="tx1"/>
              </a:solidFill>
              <a:latin typeface="Segoe UI Semilight"/>
            </a:endParaRP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the </a:t>
            </a:r>
            <a:r>
              <a:rPr lang="en-US" sz="1000" dirty="0">
                <a:solidFill>
                  <a:schemeClr val="tx1"/>
                </a:solidFill>
                <a:latin typeface="Segoe UI Semibold" panose="020B0702040204020203" pitchFamily="34" charset="0"/>
                <a:cs typeface="Segoe UI Semibold" panose="020B0702040204020203" pitchFamily="34" charset="0"/>
              </a:rPr>
              <a:t>Home</a:t>
            </a:r>
            <a:r>
              <a:rPr lang="en-US" sz="1000" dirty="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In the </a:t>
            </a:r>
            <a:r>
              <a:rPr lang="en-US" sz="1000" dirty="0">
                <a:solidFill>
                  <a:schemeClr val="tx1"/>
                </a:solidFill>
                <a:latin typeface="Segoe UI Semibold" panose="020B0702040204020203" pitchFamily="34" charset="0"/>
                <a:cs typeface="Segoe UI Semibold" panose="020B0702040204020203" pitchFamily="34" charset="0"/>
              </a:rPr>
              <a:t>Drawing</a:t>
            </a:r>
            <a:r>
              <a:rPr lang="en-US" sz="1000" dirty="0">
                <a:solidFill>
                  <a:schemeClr val="tx1"/>
                </a:solidFill>
                <a:latin typeface="Segoe UI" panose="020B0502040204020203" pitchFamily="34" charset="0"/>
                <a:cs typeface="Segoe UI" panose="020B0502040204020203" pitchFamily="34" charset="0"/>
              </a:rPr>
              <a:t> group, select the </a:t>
            </a:r>
            <a:r>
              <a:rPr lang="en-US" sz="1000" dirty="0">
                <a:solidFill>
                  <a:schemeClr val="tx1"/>
                </a:solidFill>
                <a:latin typeface="Segoe UI Semibold" panose="020B0702040204020203" pitchFamily="34" charset="0"/>
                <a:cs typeface="Segoe UI Semibold" panose="020B0702040204020203" pitchFamily="34" charset="0"/>
              </a:rPr>
              <a:t>Arrange</a:t>
            </a:r>
            <a:r>
              <a:rPr lang="en-US" sz="1000" dirty="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a:t>
            </a:r>
            <a:r>
              <a:rPr lang="en-US" sz="1000" dirty="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dirty="0">
              <a:solidFill>
                <a:schemeClr val="tx1"/>
              </a:solidFill>
              <a:latin typeface="Segoe UI Semilight"/>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5232468"/>
            <a:ext cx="11013441" cy="1133644"/>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Additional tips</a:t>
            </a:r>
          </a:p>
          <a:p>
            <a:pPr defTabSz="886022">
              <a:spcBef>
                <a:spcPts val="775"/>
              </a:spcBef>
              <a:buSzPct val="90000"/>
              <a:defRPr/>
            </a:pPr>
            <a:r>
              <a:rPr lang="en-US" sz="1200" dirty="0">
                <a:cs typeface="Segoe UI Semibold" panose="020B0702040204020203" pitchFamily="34" charset="0"/>
              </a:rPr>
              <a:t>Be sure to run the </a:t>
            </a:r>
            <a:r>
              <a:rPr lang="en-US" sz="1200" b="1" dirty="0">
                <a:cs typeface="Segoe UI Semibold" panose="020B0702040204020203" pitchFamily="34" charset="0"/>
              </a:rPr>
              <a:t>Accessibility Checker</a:t>
            </a:r>
            <a:r>
              <a:rPr lang="en-US" sz="1200" dirty="0">
                <a:cs typeface="Segoe UI Semibold" panose="020B0702040204020203" pitchFamily="34" charset="0"/>
              </a:rPr>
              <a:t>! </a:t>
            </a:r>
            <a:r>
              <a:rPr lang="en-US" sz="1200" dirty="0">
                <a:cs typeface="Segoe UI" panose="020B0502040204020203" pitchFamily="34" charset="0"/>
              </a:rPr>
              <a:t>Go to </a:t>
            </a:r>
            <a:r>
              <a:rPr lang="en-US" sz="1200" b="1" dirty="0">
                <a:cs typeface="Segoe UI Semibold" panose="020B0702040204020203" pitchFamily="34" charset="0"/>
              </a:rPr>
              <a:t>File</a:t>
            </a:r>
            <a:r>
              <a:rPr lang="en-US" sz="1200" dirty="0">
                <a:cs typeface="Segoe UI" panose="020B0502040204020203" pitchFamily="34" charset="0"/>
              </a:rPr>
              <a:t>      click the </a:t>
            </a:r>
            <a:r>
              <a:rPr lang="en-US" sz="1200" b="1" dirty="0">
                <a:cs typeface="Segoe UI Semibold" panose="020B0702040204020203" pitchFamily="34" charset="0"/>
              </a:rPr>
              <a:t>Check for Issues </a:t>
            </a:r>
            <a:r>
              <a:rPr lang="en-US" sz="1200" dirty="0">
                <a:cs typeface="Segoe UI" panose="020B0502040204020203" pitchFamily="34" charset="0"/>
              </a:rPr>
              <a:t>drop down menu      click </a:t>
            </a:r>
            <a:r>
              <a:rPr lang="en-US" sz="1200" b="1" dirty="0">
                <a:cs typeface="Segoe UI Semibold" panose="020B0702040204020203" pitchFamily="34" charset="0"/>
              </a:rPr>
              <a:t>Check Accessibility</a:t>
            </a:r>
          </a:p>
          <a:p>
            <a:pPr defTabSz="886022">
              <a:spcBef>
                <a:spcPts val="581"/>
              </a:spcBef>
              <a:buSzPct val="90000"/>
              <a:defRPr/>
            </a:pPr>
            <a:r>
              <a:rPr lang="en-US" sz="1200" b="1" dirty="0">
                <a:cs typeface="Segoe UI Semibold" panose="020B0702040204020203" pitchFamily="34" charset="0"/>
              </a:rPr>
              <a:t>Videos need to be accessible: </a:t>
            </a:r>
            <a:r>
              <a:rPr lang="en-US" sz="1200" dirty="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dirty="0">
                <a:cs typeface="Segoe UI Semibold" panose="020B0702040204020203" pitchFamily="34" charset="0"/>
              </a:rPr>
              <a:t>Visit the </a:t>
            </a:r>
            <a:r>
              <a:rPr lang="en-US" sz="1200" b="1" dirty="0">
                <a:cs typeface="Segoe UI Semibold" panose="020B0702040204020203" pitchFamily="34" charset="0"/>
                <a:hlinkClick r:id="rId5"/>
              </a:rPr>
              <a:t>Office Accessibility Center</a:t>
            </a:r>
            <a:r>
              <a:rPr lang="en-US" sz="1200" b="1" dirty="0">
                <a:cs typeface="Segoe UI Semibold" panose="020B0702040204020203" pitchFamily="34" charset="0"/>
              </a:rPr>
              <a:t> </a:t>
            </a:r>
            <a:r>
              <a:rPr lang="en-US" sz="1200" dirty="0">
                <a:cs typeface="Segoe UI" panose="020B0502040204020203" pitchFamily="34" charset="0"/>
              </a:rPr>
              <a:t>to learn more about accessibility in PowerPoint</a:t>
            </a:r>
          </a:p>
        </p:txBody>
      </p:sp>
      <p:cxnSp>
        <p:nvCxnSpPr>
          <p:cNvPr id="80" name="Straight Arrow Connector 79" descr="Arrow pointing to the right" title="Arrow">
            <a:extLst>
              <a:ext uri="{FF2B5EF4-FFF2-40B4-BE49-F238E27FC236}">
                <a16:creationId xmlns:a16="http://schemas.microsoft.com/office/drawing/2014/main" id="{4004316C-A172-4666-9087-AA99DD600ABB}"/>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descr="Aarow pointing to the right" title="Aarow">
            <a:extLst>
              <a:ext uri="{FF2B5EF4-FFF2-40B4-BE49-F238E27FC236}">
                <a16:creationId xmlns:a16="http://schemas.microsoft.com/office/drawing/2014/main" id="{CF41BA70-AA85-4D92-AA87-689DAB76DD7F}"/>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53624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2971677"/>
            <a:ext cx="9144000" cy="498598"/>
          </a:xfrm>
        </p:spPr>
        <p:txBody>
          <a:bodyPr/>
          <a:lstStyle/>
          <a:p>
            <a:r>
              <a:rPr lang="en-US" dirty="0"/>
              <a:t>Demo</a:t>
            </a:r>
          </a:p>
        </p:txBody>
      </p:sp>
      <p:sp>
        <p:nvSpPr>
          <p:cNvPr id="4" name="Text Placeholder 3"/>
          <p:cNvSpPr>
            <a:spLocks noGrp="1"/>
          </p:cNvSpPr>
          <p:nvPr>
            <p:ph type="body" sz="quarter" idx="12"/>
          </p:nvPr>
        </p:nvSpPr>
        <p:spPr>
          <a:xfrm>
            <a:off x="599505" y="3591652"/>
            <a:ext cx="9144000" cy="307777"/>
          </a:xfrm>
        </p:spPr>
        <p:txBody>
          <a:bodyPr/>
          <a:lstStyle/>
          <a:p>
            <a:r>
              <a:rPr lang="en-US" dirty="0"/>
              <a:t>Speaker name</a:t>
            </a:r>
          </a:p>
        </p:txBody>
      </p:sp>
    </p:spTree>
    <p:extLst>
      <p:ext uri="{BB962C8B-B14F-4D97-AF65-F5344CB8AC3E}">
        <p14:creationId xmlns:p14="http://schemas.microsoft.com/office/powerpoint/2010/main" val="72695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2939839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338601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p:txBody>
          <a:bodyPr/>
          <a:lstStyle/>
          <a:p>
            <a:r>
              <a:rPr lang="en-US"/>
              <a:t>This slide layout uses Consolas, a monotype font which is ideal for showing software code. </a:t>
            </a:r>
            <a:endParaRPr lang="en-US" dirty="0"/>
          </a:p>
        </p:txBody>
      </p:sp>
    </p:spTree>
    <p:extLst>
      <p:ext uri="{BB962C8B-B14F-4D97-AF65-F5344CB8AC3E}">
        <p14:creationId xmlns:p14="http://schemas.microsoft.com/office/powerpoint/2010/main" val="373075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Notes (hidden)</a:t>
            </a:r>
            <a:endParaRPr lang="en-US" dirty="0"/>
          </a:p>
        </p:txBody>
      </p:sp>
      <p:sp>
        <p:nvSpPr>
          <p:cNvPr id="6" name="Text Placeholder 5"/>
          <p:cNvSpPr>
            <a:spLocks noGrp="1"/>
          </p:cNvSpPr>
          <p:nvPr>
            <p:ph type="body" sz="quarter" idx="12"/>
          </p:nvPr>
        </p:nvSpPr>
        <p:spPr/>
        <p:txBody>
          <a:bodyPr/>
          <a:lstStyle/>
          <a:p>
            <a:r>
              <a:rPr lang="en-US"/>
              <a:t>Some speakers at Microsoft like to use this slide for hidden “notes slides”. </a:t>
            </a:r>
          </a:p>
          <a:p>
            <a:r>
              <a:rPr lang="en-US"/>
              <a:t>Delete it if you don’t want to use it.</a:t>
            </a:r>
            <a:endParaRPr lang="en-US" dirty="0"/>
          </a:p>
        </p:txBody>
      </p:sp>
      <p:sp>
        <p:nvSpPr>
          <p:cNvPr id="7" name="Text Placeholder 6"/>
          <p:cNvSpPr>
            <a:spLocks noGrp="1"/>
          </p:cNvSpPr>
          <p:nvPr>
            <p:ph type="body" sz="quarter" idx="11"/>
          </p:nvPr>
        </p:nvSpPr>
        <p:spPr/>
        <p:txBody>
          <a:bodyPr/>
          <a:lstStyle/>
          <a:p>
            <a:r>
              <a:rPr lang="en-US"/>
              <a:t>NEXT: &lt;next slide title&gt;</a:t>
            </a:r>
            <a:endParaRPr lang="en-US" dirty="0"/>
          </a:p>
        </p:txBody>
      </p:sp>
    </p:spTree>
    <p:extLst>
      <p:ext uri="{BB962C8B-B14F-4D97-AF65-F5344CB8AC3E}">
        <p14:creationId xmlns:p14="http://schemas.microsoft.com/office/powerpoint/2010/main" val="73622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71CD-3948-467E-8CD3-3CA98664D53E}"/>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7B6DFD1-BF00-474C-9FB2-6E242CD0FEC3}"/>
              </a:ext>
            </a:extLst>
          </p:cNvPr>
          <p:cNvSpPr>
            <a:spLocks noGrp="1"/>
          </p:cNvSpPr>
          <p:nvPr>
            <p:ph type="title"/>
          </p:nvPr>
        </p:nvSpPr>
        <p:spPr/>
        <p:txBody>
          <a:bodyPr/>
          <a:lstStyle/>
          <a:p>
            <a:r>
              <a:rPr lang="en-US" dirty="0"/>
              <a:t>Co </a:t>
            </a:r>
            <a:r>
              <a:rPr lang="cs-CZ" dirty="0"/>
              <a:t>dnes</a:t>
            </a:r>
            <a:r>
              <a:rPr lang="en-US" dirty="0"/>
              <a:t> budeme používat</a:t>
            </a:r>
            <a:endParaRPr lang="cs-CZ" dirty="0"/>
          </a:p>
        </p:txBody>
      </p:sp>
      <p:sp>
        <p:nvSpPr>
          <p:cNvPr id="3" name="Zástupný text 2">
            <a:extLst>
              <a:ext uri="{FF2B5EF4-FFF2-40B4-BE49-F238E27FC236}">
                <a16:creationId xmlns:a16="http://schemas.microsoft.com/office/drawing/2014/main" id="{58A5D382-02A5-4D9E-AA76-8D07DA51DB8E}"/>
              </a:ext>
            </a:extLst>
          </p:cNvPr>
          <p:cNvSpPr>
            <a:spLocks noGrp="1"/>
          </p:cNvSpPr>
          <p:nvPr>
            <p:ph type="body" sz="quarter" idx="10"/>
          </p:nvPr>
        </p:nvSpPr>
        <p:spPr>
          <a:xfrm>
            <a:off x="584200" y="1435497"/>
            <a:ext cx="11018520" cy="4124206"/>
          </a:xfrm>
        </p:spPr>
        <p:txBody>
          <a:bodyPr/>
          <a:lstStyle/>
          <a:p>
            <a:r>
              <a:rPr lang="en-US" dirty="0"/>
              <a:t>C#</a:t>
            </a:r>
          </a:p>
          <a:p>
            <a:r>
              <a:rPr lang="en-US" dirty="0"/>
              <a:t>Visual Studio</a:t>
            </a:r>
          </a:p>
          <a:p>
            <a:r>
              <a:rPr lang="en-US" dirty="0"/>
              <a:t>xUnit</a:t>
            </a:r>
          </a:p>
          <a:p>
            <a:r>
              <a:rPr lang="en-US" dirty="0"/>
              <a:t>Azure Functions</a:t>
            </a:r>
          </a:p>
          <a:p>
            <a:r>
              <a:rPr lang="cs-CZ" dirty="0" err="1"/>
              <a:t>Fluent</a:t>
            </a:r>
            <a:r>
              <a:rPr lang="cs-CZ" dirty="0"/>
              <a:t> </a:t>
            </a:r>
            <a:r>
              <a:rPr lang="cs-CZ" dirty="0" err="1"/>
              <a:t>Assertions</a:t>
            </a:r>
            <a:endParaRPr lang="en-US" dirty="0"/>
          </a:p>
          <a:p>
            <a:pPr lvl="1"/>
            <a:r>
              <a:rPr lang="en-US" dirty="0" err="1"/>
              <a:t>Deskriptivní</a:t>
            </a:r>
            <a:r>
              <a:rPr lang="en-US" dirty="0"/>
              <a:t> </a:t>
            </a:r>
            <a:r>
              <a:rPr lang="en-US" dirty="0" err="1"/>
              <a:t>popisy</a:t>
            </a:r>
            <a:r>
              <a:rPr lang="en-US" dirty="0"/>
              <a:t> </a:t>
            </a:r>
            <a:r>
              <a:rPr lang="en-US" dirty="0" err="1"/>
              <a:t>testů</a:t>
            </a:r>
            <a:r>
              <a:rPr lang="en-US" dirty="0"/>
              <a:t> </a:t>
            </a:r>
            <a:r>
              <a:rPr lang="en-US" dirty="0" err="1"/>
              <a:t>i</a:t>
            </a:r>
            <a:r>
              <a:rPr lang="en-US" dirty="0"/>
              <a:t> </a:t>
            </a:r>
            <a:r>
              <a:rPr lang="en-US" dirty="0" err="1"/>
              <a:t>chyb</a:t>
            </a:r>
            <a:endParaRPr lang="en-US" dirty="0"/>
          </a:p>
          <a:p>
            <a:pPr lvl="1"/>
            <a:r>
              <a:rPr lang="en-US" dirty="0" err="1"/>
              <a:t>Běžné</a:t>
            </a:r>
            <a:r>
              <a:rPr lang="en-US" dirty="0"/>
              <a:t> testovací </a:t>
            </a:r>
            <a:r>
              <a:rPr lang="en-US" dirty="0" err="1"/>
              <a:t>scénáře</a:t>
            </a:r>
            <a:endParaRPr lang="en-US" dirty="0"/>
          </a:p>
          <a:p>
            <a:r>
              <a:rPr lang="en-US" dirty="0" err="1"/>
              <a:t>Moq</a:t>
            </a:r>
            <a:endParaRPr lang="en-US" dirty="0"/>
          </a:p>
          <a:p>
            <a:pPr lvl="1"/>
            <a:r>
              <a:rPr lang="en-US" dirty="0" err="1"/>
              <a:t>Knihovna</a:t>
            </a:r>
            <a:r>
              <a:rPr lang="en-US" dirty="0"/>
              <a:t> pro </a:t>
            </a:r>
            <a:r>
              <a:rPr lang="en-US" dirty="0" err="1"/>
              <a:t>mockování</a:t>
            </a:r>
            <a:endParaRPr lang="cs-CZ" dirty="0"/>
          </a:p>
        </p:txBody>
      </p:sp>
    </p:spTree>
    <p:extLst>
      <p:ext uri="{BB962C8B-B14F-4D97-AF65-F5344CB8AC3E}">
        <p14:creationId xmlns:p14="http://schemas.microsoft.com/office/powerpoint/2010/main" val="18615040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B27B83A-21CE-4A15-AD44-8C2ACD336074}"/>
              </a:ext>
            </a:extLst>
          </p:cNvPr>
          <p:cNvSpPr>
            <a:spLocks noGrp="1"/>
          </p:cNvSpPr>
          <p:nvPr>
            <p:ph type="title"/>
          </p:nvPr>
        </p:nvSpPr>
        <p:spPr/>
        <p:txBody>
          <a:bodyPr/>
          <a:lstStyle/>
          <a:p>
            <a:r>
              <a:rPr lang="cs-CZ" dirty="0" err="1"/>
              <a:t>Fluent</a:t>
            </a:r>
            <a:r>
              <a:rPr lang="cs-CZ" dirty="0"/>
              <a:t> </a:t>
            </a:r>
            <a:r>
              <a:rPr lang="cs-CZ" dirty="0" err="1"/>
              <a:t>Assertions</a:t>
            </a:r>
            <a:endParaRPr lang="cs-CZ" dirty="0"/>
          </a:p>
        </p:txBody>
      </p:sp>
      <p:pic>
        <p:nvPicPr>
          <p:cNvPr id="4" name="Obrázek 3">
            <a:extLst>
              <a:ext uri="{FF2B5EF4-FFF2-40B4-BE49-F238E27FC236}">
                <a16:creationId xmlns:a16="http://schemas.microsoft.com/office/drawing/2014/main" id="{527D82A0-94FF-431F-95B0-90296C078E43}"/>
              </a:ext>
            </a:extLst>
          </p:cNvPr>
          <p:cNvPicPr>
            <a:picLocks noChangeAspect="1"/>
          </p:cNvPicPr>
          <p:nvPr/>
        </p:nvPicPr>
        <p:blipFill>
          <a:blip r:embed="rId2"/>
          <a:stretch>
            <a:fillRect/>
          </a:stretch>
        </p:blipFill>
        <p:spPr>
          <a:xfrm>
            <a:off x="778731" y="1464906"/>
            <a:ext cx="10634538" cy="3928188"/>
          </a:xfrm>
          <a:prstGeom prst="rect">
            <a:avLst/>
          </a:prstGeom>
        </p:spPr>
      </p:pic>
      <p:sp>
        <p:nvSpPr>
          <p:cNvPr id="5" name="Obdélník 4">
            <a:extLst>
              <a:ext uri="{FF2B5EF4-FFF2-40B4-BE49-F238E27FC236}">
                <a16:creationId xmlns:a16="http://schemas.microsoft.com/office/drawing/2014/main" id="{E2F48CC5-ABAA-4BFF-B2A4-13314A1978C6}"/>
              </a:ext>
            </a:extLst>
          </p:cNvPr>
          <p:cNvSpPr/>
          <p:nvPr/>
        </p:nvSpPr>
        <p:spPr>
          <a:xfrm>
            <a:off x="4336480" y="5393094"/>
            <a:ext cx="3519040" cy="363946"/>
          </a:xfrm>
          <a:prstGeom prst="rect">
            <a:avLst/>
          </a:prstGeom>
        </p:spPr>
        <p:txBody>
          <a:bodyPr wrap="none">
            <a:spAutoFit/>
          </a:bodyPr>
          <a:lstStyle/>
          <a:p>
            <a:r>
              <a:rPr lang="cs-CZ" dirty="0"/>
              <a:t>https://fluentassertions.com/tips/</a:t>
            </a:r>
          </a:p>
        </p:txBody>
      </p:sp>
    </p:spTree>
    <p:extLst>
      <p:ext uri="{BB962C8B-B14F-4D97-AF65-F5344CB8AC3E}">
        <p14:creationId xmlns:p14="http://schemas.microsoft.com/office/powerpoint/2010/main" val="40143834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B27B83A-21CE-4A15-AD44-8C2ACD336074}"/>
              </a:ext>
            </a:extLst>
          </p:cNvPr>
          <p:cNvSpPr>
            <a:spLocks noGrp="1"/>
          </p:cNvSpPr>
          <p:nvPr>
            <p:ph type="title"/>
          </p:nvPr>
        </p:nvSpPr>
        <p:spPr/>
        <p:txBody>
          <a:bodyPr/>
          <a:lstStyle/>
          <a:p>
            <a:r>
              <a:rPr lang="cs-CZ" dirty="0" err="1"/>
              <a:t>Fluent</a:t>
            </a:r>
            <a:r>
              <a:rPr lang="cs-CZ" dirty="0"/>
              <a:t> </a:t>
            </a:r>
            <a:r>
              <a:rPr lang="cs-CZ" dirty="0" err="1"/>
              <a:t>Assertions</a:t>
            </a:r>
            <a:endParaRPr lang="cs-CZ" dirty="0"/>
          </a:p>
        </p:txBody>
      </p:sp>
      <p:sp>
        <p:nvSpPr>
          <p:cNvPr id="5" name="Obdélník 4">
            <a:extLst>
              <a:ext uri="{FF2B5EF4-FFF2-40B4-BE49-F238E27FC236}">
                <a16:creationId xmlns:a16="http://schemas.microsoft.com/office/drawing/2014/main" id="{E2F48CC5-ABAA-4BFF-B2A4-13314A1978C6}"/>
              </a:ext>
            </a:extLst>
          </p:cNvPr>
          <p:cNvSpPr/>
          <p:nvPr/>
        </p:nvSpPr>
        <p:spPr>
          <a:xfrm>
            <a:off x="4336480" y="5393094"/>
            <a:ext cx="3519040" cy="363946"/>
          </a:xfrm>
          <a:prstGeom prst="rect">
            <a:avLst/>
          </a:prstGeom>
        </p:spPr>
        <p:txBody>
          <a:bodyPr wrap="none">
            <a:spAutoFit/>
          </a:bodyPr>
          <a:lstStyle/>
          <a:p>
            <a:r>
              <a:rPr lang="cs-CZ" dirty="0"/>
              <a:t>https://fluentassertions.com/tips/</a:t>
            </a:r>
          </a:p>
        </p:txBody>
      </p:sp>
      <p:pic>
        <p:nvPicPr>
          <p:cNvPr id="3" name="Obrázek 2">
            <a:extLst>
              <a:ext uri="{FF2B5EF4-FFF2-40B4-BE49-F238E27FC236}">
                <a16:creationId xmlns:a16="http://schemas.microsoft.com/office/drawing/2014/main" id="{BDD52D84-F756-4315-921E-677FBCD8C8F0}"/>
              </a:ext>
            </a:extLst>
          </p:cNvPr>
          <p:cNvPicPr>
            <a:picLocks noChangeAspect="1"/>
          </p:cNvPicPr>
          <p:nvPr/>
        </p:nvPicPr>
        <p:blipFill>
          <a:blip r:embed="rId2"/>
          <a:stretch>
            <a:fillRect/>
          </a:stretch>
        </p:blipFill>
        <p:spPr>
          <a:xfrm>
            <a:off x="3013662" y="1464906"/>
            <a:ext cx="6164676" cy="3928188"/>
          </a:xfrm>
          <a:prstGeom prst="rect">
            <a:avLst/>
          </a:prstGeom>
        </p:spPr>
      </p:pic>
    </p:spTree>
    <p:extLst>
      <p:ext uri="{BB962C8B-B14F-4D97-AF65-F5344CB8AC3E}">
        <p14:creationId xmlns:p14="http://schemas.microsoft.com/office/powerpoint/2010/main" val="78267625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836ECDC-9238-4C56-BDDF-5583D07E6A90}"/>
              </a:ext>
            </a:extLst>
          </p:cNvPr>
          <p:cNvSpPr>
            <a:spLocks noGrp="1"/>
          </p:cNvSpPr>
          <p:nvPr>
            <p:ph type="title"/>
          </p:nvPr>
        </p:nvSpPr>
        <p:spPr/>
        <p:txBody>
          <a:bodyPr/>
          <a:lstStyle/>
          <a:p>
            <a:r>
              <a:rPr lang="cs-CZ" dirty="0"/>
              <a:t>Proč testovat?</a:t>
            </a:r>
          </a:p>
        </p:txBody>
      </p:sp>
      <p:pic>
        <p:nvPicPr>
          <p:cNvPr id="3" name="Obrázek 2">
            <a:extLst>
              <a:ext uri="{FF2B5EF4-FFF2-40B4-BE49-F238E27FC236}">
                <a16:creationId xmlns:a16="http://schemas.microsoft.com/office/drawing/2014/main" id="{77B269DE-7DA8-46A9-854A-1F966EB36290}"/>
              </a:ext>
            </a:extLst>
          </p:cNvPr>
          <p:cNvPicPr>
            <a:picLocks noChangeAspect="1"/>
          </p:cNvPicPr>
          <p:nvPr/>
        </p:nvPicPr>
        <p:blipFill>
          <a:blip r:embed="rId2"/>
          <a:stretch>
            <a:fillRect/>
          </a:stretch>
        </p:blipFill>
        <p:spPr>
          <a:xfrm>
            <a:off x="58840" y="1525905"/>
            <a:ext cx="12074320" cy="3806190"/>
          </a:xfrm>
          <a:prstGeom prst="rect">
            <a:avLst/>
          </a:prstGeom>
        </p:spPr>
      </p:pic>
      <p:sp>
        <p:nvSpPr>
          <p:cNvPr id="4" name="Obdélník 3">
            <a:extLst>
              <a:ext uri="{FF2B5EF4-FFF2-40B4-BE49-F238E27FC236}">
                <a16:creationId xmlns:a16="http://schemas.microsoft.com/office/drawing/2014/main" id="{D6E218B5-E5F0-4DAA-8C8F-42B0FAF17AC0}"/>
              </a:ext>
            </a:extLst>
          </p:cNvPr>
          <p:cNvSpPr/>
          <p:nvPr/>
        </p:nvSpPr>
        <p:spPr>
          <a:xfrm>
            <a:off x="3966250" y="5846802"/>
            <a:ext cx="4259499" cy="363946"/>
          </a:xfrm>
          <a:prstGeom prst="rect">
            <a:avLst/>
          </a:prstGeom>
        </p:spPr>
        <p:txBody>
          <a:bodyPr wrap="none">
            <a:spAutoFit/>
          </a:bodyPr>
          <a:lstStyle/>
          <a:p>
            <a:r>
              <a:rPr lang="cs-CZ" dirty="0"/>
              <a:t>https://github.com/skalahonza/InfHelper</a:t>
            </a:r>
          </a:p>
        </p:txBody>
      </p:sp>
    </p:spTree>
    <p:extLst>
      <p:ext uri="{BB962C8B-B14F-4D97-AF65-F5344CB8AC3E}">
        <p14:creationId xmlns:p14="http://schemas.microsoft.com/office/powerpoint/2010/main" val="7920933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Configuration as code</a:t>
            </a:r>
          </a:p>
        </p:txBody>
      </p:sp>
      <p:pic>
        <p:nvPicPr>
          <p:cNvPr id="6" name="Obrázek 5">
            <a:extLst>
              <a:ext uri="{FF2B5EF4-FFF2-40B4-BE49-F238E27FC236}">
                <a16:creationId xmlns:a16="http://schemas.microsoft.com/office/drawing/2014/main" id="{EB997B0B-F191-4B0B-AED5-A97590269B86}"/>
              </a:ext>
            </a:extLst>
          </p:cNvPr>
          <p:cNvPicPr>
            <a:picLocks noChangeAspect="1"/>
          </p:cNvPicPr>
          <p:nvPr/>
        </p:nvPicPr>
        <p:blipFill>
          <a:blip r:embed="rId3"/>
          <a:stretch>
            <a:fillRect/>
          </a:stretch>
        </p:blipFill>
        <p:spPr>
          <a:xfrm>
            <a:off x="588263" y="4514587"/>
            <a:ext cx="6916115" cy="1886213"/>
          </a:xfrm>
          <a:prstGeom prst="rect">
            <a:avLst/>
          </a:prstGeom>
        </p:spPr>
      </p:pic>
      <p:graphicFrame>
        <p:nvGraphicFramePr>
          <p:cNvPr id="7" name="Diagram 6">
            <a:extLst>
              <a:ext uri="{FF2B5EF4-FFF2-40B4-BE49-F238E27FC236}">
                <a16:creationId xmlns:a16="http://schemas.microsoft.com/office/drawing/2014/main" id="{44E95E04-E7BA-4708-ACF0-EC8E81A91D9A}"/>
              </a:ext>
            </a:extLst>
          </p:cNvPr>
          <p:cNvGraphicFramePr/>
          <p:nvPr>
            <p:extLst>
              <p:ext uri="{D42A27DB-BD31-4B8C-83A1-F6EECF244321}">
                <p14:modId xmlns:p14="http://schemas.microsoft.com/office/powerpoint/2010/main" val="1752807348"/>
              </p:ext>
            </p:extLst>
          </p:nvPr>
        </p:nvGraphicFramePr>
        <p:xfrm>
          <a:off x="585217" y="1011198"/>
          <a:ext cx="9574783" cy="35033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55600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6" ma:contentTypeDescription="Create a new document." ma:contentTypeScope="" ma:versionID="e60c1c03b30260006a1d1ff9f7138066">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36db65670a08b7ac857e594ec6bc08a7"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Props1.xml><?xml version="1.0" encoding="utf-8"?>
<ds:datastoreItem xmlns:ds="http://schemas.openxmlformats.org/officeDocument/2006/customXml" ds:itemID="{22B300F8-02BB-451A-A12F-025F0CFD59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s>
</ds:datastoreItem>
</file>

<file path=docProps/app.xml><?xml version="1.0" encoding="utf-8"?>
<Properties xmlns="http://schemas.openxmlformats.org/officeDocument/2006/extended-properties" xmlns:vt="http://schemas.openxmlformats.org/officeDocument/2006/docPropsVTypes">
  <TotalTime>38</TotalTime>
  <Words>3137</Words>
  <Application>Microsoft Office PowerPoint</Application>
  <PresentationFormat>Širokoúhlá obrazovka</PresentationFormat>
  <Paragraphs>387</Paragraphs>
  <Slides>48</Slides>
  <Notes>40</Notes>
  <HiddenSlides>1</HiddenSlides>
  <MMClips>0</MMClips>
  <ScaleCrop>false</ScaleCrop>
  <HeadingPairs>
    <vt:vector size="6" baseType="variant">
      <vt:variant>
        <vt:lpstr>Použitá písma</vt:lpstr>
      </vt:variant>
      <vt:variant>
        <vt:i4>7</vt:i4>
      </vt:variant>
      <vt:variant>
        <vt:lpstr>Motiv</vt:lpstr>
      </vt:variant>
      <vt:variant>
        <vt:i4>2</vt:i4>
      </vt:variant>
      <vt:variant>
        <vt:lpstr>Nadpisy snímků</vt:lpstr>
      </vt:variant>
      <vt:variant>
        <vt:i4>48</vt:i4>
      </vt:variant>
    </vt:vector>
  </HeadingPairs>
  <TitlesOfParts>
    <vt:vector size="57" baseType="lpstr">
      <vt:lpstr>Arial</vt:lpstr>
      <vt:lpstr>Consolas</vt:lpstr>
      <vt:lpstr>Segoe UI</vt:lpstr>
      <vt:lpstr>Segoe UI Light</vt:lpstr>
      <vt:lpstr>Segoe UI Semibold</vt:lpstr>
      <vt:lpstr>Segoe UI Semilight</vt:lpstr>
      <vt:lpstr>Wingdings</vt:lpstr>
      <vt:lpstr>WHITE TEMPLATE</vt:lpstr>
      <vt:lpstr>SOFT BLACK TEMPLATE</vt:lpstr>
      <vt:lpstr>Jak zacházet s hesly v Unit testech a jak jednoduše testovat Azure Functions</vt:lpstr>
      <vt:lpstr>Kdo jsem</vt:lpstr>
      <vt:lpstr>Kdo jsem?</vt:lpstr>
      <vt:lpstr>Prezentace aplikace PowerPoint</vt:lpstr>
      <vt:lpstr>Co dnes budeme používat</vt:lpstr>
      <vt:lpstr>Fluent Assertions</vt:lpstr>
      <vt:lpstr>Fluent Assertions</vt:lpstr>
      <vt:lpstr>Proč testovat?</vt:lpstr>
      <vt:lpstr>Configuration as code</vt:lpstr>
      <vt:lpstr>Configuration as code</vt:lpstr>
      <vt:lpstr>Zadání od manažera</vt:lpstr>
      <vt:lpstr>Demo</vt:lpstr>
      <vt:lpstr>Azure Functions</vt:lpstr>
      <vt:lpstr>Azure Functions, manuální spuštění</vt:lpstr>
      <vt:lpstr>Azure Functions, manuální spuštění</vt:lpstr>
      <vt:lpstr>Demo</vt:lpstr>
      <vt:lpstr>Software code slide</vt:lpstr>
      <vt:lpstr>Demo</vt:lpstr>
      <vt:lpstr>Text layout (without bullet points)</vt:lpstr>
      <vt:lpstr>Text layout (without bullet points)</vt:lpstr>
      <vt:lpstr>Text layout with bulleted text</vt:lpstr>
      <vt:lpstr>Example with longer headline text wrapping to a second line</vt:lpstr>
      <vt:lpstr>Adjusting list levels</vt:lpstr>
      <vt:lpstr>Bullet points layout with subtitle Set the subtitle to 20pt in the same text block, with character spacing Normal</vt:lpstr>
      <vt:lpstr>Slide palette info</vt:lpstr>
      <vt:lpstr>Creating accessible content</vt:lpstr>
      <vt:lpstr>Demo</vt:lpstr>
      <vt:lpstr>Video</vt:lpstr>
      <vt:lpstr>Section title</vt:lpstr>
      <vt:lpstr>Software code slide</vt:lpstr>
      <vt:lpstr>Prezentace aplikace PowerPoint</vt:lpstr>
      <vt:lpstr>Event name or presentation title</vt:lpstr>
      <vt:lpstr>Event name or presentation title</vt:lpstr>
      <vt:lpstr>Event name or presentation title</vt:lpstr>
      <vt:lpstr>Text layout (without bullet points)</vt:lpstr>
      <vt:lpstr>Text layout with bulleted text</vt:lpstr>
      <vt:lpstr>Text layout with bulleted text</vt:lpstr>
      <vt:lpstr>Example with longer headline text wrapping to a second line</vt:lpstr>
      <vt:lpstr>Adjusting list levels</vt:lpstr>
      <vt:lpstr>Bullet points layout with subtitle Set the subtitle to 20pt in the same text block, with character spacing Normal</vt:lpstr>
      <vt:lpstr>Slide palette info</vt:lpstr>
      <vt:lpstr>Creating accessible content</vt:lpstr>
      <vt:lpstr>Demo</vt:lpstr>
      <vt:lpstr>Video</vt:lpstr>
      <vt:lpstr>Section title</vt:lpstr>
      <vt:lpstr>Software code slide</vt:lpstr>
      <vt:lpstr>Notes (hidden)</vt:lpstr>
      <vt:lpstr>Prezentace aplikace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Jak zacházet s hesly v Unit testech a jak jednoduše testovat Azure Functions</dc:title>
  <dc:creator>Jan Skala</dc:creator>
  <cp:lastModifiedBy>Jan Skala</cp:lastModifiedBy>
  <cp:revision>6</cp:revision>
  <dcterms:created xsi:type="dcterms:W3CDTF">2020-11-27T14:29:36Z</dcterms:created>
  <dcterms:modified xsi:type="dcterms:W3CDTF">2020-11-27T15:08:28Z</dcterms:modified>
</cp:coreProperties>
</file>