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00B300"/>
    <a:srgbClr val="FF8080"/>
    <a:srgbClr val="FF0000"/>
    <a:srgbClr val="8080FF"/>
    <a:srgbClr val="0000FF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240" autoAdjust="0"/>
  </p:normalViewPr>
  <p:slideViewPr>
    <p:cSldViewPr snapToGrid="0">
      <p:cViewPr varScale="1">
        <p:scale>
          <a:sx n="80" d="100"/>
          <a:sy n="80" d="100"/>
        </p:scale>
        <p:origin x="29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65DCD-B81B-42DE-A718-9826E3274D1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3E6A-FEEF-42A9-9ADB-EBD0E88F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5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Supplemental Figure 10. Phasors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23E6A-FEEF-42A9-9ADB-EBD0E88F9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DA12-9D39-46EC-B59C-BE6A6F55B75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F12B-1144-4187-99E7-4134C20E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48B3FD-7B66-BC74-B940-EAC380A1A2EE}"/>
              </a:ext>
            </a:extLst>
          </p:cNvPr>
          <p:cNvSpPr/>
          <p:nvPr/>
        </p:nvSpPr>
        <p:spPr>
          <a:xfrm>
            <a:off x="91664" y="112542"/>
            <a:ext cx="6548288" cy="879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51072-371D-9A9C-682C-76F564AB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5781"/>
            <a:ext cx="6858000" cy="4607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636B-7E79-2942-0F61-A74F0872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6" y="233763"/>
            <a:ext cx="1779344" cy="1524699"/>
          </a:xfrm>
        </p:spPr>
        <p:txBody>
          <a:bodyPr tIns="45720" bIns="45720"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NAD(P)H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00FF"/>
                </a:solidFill>
              </a:rPr>
              <a:t>CD69+ B cells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8080FF"/>
                </a:solidFill>
              </a:rPr>
              <a:t>CD69- B cells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FF0000"/>
                </a:solidFill>
              </a:rPr>
              <a:t>CD69+ NK cells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FF8080"/>
                </a:solidFill>
              </a:rPr>
              <a:t>CD69- NK cells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B300"/>
                </a:solidFill>
              </a:rPr>
              <a:t>CD69+ T cells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80FF80"/>
                </a:solidFill>
              </a:rPr>
              <a:t>CD69- T cells</a:t>
            </a:r>
          </a:p>
          <a:p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5E8AC1-AB56-ABD3-2503-E7151D77FFEA}"/>
              </a:ext>
            </a:extLst>
          </p:cNvPr>
          <p:cNvSpPr txBox="1">
            <a:spLocks/>
          </p:cNvSpPr>
          <p:nvPr/>
        </p:nvSpPr>
        <p:spPr>
          <a:xfrm>
            <a:off x="91664" y="5000761"/>
            <a:ext cx="1779344" cy="134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00FF"/>
                </a:solidFill>
              </a:rPr>
              <a:t>B cells (class 1)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FF0000"/>
                </a:solidFill>
              </a:rPr>
              <a:t>NK cells (class 2)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B300"/>
                </a:solidFill>
              </a:rPr>
              <a:t>T cells (class 3)</a:t>
            </a:r>
          </a:p>
          <a:p>
            <a:endParaRPr 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446CD7-A006-6B7F-8689-8B3C29E483EE}"/>
              </a:ext>
            </a:extLst>
          </p:cNvPr>
          <p:cNvSpPr txBox="1">
            <a:spLocks/>
          </p:cNvSpPr>
          <p:nvPr/>
        </p:nvSpPr>
        <p:spPr>
          <a:xfrm>
            <a:off x="63528" y="6813465"/>
            <a:ext cx="2679674" cy="1343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00FF"/>
                </a:solidFill>
              </a:rPr>
              <a:t>Act. B cells (class 1)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8080FF"/>
                </a:solidFill>
              </a:rPr>
              <a:t>Qui. B cells (class 2)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FF0000"/>
                </a:solidFill>
              </a:rPr>
              <a:t>Act. NK cells (class 3)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FF8080"/>
                </a:solidFill>
              </a:rPr>
              <a:t>Qui. NK cells (class 4)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00B300"/>
                </a:solidFill>
              </a:rPr>
              <a:t>Act. T cells (class 5)</a:t>
            </a:r>
          </a:p>
          <a:p>
            <a:pPr>
              <a:lnSpc>
                <a:spcPct val="50000"/>
              </a:lnSpc>
            </a:pPr>
            <a:r>
              <a:rPr lang="en-US" sz="1600" dirty="0">
                <a:solidFill>
                  <a:srgbClr val="80FF80"/>
                </a:solidFill>
              </a:rPr>
              <a:t>Qui. T cells (class 6)</a:t>
            </a:r>
          </a:p>
          <a:p>
            <a:endParaRPr lang="en-US" sz="16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94B9868-7351-3470-2A49-ABCC58714F81}"/>
              </a:ext>
            </a:extLst>
          </p:cNvPr>
          <p:cNvSpPr txBox="1">
            <a:spLocks/>
          </p:cNvSpPr>
          <p:nvPr/>
        </p:nvSpPr>
        <p:spPr>
          <a:xfrm>
            <a:off x="4464188" y="5026643"/>
            <a:ext cx="1795935" cy="9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Accuracy Score =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96.2%</a:t>
            </a:r>
          </a:p>
          <a:p>
            <a:endParaRPr lang="en-US" sz="16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4C8E4F-6DE2-5B59-64F5-0543AB4CD4D9}"/>
              </a:ext>
            </a:extLst>
          </p:cNvPr>
          <p:cNvSpPr txBox="1">
            <a:spLocks/>
          </p:cNvSpPr>
          <p:nvPr/>
        </p:nvSpPr>
        <p:spPr>
          <a:xfrm>
            <a:off x="5027490" y="7191985"/>
            <a:ext cx="1612462" cy="815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Accuracy Score =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88.5%</a:t>
            </a:r>
          </a:p>
          <a:p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2D33CC-59B3-3E5B-8468-EF49DCF2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384" y="4612175"/>
            <a:ext cx="2140993" cy="1605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43CA-53E2-3D3A-598D-D35B404C6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731" y="6451550"/>
            <a:ext cx="3062139" cy="229660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657BCB0-67E8-A09E-BAAE-300F85FA026E}"/>
              </a:ext>
            </a:extLst>
          </p:cNvPr>
          <p:cNvGraphicFramePr>
            <a:graphicFrameLocks noGrp="1"/>
          </p:cNvGraphicFramePr>
          <p:nvPr/>
        </p:nvGraphicFramePr>
        <p:xfrm>
          <a:off x="7070040" y="6725254"/>
          <a:ext cx="2899458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43">
                  <a:extLst>
                    <a:ext uri="{9D8B030D-6E8A-4147-A177-3AD203B41FA5}">
                      <a16:colId xmlns:a16="http://schemas.microsoft.com/office/drawing/2014/main" val="4034874151"/>
                    </a:ext>
                  </a:extLst>
                </a:gridCol>
                <a:gridCol w="483243">
                  <a:extLst>
                    <a:ext uri="{9D8B030D-6E8A-4147-A177-3AD203B41FA5}">
                      <a16:colId xmlns:a16="http://schemas.microsoft.com/office/drawing/2014/main" val="3740201699"/>
                    </a:ext>
                  </a:extLst>
                </a:gridCol>
                <a:gridCol w="483243">
                  <a:extLst>
                    <a:ext uri="{9D8B030D-6E8A-4147-A177-3AD203B41FA5}">
                      <a16:colId xmlns:a16="http://schemas.microsoft.com/office/drawing/2014/main" val="1923342685"/>
                    </a:ext>
                  </a:extLst>
                </a:gridCol>
                <a:gridCol w="483243">
                  <a:extLst>
                    <a:ext uri="{9D8B030D-6E8A-4147-A177-3AD203B41FA5}">
                      <a16:colId xmlns:a16="http://schemas.microsoft.com/office/drawing/2014/main" val="3172381725"/>
                    </a:ext>
                  </a:extLst>
                </a:gridCol>
                <a:gridCol w="483243">
                  <a:extLst>
                    <a:ext uri="{9D8B030D-6E8A-4147-A177-3AD203B41FA5}">
                      <a16:colId xmlns:a16="http://schemas.microsoft.com/office/drawing/2014/main" val="2634510938"/>
                    </a:ext>
                  </a:extLst>
                </a:gridCol>
                <a:gridCol w="483243">
                  <a:extLst>
                    <a:ext uri="{9D8B030D-6E8A-4147-A177-3AD203B41FA5}">
                      <a16:colId xmlns:a16="http://schemas.microsoft.com/office/drawing/2014/main" val="13197479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622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964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48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8911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730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12899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91FC1A-5426-19AB-B360-1218CDCBB92F}"/>
              </a:ext>
            </a:extLst>
          </p:cNvPr>
          <p:cNvGraphicFramePr>
            <a:graphicFrameLocks noGrp="1"/>
          </p:cNvGraphicFramePr>
          <p:nvPr/>
        </p:nvGraphicFramePr>
        <p:xfrm>
          <a:off x="7486650" y="5000761"/>
          <a:ext cx="1571625" cy="93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45900376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475588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866448908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50879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80122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8103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BEBE30-830D-72EE-35C2-8DA5E2E75E79}"/>
              </a:ext>
            </a:extLst>
          </p:cNvPr>
          <p:cNvSpPr txBox="1"/>
          <p:nvPr/>
        </p:nvSpPr>
        <p:spPr>
          <a:xfrm>
            <a:off x="2331724" y="1644776"/>
            <a:ext cx="1125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80 MHz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74035-429A-B12F-213B-98190C553041}"/>
              </a:ext>
            </a:extLst>
          </p:cNvPr>
          <p:cNvSpPr txBox="1"/>
          <p:nvPr/>
        </p:nvSpPr>
        <p:spPr>
          <a:xfrm>
            <a:off x="1560023" y="2820994"/>
            <a:ext cx="1125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160 MHz</a:t>
            </a:r>
          </a:p>
        </p:txBody>
      </p:sp>
      <p:sp>
        <p:nvSpPr>
          <p:cNvPr id="2" name="Text Box 32">
            <a:extLst>
              <a:ext uri="{FF2B5EF4-FFF2-40B4-BE49-F238E27FC236}">
                <a16:creationId xmlns:a16="http://schemas.microsoft.com/office/drawing/2014/main" id="{094E4A1B-067B-A0EA-618B-5874D7C3870B}"/>
              </a:ext>
            </a:extLst>
          </p:cNvPr>
          <p:cNvSpPr txBox="1"/>
          <p:nvPr/>
        </p:nvSpPr>
        <p:spPr>
          <a:xfrm>
            <a:off x="61644" y="87062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702D9E61-E9CB-DD68-904E-A085B360A6CD}"/>
              </a:ext>
            </a:extLst>
          </p:cNvPr>
          <p:cNvSpPr txBox="1"/>
          <p:nvPr/>
        </p:nvSpPr>
        <p:spPr>
          <a:xfrm>
            <a:off x="38392" y="4493411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B835B7F6-7567-3B64-0A90-66A848E226E4}"/>
              </a:ext>
            </a:extLst>
          </p:cNvPr>
          <p:cNvSpPr txBox="1"/>
          <p:nvPr/>
        </p:nvSpPr>
        <p:spPr>
          <a:xfrm>
            <a:off x="61644" y="6217920"/>
            <a:ext cx="311346" cy="3891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2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110362</TotalTime>
  <Words>164</Words>
  <Application>Microsoft Office PowerPoint</Application>
  <PresentationFormat>Letter Paper (8.5x11 in)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Schmitz, Rebecca</dc:creator>
  <cp:lastModifiedBy>Kayvan Samimi</cp:lastModifiedBy>
  <cp:revision>145</cp:revision>
  <dcterms:created xsi:type="dcterms:W3CDTF">2022-03-25T16:39:49Z</dcterms:created>
  <dcterms:modified xsi:type="dcterms:W3CDTF">2022-12-08T19:50:18Z</dcterms:modified>
</cp:coreProperties>
</file>