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00B300"/>
    <a:srgbClr val="FF8080"/>
    <a:srgbClr val="FF0000"/>
    <a:srgbClr val="8080FF"/>
    <a:srgbClr val="0000FF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240" autoAdjust="0"/>
  </p:normalViewPr>
  <p:slideViewPr>
    <p:cSldViewPr snapToGrid="0">
      <p:cViewPr varScale="1">
        <p:scale>
          <a:sx n="80" d="100"/>
          <a:sy n="80" d="100"/>
        </p:scale>
        <p:origin x="29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65DCD-B81B-42DE-A718-9826E3274D1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3E6A-FEEF-42A9-9ADB-EBD0E88F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5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Supplemental Figure 9. Phasors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23E6A-FEEF-42A9-9ADB-EBD0E88F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4D7EB8-8317-020C-C1CB-BADA5263834C}"/>
              </a:ext>
            </a:extLst>
          </p:cNvPr>
          <p:cNvSpPr/>
          <p:nvPr/>
        </p:nvSpPr>
        <p:spPr>
          <a:xfrm>
            <a:off x="0" y="312814"/>
            <a:ext cx="5836321" cy="8831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3F528-33F9-9424-DD9B-B4BAA4D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815"/>
            <a:ext cx="3429000" cy="23037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C99218-D15E-A4E5-420A-44856144F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733" y="336365"/>
            <a:ext cx="2507418" cy="22566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0874AB-886A-EE13-E687-6B5DBF9CF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88" y="689316"/>
            <a:ext cx="1331912" cy="128425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E2B11-8C38-96CC-EC16-CC7779F2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28" y="349065"/>
            <a:ext cx="1575472" cy="709720"/>
          </a:xfrm>
        </p:spPr>
        <p:txBody>
          <a:bodyPr tIns="45720" bIns="45720"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B cells NAD(P)H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FF0000"/>
                </a:solidFill>
              </a:rPr>
              <a:t>CD69+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0000FF"/>
                </a:solidFill>
              </a:rPr>
              <a:t>CD69-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11199A-FDC6-9668-702C-06C9048BB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06841"/>
            <a:ext cx="3429000" cy="230377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EF30FA7-8D70-92A8-18EE-0CE0831B5082}"/>
              </a:ext>
            </a:extLst>
          </p:cNvPr>
          <p:cNvSpPr txBox="1">
            <a:spLocks/>
          </p:cNvSpPr>
          <p:nvPr/>
        </p:nvSpPr>
        <p:spPr>
          <a:xfrm>
            <a:off x="469228" y="2919541"/>
            <a:ext cx="1575472" cy="7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NK cells NAD(P)H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FF0000"/>
                </a:solidFill>
              </a:rPr>
              <a:t>CD69+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0000FF"/>
                </a:solidFill>
              </a:rPr>
              <a:t>CD69-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69058C-B84C-73BF-68EB-46A77CA49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733" y="2931924"/>
            <a:ext cx="2507418" cy="2256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BEC1D1-6EF3-B904-5C88-AA196AB9E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388" y="3287747"/>
            <a:ext cx="1428697" cy="12842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111388-508C-9B3B-89F1-693C992E1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" y="5188600"/>
            <a:ext cx="3035296" cy="20392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24251-5D9D-9BB9-C2D7-1EE99D3427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7104734"/>
            <a:ext cx="3035296" cy="2039266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7DF79C1-2B08-F275-F900-8E1F6815A7C2}"/>
              </a:ext>
            </a:extLst>
          </p:cNvPr>
          <p:cNvSpPr txBox="1">
            <a:spLocks/>
          </p:cNvSpPr>
          <p:nvPr/>
        </p:nvSpPr>
        <p:spPr>
          <a:xfrm>
            <a:off x="565356" y="5224294"/>
            <a:ext cx="1575472" cy="7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NAD(P)H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FF0000"/>
                </a:solidFill>
              </a:rPr>
              <a:t>NK cells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0000FF"/>
                </a:solidFill>
              </a:rPr>
              <a:t>B cells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EEA4551-03EB-B046-EE9E-CBF9DCB1E2D0}"/>
              </a:ext>
            </a:extLst>
          </p:cNvPr>
          <p:cNvSpPr txBox="1">
            <a:spLocks/>
          </p:cNvSpPr>
          <p:nvPr/>
        </p:nvSpPr>
        <p:spPr>
          <a:xfrm>
            <a:off x="565356" y="7137516"/>
            <a:ext cx="1575472" cy="7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FAD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FF0000"/>
                </a:solidFill>
              </a:rPr>
              <a:t>NK cells</a:t>
            </a:r>
          </a:p>
          <a:p>
            <a:pPr>
              <a:lnSpc>
                <a:spcPct val="50000"/>
              </a:lnSpc>
            </a:pPr>
            <a:r>
              <a:rPr lang="en-US" sz="1200" dirty="0">
                <a:solidFill>
                  <a:srgbClr val="0000FF"/>
                </a:solidFill>
              </a:rPr>
              <a:t>B cells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8E5AF3-745D-9B79-29FB-9746A85218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8734" y="5527483"/>
            <a:ext cx="2507417" cy="2256676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58EEDF9-80FA-8A1A-A5D7-261E6D5A6DF1}"/>
              </a:ext>
            </a:extLst>
          </p:cNvPr>
          <p:cNvSpPr txBox="1">
            <a:spLocks/>
          </p:cNvSpPr>
          <p:nvPr/>
        </p:nvSpPr>
        <p:spPr>
          <a:xfrm>
            <a:off x="3898228" y="3198354"/>
            <a:ext cx="1938093" cy="23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NK cells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5A4512E-8041-1CC1-23BA-8F2C03D98AA9}"/>
              </a:ext>
            </a:extLst>
          </p:cNvPr>
          <p:cNvSpPr txBox="1">
            <a:spLocks/>
          </p:cNvSpPr>
          <p:nvPr/>
        </p:nvSpPr>
        <p:spPr>
          <a:xfrm>
            <a:off x="3858439" y="600464"/>
            <a:ext cx="1938093" cy="23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B cells</a:t>
            </a:r>
            <a:endParaRPr lang="en-US" sz="1200" dirty="0">
              <a:solidFill>
                <a:srgbClr val="0000FF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D617A41-2CA7-6781-5B9B-68DD03F126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8188" y="6015755"/>
            <a:ext cx="1488507" cy="1284252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734E288-F704-82A3-14F0-ED2F67A1010E}"/>
              </a:ext>
            </a:extLst>
          </p:cNvPr>
          <p:cNvSpPr txBox="1">
            <a:spLocks/>
          </p:cNvSpPr>
          <p:nvPr/>
        </p:nvSpPr>
        <p:spPr>
          <a:xfrm>
            <a:off x="3858438" y="5898226"/>
            <a:ext cx="1938093" cy="23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Lymphocyte subtype</a:t>
            </a: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A709B17-4C6F-D720-62F7-4EC49EDD1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72799"/>
              </p:ext>
            </p:extLst>
          </p:nvPr>
        </p:nvGraphicFramePr>
        <p:xfrm>
          <a:off x="7096125" y="835521"/>
          <a:ext cx="1021678" cy="70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839">
                  <a:extLst>
                    <a:ext uri="{9D8B030D-6E8A-4147-A177-3AD203B41FA5}">
                      <a16:colId xmlns:a16="http://schemas.microsoft.com/office/drawing/2014/main" val="1956824361"/>
                    </a:ext>
                  </a:extLst>
                </a:gridCol>
                <a:gridCol w="510839">
                  <a:extLst>
                    <a:ext uri="{9D8B030D-6E8A-4147-A177-3AD203B41FA5}">
                      <a16:colId xmlns:a16="http://schemas.microsoft.com/office/drawing/2014/main" val="3337341868"/>
                    </a:ext>
                  </a:extLst>
                </a:gridCol>
              </a:tblGrid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396701"/>
                  </a:ext>
                </a:extLst>
              </a:tr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46390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C032B08-B8E7-3129-7D1B-50870AE0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46450"/>
              </p:ext>
            </p:extLst>
          </p:nvPr>
        </p:nvGraphicFramePr>
        <p:xfrm>
          <a:off x="7096125" y="3575013"/>
          <a:ext cx="1021678" cy="70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839">
                  <a:extLst>
                    <a:ext uri="{9D8B030D-6E8A-4147-A177-3AD203B41FA5}">
                      <a16:colId xmlns:a16="http://schemas.microsoft.com/office/drawing/2014/main" val="1956824361"/>
                    </a:ext>
                  </a:extLst>
                </a:gridCol>
                <a:gridCol w="510839">
                  <a:extLst>
                    <a:ext uri="{9D8B030D-6E8A-4147-A177-3AD203B41FA5}">
                      <a16:colId xmlns:a16="http://schemas.microsoft.com/office/drawing/2014/main" val="3337341868"/>
                    </a:ext>
                  </a:extLst>
                </a:gridCol>
              </a:tblGrid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396701"/>
                  </a:ext>
                </a:extLst>
              </a:tr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46390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F446F44-F4D9-4AB3-F0E8-62EB55EC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42170"/>
              </p:ext>
            </p:extLst>
          </p:nvPr>
        </p:nvGraphicFramePr>
        <p:xfrm>
          <a:off x="7096125" y="6208233"/>
          <a:ext cx="1021678" cy="70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839">
                  <a:extLst>
                    <a:ext uri="{9D8B030D-6E8A-4147-A177-3AD203B41FA5}">
                      <a16:colId xmlns:a16="http://schemas.microsoft.com/office/drawing/2014/main" val="1956824361"/>
                    </a:ext>
                  </a:extLst>
                </a:gridCol>
                <a:gridCol w="510839">
                  <a:extLst>
                    <a:ext uri="{9D8B030D-6E8A-4147-A177-3AD203B41FA5}">
                      <a16:colId xmlns:a16="http://schemas.microsoft.com/office/drawing/2014/main" val="3337341868"/>
                    </a:ext>
                  </a:extLst>
                </a:gridCol>
              </a:tblGrid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396701"/>
                  </a:ext>
                </a:extLst>
              </a:tr>
              <a:tr h="35486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46390"/>
                  </a:ext>
                </a:extLst>
              </a:tr>
            </a:tbl>
          </a:graphicData>
        </a:graphic>
      </p:graphicFrame>
      <p:sp>
        <p:nvSpPr>
          <p:cNvPr id="51" name="Text Box 32">
            <a:extLst>
              <a:ext uri="{FF2B5EF4-FFF2-40B4-BE49-F238E27FC236}">
                <a16:creationId xmlns:a16="http://schemas.microsoft.com/office/drawing/2014/main" id="{774FA3EF-B04E-A68C-54BB-82A6F96CDEC6}"/>
              </a:ext>
            </a:extLst>
          </p:cNvPr>
          <p:cNvSpPr txBox="1"/>
          <p:nvPr/>
        </p:nvSpPr>
        <p:spPr>
          <a:xfrm>
            <a:off x="0" y="211356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8AF660C4-DC11-7108-04DF-59A2C200A425}"/>
              </a:ext>
            </a:extLst>
          </p:cNvPr>
          <p:cNvSpPr txBox="1"/>
          <p:nvPr/>
        </p:nvSpPr>
        <p:spPr>
          <a:xfrm>
            <a:off x="3318194" y="211356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E25EC2F5-DD74-A2F3-E1C6-F9C28E4C8D29}"/>
              </a:ext>
            </a:extLst>
          </p:cNvPr>
          <p:cNvSpPr txBox="1"/>
          <p:nvPr/>
        </p:nvSpPr>
        <p:spPr>
          <a:xfrm>
            <a:off x="0" y="2782243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7CA9F8DB-FBD6-C3F8-B558-BCB254549F8C}"/>
              </a:ext>
            </a:extLst>
          </p:cNvPr>
          <p:cNvSpPr txBox="1"/>
          <p:nvPr/>
        </p:nvSpPr>
        <p:spPr>
          <a:xfrm>
            <a:off x="0" y="5065468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AF3E7960-D264-B62E-8031-D2E2025CF4D1}"/>
              </a:ext>
            </a:extLst>
          </p:cNvPr>
          <p:cNvSpPr txBox="1"/>
          <p:nvPr/>
        </p:nvSpPr>
        <p:spPr>
          <a:xfrm>
            <a:off x="3318194" y="2782243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BE58041E-3E6A-3920-20FC-AAD14493AD7E}"/>
              </a:ext>
            </a:extLst>
          </p:cNvPr>
          <p:cNvSpPr txBox="1"/>
          <p:nvPr/>
        </p:nvSpPr>
        <p:spPr>
          <a:xfrm>
            <a:off x="3318194" y="5065468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2347D7-5F95-5BC5-AC99-B36C10247318}"/>
              </a:ext>
            </a:extLst>
          </p:cNvPr>
          <p:cNvSpPr txBox="1"/>
          <p:nvPr/>
        </p:nvSpPr>
        <p:spPr>
          <a:xfrm>
            <a:off x="808034" y="5882876"/>
            <a:ext cx="11254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80 MHz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7C55A4-4418-4A97-8384-9D6864E51757}"/>
              </a:ext>
            </a:extLst>
          </p:cNvPr>
          <p:cNvSpPr txBox="1"/>
          <p:nvPr/>
        </p:nvSpPr>
        <p:spPr>
          <a:xfrm>
            <a:off x="550645" y="6386010"/>
            <a:ext cx="11254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160 MHz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7E96FC-D9C1-1E5D-B847-190E91EBAEEE}"/>
              </a:ext>
            </a:extLst>
          </p:cNvPr>
          <p:cNvSpPr txBox="1"/>
          <p:nvPr/>
        </p:nvSpPr>
        <p:spPr>
          <a:xfrm>
            <a:off x="808034" y="7855041"/>
            <a:ext cx="11254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80 MHz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D68BF2-FDB1-D47E-D714-23A93620411D}"/>
              </a:ext>
            </a:extLst>
          </p:cNvPr>
          <p:cNvSpPr txBox="1"/>
          <p:nvPr/>
        </p:nvSpPr>
        <p:spPr>
          <a:xfrm>
            <a:off x="550645" y="8358175"/>
            <a:ext cx="11254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160 MHz</a:t>
            </a:r>
          </a:p>
        </p:txBody>
      </p:sp>
    </p:spTree>
    <p:extLst>
      <p:ext uri="{BB962C8B-B14F-4D97-AF65-F5344CB8AC3E}">
        <p14:creationId xmlns:p14="http://schemas.microsoft.com/office/powerpoint/2010/main" val="11042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110362</TotalTime>
  <Words>72</Words>
  <Application>Microsoft Office PowerPoint</Application>
  <PresentationFormat>Letter Paper (8.5x11 in)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Schmitz, Rebecca</dc:creator>
  <cp:lastModifiedBy>Kayvan Samimi</cp:lastModifiedBy>
  <cp:revision>144</cp:revision>
  <dcterms:created xsi:type="dcterms:W3CDTF">2022-03-25T16:39:49Z</dcterms:created>
  <dcterms:modified xsi:type="dcterms:W3CDTF">2022-12-08T19:49:47Z</dcterms:modified>
</cp:coreProperties>
</file>