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257" r:id="rId2"/>
    <p:sldId id="258" r:id="rId3"/>
    <p:sldId id="261" r:id="rId4"/>
    <p:sldId id="262" r:id="rId5"/>
    <p:sldId id="263" r:id="rId6"/>
    <p:sldId id="264" r:id="rId7"/>
    <p:sldId id="265" r:id="rId8"/>
    <p:sldId id="290" r:id="rId9"/>
    <p:sldId id="277" r:id="rId10"/>
    <p:sldId id="276" r:id="rId11"/>
    <p:sldId id="278" r:id="rId12"/>
    <p:sldId id="280" r:id="rId13"/>
    <p:sldId id="287" r:id="rId14"/>
    <p:sldId id="281" r:id="rId15"/>
    <p:sldId id="289" r:id="rId16"/>
    <p:sldId id="279" r:id="rId17"/>
    <p:sldId id="286" r:id="rId18"/>
    <p:sldId id="291" r:id="rId19"/>
    <p:sldId id="271" r:id="rId20"/>
    <p:sldId id="284" r:id="rId21"/>
    <p:sldId id="285" r:id="rId22"/>
    <p:sldId id="260" r:id="rId23"/>
    <p:sldId id="292" r:id="rId24"/>
    <p:sldId id="275" r:id="rId25"/>
    <p:sldId id="274" r:id="rId26"/>
    <p:sldId id="268" r:id="rId27"/>
    <p:sldId id="269" r:id="rId28"/>
    <p:sldId id="288" r:id="rId29"/>
    <p:sldId id="282" r:id="rId30"/>
    <p:sldId id="293" r:id="rId31"/>
    <p:sldId id="283"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9035" autoAdjust="0"/>
  </p:normalViewPr>
  <p:slideViewPr>
    <p:cSldViewPr snapToGrid="0">
      <p:cViewPr varScale="1">
        <p:scale>
          <a:sx n="57" d="100"/>
          <a:sy n="57" d="100"/>
        </p:scale>
        <p:origin x="12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8D27FC-6BAC-4F07-A596-289B0A798751}" type="datetimeFigureOut">
              <a:rPr lang="en-US" smtClean="0"/>
              <a:t>10/2/2019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5839A7-6DFA-4F7F-979A-79D170347DA6}" type="slidenum">
              <a:rPr lang="en-US" smtClean="0"/>
              <a:t>‹#›</a:t>
            </a:fld>
            <a:endParaRPr lang="en-US"/>
          </a:p>
        </p:txBody>
      </p:sp>
    </p:spTree>
    <p:extLst>
      <p:ext uri="{BB962C8B-B14F-4D97-AF65-F5344CB8AC3E}">
        <p14:creationId xmlns:p14="http://schemas.microsoft.com/office/powerpoint/2010/main" val="1555740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5839A7-6DFA-4F7F-979A-79D170347DA6}" type="slidenum">
              <a:rPr lang="en-US" smtClean="0"/>
              <a:t>11</a:t>
            </a:fld>
            <a:endParaRPr lang="en-US"/>
          </a:p>
        </p:txBody>
      </p:sp>
    </p:spTree>
    <p:extLst>
      <p:ext uri="{BB962C8B-B14F-4D97-AF65-F5344CB8AC3E}">
        <p14:creationId xmlns:p14="http://schemas.microsoft.com/office/powerpoint/2010/main" val="28210941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10/2/2019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10/2/2019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10/2/2019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www.mrscienceshow.com/2010/06/bring-us-your-burning-science-questions.html" TargetMode="External"/><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21909-B3A4-4365-BB97-1D52FDA7FAFE}"/>
              </a:ext>
            </a:extLst>
          </p:cNvPr>
          <p:cNvSpPr>
            <a:spLocks noGrp="1"/>
          </p:cNvSpPr>
          <p:nvPr>
            <p:ph type="ctrTitle"/>
          </p:nvPr>
        </p:nvSpPr>
        <p:spPr>
          <a:xfrm>
            <a:off x="1406746" y="3960416"/>
            <a:ext cx="8825658" cy="1053521"/>
          </a:xfrm>
        </p:spPr>
        <p:txBody>
          <a:bodyPr/>
          <a:lstStyle/>
          <a:p>
            <a:pPr algn="ctr"/>
            <a:r>
              <a:rPr lang="en-US" dirty="0"/>
              <a:t>Tobacco Usage in USA</a:t>
            </a:r>
          </a:p>
        </p:txBody>
      </p:sp>
      <p:sp>
        <p:nvSpPr>
          <p:cNvPr id="3" name="Subtitle 2">
            <a:extLst>
              <a:ext uri="{FF2B5EF4-FFF2-40B4-BE49-F238E27FC236}">
                <a16:creationId xmlns:a16="http://schemas.microsoft.com/office/drawing/2014/main" id="{C39B0045-E8E6-44E6-A7A4-450D1446516A}"/>
              </a:ext>
            </a:extLst>
          </p:cNvPr>
          <p:cNvSpPr>
            <a:spLocks noGrp="1"/>
          </p:cNvSpPr>
          <p:nvPr>
            <p:ph type="subTitle" idx="1"/>
          </p:nvPr>
        </p:nvSpPr>
        <p:spPr>
          <a:xfrm>
            <a:off x="1530771" y="5013937"/>
            <a:ext cx="8825658" cy="861420"/>
          </a:xfrm>
        </p:spPr>
        <p:txBody>
          <a:bodyPr/>
          <a:lstStyle/>
          <a:p>
            <a:pPr algn="ctr"/>
            <a:r>
              <a:rPr lang="en-US" dirty="0"/>
              <a:t>Team 5 -  Ivan Aguirre, minu khosla, shweta Kalavar</a:t>
            </a:r>
          </a:p>
        </p:txBody>
      </p:sp>
      <p:sp>
        <p:nvSpPr>
          <p:cNvPr id="4" name="AutoShape 4" descr="Image result for tobacco">
            <a:extLst>
              <a:ext uri="{FF2B5EF4-FFF2-40B4-BE49-F238E27FC236}">
                <a16:creationId xmlns:a16="http://schemas.microsoft.com/office/drawing/2014/main" id="{D5652A11-E2D1-4E7D-BFA8-969B15DE138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Image result for tobacco use">
            <a:extLst>
              <a:ext uri="{FF2B5EF4-FFF2-40B4-BE49-F238E27FC236}">
                <a16:creationId xmlns:a16="http://schemas.microsoft.com/office/drawing/2014/main" id="{E3D199D3-9D66-4E6A-AB83-02B076E6C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4296" y="901966"/>
            <a:ext cx="3523407" cy="2639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962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E407524-639C-4972-9AD5-65F8F4471572}"/>
              </a:ext>
            </a:extLst>
          </p:cNvPr>
          <p:cNvSpPr>
            <a:spLocks noGrp="1"/>
          </p:cNvSpPr>
          <p:nvPr>
            <p:ph type="title"/>
          </p:nvPr>
        </p:nvSpPr>
        <p:spPr>
          <a:xfrm>
            <a:off x="755119" y="901155"/>
            <a:ext cx="8761413" cy="708025"/>
          </a:xfrm>
        </p:spPr>
        <p:txBody>
          <a:bodyPr/>
          <a:lstStyle/>
          <a:p>
            <a:r>
              <a:rPr lang="en-US" dirty="0"/>
              <a:t>What is the Percentage of Tobacco </a:t>
            </a:r>
            <a:br>
              <a:rPr lang="en-US" dirty="0"/>
            </a:br>
            <a:r>
              <a:rPr lang="en-US" dirty="0"/>
              <a:t>consumers across the United States? </a:t>
            </a:r>
            <a:endParaRPr lang="en-US" sz="3600" dirty="0"/>
          </a:p>
        </p:txBody>
      </p:sp>
      <p:pic>
        <p:nvPicPr>
          <p:cNvPr id="4" name="Picture 3">
            <a:extLst>
              <a:ext uri="{FF2B5EF4-FFF2-40B4-BE49-F238E27FC236}">
                <a16:creationId xmlns:a16="http://schemas.microsoft.com/office/drawing/2014/main" id="{70DA8858-0440-43F4-95A7-04CE9BD66955}"/>
              </a:ext>
            </a:extLst>
          </p:cNvPr>
          <p:cNvPicPr>
            <a:picLocks noChangeAspect="1"/>
          </p:cNvPicPr>
          <p:nvPr/>
        </p:nvPicPr>
        <p:blipFill>
          <a:blip r:embed="rId2"/>
          <a:stretch>
            <a:fillRect/>
          </a:stretch>
        </p:blipFill>
        <p:spPr>
          <a:xfrm>
            <a:off x="119270" y="2358886"/>
            <a:ext cx="11873947" cy="4320209"/>
          </a:xfrm>
          <a:prstGeom prst="rect">
            <a:avLst/>
          </a:prstGeom>
        </p:spPr>
      </p:pic>
    </p:spTree>
    <p:extLst>
      <p:ext uri="{BB962C8B-B14F-4D97-AF65-F5344CB8AC3E}">
        <p14:creationId xmlns:p14="http://schemas.microsoft.com/office/powerpoint/2010/main" val="715428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E407524-639C-4972-9AD5-65F8F4471572}"/>
              </a:ext>
            </a:extLst>
          </p:cNvPr>
          <p:cNvSpPr>
            <a:spLocks noGrp="1"/>
          </p:cNvSpPr>
          <p:nvPr>
            <p:ph type="title"/>
          </p:nvPr>
        </p:nvSpPr>
        <p:spPr>
          <a:xfrm>
            <a:off x="1155700" y="973138"/>
            <a:ext cx="10121900" cy="708025"/>
          </a:xfrm>
        </p:spPr>
        <p:txBody>
          <a:bodyPr/>
          <a:lstStyle/>
          <a:p>
            <a:r>
              <a:rPr lang="en-US" sz="3600" dirty="0"/>
              <a:t>What is the Percentage of Tobacco users (male vs female) across the United States? </a:t>
            </a:r>
          </a:p>
        </p:txBody>
      </p:sp>
      <p:pic>
        <p:nvPicPr>
          <p:cNvPr id="4" name="Picture 3">
            <a:extLst>
              <a:ext uri="{FF2B5EF4-FFF2-40B4-BE49-F238E27FC236}">
                <a16:creationId xmlns:a16="http://schemas.microsoft.com/office/drawing/2014/main" id="{49BD826A-062D-4FD8-81B4-5C392C6701CC}"/>
              </a:ext>
            </a:extLst>
          </p:cNvPr>
          <p:cNvPicPr>
            <a:picLocks noChangeAspect="1"/>
          </p:cNvPicPr>
          <p:nvPr/>
        </p:nvPicPr>
        <p:blipFill>
          <a:blip r:embed="rId3"/>
          <a:stretch>
            <a:fillRect/>
          </a:stretch>
        </p:blipFill>
        <p:spPr>
          <a:xfrm>
            <a:off x="2368126" y="2214787"/>
            <a:ext cx="7455747" cy="4643213"/>
          </a:xfrm>
          <a:prstGeom prst="rect">
            <a:avLst/>
          </a:prstGeom>
        </p:spPr>
      </p:pic>
    </p:spTree>
    <p:extLst>
      <p:ext uri="{BB962C8B-B14F-4D97-AF65-F5344CB8AC3E}">
        <p14:creationId xmlns:p14="http://schemas.microsoft.com/office/powerpoint/2010/main" val="1229876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E407524-639C-4972-9AD5-65F8F4471572}"/>
              </a:ext>
            </a:extLst>
          </p:cNvPr>
          <p:cNvSpPr>
            <a:spLocks noGrp="1"/>
          </p:cNvSpPr>
          <p:nvPr>
            <p:ph type="title"/>
          </p:nvPr>
        </p:nvSpPr>
        <p:spPr>
          <a:xfrm>
            <a:off x="984249" y="939271"/>
            <a:ext cx="10223500" cy="708025"/>
          </a:xfrm>
        </p:spPr>
        <p:txBody>
          <a:bodyPr/>
          <a:lstStyle/>
          <a:p>
            <a:r>
              <a:rPr lang="en-US" dirty="0"/>
              <a:t>Percentage of Former versus Current smokers</a:t>
            </a:r>
            <a:endParaRPr lang="en-US" sz="3600" dirty="0"/>
          </a:p>
        </p:txBody>
      </p:sp>
      <p:pic>
        <p:nvPicPr>
          <p:cNvPr id="2" name="Picture 1">
            <a:extLst>
              <a:ext uri="{FF2B5EF4-FFF2-40B4-BE49-F238E27FC236}">
                <a16:creationId xmlns:a16="http://schemas.microsoft.com/office/drawing/2014/main" id="{0D8785F8-E966-4745-881B-C206B196F612}"/>
              </a:ext>
            </a:extLst>
          </p:cNvPr>
          <p:cNvPicPr>
            <a:picLocks noChangeAspect="1"/>
          </p:cNvPicPr>
          <p:nvPr/>
        </p:nvPicPr>
        <p:blipFill>
          <a:blip r:embed="rId2"/>
          <a:stretch>
            <a:fillRect/>
          </a:stretch>
        </p:blipFill>
        <p:spPr>
          <a:xfrm>
            <a:off x="2871787" y="2266950"/>
            <a:ext cx="6448425" cy="4533900"/>
          </a:xfrm>
          <a:prstGeom prst="rect">
            <a:avLst/>
          </a:prstGeom>
        </p:spPr>
      </p:pic>
    </p:spTree>
    <p:extLst>
      <p:ext uri="{BB962C8B-B14F-4D97-AF65-F5344CB8AC3E}">
        <p14:creationId xmlns:p14="http://schemas.microsoft.com/office/powerpoint/2010/main" val="4054795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E7782B1-74DF-4E16-9CF7-25D7A97A1CFB}"/>
              </a:ext>
            </a:extLst>
          </p:cNvPr>
          <p:cNvSpPr/>
          <p:nvPr/>
        </p:nvSpPr>
        <p:spPr>
          <a:xfrm>
            <a:off x="1067857" y="514972"/>
            <a:ext cx="10327217" cy="3847207"/>
          </a:xfrm>
          <a:prstGeom prst="rect">
            <a:avLst/>
          </a:prstGeom>
        </p:spPr>
        <p:txBody>
          <a:bodyPr wrap="square">
            <a:spAutoFit/>
          </a:bodyPr>
          <a:lstStyle/>
          <a:p>
            <a:r>
              <a:rPr lang="en-US" sz="4000" b="0" i="0" dirty="0">
                <a:solidFill>
                  <a:schemeClr val="bg1"/>
                </a:solidFill>
                <a:effectLst/>
                <a:latin typeface="Helvetica Neue"/>
                <a:cs typeface="Arial" panose="020B0604020202020204" pitchFamily="34" charset="0"/>
              </a:rPr>
              <a:t>Summary Findings – </a:t>
            </a:r>
          </a:p>
          <a:p>
            <a:endParaRPr lang="en-US" sz="2000" dirty="0">
              <a:solidFill>
                <a:schemeClr val="bg1"/>
              </a:solidFill>
              <a:latin typeface="Helvetica Neue"/>
              <a:cs typeface="Arial" panose="020B0604020202020204" pitchFamily="34" charset="0"/>
            </a:endParaRPr>
          </a:p>
          <a:p>
            <a:pPr marL="342900" indent="-342900">
              <a:buFont typeface="Wingdings" panose="05000000000000000000" pitchFamily="2" charset="2"/>
              <a:buChar char="Ø"/>
            </a:pPr>
            <a:r>
              <a:rPr lang="en-US" sz="2000" dirty="0">
                <a:solidFill>
                  <a:schemeClr val="bg1"/>
                </a:solidFill>
                <a:latin typeface="Helvetica Neue"/>
                <a:cs typeface="Arial" panose="020B0604020202020204" pitchFamily="34" charset="0"/>
              </a:rPr>
              <a:t>Based on research &amp; data analysis, we found that </a:t>
            </a:r>
            <a:r>
              <a:rPr lang="en-US" sz="2000" b="1" dirty="0">
                <a:solidFill>
                  <a:schemeClr val="bg1"/>
                </a:solidFill>
                <a:latin typeface="Helvetica Neue"/>
                <a:cs typeface="Arial" panose="020B0604020202020204" pitchFamily="34" charset="0"/>
              </a:rPr>
              <a:t>West Virginia (WV</a:t>
            </a:r>
            <a:r>
              <a:rPr lang="en-US" sz="2000" dirty="0">
                <a:solidFill>
                  <a:schemeClr val="bg1"/>
                </a:solidFill>
                <a:latin typeface="Helvetica Neue"/>
                <a:cs typeface="Arial" panose="020B0604020202020204" pitchFamily="34" charset="0"/>
              </a:rPr>
              <a:t>) has highest number of tobacco users (approx. 16.66%) and </a:t>
            </a:r>
            <a:r>
              <a:rPr lang="en-US" sz="2000" b="1" dirty="0">
                <a:solidFill>
                  <a:schemeClr val="bg1"/>
                </a:solidFill>
                <a:latin typeface="Helvetica Neue"/>
                <a:cs typeface="Arial" panose="020B0604020202020204" pitchFamily="34" charset="0"/>
              </a:rPr>
              <a:t>Utah(UT) </a:t>
            </a:r>
            <a:r>
              <a:rPr lang="en-US" sz="2000" dirty="0">
                <a:solidFill>
                  <a:schemeClr val="bg1"/>
                </a:solidFill>
                <a:latin typeface="Helvetica Neue"/>
                <a:cs typeface="Arial" panose="020B0604020202020204" pitchFamily="34" charset="0"/>
              </a:rPr>
              <a:t>has least number of tobacco users (approx. 6.27%)</a:t>
            </a:r>
          </a:p>
          <a:p>
            <a:pPr marL="342900" indent="-342900">
              <a:buFont typeface="Wingdings" panose="05000000000000000000" pitchFamily="2" charset="2"/>
              <a:buChar char="Ø"/>
            </a:pPr>
            <a:endParaRPr lang="en-US" sz="2000" dirty="0">
              <a:solidFill>
                <a:schemeClr val="bg1"/>
              </a:solidFill>
              <a:latin typeface="Helvetica Neue"/>
              <a:cs typeface="Arial" panose="020B0604020202020204" pitchFamily="34" charset="0"/>
            </a:endParaRPr>
          </a:p>
          <a:p>
            <a:pPr marL="342900" indent="-342900">
              <a:buFont typeface="Wingdings" panose="05000000000000000000" pitchFamily="2" charset="2"/>
              <a:buChar char="Ø"/>
            </a:pPr>
            <a:r>
              <a:rPr lang="en-US" sz="2000" dirty="0">
                <a:solidFill>
                  <a:schemeClr val="bg1"/>
                </a:solidFill>
                <a:latin typeface="Helvetica Neue"/>
                <a:cs typeface="Arial" panose="020B0604020202020204" pitchFamily="34" charset="0"/>
              </a:rPr>
              <a:t>Then, we found out that tobacco usage is not uniform across gender. Adult males(62.7%) were significantly more likely to use tobacco than females(37.3%).    </a:t>
            </a:r>
          </a:p>
          <a:p>
            <a:pPr marL="342900" indent="-342900">
              <a:buFont typeface="Wingdings" panose="05000000000000000000" pitchFamily="2" charset="2"/>
              <a:buChar char="Ø"/>
            </a:pPr>
            <a:endParaRPr lang="en-US" sz="2000" dirty="0">
              <a:solidFill>
                <a:schemeClr val="bg1"/>
              </a:solidFill>
              <a:latin typeface="Helvetica Neue"/>
              <a:cs typeface="Arial" panose="020B0604020202020204" pitchFamily="34" charset="0"/>
            </a:endParaRPr>
          </a:p>
          <a:p>
            <a:pPr marL="342900" indent="-342900">
              <a:buFont typeface="Wingdings" panose="05000000000000000000" pitchFamily="2" charset="2"/>
              <a:buChar char="Ø"/>
            </a:pPr>
            <a:r>
              <a:rPr lang="en-US" sz="2000" dirty="0">
                <a:solidFill>
                  <a:schemeClr val="bg1"/>
                </a:solidFill>
                <a:latin typeface="Helvetica Neue"/>
                <a:cs typeface="Arial" panose="020B0604020202020204" pitchFamily="34" charset="0"/>
              </a:rPr>
              <a:t>Tobacco use (Smoke &amp; Smokeless) has declined from 18.75% (nearly 19 of every 100 adults) to 14.47% (14 of every 100 adults) in the year 2018 across USA.</a:t>
            </a:r>
            <a:endParaRPr lang="en-US" sz="2000" b="0" i="0" dirty="0">
              <a:solidFill>
                <a:schemeClr val="bg1"/>
              </a:solidFill>
              <a:effectLst/>
              <a:latin typeface="Helvetica Neue"/>
              <a:cs typeface="Arial" panose="020B0604020202020204" pitchFamily="34" charset="0"/>
            </a:endParaRPr>
          </a:p>
        </p:txBody>
      </p:sp>
    </p:spTree>
    <p:extLst>
      <p:ext uri="{BB962C8B-B14F-4D97-AF65-F5344CB8AC3E}">
        <p14:creationId xmlns:p14="http://schemas.microsoft.com/office/powerpoint/2010/main" val="3012843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ACDDC-94EE-44D7-9468-B7A2FCF4A6AC}"/>
              </a:ext>
            </a:extLst>
          </p:cNvPr>
          <p:cNvSpPr>
            <a:spLocks noGrp="1"/>
          </p:cNvSpPr>
          <p:nvPr>
            <p:ph type="title"/>
          </p:nvPr>
        </p:nvSpPr>
        <p:spPr>
          <a:xfrm>
            <a:off x="1154954" y="887964"/>
            <a:ext cx="10294924" cy="706964"/>
          </a:xfrm>
        </p:spPr>
        <p:txBody>
          <a:bodyPr/>
          <a:lstStyle/>
          <a:p>
            <a:r>
              <a:rPr lang="en-US" b="1" dirty="0"/>
              <a:t>API </a:t>
            </a:r>
            <a:r>
              <a:rPr lang="en-US" dirty="0"/>
              <a:t>call</a:t>
            </a:r>
            <a:r>
              <a:rPr lang="en-US" b="1" dirty="0"/>
              <a:t> </a:t>
            </a:r>
            <a:r>
              <a:rPr lang="en-US" dirty="0"/>
              <a:t>to identify the Average Percentage of Tobacco Users over the last 8 years</a:t>
            </a:r>
          </a:p>
        </p:txBody>
      </p:sp>
      <p:pic>
        <p:nvPicPr>
          <p:cNvPr id="9" name="Content Placeholder 8">
            <a:extLst>
              <a:ext uri="{FF2B5EF4-FFF2-40B4-BE49-F238E27FC236}">
                <a16:creationId xmlns:a16="http://schemas.microsoft.com/office/drawing/2014/main" id="{5593E45F-9501-4EAF-994C-7396A4E7E765}"/>
              </a:ext>
            </a:extLst>
          </p:cNvPr>
          <p:cNvPicPr>
            <a:picLocks noGrp="1" noChangeAspect="1"/>
          </p:cNvPicPr>
          <p:nvPr>
            <p:ph sz="half" idx="2"/>
          </p:nvPr>
        </p:nvPicPr>
        <p:blipFill>
          <a:blip r:embed="rId2"/>
          <a:stretch>
            <a:fillRect/>
          </a:stretch>
        </p:blipFill>
        <p:spPr>
          <a:xfrm>
            <a:off x="737153" y="2989536"/>
            <a:ext cx="3291508" cy="2980500"/>
          </a:xfrm>
          <a:prstGeom prst="rect">
            <a:avLst/>
          </a:prstGeom>
        </p:spPr>
      </p:pic>
      <p:pic>
        <p:nvPicPr>
          <p:cNvPr id="10" name="Content Placeholder 9">
            <a:extLst>
              <a:ext uri="{FF2B5EF4-FFF2-40B4-BE49-F238E27FC236}">
                <a16:creationId xmlns:a16="http://schemas.microsoft.com/office/drawing/2014/main" id="{6561823D-B50F-4E76-89C8-CBF665918E79}"/>
              </a:ext>
            </a:extLst>
          </p:cNvPr>
          <p:cNvPicPr>
            <a:picLocks noGrp="1" noChangeAspect="1"/>
          </p:cNvPicPr>
          <p:nvPr>
            <p:ph sz="quarter" idx="4"/>
          </p:nvPr>
        </p:nvPicPr>
        <p:blipFill>
          <a:blip r:embed="rId3"/>
          <a:stretch>
            <a:fillRect/>
          </a:stretch>
        </p:blipFill>
        <p:spPr>
          <a:xfrm>
            <a:off x="3788191" y="2346187"/>
            <a:ext cx="8140700" cy="4267199"/>
          </a:xfrm>
          <a:prstGeom prst="rect">
            <a:avLst/>
          </a:prstGeom>
        </p:spPr>
      </p:pic>
    </p:spTree>
    <p:extLst>
      <p:ext uri="{BB962C8B-B14F-4D97-AF65-F5344CB8AC3E}">
        <p14:creationId xmlns:p14="http://schemas.microsoft.com/office/powerpoint/2010/main" val="1370544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DC618-020E-41A6-8EB4-9A2D099AF636}"/>
              </a:ext>
            </a:extLst>
          </p:cNvPr>
          <p:cNvSpPr>
            <a:spLocks noGrp="1"/>
          </p:cNvSpPr>
          <p:nvPr>
            <p:ph type="title"/>
          </p:nvPr>
        </p:nvSpPr>
        <p:spPr>
          <a:xfrm>
            <a:off x="1154954" y="973668"/>
            <a:ext cx="9878917" cy="706964"/>
          </a:xfrm>
        </p:spPr>
        <p:txBody>
          <a:bodyPr/>
          <a:lstStyle/>
          <a:p>
            <a:r>
              <a:rPr lang="en-US" dirty="0"/>
              <a:t>API call to identify the Average Percentage of Tobacco Users over the last 8 years</a:t>
            </a:r>
          </a:p>
        </p:txBody>
      </p:sp>
      <p:pic>
        <p:nvPicPr>
          <p:cNvPr id="7" name="Content Placeholder 6">
            <a:extLst>
              <a:ext uri="{FF2B5EF4-FFF2-40B4-BE49-F238E27FC236}">
                <a16:creationId xmlns:a16="http://schemas.microsoft.com/office/drawing/2014/main" id="{E7D1A8A1-2E83-4585-BA7A-721D02C5BD87}"/>
              </a:ext>
            </a:extLst>
          </p:cNvPr>
          <p:cNvPicPr>
            <a:picLocks noGrp="1" noChangeAspect="1"/>
          </p:cNvPicPr>
          <p:nvPr>
            <p:ph sz="half" idx="2"/>
          </p:nvPr>
        </p:nvPicPr>
        <p:blipFill>
          <a:blip r:embed="rId2"/>
          <a:stretch>
            <a:fillRect/>
          </a:stretch>
        </p:blipFill>
        <p:spPr>
          <a:xfrm>
            <a:off x="2756453" y="2266981"/>
            <a:ext cx="6427304" cy="4512993"/>
          </a:xfrm>
          <a:prstGeom prst="rect">
            <a:avLst/>
          </a:prstGeom>
        </p:spPr>
      </p:pic>
    </p:spTree>
    <p:extLst>
      <p:ext uri="{BB962C8B-B14F-4D97-AF65-F5344CB8AC3E}">
        <p14:creationId xmlns:p14="http://schemas.microsoft.com/office/powerpoint/2010/main" val="448098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E407524-639C-4972-9AD5-65F8F4471572}"/>
              </a:ext>
            </a:extLst>
          </p:cNvPr>
          <p:cNvSpPr>
            <a:spLocks noGrp="1"/>
          </p:cNvSpPr>
          <p:nvPr>
            <p:ph type="title"/>
          </p:nvPr>
        </p:nvSpPr>
        <p:spPr>
          <a:xfrm>
            <a:off x="1155700" y="973138"/>
            <a:ext cx="9896613" cy="708025"/>
          </a:xfrm>
        </p:spPr>
        <p:txBody>
          <a:bodyPr/>
          <a:lstStyle/>
          <a:p>
            <a:r>
              <a:rPr lang="en-US" dirty="0"/>
              <a:t>API call to identify the Average Percentage of Tobacco Users over the last 8 years</a:t>
            </a:r>
            <a:endParaRPr lang="en-US" sz="3600" dirty="0"/>
          </a:p>
        </p:txBody>
      </p:sp>
      <p:pic>
        <p:nvPicPr>
          <p:cNvPr id="4" name="Picture 3">
            <a:extLst>
              <a:ext uri="{FF2B5EF4-FFF2-40B4-BE49-F238E27FC236}">
                <a16:creationId xmlns:a16="http://schemas.microsoft.com/office/drawing/2014/main" id="{620E8F32-3E90-4750-BC05-35BA9E8C43C6}"/>
              </a:ext>
            </a:extLst>
          </p:cNvPr>
          <p:cNvPicPr>
            <a:picLocks noChangeAspect="1"/>
          </p:cNvPicPr>
          <p:nvPr/>
        </p:nvPicPr>
        <p:blipFill>
          <a:blip r:embed="rId2"/>
          <a:stretch>
            <a:fillRect/>
          </a:stretch>
        </p:blipFill>
        <p:spPr>
          <a:xfrm>
            <a:off x="2636561" y="2347912"/>
            <a:ext cx="6626709" cy="448297"/>
          </a:xfrm>
          <a:prstGeom prst="rect">
            <a:avLst/>
          </a:prstGeom>
        </p:spPr>
      </p:pic>
      <p:pic>
        <p:nvPicPr>
          <p:cNvPr id="6" name="Picture 5">
            <a:extLst>
              <a:ext uri="{FF2B5EF4-FFF2-40B4-BE49-F238E27FC236}">
                <a16:creationId xmlns:a16="http://schemas.microsoft.com/office/drawing/2014/main" id="{07F72805-29DB-45F8-A4D9-108E2D2FB988}"/>
              </a:ext>
            </a:extLst>
          </p:cNvPr>
          <p:cNvPicPr>
            <a:picLocks noChangeAspect="1"/>
          </p:cNvPicPr>
          <p:nvPr/>
        </p:nvPicPr>
        <p:blipFill>
          <a:blip r:embed="rId3"/>
          <a:stretch>
            <a:fillRect/>
          </a:stretch>
        </p:blipFill>
        <p:spPr>
          <a:xfrm>
            <a:off x="2928730" y="2658802"/>
            <a:ext cx="5910470" cy="4199198"/>
          </a:xfrm>
          <a:prstGeom prst="rect">
            <a:avLst/>
          </a:prstGeom>
        </p:spPr>
      </p:pic>
    </p:spTree>
    <p:extLst>
      <p:ext uri="{BB962C8B-B14F-4D97-AF65-F5344CB8AC3E}">
        <p14:creationId xmlns:p14="http://schemas.microsoft.com/office/powerpoint/2010/main" val="4126666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E7782B1-74DF-4E16-9CF7-25D7A97A1CFB}"/>
              </a:ext>
            </a:extLst>
          </p:cNvPr>
          <p:cNvSpPr/>
          <p:nvPr/>
        </p:nvSpPr>
        <p:spPr>
          <a:xfrm>
            <a:off x="609599" y="853639"/>
            <a:ext cx="10888133" cy="2769989"/>
          </a:xfrm>
          <a:prstGeom prst="rect">
            <a:avLst/>
          </a:prstGeom>
        </p:spPr>
        <p:txBody>
          <a:bodyPr wrap="square">
            <a:spAutoFit/>
          </a:bodyPr>
          <a:lstStyle/>
          <a:p>
            <a:r>
              <a:rPr lang="en-US" sz="3000" b="1" dirty="0">
                <a:solidFill>
                  <a:schemeClr val="bg1"/>
                </a:solidFill>
                <a:latin typeface="Helvetica Neue"/>
              </a:rPr>
              <a:t>Summary Findings (API Call) -</a:t>
            </a:r>
          </a:p>
          <a:p>
            <a:endParaRPr lang="en-US" sz="2400" b="1" dirty="0">
              <a:solidFill>
                <a:schemeClr val="bg1"/>
              </a:solidFill>
              <a:latin typeface="Helvetica Neue"/>
            </a:endParaRPr>
          </a:p>
          <a:p>
            <a:r>
              <a:rPr lang="en-US" sz="2400" dirty="0">
                <a:solidFill>
                  <a:schemeClr val="bg1"/>
                </a:solidFill>
                <a:latin typeface="Helvetica Neue"/>
              </a:rPr>
              <a:t>Tobacco usage has been significantly decreasing each year from 2011 to 2018, as numerous actions are implementing by CDC and state health department to reduce tobacco use to the point that it is no longer a public health problem for the Nation ( "Healthy People 2020" - The goal is to reduce illness, disability, and death related to tobacco use and secondhand smoke exposer).</a:t>
            </a:r>
            <a:endParaRPr lang="en-US" sz="2400" b="0" i="0" dirty="0">
              <a:solidFill>
                <a:schemeClr val="bg1"/>
              </a:solidFill>
              <a:effectLst/>
              <a:latin typeface="Helvetica Neue"/>
            </a:endParaRPr>
          </a:p>
        </p:txBody>
      </p:sp>
    </p:spTree>
    <p:extLst>
      <p:ext uri="{BB962C8B-B14F-4D97-AF65-F5344CB8AC3E}">
        <p14:creationId xmlns:p14="http://schemas.microsoft.com/office/powerpoint/2010/main" val="749503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FF7F0-1012-4D7B-B577-D6B53D8141E0}"/>
              </a:ext>
            </a:extLst>
          </p:cNvPr>
          <p:cNvSpPr>
            <a:spLocks noGrp="1"/>
          </p:cNvSpPr>
          <p:nvPr>
            <p:ph type="title"/>
          </p:nvPr>
        </p:nvSpPr>
        <p:spPr>
          <a:xfrm>
            <a:off x="2188624" y="1987825"/>
            <a:ext cx="8095063" cy="999407"/>
          </a:xfrm>
        </p:spPr>
        <p:txBody>
          <a:bodyPr/>
          <a:lstStyle/>
          <a:p>
            <a:r>
              <a:rPr lang="en-US" dirty="0"/>
              <a:t> </a:t>
            </a:r>
            <a:r>
              <a:rPr lang="en-US" sz="5000" b="1" dirty="0"/>
              <a:t>Research Question  - 2</a:t>
            </a:r>
          </a:p>
        </p:txBody>
      </p:sp>
    </p:spTree>
    <p:extLst>
      <p:ext uri="{BB962C8B-B14F-4D97-AF65-F5344CB8AC3E}">
        <p14:creationId xmlns:p14="http://schemas.microsoft.com/office/powerpoint/2010/main" val="1925786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128EB-EDFD-2245-B451-A2D0B2702165}"/>
              </a:ext>
            </a:extLst>
          </p:cNvPr>
          <p:cNvSpPr>
            <a:spLocks noGrp="1"/>
          </p:cNvSpPr>
          <p:nvPr>
            <p:ph type="title"/>
          </p:nvPr>
        </p:nvSpPr>
        <p:spPr/>
        <p:txBody>
          <a:bodyPr>
            <a:normAutofit fontScale="90000"/>
          </a:bodyPr>
          <a:lstStyle/>
          <a:p>
            <a:r>
              <a:rPr lang="en-US" b="1" dirty="0"/>
              <a:t>Does the income level lead to an increase or decrease in tobacco usage?</a:t>
            </a:r>
            <a:br>
              <a:rPr lang="en-US" b="1" dirty="0"/>
            </a:br>
            <a:endParaRPr lang="en-US" dirty="0"/>
          </a:p>
        </p:txBody>
      </p:sp>
      <p:sp>
        <p:nvSpPr>
          <p:cNvPr id="3" name="Content Placeholder 2">
            <a:extLst>
              <a:ext uri="{FF2B5EF4-FFF2-40B4-BE49-F238E27FC236}">
                <a16:creationId xmlns:a16="http://schemas.microsoft.com/office/drawing/2014/main" id="{DF0F1976-4A25-9F45-B3D8-04FCE53F6609}"/>
              </a:ext>
            </a:extLst>
          </p:cNvPr>
          <p:cNvSpPr>
            <a:spLocks noGrp="1"/>
          </p:cNvSpPr>
          <p:nvPr>
            <p:ph idx="1"/>
          </p:nvPr>
        </p:nvSpPr>
        <p:spPr>
          <a:xfrm>
            <a:off x="1154954" y="2603499"/>
            <a:ext cx="9817846" cy="3729567"/>
          </a:xfrm>
        </p:spPr>
        <p:txBody>
          <a:bodyPr>
            <a:normAutofit/>
          </a:bodyPr>
          <a:lstStyle/>
          <a:p>
            <a:r>
              <a:rPr lang="en-US" sz="2000" dirty="0"/>
              <a:t>The clean up process consisted of filtering to only collect household income and every type of income under that category.</a:t>
            </a:r>
          </a:p>
          <a:p>
            <a:r>
              <a:rPr lang="en-US" sz="2000" dirty="0"/>
              <a:t>Initially believed that socioeconomic level did not have an affect on the tobacco usage but came to find out that those with a lower socioeconomic level have a higher percentage of tobacco usage</a:t>
            </a:r>
          </a:p>
          <a:p>
            <a:r>
              <a:rPr lang="en-US" sz="2000" dirty="0"/>
              <a:t>Problems that arose were trying to find the proper graph to show information properly.</a:t>
            </a:r>
          </a:p>
          <a:p>
            <a:endParaRPr lang="en-US" sz="2000" dirty="0"/>
          </a:p>
        </p:txBody>
      </p:sp>
    </p:spTree>
    <p:extLst>
      <p:ext uri="{BB962C8B-B14F-4D97-AF65-F5344CB8AC3E}">
        <p14:creationId xmlns:p14="http://schemas.microsoft.com/office/powerpoint/2010/main" val="2561271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6D731-6950-4786-8A40-83B2A1369FF4}"/>
              </a:ext>
            </a:extLst>
          </p:cNvPr>
          <p:cNvSpPr>
            <a:spLocks noGrp="1"/>
          </p:cNvSpPr>
          <p:nvPr>
            <p:ph type="title"/>
          </p:nvPr>
        </p:nvSpPr>
        <p:spPr/>
        <p:txBody>
          <a:bodyPr/>
          <a:lstStyle/>
          <a:p>
            <a:r>
              <a:rPr lang="en-US" dirty="0"/>
              <a:t>Why Tobacco?</a:t>
            </a:r>
          </a:p>
        </p:txBody>
      </p:sp>
      <p:sp>
        <p:nvSpPr>
          <p:cNvPr id="3" name="Content Placeholder 2">
            <a:extLst>
              <a:ext uri="{FF2B5EF4-FFF2-40B4-BE49-F238E27FC236}">
                <a16:creationId xmlns:a16="http://schemas.microsoft.com/office/drawing/2014/main" id="{373974FB-48A4-4EB0-8A31-D95A3BFFC195}"/>
              </a:ext>
            </a:extLst>
          </p:cNvPr>
          <p:cNvSpPr>
            <a:spLocks noGrp="1"/>
          </p:cNvSpPr>
          <p:nvPr>
            <p:ph idx="1"/>
          </p:nvPr>
        </p:nvSpPr>
        <p:spPr>
          <a:xfrm>
            <a:off x="1154953" y="2603499"/>
            <a:ext cx="9919447" cy="3863562"/>
          </a:xfrm>
        </p:spPr>
        <p:txBody>
          <a:bodyPr>
            <a:noAutofit/>
          </a:bodyPr>
          <a:lstStyle/>
          <a:p>
            <a:r>
              <a:rPr lang="en-US" sz="2000" dirty="0"/>
              <a:t>Tobacco use is one of the leading cause of preventable diseases, disability, and deaths in the United States. </a:t>
            </a:r>
          </a:p>
          <a:p>
            <a:r>
              <a:rPr lang="en-US" sz="2000" dirty="0"/>
              <a:t>It is associated with deaths related to lung cancer, respiratory diseases and cardiovascular diseases. </a:t>
            </a:r>
          </a:p>
          <a:p>
            <a:r>
              <a:rPr lang="en-US" sz="2000" dirty="0"/>
              <a:t>Nearly 40 million US adults still smoke cigarettes, and about 4.7 million middle and high school students use at least one tobacco product, including e-cigarettes.</a:t>
            </a:r>
          </a:p>
          <a:p>
            <a:r>
              <a:rPr lang="en-US" sz="2000" dirty="0"/>
              <a:t>Each year, nearly half a million Americans die prematurely from tobacco usage. </a:t>
            </a:r>
          </a:p>
          <a:p>
            <a:r>
              <a:rPr lang="en-US" sz="2000" dirty="0"/>
              <a:t>Each year, the United States spends nearly $170 billion on medical care to treat tobacco-related disease in adults.</a:t>
            </a:r>
          </a:p>
        </p:txBody>
      </p:sp>
    </p:spTree>
    <p:extLst>
      <p:ext uri="{BB962C8B-B14F-4D97-AF65-F5344CB8AC3E}">
        <p14:creationId xmlns:p14="http://schemas.microsoft.com/office/powerpoint/2010/main" val="1091809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128EB-EDFD-2245-B451-A2D0B2702165}"/>
              </a:ext>
            </a:extLst>
          </p:cNvPr>
          <p:cNvSpPr>
            <a:spLocks noGrp="1"/>
          </p:cNvSpPr>
          <p:nvPr>
            <p:ph type="title"/>
          </p:nvPr>
        </p:nvSpPr>
        <p:spPr/>
        <p:txBody>
          <a:bodyPr>
            <a:normAutofit fontScale="90000"/>
          </a:bodyPr>
          <a:lstStyle/>
          <a:p>
            <a:r>
              <a:rPr lang="en-US" b="1" dirty="0"/>
              <a:t>Does the income level lead to an increase or decrease in tobacco usage?</a:t>
            </a:r>
            <a:br>
              <a:rPr lang="en-US" b="1" dirty="0"/>
            </a:br>
            <a:endParaRPr lang="en-US" dirty="0"/>
          </a:p>
        </p:txBody>
      </p:sp>
      <p:pic>
        <p:nvPicPr>
          <p:cNvPr id="6" name="Picture 5">
            <a:extLst>
              <a:ext uri="{FF2B5EF4-FFF2-40B4-BE49-F238E27FC236}">
                <a16:creationId xmlns:a16="http://schemas.microsoft.com/office/drawing/2014/main" id="{021B80EC-EBA8-4FB0-8C8D-5C0C0FDE74D9}"/>
              </a:ext>
            </a:extLst>
          </p:cNvPr>
          <p:cNvPicPr>
            <a:picLocks noChangeAspect="1"/>
          </p:cNvPicPr>
          <p:nvPr/>
        </p:nvPicPr>
        <p:blipFill>
          <a:blip r:embed="rId2"/>
          <a:stretch>
            <a:fillRect/>
          </a:stretch>
        </p:blipFill>
        <p:spPr>
          <a:xfrm>
            <a:off x="1594023" y="2350359"/>
            <a:ext cx="9243310" cy="4507641"/>
          </a:xfrm>
          <a:prstGeom prst="rect">
            <a:avLst/>
          </a:prstGeom>
        </p:spPr>
      </p:pic>
    </p:spTree>
    <p:extLst>
      <p:ext uri="{BB962C8B-B14F-4D97-AF65-F5344CB8AC3E}">
        <p14:creationId xmlns:p14="http://schemas.microsoft.com/office/powerpoint/2010/main" val="1077066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128EB-EDFD-2245-B451-A2D0B2702165}"/>
              </a:ext>
            </a:extLst>
          </p:cNvPr>
          <p:cNvSpPr>
            <a:spLocks noGrp="1"/>
          </p:cNvSpPr>
          <p:nvPr>
            <p:ph type="title"/>
          </p:nvPr>
        </p:nvSpPr>
        <p:spPr/>
        <p:txBody>
          <a:bodyPr>
            <a:normAutofit fontScale="90000"/>
          </a:bodyPr>
          <a:lstStyle/>
          <a:p>
            <a:r>
              <a:rPr lang="en-US" b="1" dirty="0"/>
              <a:t>Does the income level lead to an increase or decrease in tobacco usage?</a:t>
            </a:r>
            <a:br>
              <a:rPr lang="en-US" b="1" dirty="0"/>
            </a:br>
            <a:endParaRPr lang="en-US" dirty="0"/>
          </a:p>
        </p:txBody>
      </p:sp>
      <p:pic>
        <p:nvPicPr>
          <p:cNvPr id="7" name="Content Placeholder 4" descr="A close up of a map&#10;&#10;Description automatically generated">
            <a:extLst>
              <a:ext uri="{FF2B5EF4-FFF2-40B4-BE49-F238E27FC236}">
                <a16:creationId xmlns:a16="http://schemas.microsoft.com/office/drawing/2014/main" id="{7C3703C4-E760-47DC-83CF-DAA293C4D2A5}"/>
              </a:ext>
            </a:extLst>
          </p:cNvPr>
          <p:cNvPicPr>
            <a:picLocks noGrp="1" noChangeAspect="1"/>
          </p:cNvPicPr>
          <p:nvPr>
            <p:ph idx="1"/>
          </p:nvPr>
        </p:nvPicPr>
        <p:blipFill>
          <a:blip r:embed="rId2"/>
          <a:stretch>
            <a:fillRect/>
          </a:stretch>
        </p:blipFill>
        <p:spPr>
          <a:xfrm>
            <a:off x="1646766" y="2383367"/>
            <a:ext cx="8623299" cy="4254500"/>
          </a:xfrm>
          <a:prstGeom prst="rect">
            <a:avLst/>
          </a:prstGeom>
        </p:spPr>
      </p:pic>
    </p:spTree>
    <p:extLst>
      <p:ext uri="{BB962C8B-B14F-4D97-AF65-F5344CB8AC3E}">
        <p14:creationId xmlns:p14="http://schemas.microsoft.com/office/powerpoint/2010/main" val="1433516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A1998-DE62-9B46-8F74-2782BE110803}"/>
              </a:ext>
            </a:extLst>
          </p:cNvPr>
          <p:cNvSpPr>
            <a:spLocks noGrp="1"/>
          </p:cNvSpPr>
          <p:nvPr>
            <p:ph type="title"/>
          </p:nvPr>
        </p:nvSpPr>
        <p:spPr/>
        <p:txBody>
          <a:bodyPr/>
          <a:lstStyle/>
          <a:p>
            <a:r>
              <a:rPr lang="en-US" dirty="0"/>
              <a:t>Final analysis on income vs tobacco usage</a:t>
            </a:r>
          </a:p>
        </p:txBody>
      </p:sp>
      <p:pic>
        <p:nvPicPr>
          <p:cNvPr id="5" name="Content Placeholder 4">
            <a:extLst>
              <a:ext uri="{FF2B5EF4-FFF2-40B4-BE49-F238E27FC236}">
                <a16:creationId xmlns:a16="http://schemas.microsoft.com/office/drawing/2014/main" id="{0DD0D915-C6C4-414C-952F-F2E889C3DB00}"/>
              </a:ext>
            </a:extLst>
          </p:cNvPr>
          <p:cNvPicPr>
            <a:picLocks noGrp="1" noChangeAspect="1"/>
          </p:cNvPicPr>
          <p:nvPr>
            <p:ph idx="1"/>
          </p:nvPr>
        </p:nvPicPr>
        <p:blipFill>
          <a:blip r:embed="rId2"/>
          <a:stretch>
            <a:fillRect/>
          </a:stretch>
        </p:blipFill>
        <p:spPr>
          <a:xfrm>
            <a:off x="428624" y="2350294"/>
            <a:ext cx="10529888" cy="1293019"/>
          </a:xfrm>
        </p:spPr>
      </p:pic>
      <p:pic>
        <p:nvPicPr>
          <p:cNvPr id="7" name="Picture 6" descr="A screenshot of a cell phone&#10;&#10;Description automatically generated">
            <a:extLst>
              <a:ext uri="{FF2B5EF4-FFF2-40B4-BE49-F238E27FC236}">
                <a16:creationId xmlns:a16="http://schemas.microsoft.com/office/drawing/2014/main" id="{B2BDB0AA-B41D-514F-8FF0-46F8D9AB9A67}"/>
              </a:ext>
            </a:extLst>
          </p:cNvPr>
          <p:cNvPicPr>
            <a:picLocks noChangeAspect="1"/>
          </p:cNvPicPr>
          <p:nvPr/>
        </p:nvPicPr>
        <p:blipFill>
          <a:blip r:embed="rId3"/>
          <a:stretch>
            <a:fillRect/>
          </a:stretch>
        </p:blipFill>
        <p:spPr>
          <a:xfrm>
            <a:off x="0" y="3643312"/>
            <a:ext cx="11734800" cy="2241019"/>
          </a:xfrm>
          <a:prstGeom prst="rect">
            <a:avLst/>
          </a:prstGeom>
        </p:spPr>
      </p:pic>
    </p:spTree>
    <p:extLst>
      <p:ext uri="{BB962C8B-B14F-4D97-AF65-F5344CB8AC3E}">
        <p14:creationId xmlns:p14="http://schemas.microsoft.com/office/powerpoint/2010/main" val="1911367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FF7F0-1012-4D7B-B577-D6B53D8141E0}"/>
              </a:ext>
            </a:extLst>
          </p:cNvPr>
          <p:cNvSpPr>
            <a:spLocks noGrp="1"/>
          </p:cNvSpPr>
          <p:nvPr>
            <p:ph type="title"/>
          </p:nvPr>
        </p:nvSpPr>
        <p:spPr>
          <a:xfrm>
            <a:off x="2188624" y="1987825"/>
            <a:ext cx="8095063" cy="999407"/>
          </a:xfrm>
        </p:spPr>
        <p:txBody>
          <a:bodyPr/>
          <a:lstStyle/>
          <a:p>
            <a:r>
              <a:rPr lang="en-US" dirty="0"/>
              <a:t> </a:t>
            </a:r>
            <a:r>
              <a:rPr lang="en-US" sz="5000" b="1" dirty="0"/>
              <a:t>Research Question  - 3</a:t>
            </a:r>
          </a:p>
        </p:txBody>
      </p:sp>
    </p:spTree>
    <p:extLst>
      <p:ext uri="{BB962C8B-B14F-4D97-AF65-F5344CB8AC3E}">
        <p14:creationId xmlns:p14="http://schemas.microsoft.com/office/powerpoint/2010/main" val="2971240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128EB-EDFD-2245-B451-A2D0B2702165}"/>
              </a:ext>
            </a:extLst>
          </p:cNvPr>
          <p:cNvSpPr>
            <a:spLocks noGrp="1"/>
          </p:cNvSpPr>
          <p:nvPr>
            <p:ph type="title"/>
          </p:nvPr>
        </p:nvSpPr>
        <p:spPr/>
        <p:txBody>
          <a:bodyPr>
            <a:normAutofit fontScale="90000"/>
          </a:bodyPr>
          <a:lstStyle/>
          <a:p>
            <a:r>
              <a:rPr lang="en-US" dirty="0"/>
              <a:t>Is the usage of tobacco dependent on the education level of people?</a:t>
            </a:r>
          </a:p>
        </p:txBody>
      </p:sp>
      <p:sp>
        <p:nvSpPr>
          <p:cNvPr id="3" name="Content Placeholder 2">
            <a:extLst>
              <a:ext uri="{FF2B5EF4-FFF2-40B4-BE49-F238E27FC236}">
                <a16:creationId xmlns:a16="http://schemas.microsoft.com/office/drawing/2014/main" id="{DF0F1976-4A25-9F45-B3D8-04FCE53F6609}"/>
              </a:ext>
            </a:extLst>
          </p:cNvPr>
          <p:cNvSpPr>
            <a:spLocks noGrp="1"/>
          </p:cNvSpPr>
          <p:nvPr>
            <p:ph idx="1"/>
          </p:nvPr>
        </p:nvSpPr>
        <p:spPr>
          <a:xfrm>
            <a:off x="1154954" y="2840567"/>
            <a:ext cx="10088779" cy="3416300"/>
          </a:xfrm>
        </p:spPr>
        <p:txBody>
          <a:bodyPr>
            <a:normAutofit/>
          </a:bodyPr>
          <a:lstStyle/>
          <a:p>
            <a:r>
              <a:rPr lang="en-US" sz="2000" dirty="0"/>
              <a:t>The clean up process consisted of filtering to each type of education level attained. </a:t>
            </a:r>
          </a:p>
          <a:p>
            <a:r>
              <a:rPr lang="en-US" sz="2000" dirty="0"/>
              <a:t>Identifying the correct graph to use to display the correlation between the education level and the percentage of tobacco users. </a:t>
            </a:r>
          </a:p>
          <a:p>
            <a:endParaRPr lang="en-US" sz="2000" dirty="0"/>
          </a:p>
          <a:p>
            <a:endParaRPr lang="en-US" sz="2000" dirty="0"/>
          </a:p>
        </p:txBody>
      </p:sp>
    </p:spTree>
    <p:extLst>
      <p:ext uri="{BB962C8B-B14F-4D97-AF65-F5344CB8AC3E}">
        <p14:creationId xmlns:p14="http://schemas.microsoft.com/office/powerpoint/2010/main" val="2470693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A8FEA-2438-43E0-820B-375649FD11A8}"/>
              </a:ext>
            </a:extLst>
          </p:cNvPr>
          <p:cNvSpPr>
            <a:spLocks noGrp="1"/>
          </p:cNvSpPr>
          <p:nvPr>
            <p:ph type="title"/>
          </p:nvPr>
        </p:nvSpPr>
        <p:spPr/>
        <p:txBody>
          <a:bodyPr/>
          <a:lstStyle/>
          <a:p>
            <a:r>
              <a:rPr lang="en-US" dirty="0"/>
              <a:t>Is the usage of tobacco dependent on the education level of people?</a:t>
            </a:r>
          </a:p>
        </p:txBody>
      </p:sp>
      <p:pic>
        <p:nvPicPr>
          <p:cNvPr id="3" name="Picture 2">
            <a:extLst>
              <a:ext uri="{FF2B5EF4-FFF2-40B4-BE49-F238E27FC236}">
                <a16:creationId xmlns:a16="http://schemas.microsoft.com/office/drawing/2014/main" id="{8CE14AEB-CAE4-4087-85EA-D9DCC024BCC7}"/>
              </a:ext>
            </a:extLst>
          </p:cNvPr>
          <p:cNvPicPr>
            <a:picLocks noChangeAspect="1"/>
          </p:cNvPicPr>
          <p:nvPr/>
        </p:nvPicPr>
        <p:blipFill>
          <a:blip r:embed="rId2"/>
          <a:stretch>
            <a:fillRect/>
          </a:stretch>
        </p:blipFill>
        <p:spPr>
          <a:xfrm>
            <a:off x="1397000" y="2222500"/>
            <a:ext cx="9410700" cy="1460500"/>
          </a:xfrm>
          <a:prstGeom prst="rect">
            <a:avLst/>
          </a:prstGeom>
        </p:spPr>
      </p:pic>
      <p:pic>
        <p:nvPicPr>
          <p:cNvPr id="4" name="Picture 3">
            <a:extLst>
              <a:ext uri="{FF2B5EF4-FFF2-40B4-BE49-F238E27FC236}">
                <a16:creationId xmlns:a16="http://schemas.microsoft.com/office/drawing/2014/main" id="{1711C260-67E7-4167-AD9B-78E99D959989}"/>
              </a:ext>
            </a:extLst>
          </p:cNvPr>
          <p:cNvPicPr>
            <a:picLocks noChangeAspect="1"/>
          </p:cNvPicPr>
          <p:nvPr/>
        </p:nvPicPr>
        <p:blipFill>
          <a:blip r:embed="rId3"/>
          <a:stretch>
            <a:fillRect/>
          </a:stretch>
        </p:blipFill>
        <p:spPr>
          <a:xfrm>
            <a:off x="2851150" y="3594101"/>
            <a:ext cx="6502400" cy="3263899"/>
          </a:xfrm>
          <a:prstGeom prst="rect">
            <a:avLst/>
          </a:prstGeom>
        </p:spPr>
      </p:pic>
    </p:spTree>
    <p:extLst>
      <p:ext uri="{BB962C8B-B14F-4D97-AF65-F5344CB8AC3E}">
        <p14:creationId xmlns:p14="http://schemas.microsoft.com/office/powerpoint/2010/main" val="4198240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3AEF4-E0F9-4345-865E-91A8E806A2F2}"/>
              </a:ext>
            </a:extLst>
          </p:cNvPr>
          <p:cNvSpPr>
            <a:spLocks noGrp="1"/>
          </p:cNvSpPr>
          <p:nvPr>
            <p:ph type="title"/>
          </p:nvPr>
        </p:nvSpPr>
        <p:spPr>
          <a:xfrm>
            <a:off x="508002" y="546100"/>
            <a:ext cx="9408366" cy="1333500"/>
          </a:xfrm>
        </p:spPr>
        <p:txBody>
          <a:bodyPr/>
          <a:lstStyle/>
          <a:p>
            <a:r>
              <a:rPr lang="en-US" dirty="0"/>
              <a:t>Is the usage of tobacco dependent on the education level of people?</a:t>
            </a:r>
          </a:p>
        </p:txBody>
      </p:sp>
      <p:pic>
        <p:nvPicPr>
          <p:cNvPr id="3" name="Picture 2">
            <a:extLst>
              <a:ext uri="{FF2B5EF4-FFF2-40B4-BE49-F238E27FC236}">
                <a16:creationId xmlns:a16="http://schemas.microsoft.com/office/drawing/2014/main" id="{59E7F15F-0B43-46A8-B8E6-94EE7D6D9672}"/>
              </a:ext>
            </a:extLst>
          </p:cNvPr>
          <p:cNvPicPr>
            <a:picLocks noChangeAspect="1"/>
          </p:cNvPicPr>
          <p:nvPr/>
        </p:nvPicPr>
        <p:blipFill>
          <a:blip r:embed="rId2"/>
          <a:stretch>
            <a:fillRect/>
          </a:stretch>
        </p:blipFill>
        <p:spPr>
          <a:xfrm>
            <a:off x="1715292" y="2370667"/>
            <a:ext cx="8761413" cy="1333500"/>
          </a:xfrm>
          <a:prstGeom prst="rect">
            <a:avLst/>
          </a:prstGeom>
        </p:spPr>
      </p:pic>
      <p:pic>
        <p:nvPicPr>
          <p:cNvPr id="4" name="Picture 3">
            <a:extLst>
              <a:ext uri="{FF2B5EF4-FFF2-40B4-BE49-F238E27FC236}">
                <a16:creationId xmlns:a16="http://schemas.microsoft.com/office/drawing/2014/main" id="{6A6002C6-4BA8-435F-A563-E43BADCC785E}"/>
              </a:ext>
            </a:extLst>
          </p:cNvPr>
          <p:cNvPicPr>
            <a:picLocks noChangeAspect="1"/>
          </p:cNvPicPr>
          <p:nvPr/>
        </p:nvPicPr>
        <p:blipFill>
          <a:blip r:embed="rId3"/>
          <a:stretch>
            <a:fillRect/>
          </a:stretch>
        </p:blipFill>
        <p:spPr>
          <a:xfrm>
            <a:off x="1572682" y="3530600"/>
            <a:ext cx="9283700" cy="3327400"/>
          </a:xfrm>
          <a:prstGeom prst="rect">
            <a:avLst/>
          </a:prstGeom>
        </p:spPr>
      </p:pic>
    </p:spTree>
    <p:extLst>
      <p:ext uri="{BB962C8B-B14F-4D97-AF65-F5344CB8AC3E}">
        <p14:creationId xmlns:p14="http://schemas.microsoft.com/office/powerpoint/2010/main" val="4127778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5A955-6697-4C44-83F6-9C846346BB35}"/>
              </a:ext>
            </a:extLst>
          </p:cNvPr>
          <p:cNvSpPr>
            <a:spLocks noGrp="1"/>
          </p:cNvSpPr>
          <p:nvPr>
            <p:ph type="title"/>
          </p:nvPr>
        </p:nvSpPr>
        <p:spPr>
          <a:xfrm>
            <a:off x="1717344" y="309034"/>
            <a:ext cx="8453906" cy="4872567"/>
          </a:xfrm>
        </p:spPr>
        <p:txBody>
          <a:bodyPr/>
          <a:lstStyle/>
          <a:p>
            <a:r>
              <a:rPr lang="en-US" sz="2200" b="1" dirty="0"/>
              <a:t>Is the Usage of Tobacco dependent on the Education Level of the consumer?</a:t>
            </a:r>
            <a:br>
              <a:rPr lang="en-US" sz="2200" b="1" dirty="0"/>
            </a:br>
            <a:br>
              <a:rPr lang="en-US" sz="2000" b="1" dirty="0"/>
            </a:br>
            <a:r>
              <a:rPr lang="en-US" sz="2000" dirty="0"/>
              <a:t>Based on the findings for 2018 there is a correlation between the number of tobacco users and their education levels. The findings per the research and data gathered, shows that the number and percentage of the Tobacco consumer reduces with the level of education. As shown in the Pie chart more 67% of the Tobacco Users have a High School Education or less than High School Education. 33% of the Tobacco Users had Some Post High School or College Degree.</a:t>
            </a:r>
            <a:br>
              <a:rPr lang="en-US" sz="1800" dirty="0"/>
            </a:br>
            <a:endParaRPr lang="en-US" sz="1800" dirty="0"/>
          </a:p>
        </p:txBody>
      </p:sp>
    </p:spTree>
    <p:extLst>
      <p:ext uri="{BB962C8B-B14F-4D97-AF65-F5344CB8AC3E}">
        <p14:creationId xmlns:p14="http://schemas.microsoft.com/office/powerpoint/2010/main" val="1359824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218E1-0172-460D-8A44-8ECCF42B472A}"/>
              </a:ext>
            </a:extLst>
          </p:cNvPr>
          <p:cNvSpPr>
            <a:spLocks noGrp="1"/>
          </p:cNvSpPr>
          <p:nvPr>
            <p:ph type="title"/>
          </p:nvPr>
        </p:nvSpPr>
        <p:spPr>
          <a:xfrm>
            <a:off x="1683170" y="2517743"/>
            <a:ext cx="8825660" cy="1822514"/>
          </a:xfrm>
        </p:spPr>
        <p:txBody>
          <a:bodyPr/>
          <a:lstStyle/>
          <a:p>
            <a:r>
              <a:rPr lang="en-US" sz="3600" b="1" dirty="0"/>
              <a:t>Project Conclusion –</a:t>
            </a:r>
            <a:br>
              <a:rPr lang="en-US" sz="3600" b="1" dirty="0"/>
            </a:br>
            <a:br>
              <a:rPr lang="en-US" sz="3600" dirty="0"/>
            </a:br>
            <a:r>
              <a:rPr lang="en-US" sz="3600" dirty="0"/>
              <a:t>Based on our research and data analysis, we have identified that Tobacco usage is higher in males with lower income and lower education.</a:t>
            </a:r>
          </a:p>
        </p:txBody>
      </p:sp>
    </p:spTree>
    <p:extLst>
      <p:ext uri="{BB962C8B-B14F-4D97-AF65-F5344CB8AC3E}">
        <p14:creationId xmlns:p14="http://schemas.microsoft.com/office/powerpoint/2010/main" val="7480273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BDA09-19E6-224C-A2AD-7E653084EF54}"/>
              </a:ext>
            </a:extLst>
          </p:cNvPr>
          <p:cNvSpPr>
            <a:spLocks noGrp="1"/>
          </p:cNvSpPr>
          <p:nvPr>
            <p:ph type="title"/>
          </p:nvPr>
        </p:nvSpPr>
        <p:spPr/>
        <p:txBody>
          <a:bodyPr/>
          <a:lstStyle/>
          <a:p>
            <a:r>
              <a:rPr lang="en-US" b="1" dirty="0"/>
              <a:t>Post- mortem</a:t>
            </a:r>
          </a:p>
        </p:txBody>
      </p:sp>
      <p:sp>
        <p:nvSpPr>
          <p:cNvPr id="3" name="Content Placeholder 2">
            <a:extLst>
              <a:ext uri="{FF2B5EF4-FFF2-40B4-BE49-F238E27FC236}">
                <a16:creationId xmlns:a16="http://schemas.microsoft.com/office/drawing/2014/main" id="{7451CB27-CB32-3944-B486-ED9AB037F75E}"/>
              </a:ext>
            </a:extLst>
          </p:cNvPr>
          <p:cNvSpPr>
            <a:spLocks noGrp="1"/>
          </p:cNvSpPr>
          <p:nvPr>
            <p:ph idx="1"/>
          </p:nvPr>
        </p:nvSpPr>
        <p:spPr>
          <a:xfrm>
            <a:off x="1154954" y="2408663"/>
            <a:ext cx="9648513" cy="4195337"/>
          </a:xfrm>
        </p:spPr>
        <p:txBody>
          <a:bodyPr>
            <a:normAutofit/>
          </a:bodyPr>
          <a:lstStyle/>
          <a:p>
            <a:r>
              <a:rPr lang="en-US" dirty="0"/>
              <a:t>Difficulties that arose, and how we dealt with them?</a:t>
            </a:r>
          </a:p>
          <a:p>
            <a:pPr lvl="1"/>
            <a:r>
              <a:rPr lang="en-US" dirty="0"/>
              <a:t>Time to work on project</a:t>
            </a:r>
          </a:p>
          <a:p>
            <a:pPr lvl="1"/>
            <a:r>
              <a:rPr lang="en-US" dirty="0"/>
              <a:t>Uploading to git due to file being too large to be able to upload</a:t>
            </a:r>
          </a:p>
          <a:p>
            <a:pPr lvl="1"/>
            <a:r>
              <a:rPr lang="en-US" dirty="0"/>
              <a:t>Merging the code and making sure it did not give any errors when code runs.</a:t>
            </a:r>
          </a:p>
          <a:p>
            <a:r>
              <a:rPr lang="en-US" dirty="0"/>
              <a:t>Additional questions that came up, and what would we research next, if we had two more weeks?</a:t>
            </a:r>
          </a:p>
          <a:p>
            <a:pPr lvl="1"/>
            <a:r>
              <a:rPr lang="en-US" dirty="0"/>
              <a:t>Would research any illness that are linked to tobacco usage.</a:t>
            </a:r>
          </a:p>
          <a:p>
            <a:pPr lvl="1"/>
            <a:r>
              <a:rPr lang="en-US" dirty="0"/>
              <a:t>Research the correlation between the amount of tobacco users and the level of healthcare they have.</a:t>
            </a:r>
          </a:p>
          <a:p>
            <a:pPr lvl="1"/>
            <a:r>
              <a:rPr lang="en-US" dirty="0"/>
              <a:t>And finally, research the tobacco usage in every continent and notice any trends with healthcare issues in those regions; maybe even a dive deeper into the countries if we notice a significant rise in a specific illness.</a:t>
            </a:r>
          </a:p>
          <a:p>
            <a:pPr lvl="1"/>
            <a:endParaRPr lang="en-US" dirty="0"/>
          </a:p>
        </p:txBody>
      </p:sp>
    </p:spTree>
    <p:extLst>
      <p:ext uri="{BB962C8B-B14F-4D97-AF65-F5344CB8AC3E}">
        <p14:creationId xmlns:p14="http://schemas.microsoft.com/office/powerpoint/2010/main" val="29324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2BEF-F323-402D-B2C2-BA83CB4C95C5}"/>
              </a:ext>
            </a:extLst>
          </p:cNvPr>
          <p:cNvSpPr>
            <a:spLocks noGrp="1"/>
          </p:cNvSpPr>
          <p:nvPr>
            <p:ph type="title"/>
          </p:nvPr>
        </p:nvSpPr>
        <p:spPr>
          <a:xfrm>
            <a:off x="1600200" y="982134"/>
            <a:ext cx="8483600" cy="3310466"/>
          </a:xfrm>
        </p:spPr>
        <p:txBody>
          <a:bodyPr/>
          <a:lstStyle/>
          <a:p>
            <a:r>
              <a:rPr lang="en-US" sz="2000" b="1" u="sng" dirty="0"/>
              <a:t>Hypothesis proposal</a:t>
            </a:r>
            <a:br>
              <a:rPr lang="en-US" sz="2000" b="1" u="sng" dirty="0"/>
            </a:br>
            <a:br>
              <a:rPr lang="en-US" sz="2000" dirty="0"/>
            </a:br>
            <a:r>
              <a:rPr lang="en-US" sz="2000" dirty="0"/>
              <a:t>There are different factors and correlations between tobacco users, such as gender, income and education. </a:t>
            </a:r>
            <a:br>
              <a:rPr lang="en-US" sz="2000" dirty="0"/>
            </a:br>
            <a:br>
              <a:rPr lang="en-US" sz="2000" dirty="0"/>
            </a:br>
            <a:r>
              <a:rPr lang="en-US" sz="2000" dirty="0"/>
              <a:t>What is the percentage of those who use tobacco in the U.S. and what is a common field amongst them. </a:t>
            </a:r>
            <a:br>
              <a:rPr lang="en-US" sz="2000" dirty="0"/>
            </a:br>
            <a:br>
              <a:rPr lang="en-US" sz="2000" dirty="0"/>
            </a:br>
            <a:r>
              <a:rPr lang="en-US" sz="2000" dirty="0"/>
              <a:t>Do they share a similar education and income level amongst the higher tobacco users and what is that percentage.</a:t>
            </a:r>
          </a:p>
        </p:txBody>
      </p:sp>
    </p:spTree>
    <p:extLst>
      <p:ext uri="{BB962C8B-B14F-4D97-AF65-F5344CB8AC3E}">
        <p14:creationId xmlns:p14="http://schemas.microsoft.com/office/powerpoint/2010/main" val="3770127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7FD06-32CB-4DEA-A69F-CF3A1D2D32BA}"/>
              </a:ext>
            </a:extLst>
          </p:cNvPr>
          <p:cNvSpPr>
            <a:spLocks noGrp="1"/>
          </p:cNvSpPr>
          <p:nvPr>
            <p:ph type="ctrTitle"/>
          </p:nvPr>
        </p:nvSpPr>
        <p:spPr>
          <a:xfrm>
            <a:off x="3457889" y="2370666"/>
            <a:ext cx="4957978" cy="1509248"/>
          </a:xfrm>
        </p:spPr>
        <p:txBody>
          <a:bodyPr/>
          <a:lstStyle/>
          <a:p>
            <a:r>
              <a:rPr lang="en-US" sz="7000" dirty="0"/>
              <a:t>Thankyou</a:t>
            </a:r>
          </a:p>
        </p:txBody>
      </p:sp>
    </p:spTree>
    <p:extLst>
      <p:ext uri="{BB962C8B-B14F-4D97-AF65-F5344CB8AC3E}">
        <p14:creationId xmlns:p14="http://schemas.microsoft.com/office/powerpoint/2010/main" val="2854703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C14B3-C777-FC40-8B7F-F35CFAE5E67E}"/>
              </a:ext>
            </a:extLst>
          </p:cNvPr>
          <p:cNvSpPr>
            <a:spLocks noGrp="1"/>
          </p:cNvSpPr>
          <p:nvPr>
            <p:ph type="title"/>
          </p:nvPr>
        </p:nvSpPr>
        <p:spPr/>
        <p:txBody>
          <a:bodyPr/>
          <a:lstStyle/>
          <a:p>
            <a:r>
              <a:rPr lang="en-US" dirty="0"/>
              <a:t>Questions?</a:t>
            </a:r>
          </a:p>
        </p:txBody>
      </p:sp>
      <p:pic>
        <p:nvPicPr>
          <p:cNvPr id="5" name="Content Placeholder 4" descr="A close up of a toy&#10;&#10;Description automatically generated">
            <a:extLst>
              <a:ext uri="{FF2B5EF4-FFF2-40B4-BE49-F238E27FC236}">
                <a16:creationId xmlns:a16="http://schemas.microsoft.com/office/drawing/2014/main" id="{6A4F0EF9-3D25-8940-8395-9C95F0D93BDA}"/>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4159403" y="2378791"/>
            <a:ext cx="3652160" cy="3652160"/>
          </a:xfrm>
        </p:spPr>
      </p:pic>
      <p:sp>
        <p:nvSpPr>
          <p:cNvPr id="6" name="TextBox 5">
            <a:extLst>
              <a:ext uri="{FF2B5EF4-FFF2-40B4-BE49-F238E27FC236}">
                <a16:creationId xmlns:a16="http://schemas.microsoft.com/office/drawing/2014/main" id="{01C6A822-D74E-1C47-8D1F-3DBC7E95BE37}"/>
              </a:ext>
            </a:extLst>
          </p:cNvPr>
          <p:cNvSpPr txBox="1"/>
          <p:nvPr/>
        </p:nvSpPr>
        <p:spPr>
          <a:xfrm>
            <a:off x="4159403" y="6018540"/>
            <a:ext cx="3652160" cy="230832"/>
          </a:xfrm>
          <a:prstGeom prst="rect">
            <a:avLst/>
          </a:prstGeom>
          <a:noFill/>
        </p:spPr>
        <p:txBody>
          <a:bodyPr wrap="square" rtlCol="0">
            <a:spAutoFit/>
          </a:bodyPr>
          <a:lstStyle/>
          <a:p>
            <a:r>
              <a:rPr lang="en-US" sz="900">
                <a:hlinkClick r:id="rId3" tooltip="http://www.mrscienceshow.com/2010/06/bring-us-your-burning-science-questions.html"/>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1430475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7C619-ACF5-4685-8422-5060C518CB23}"/>
              </a:ext>
            </a:extLst>
          </p:cNvPr>
          <p:cNvSpPr>
            <a:spLocks noGrp="1"/>
          </p:cNvSpPr>
          <p:nvPr>
            <p:ph type="title"/>
          </p:nvPr>
        </p:nvSpPr>
        <p:spPr>
          <a:xfrm>
            <a:off x="1154955" y="1295400"/>
            <a:ext cx="2793158" cy="3316358"/>
          </a:xfrm>
        </p:spPr>
        <p:txBody>
          <a:bodyPr/>
          <a:lstStyle/>
          <a:p>
            <a:r>
              <a:rPr lang="en-US" dirty="0"/>
              <a:t>Where </a:t>
            </a:r>
            <a:r>
              <a:rPr lang="en-US" dirty="0">
                <a:solidFill>
                  <a:schemeClr val="bg1"/>
                </a:solidFill>
              </a:rPr>
              <a:t>and how did we find the data we used to answer these questi</a:t>
            </a:r>
            <a:r>
              <a:rPr lang="en-US" sz="2000" dirty="0">
                <a:solidFill>
                  <a:schemeClr val="bg1"/>
                </a:solidFill>
              </a:rPr>
              <a:t>ons?</a:t>
            </a:r>
            <a:br>
              <a:rPr lang="en-US" sz="2000" dirty="0"/>
            </a:br>
            <a:r>
              <a:rPr lang="en-US" dirty="0"/>
              <a:t> </a:t>
            </a:r>
          </a:p>
        </p:txBody>
      </p:sp>
      <p:sp>
        <p:nvSpPr>
          <p:cNvPr id="3" name="Content Placeholder 2">
            <a:extLst>
              <a:ext uri="{FF2B5EF4-FFF2-40B4-BE49-F238E27FC236}">
                <a16:creationId xmlns:a16="http://schemas.microsoft.com/office/drawing/2014/main" id="{EA6F93EF-299E-45B5-A4D4-4278F2E59341}"/>
              </a:ext>
            </a:extLst>
          </p:cNvPr>
          <p:cNvSpPr>
            <a:spLocks noGrp="1"/>
          </p:cNvSpPr>
          <p:nvPr>
            <p:ph idx="1"/>
          </p:nvPr>
        </p:nvSpPr>
        <p:spPr/>
        <p:txBody>
          <a:bodyPr>
            <a:normAutofit/>
          </a:bodyPr>
          <a:lstStyle/>
          <a:p>
            <a:r>
              <a:rPr lang="en-US" dirty="0"/>
              <a:t>We found the tobacco related data on CDC website (Centers for Disease Control and Prevention).</a:t>
            </a:r>
          </a:p>
          <a:p>
            <a:r>
              <a:rPr lang="en-US" dirty="0"/>
              <a:t>The data is from Behavioral Risk Factor Surveillance System (BRFSS). This is the nation's premier system of health-related telephone surveys that collect state data about U.S. residents regarding their health-related risk behaviors, chronic health conditions, and use of preventive services.</a:t>
            </a:r>
          </a:p>
          <a:p>
            <a:r>
              <a:rPr lang="en-US" dirty="0"/>
              <a:t>The data is from 2011 to 2018 for all states of America.</a:t>
            </a:r>
          </a:p>
        </p:txBody>
      </p:sp>
    </p:spTree>
    <p:extLst>
      <p:ext uri="{BB962C8B-B14F-4D97-AF65-F5344CB8AC3E}">
        <p14:creationId xmlns:p14="http://schemas.microsoft.com/office/powerpoint/2010/main" val="1572718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5323E-0D8D-42AC-8923-E66D421C55D2}"/>
              </a:ext>
            </a:extLst>
          </p:cNvPr>
          <p:cNvSpPr>
            <a:spLocks noGrp="1"/>
          </p:cNvSpPr>
          <p:nvPr>
            <p:ph type="title"/>
          </p:nvPr>
        </p:nvSpPr>
        <p:spPr>
          <a:xfrm>
            <a:off x="1148798" y="1063417"/>
            <a:ext cx="5596559" cy="1372986"/>
          </a:xfrm>
        </p:spPr>
        <p:txBody>
          <a:bodyPr/>
          <a:lstStyle/>
          <a:p>
            <a:r>
              <a:rPr lang="en-US" b="1" dirty="0"/>
              <a:t>Research questions</a:t>
            </a:r>
          </a:p>
        </p:txBody>
      </p:sp>
      <p:sp>
        <p:nvSpPr>
          <p:cNvPr id="3" name="Text Placeholder 2">
            <a:extLst>
              <a:ext uri="{FF2B5EF4-FFF2-40B4-BE49-F238E27FC236}">
                <a16:creationId xmlns:a16="http://schemas.microsoft.com/office/drawing/2014/main" id="{78E05D33-0474-4FD9-9A20-E65B00E1C3DA}"/>
              </a:ext>
            </a:extLst>
          </p:cNvPr>
          <p:cNvSpPr>
            <a:spLocks noGrp="1"/>
          </p:cNvSpPr>
          <p:nvPr>
            <p:ph type="body" sz="half" idx="2"/>
          </p:nvPr>
        </p:nvSpPr>
        <p:spPr>
          <a:xfrm>
            <a:off x="1148798" y="3781839"/>
            <a:ext cx="9976872" cy="2605709"/>
          </a:xfrm>
        </p:spPr>
        <p:txBody>
          <a:bodyPr>
            <a:normAutofit/>
          </a:bodyPr>
          <a:lstStyle/>
          <a:p>
            <a:pPr marL="285750" lvl="0" indent="-285750">
              <a:buFont typeface="Arial" panose="020B0604020202020204" pitchFamily="34" charset="0"/>
              <a:buChar char="•"/>
            </a:pPr>
            <a:r>
              <a:rPr lang="en-US" sz="2000" dirty="0"/>
              <a:t>What is the Percentage of people in the United States who use tobacco?  </a:t>
            </a:r>
          </a:p>
          <a:p>
            <a:pPr marL="285750" lvl="0" indent="-285750">
              <a:buFont typeface="Arial" panose="020B0604020202020204" pitchFamily="34" charset="0"/>
              <a:buChar char="•"/>
            </a:pPr>
            <a:r>
              <a:rPr lang="en-US" sz="2000" dirty="0"/>
              <a:t>Does income level lead to an increase or decrease in tobacco usage?</a:t>
            </a:r>
          </a:p>
          <a:p>
            <a:pPr marL="285750" lvl="0" indent="-285750">
              <a:buFont typeface="Arial" panose="020B0604020202020204" pitchFamily="34" charset="0"/>
              <a:buChar char="•"/>
            </a:pPr>
            <a:r>
              <a:rPr lang="en-US" sz="2000" dirty="0"/>
              <a:t>Is the usage of tobacco dependent on the education level of people?</a:t>
            </a:r>
          </a:p>
          <a:p>
            <a:endParaRPr lang="en-US" sz="2000" dirty="0"/>
          </a:p>
        </p:txBody>
      </p:sp>
      <p:sp>
        <p:nvSpPr>
          <p:cNvPr id="4" name="AutoShape 2" descr="Image result for research questions">
            <a:extLst>
              <a:ext uri="{FF2B5EF4-FFF2-40B4-BE49-F238E27FC236}">
                <a16:creationId xmlns:a16="http://schemas.microsoft.com/office/drawing/2014/main" id="{D599827B-1E23-47E3-8AED-58F30B1B3D8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descr="Image result for research questions">
            <a:extLst>
              <a:ext uri="{FF2B5EF4-FFF2-40B4-BE49-F238E27FC236}">
                <a16:creationId xmlns:a16="http://schemas.microsoft.com/office/drawing/2014/main" id="{93F5012C-9200-4668-B63B-9B5C870AFC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7078" y="878372"/>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678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93E4-C935-4BD1-A17D-0CC0A409161D}"/>
              </a:ext>
            </a:extLst>
          </p:cNvPr>
          <p:cNvSpPr>
            <a:spLocks noGrp="1"/>
          </p:cNvSpPr>
          <p:nvPr>
            <p:ph type="title"/>
          </p:nvPr>
        </p:nvSpPr>
        <p:spPr/>
        <p:txBody>
          <a:bodyPr/>
          <a:lstStyle/>
          <a:p>
            <a:r>
              <a:rPr lang="en-US" dirty="0"/>
              <a:t>Data Clean-Up and Exploration</a:t>
            </a:r>
          </a:p>
        </p:txBody>
      </p:sp>
      <p:sp>
        <p:nvSpPr>
          <p:cNvPr id="3" name="Content Placeholder 2">
            <a:extLst>
              <a:ext uri="{FF2B5EF4-FFF2-40B4-BE49-F238E27FC236}">
                <a16:creationId xmlns:a16="http://schemas.microsoft.com/office/drawing/2014/main" id="{3A579282-28ED-4650-8717-0AF6926E661D}"/>
              </a:ext>
            </a:extLst>
          </p:cNvPr>
          <p:cNvSpPr>
            <a:spLocks noGrp="1"/>
          </p:cNvSpPr>
          <p:nvPr>
            <p:ph idx="1"/>
          </p:nvPr>
        </p:nvSpPr>
        <p:spPr>
          <a:xfrm>
            <a:off x="1683170" y="2828787"/>
            <a:ext cx="8825659" cy="2803387"/>
          </a:xfrm>
        </p:spPr>
        <p:txBody>
          <a:bodyPr/>
          <a:lstStyle/>
          <a:p>
            <a:r>
              <a:rPr lang="en-US" sz="2000" dirty="0"/>
              <a:t>Loaded the BRFSS Data File</a:t>
            </a:r>
          </a:p>
          <a:p>
            <a:r>
              <a:rPr lang="en-US" sz="2000" dirty="0"/>
              <a:t>Read the complete BRFSS data and extract only Tobacco related rows and saved the output to new csv file</a:t>
            </a:r>
          </a:p>
          <a:p>
            <a:r>
              <a:rPr lang="en-US" sz="2000" dirty="0"/>
              <a:t>Read the new tobacco csv file</a:t>
            </a:r>
          </a:p>
          <a:p>
            <a:r>
              <a:rPr lang="en-US" sz="2000" dirty="0"/>
              <a:t>Next, we filtered out the year 2018 data for all States and deleted the columns that were not being used. </a:t>
            </a:r>
          </a:p>
          <a:p>
            <a:r>
              <a:rPr lang="en-US" sz="2000" dirty="0"/>
              <a:t>Next, we filtered out the US territories (like Guam and Puerto Rico)</a:t>
            </a:r>
          </a:p>
          <a:p>
            <a:endParaRPr lang="en-US" dirty="0"/>
          </a:p>
        </p:txBody>
      </p:sp>
    </p:spTree>
    <p:extLst>
      <p:ext uri="{BB962C8B-B14F-4D97-AF65-F5344CB8AC3E}">
        <p14:creationId xmlns:p14="http://schemas.microsoft.com/office/powerpoint/2010/main" val="441127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34B5AF-8D1D-4330-8F15-58DD78375050}"/>
              </a:ext>
            </a:extLst>
          </p:cNvPr>
          <p:cNvPicPr>
            <a:picLocks noChangeAspect="1"/>
          </p:cNvPicPr>
          <p:nvPr/>
        </p:nvPicPr>
        <p:blipFill>
          <a:blip r:embed="rId2"/>
          <a:stretch>
            <a:fillRect/>
          </a:stretch>
        </p:blipFill>
        <p:spPr>
          <a:xfrm>
            <a:off x="927100" y="377701"/>
            <a:ext cx="10528300" cy="6215053"/>
          </a:xfrm>
          <a:prstGeom prst="rect">
            <a:avLst/>
          </a:prstGeom>
        </p:spPr>
      </p:pic>
    </p:spTree>
    <p:extLst>
      <p:ext uri="{BB962C8B-B14F-4D97-AF65-F5344CB8AC3E}">
        <p14:creationId xmlns:p14="http://schemas.microsoft.com/office/powerpoint/2010/main" val="1097333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FF7F0-1012-4D7B-B577-D6B53D8141E0}"/>
              </a:ext>
            </a:extLst>
          </p:cNvPr>
          <p:cNvSpPr>
            <a:spLocks noGrp="1"/>
          </p:cNvSpPr>
          <p:nvPr>
            <p:ph type="title"/>
          </p:nvPr>
        </p:nvSpPr>
        <p:spPr>
          <a:xfrm>
            <a:off x="2188624" y="1987825"/>
            <a:ext cx="8095063" cy="999407"/>
          </a:xfrm>
        </p:spPr>
        <p:txBody>
          <a:bodyPr/>
          <a:lstStyle/>
          <a:p>
            <a:r>
              <a:rPr lang="en-US" dirty="0"/>
              <a:t> </a:t>
            </a:r>
            <a:r>
              <a:rPr lang="en-US" sz="5000" b="1" dirty="0"/>
              <a:t>Research Question  - 1</a:t>
            </a:r>
          </a:p>
        </p:txBody>
      </p:sp>
    </p:spTree>
    <p:extLst>
      <p:ext uri="{BB962C8B-B14F-4D97-AF65-F5344CB8AC3E}">
        <p14:creationId xmlns:p14="http://schemas.microsoft.com/office/powerpoint/2010/main" val="1749214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128EB-EDFD-2245-B451-A2D0B2702165}"/>
              </a:ext>
            </a:extLst>
          </p:cNvPr>
          <p:cNvSpPr>
            <a:spLocks noGrp="1"/>
          </p:cNvSpPr>
          <p:nvPr>
            <p:ph type="title"/>
          </p:nvPr>
        </p:nvSpPr>
        <p:spPr/>
        <p:txBody>
          <a:bodyPr>
            <a:normAutofit fontScale="90000"/>
          </a:bodyPr>
          <a:lstStyle/>
          <a:p>
            <a:r>
              <a:rPr lang="en-US" dirty="0"/>
              <a:t>What is the Percentage of Tobacco </a:t>
            </a:r>
            <a:br>
              <a:rPr lang="en-US" dirty="0"/>
            </a:br>
            <a:r>
              <a:rPr lang="en-US" dirty="0"/>
              <a:t>consumers across the United States? </a:t>
            </a:r>
          </a:p>
        </p:txBody>
      </p:sp>
      <p:sp>
        <p:nvSpPr>
          <p:cNvPr id="3" name="Content Placeholder 2">
            <a:extLst>
              <a:ext uri="{FF2B5EF4-FFF2-40B4-BE49-F238E27FC236}">
                <a16:creationId xmlns:a16="http://schemas.microsoft.com/office/drawing/2014/main" id="{DF0F1976-4A25-9F45-B3D8-04FCE53F6609}"/>
              </a:ext>
            </a:extLst>
          </p:cNvPr>
          <p:cNvSpPr>
            <a:spLocks noGrp="1"/>
          </p:cNvSpPr>
          <p:nvPr>
            <p:ph idx="1"/>
          </p:nvPr>
        </p:nvSpPr>
        <p:spPr>
          <a:xfrm>
            <a:off x="1154954" y="2531944"/>
            <a:ext cx="9950368" cy="3630683"/>
          </a:xfrm>
        </p:spPr>
        <p:txBody>
          <a:bodyPr>
            <a:normAutofit/>
          </a:bodyPr>
          <a:lstStyle/>
          <a:p>
            <a:pPr marL="0" indent="0">
              <a:buNone/>
            </a:pPr>
            <a:r>
              <a:rPr lang="en-US" sz="2000" dirty="0"/>
              <a:t>Steps followed-</a:t>
            </a:r>
          </a:p>
          <a:p>
            <a:pPr marL="0" indent="0">
              <a:buNone/>
            </a:pPr>
            <a:endParaRPr lang="en-US" sz="2000" dirty="0"/>
          </a:p>
          <a:p>
            <a:r>
              <a:rPr lang="en-US" sz="2000" dirty="0"/>
              <a:t>Clean up process - consisted of filtering the tobacco related data for year 2018 for all 50 states of America.</a:t>
            </a:r>
          </a:p>
          <a:p>
            <a:r>
              <a:rPr lang="en-US" sz="2000" dirty="0"/>
              <a:t>Applied group-by function on each state and calculated the Percentage of tobacco users for each state of US. </a:t>
            </a:r>
          </a:p>
          <a:p>
            <a:r>
              <a:rPr lang="en-US" sz="2000" dirty="0"/>
              <a:t>Selected a </a:t>
            </a:r>
            <a:r>
              <a:rPr lang="en-US" sz="2000" b="1" dirty="0"/>
              <a:t>bar chart </a:t>
            </a:r>
            <a:r>
              <a:rPr lang="en-US" sz="2000" dirty="0"/>
              <a:t>to show percentage of tobacco users across each state within the US.</a:t>
            </a:r>
          </a:p>
        </p:txBody>
      </p:sp>
      <p:pic>
        <p:nvPicPr>
          <p:cNvPr id="4" name="Picture 3">
            <a:extLst>
              <a:ext uri="{FF2B5EF4-FFF2-40B4-BE49-F238E27FC236}">
                <a16:creationId xmlns:a16="http://schemas.microsoft.com/office/drawing/2014/main" id="{5B900D3B-4C23-49BC-9D5C-B29052F17849}"/>
              </a:ext>
            </a:extLst>
          </p:cNvPr>
          <p:cNvPicPr>
            <a:picLocks noChangeAspect="1"/>
          </p:cNvPicPr>
          <p:nvPr/>
        </p:nvPicPr>
        <p:blipFill>
          <a:blip r:embed="rId2"/>
          <a:stretch>
            <a:fillRect/>
          </a:stretch>
        </p:blipFill>
        <p:spPr>
          <a:xfrm>
            <a:off x="9028199" y="511064"/>
            <a:ext cx="2077123" cy="1595224"/>
          </a:xfrm>
          <a:prstGeom prst="rect">
            <a:avLst/>
          </a:prstGeom>
        </p:spPr>
      </p:pic>
    </p:spTree>
    <p:extLst>
      <p:ext uri="{BB962C8B-B14F-4D97-AF65-F5344CB8AC3E}">
        <p14:creationId xmlns:p14="http://schemas.microsoft.com/office/powerpoint/2010/main" val="29552130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2751</TotalTime>
  <Words>1030</Words>
  <Application>Microsoft Office PowerPoint</Application>
  <PresentationFormat>Widescreen</PresentationFormat>
  <Paragraphs>75</Paragraphs>
  <Slides>31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Century Gothic</vt:lpstr>
      <vt:lpstr>Helvetica Neue</vt:lpstr>
      <vt:lpstr>Wingdings</vt:lpstr>
      <vt:lpstr>Wingdings 3</vt:lpstr>
      <vt:lpstr>Ion Boardroom</vt:lpstr>
      <vt:lpstr>Tobacco Usage in USA</vt:lpstr>
      <vt:lpstr>Why Tobacco?</vt:lpstr>
      <vt:lpstr>Hypothesis proposal  There are different factors and correlations between tobacco users, such as gender, income and education.   What is the percentage of those who use tobacco in the U.S. and what is a common field amongst them.   Do they share a similar education and income level amongst the higher tobacco users and what is that percentage.</vt:lpstr>
      <vt:lpstr>Where and how did we find the data we used to answer these questions?  </vt:lpstr>
      <vt:lpstr>Research questions</vt:lpstr>
      <vt:lpstr>Data Clean-Up and Exploration</vt:lpstr>
      <vt:lpstr>PowerPoint Presentation</vt:lpstr>
      <vt:lpstr> Research Question  - 1</vt:lpstr>
      <vt:lpstr>What is the Percentage of Tobacco  consumers across the United States? </vt:lpstr>
      <vt:lpstr>What is the Percentage of Tobacco  consumers across the United States? </vt:lpstr>
      <vt:lpstr>What is the Percentage of Tobacco users (male vs female) across the United States? </vt:lpstr>
      <vt:lpstr>Percentage of Former versus Current smokers</vt:lpstr>
      <vt:lpstr>PowerPoint Presentation</vt:lpstr>
      <vt:lpstr>API call to identify the Average Percentage of Tobacco Users over the last 8 years</vt:lpstr>
      <vt:lpstr>API call to identify the Average Percentage of Tobacco Users over the last 8 years</vt:lpstr>
      <vt:lpstr>API call to identify the Average Percentage of Tobacco Users over the last 8 years</vt:lpstr>
      <vt:lpstr>PowerPoint Presentation</vt:lpstr>
      <vt:lpstr> Research Question  - 2</vt:lpstr>
      <vt:lpstr>Does the income level lead to an increase or decrease in tobacco usage? </vt:lpstr>
      <vt:lpstr>Does the income level lead to an increase or decrease in tobacco usage? </vt:lpstr>
      <vt:lpstr>Does the income level lead to an increase or decrease in tobacco usage? </vt:lpstr>
      <vt:lpstr>Final analysis on income vs tobacco usage</vt:lpstr>
      <vt:lpstr> Research Question  - 3</vt:lpstr>
      <vt:lpstr>Is the usage of tobacco dependent on the education level of people?</vt:lpstr>
      <vt:lpstr>Is the usage of tobacco dependent on the education level of people?</vt:lpstr>
      <vt:lpstr>Is the usage of tobacco dependent on the education level of people?</vt:lpstr>
      <vt:lpstr>Is the Usage of Tobacco dependent on the Education Level of the consumer?  Based on the findings for 2018 there is a correlation between the number of tobacco users and their education levels. The findings per the research and data gathered, shows that the number and percentage of the Tobacco consumer reduces with the level of education. As shown in the Pie chart more 67% of the Tobacco Users have a High School Education or less than High School Education. 33% of the Tobacco Users had Some Post High School or College Degree. </vt:lpstr>
      <vt:lpstr>Project Conclusion –  Based on our research and data analysis, we have identified that Tobacco usage is higher in males with lower income and lower education.</vt:lpstr>
      <vt:lpstr>Post- mortem</vt:lpstr>
      <vt:lpstr>Thankyou</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Tobacco Usage in USA</dc:title>
  <dc:creator>Shweta Kalavar</dc:creator>
  <cp:lastModifiedBy>miva</cp:lastModifiedBy>
  <cp:revision>79</cp:revision>
  <dcterms:created xsi:type="dcterms:W3CDTF">2019-09-30T22:36:51Z</dcterms:created>
  <dcterms:modified xsi:type="dcterms:W3CDTF">2019-10-03T00:01:00Z</dcterms:modified>
</cp:coreProperties>
</file>