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36"/>
  </p:notesMasterIdLst>
  <p:handoutMasterIdLst>
    <p:handoutMasterId r:id="rId37"/>
  </p:handoutMasterIdLst>
  <p:sldIdLst>
    <p:sldId id="268" r:id="rId5"/>
    <p:sldId id="271" r:id="rId6"/>
    <p:sldId id="300" r:id="rId7"/>
    <p:sldId id="299" r:id="rId8"/>
    <p:sldId id="277" r:id="rId9"/>
    <p:sldId id="278" r:id="rId10"/>
    <p:sldId id="280" r:id="rId11"/>
    <p:sldId id="279" r:id="rId12"/>
    <p:sldId id="281" r:id="rId13"/>
    <p:sldId id="283" r:id="rId14"/>
    <p:sldId id="301" r:id="rId15"/>
    <p:sldId id="284" r:id="rId16"/>
    <p:sldId id="285" r:id="rId17"/>
    <p:sldId id="287" r:id="rId18"/>
    <p:sldId id="288" r:id="rId19"/>
    <p:sldId id="294" r:id="rId20"/>
    <p:sldId id="289" r:id="rId21"/>
    <p:sldId id="295" r:id="rId22"/>
    <p:sldId id="296" r:id="rId23"/>
    <p:sldId id="290" r:id="rId24"/>
    <p:sldId id="291" r:id="rId25"/>
    <p:sldId id="297" r:id="rId26"/>
    <p:sldId id="292" r:id="rId27"/>
    <p:sldId id="298" r:id="rId28"/>
    <p:sldId id="302" r:id="rId29"/>
    <p:sldId id="303" r:id="rId30"/>
    <p:sldId id="304" r:id="rId31"/>
    <p:sldId id="305" r:id="rId32"/>
    <p:sldId id="306" r:id="rId33"/>
    <p:sldId id="307" r:id="rId34"/>
    <p:sldId id="293" r:id="rId35"/>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79132" autoAdjust="0"/>
  </p:normalViewPr>
  <p:slideViewPr>
    <p:cSldViewPr snapToGrid="0">
      <p:cViewPr varScale="1">
        <p:scale>
          <a:sx n="90" d="100"/>
          <a:sy n="90" d="100"/>
        </p:scale>
        <p:origin x="1332" y="-942"/>
      </p:cViewPr>
      <p:guideLst/>
    </p:cSldViewPr>
  </p:slideViewPr>
  <p:notesTextViewPr>
    <p:cViewPr>
      <p:scale>
        <a:sx n="1" d="1"/>
        <a:sy n="1" d="1"/>
      </p:scale>
      <p:origin x="0" y="0"/>
    </p:cViewPr>
  </p:notesTextViewPr>
  <p:notesViewPr>
    <p:cSldViewPr snapToGrid="0">
      <p:cViewPr varScale="1">
        <p:scale>
          <a:sx n="77" d="100"/>
          <a:sy n="77"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94FFE89-DD1A-434A-B46E-FC01616819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705BBA22-1009-4062-B497-20D4D1F420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592F9BB-E9D3-4971-98B6-25B67B790E54}" type="datetime1">
              <a:rPr lang="zh-CN" altLang="en-US" smtClean="0">
                <a:latin typeface="Microsoft YaHei UI" panose="020B0503020204020204" pitchFamily="34" charset="-122"/>
                <a:ea typeface="Microsoft YaHei UI" panose="020B0503020204020204" pitchFamily="34" charset="-122"/>
              </a:rPr>
              <a:t>2019/10/16</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265305A3-EF7C-4109-870C-75957F87F8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A65183E6-2BF7-4148-8288-DCAD651FB9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6FCA6C9-E2E2-4922-B1A7-E6462166C8C6}"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00596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A3150C38-C506-467B-8DC0-1448EE621FE9}" type="datetime1">
              <a:rPr lang="zh-CN" altLang="en-US" smtClean="0"/>
              <a:pPr/>
              <a:t>2019/10/16</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22C70E52-1238-4A7F-867E-2F90BFCA0D60}" type="slidenum">
              <a:rPr lang="en-US" altLang="zh-CN" smtClean="0"/>
              <a:pPr/>
              <a:t>‹#›</a:t>
            </a:fld>
            <a:endParaRPr lang="zh-CN" altLang="en-US"/>
          </a:p>
        </p:txBody>
      </p:sp>
    </p:spTree>
    <p:extLst>
      <p:ext uri="{BB962C8B-B14F-4D97-AF65-F5344CB8AC3E}">
        <p14:creationId xmlns:p14="http://schemas.microsoft.com/office/powerpoint/2010/main" val="3534581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41559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96410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err="1">
                <a:latin typeface="Microsoft YaHei UI" panose="020B0503020204020204" pitchFamily="34" charset="-122"/>
                <a:ea typeface="Microsoft YaHei UI" panose="020B0503020204020204" pitchFamily="34" charset="-122"/>
              </a:rPr>
              <a:t>ResourceLoader</a:t>
            </a:r>
            <a:r>
              <a:rPr lang="zh-CN" altLang="en-US" dirty="0">
                <a:latin typeface="Microsoft YaHei UI" panose="020B0503020204020204" pitchFamily="34" charset="-122"/>
                <a:ea typeface="Microsoft YaHei UI" panose="020B0503020204020204" pitchFamily="34" charset="-122"/>
              </a:rPr>
              <a:t>为资源加载器接口，不同的</a:t>
            </a:r>
            <a:r>
              <a:rPr lang="en-US" altLang="zh-CN" dirty="0" err="1">
                <a:latin typeface="Microsoft YaHei UI" panose="020B0503020204020204" pitchFamily="34" charset="-122"/>
                <a:ea typeface="Microsoft YaHei UI" panose="020B0503020204020204" pitchFamily="34" charset="-122"/>
              </a:rPr>
              <a:t>ResourceLoader</a:t>
            </a:r>
            <a:r>
              <a:rPr lang="zh-CN" altLang="en-US" dirty="0">
                <a:latin typeface="Microsoft YaHei UI" panose="020B0503020204020204" pitchFamily="34" charset="-122"/>
                <a:ea typeface="Microsoft YaHei UI" panose="020B0503020204020204" pitchFamily="34" charset="-122"/>
              </a:rPr>
              <a:t>实现了不同的加载资源文件的方式</a:t>
            </a: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r>
              <a:rPr lang="en-US" altLang="zh-CN" dirty="0" err="1">
                <a:latin typeface="Microsoft YaHei UI" panose="020B0503020204020204" pitchFamily="34" charset="-122"/>
                <a:ea typeface="Microsoft YaHei UI" panose="020B0503020204020204" pitchFamily="34" charset="-122"/>
              </a:rPr>
              <a:t>primarySources</a:t>
            </a:r>
            <a:r>
              <a:rPr lang="zh-CN" altLang="en-US" dirty="0">
                <a:latin typeface="Microsoft YaHei UI" panose="020B0503020204020204" pitchFamily="34" charset="-122"/>
                <a:ea typeface="Microsoft YaHei UI" panose="020B0503020204020204" pitchFamily="34" charset="-122"/>
              </a:rPr>
              <a:t>在当前的步骤来看只是将启动类</a:t>
            </a:r>
            <a:r>
              <a:rPr lang="en-US" altLang="zh-CN" dirty="0">
                <a:latin typeface="Microsoft YaHei UI" panose="020B0503020204020204" pitchFamily="34" charset="-122"/>
                <a:ea typeface="Microsoft YaHei UI" panose="020B0503020204020204" pitchFamily="34" charset="-122"/>
              </a:rPr>
              <a:t>Class</a:t>
            </a:r>
            <a:r>
              <a:rPr lang="zh-CN" altLang="en-US" dirty="0">
                <a:latin typeface="Microsoft YaHei UI" panose="020B0503020204020204" pitchFamily="34" charset="-122"/>
                <a:ea typeface="Microsoft YaHei UI" panose="020B0503020204020204" pitchFamily="34" charset="-122"/>
              </a:rPr>
              <a:t>放入一个集合中</a:t>
            </a: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r>
              <a:rPr lang="en-US" altLang="zh-CN" dirty="0" err="1">
                <a:latin typeface="Microsoft YaHei UI" panose="020B0503020204020204" pitchFamily="34" charset="-122"/>
                <a:ea typeface="Microsoft YaHei UI" panose="020B0503020204020204" pitchFamily="34" charset="-122"/>
              </a:rPr>
              <a:t>deduceFromClasspath</a:t>
            </a:r>
            <a:r>
              <a:rPr lang="zh-CN" altLang="en-US" dirty="0">
                <a:latin typeface="Microsoft YaHei UI" panose="020B0503020204020204" pitchFamily="34" charset="-122"/>
                <a:ea typeface="Microsoft YaHei UI" panose="020B0503020204020204" pitchFamily="34" charset="-122"/>
              </a:rPr>
              <a:t>往后看</a:t>
            </a: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endParaRPr lang="en-US" altLang="zh-CN" dirty="0">
              <a:latin typeface="Microsoft YaHei UI" panose="020B0503020204020204" pitchFamily="34" charset="-122"/>
              <a:ea typeface="Microsoft YaHei UI" panose="020B0503020204020204" pitchFamily="34" charset="-122"/>
            </a:endParaRPr>
          </a:p>
          <a:p>
            <a:pPr marL="0" indent="0">
              <a:buNone/>
            </a:pP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11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64192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latin typeface="Microsoft YaHei UI" panose="020B0503020204020204" pitchFamily="34" charset="-122"/>
                <a:ea typeface="Microsoft YaHei UI" panose="020B0503020204020204" pitchFamily="34" charset="-122"/>
              </a:rPr>
              <a:t>这里拿到的</a:t>
            </a:r>
            <a:r>
              <a:rPr lang="en-US" altLang="zh-CN" dirty="0">
                <a:latin typeface="Microsoft YaHei UI" panose="020B0503020204020204" pitchFamily="34" charset="-122"/>
                <a:ea typeface="Microsoft YaHei UI" panose="020B0503020204020204" pitchFamily="34" charset="-122"/>
              </a:rPr>
              <a:t>main</a:t>
            </a:r>
            <a:r>
              <a:rPr lang="zh-CN" altLang="en-US" dirty="0">
                <a:latin typeface="Microsoft YaHei UI" panose="020B0503020204020204" pitchFamily="34" charset="-122"/>
                <a:ea typeface="Microsoft YaHei UI" panose="020B0503020204020204" pitchFamily="34" charset="-122"/>
              </a:rPr>
              <a:t>方法所在的类，主要是与日志打印相关</a:t>
            </a:r>
            <a:endParaRPr lang="en-US" altLang="zh-CN" dirty="0">
              <a:latin typeface="Microsoft YaHei UI" panose="020B0503020204020204" pitchFamily="34" charset="-122"/>
              <a:ea typeface="Microsoft YaHei UI" panose="020B0503020204020204" pitchFamily="34" charset="-122"/>
            </a:endParaRPr>
          </a:p>
          <a:p>
            <a:pPr marL="0" indent="0">
              <a:buNone/>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12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28316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13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76657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14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87204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15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83810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16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84715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17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45015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latin typeface="Microsoft YaHei UI" panose="020B0503020204020204" pitchFamily="34" charset="-122"/>
                <a:ea typeface="Microsoft YaHei UI" panose="020B0503020204020204" pitchFamily="34" charset="-122"/>
              </a:rPr>
              <a:t>1. </a:t>
            </a:r>
            <a:r>
              <a:rPr lang="zh-CN" altLang="en-US" dirty="0">
                <a:latin typeface="Microsoft YaHei UI" panose="020B0503020204020204" pitchFamily="34" charset="-122"/>
                <a:ea typeface="Microsoft YaHei UI" panose="020B0503020204020204" pitchFamily="34" charset="-122"/>
              </a:rPr>
              <a:t>类型转换器用于例如前后端数据类型的转换</a:t>
            </a:r>
            <a:endParaRPr lang="en-US" altLang="zh-CN" dirty="0">
              <a:latin typeface="Microsoft YaHei UI" panose="020B0503020204020204" pitchFamily="34" charset="-122"/>
              <a:ea typeface="Microsoft YaHei UI" panose="020B0503020204020204" pitchFamily="34" charset="-122"/>
            </a:endParaRPr>
          </a:p>
          <a:p>
            <a:pPr marL="0" indent="0">
              <a:buNone/>
            </a:pPr>
            <a:r>
              <a:rPr lang="en-US" altLang="zh-CN" dirty="0">
                <a:latin typeface="Microsoft YaHei UI" panose="020B0503020204020204" pitchFamily="34" charset="-122"/>
                <a:ea typeface="Microsoft YaHei UI" panose="020B0503020204020204" pitchFamily="34" charset="-122"/>
              </a:rPr>
              <a:t>2. </a:t>
            </a:r>
            <a:r>
              <a:rPr lang="zh-CN" altLang="en-US" dirty="0">
                <a:latin typeface="Microsoft YaHei UI" panose="020B0503020204020204" pitchFamily="34" charset="-122"/>
                <a:ea typeface="Microsoft YaHei UI" panose="020B0503020204020204" pitchFamily="34" charset="-122"/>
              </a:rPr>
              <a:t>其实我觉得在准备环境这个方法里面加入默认类型转换器的逻辑有一些奇怪</a:t>
            </a:r>
            <a:endParaRPr lang="en-US" altLang="zh-CN" dirty="0">
              <a:latin typeface="Microsoft YaHei UI" panose="020B0503020204020204" pitchFamily="34" charset="-122"/>
              <a:ea typeface="Microsoft YaHei UI" panose="020B0503020204020204" pitchFamily="34" charset="-122"/>
            </a:endParaRPr>
          </a:p>
          <a:p>
            <a:pPr marL="0" indent="0">
              <a:buNone/>
            </a:pPr>
            <a:r>
              <a:rPr lang="en-US" altLang="zh-CN" dirty="0">
                <a:latin typeface="Microsoft YaHei UI" panose="020B0503020204020204" pitchFamily="34" charset="-122"/>
                <a:ea typeface="Microsoft YaHei UI" panose="020B0503020204020204" pitchFamily="34" charset="-122"/>
              </a:rPr>
              <a:t>3. </a:t>
            </a:r>
            <a:r>
              <a:rPr lang="en-US" altLang="zh-CN" dirty="0" err="1">
                <a:latin typeface="Microsoft YaHei UI" panose="020B0503020204020204" pitchFamily="34" charset="-122"/>
                <a:ea typeface="Microsoft YaHei UI" panose="020B0503020204020204" pitchFamily="34" charset="-122"/>
              </a:rPr>
              <a:t>propertySource</a:t>
            </a:r>
            <a:r>
              <a:rPr lang="zh-CN" altLang="en-US" dirty="0">
                <a:latin typeface="Microsoft YaHei UI" panose="020B0503020204020204" pitchFamily="34" charset="-122"/>
                <a:ea typeface="Microsoft YaHei UI" panose="020B0503020204020204" pitchFamily="34" charset="-122"/>
              </a:rPr>
              <a:t>如果在启动类中用注解指定，那么这里也会一起加载进去</a:t>
            </a:r>
            <a:endParaRPr lang="en-US" altLang="zh-CN" dirty="0">
              <a:latin typeface="Microsoft YaHei UI" panose="020B0503020204020204" pitchFamily="34" charset="-122"/>
              <a:ea typeface="Microsoft YaHei UI" panose="020B0503020204020204" pitchFamily="34" charset="-122"/>
            </a:endParaRPr>
          </a:p>
          <a:p>
            <a:pPr marL="0" indent="0">
              <a:buNone/>
            </a:pPr>
            <a:r>
              <a:rPr lang="en-US" altLang="zh-CN" dirty="0">
                <a:latin typeface="Microsoft YaHei UI" panose="020B0503020204020204" pitchFamily="34" charset="-122"/>
                <a:ea typeface="Microsoft YaHei UI" panose="020B0503020204020204" pitchFamily="34" charset="-122"/>
              </a:rPr>
              <a:t>4. Profile</a:t>
            </a:r>
            <a:r>
              <a:rPr lang="zh-CN" altLang="en-US" dirty="0">
                <a:latin typeface="Microsoft YaHei UI" panose="020B0503020204020204" pitchFamily="34" charset="-122"/>
                <a:ea typeface="Microsoft YaHei UI" panose="020B0503020204020204" pitchFamily="34" charset="-122"/>
              </a:rPr>
              <a:t>是分环境的配置文件，可在启动参数、主配置文件等中指定</a:t>
            </a: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18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47520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latin typeface="Microsoft YaHei UI" panose="020B0503020204020204" pitchFamily="34" charset="-122"/>
                <a:ea typeface="Microsoft YaHei UI" panose="020B0503020204020204" pitchFamily="34" charset="-122"/>
              </a:rPr>
              <a:t>这里的属性包括</a:t>
            </a:r>
            <a:r>
              <a:rPr lang="en-US" altLang="zh-CN" dirty="0" err="1">
                <a:latin typeface="Microsoft YaHei UI" panose="020B0503020204020204" pitchFamily="34" charset="-122"/>
                <a:ea typeface="Microsoft YaHei UI" panose="020B0503020204020204" pitchFamily="34" charset="-122"/>
              </a:rPr>
              <a:t>servletConfigInitParams</a:t>
            </a:r>
            <a:r>
              <a:rPr lang="zh-CN" altLang="en-US" dirty="0">
                <a:latin typeface="Microsoft YaHei UI" panose="020B0503020204020204" pitchFamily="34" charset="-122"/>
                <a:ea typeface="Microsoft YaHei UI" panose="020B0503020204020204" pitchFamily="34" charset="-122"/>
              </a:rPr>
              <a:t>，</a:t>
            </a:r>
            <a:r>
              <a:rPr lang="en-US" altLang="zh-CN" dirty="0" err="1">
                <a:latin typeface="Microsoft YaHei UI" panose="020B0503020204020204" pitchFamily="34" charset="-122"/>
                <a:ea typeface="Microsoft YaHei UI" panose="020B0503020204020204" pitchFamily="34" charset="-122"/>
              </a:rPr>
              <a:t>servletContextInitParams</a:t>
            </a:r>
            <a:r>
              <a:rPr lang="zh-CN" altLang="en-US" dirty="0">
                <a:latin typeface="Microsoft YaHei UI" panose="020B0503020204020204" pitchFamily="34" charset="-122"/>
                <a:ea typeface="Microsoft YaHei UI" panose="020B0503020204020204" pitchFamily="34" charset="-122"/>
              </a:rPr>
              <a:t>，</a:t>
            </a:r>
            <a:r>
              <a:rPr lang="en-US" altLang="zh-CN" dirty="0" err="1">
                <a:latin typeface="Microsoft YaHei UI" panose="020B0503020204020204" pitchFamily="34" charset="-122"/>
                <a:ea typeface="Microsoft YaHei UI" panose="020B0503020204020204" pitchFamily="34" charset="-122"/>
              </a:rPr>
              <a:t>systemProperties</a:t>
            </a:r>
            <a:r>
              <a:rPr lang="zh-CN" altLang="en-US" dirty="0">
                <a:latin typeface="Microsoft YaHei UI" panose="020B0503020204020204" pitchFamily="34" charset="-122"/>
                <a:ea typeface="Microsoft YaHei UI" panose="020B0503020204020204" pitchFamily="34" charset="-122"/>
              </a:rPr>
              <a:t>，</a:t>
            </a:r>
            <a:r>
              <a:rPr lang="en-US" altLang="zh-CN" dirty="0" err="1">
                <a:latin typeface="Microsoft YaHei UI" panose="020B0503020204020204" pitchFamily="34" charset="-122"/>
                <a:ea typeface="Microsoft YaHei UI" panose="020B0503020204020204" pitchFamily="34" charset="-122"/>
              </a:rPr>
              <a:t>systemEnvironment</a:t>
            </a:r>
            <a:r>
              <a:rPr lang="zh-CN" altLang="en-US" dirty="0">
                <a:latin typeface="Microsoft YaHei UI" panose="020B0503020204020204" pitchFamily="34" charset="-122"/>
                <a:ea typeface="Microsoft YaHei UI" panose="020B0503020204020204" pitchFamily="34" charset="-122"/>
              </a:rPr>
              <a:t>，前两个在这一环节中没有东西，后两个包含了一些系统的信息，比如</a:t>
            </a:r>
            <a:r>
              <a:rPr lang="en-US" altLang="zh-CN" dirty="0">
                <a:latin typeface="Microsoft YaHei UI" panose="020B0503020204020204" pitchFamily="34" charset="-122"/>
                <a:ea typeface="Microsoft YaHei UI" panose="020B0503020204020204" pitchFamily="34" charset="-122"/>
              </a:rPr>
              <a:t>java</a:t>
            </a:r>
            <a:r>
              <a:rPr lang="zh-CN" altLang="en-US" dirty="0">
                <a:latin typeface="Microsoft YaHei UI" panose="020B0503020204020204" pitchFamily="34" charset="-122"/>
                <a:ea typeface="Microsoft YaHei UI" panose="020B0503020204020204" pitchFamily="34" charset="-122"/>
              </a:rPr>
              <a:t>环境路径，版本号，计算机名称和环境变量等等</a:t>
            </a: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19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78659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03401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latin typeface="Microsoft YaHei UI" panose="020B0503020204020204" pitchFamily="34" charset="-122"/>
                <a:ea typeface="Microsoft YaHei UI" panose="020B0503020204020204" pitchFamily="34" charset="-122"/>
              </a:rPr>
              <a:t>这里依然是根据之前判断的环境情况创建不同的上下文</a:t>
            </a: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r>
              <a:rPr lang="en-US" altLang="zh-CN" sz="1200" kern="1200" dirty="0" err="1">
                <a:solidFill>
                  <a:schemeClr val="tx1"/>
                </a:solidFill>
                <a:effectLst/>
                <a:latin typeface="Microsoft YaHei UI" panose="020B0503020204020204" pitchFamily="34" charset="-122"/>
                <a:ea typeface="Microsoft YaHei UI" panose="020B0503020204020204" pitchFamily="34" charset="-122"/>
                <a:cs typeface="+mn-cs"/>
              </a:rPr>
              <a:t>AnnotationConfigServletWebServerApplicationContext</a:t>
            </a:r>
            <a:r>
              <a:rPr lang="zh-CN" altLang="en-US" sz="1200" kern="1200" dirty="0">
                <a:solidFill>
                  <a:schemeClr val="tx1"/>
                </a:solidFill>
                <a:effectLst/>
                <a:latin typeface="Microsoft YaHei UI" panose="020B0503020204020204" pitchFamily="34" charset="-122"/>
                <a:ea typeface="Microsoft YaHei UI" panose="020B0503020204020204" pitchFamily="34" charset="-122"/>
                <a:cs typeface="+mn-cs"/>
              </a:rPr>
              <a:t>继承自</a:t>
            </a:r>
            <a:r>
              <a:rPr lang="en-US" altLang="zh-CN" dirty="0" err="1"/>
              <a:t>GenericApplicationContext</a:t>
            </a:r>
            <a:r>
              <a:rPr lang="zh-CN" altLang="en-US" dirty="0"/>
              <a:t>，而事实上就是在</a:t>
            </a:r>
            <a:r>
              <a:rPr lang="en-US" altLang="zh-CN" dirty="0" err="1"/>
              <a:t>GenericApplicationContext</a:t>
            </a:r>
            <a:r>
              <a:rPr lang="zh-CN" altLang="en-US" dirty="0"/>
              <a:t>的构造方法中创建了</a:t>
            </a:r>
            <a:r>
              <a:rPr lang="en-US" altLang="zh-CN" dirty="0" err="1"/>
              <a:t>beanFactory</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20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36189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 </a:t>
            </a:r>
            <a:r>
              <a:rPr lang="en-US" altLang="zh-CN" dirty="0" err="1">
                <a:latin typeface="Microsoft YaHei UI" panose="020B0503020204020204" pitchFamily="34" charset="-122"/>
                <a:ea typeface="Microsoft YaHei UI" panose="020B0503020204020204" pitchFamily="34" charset="-122"/>
              </a:rPr>
              <a:t>contextPrepared</a:t>
            </a:r>
            <a:r>
              <a:rPr lang="zh-CN" altLang="en-US" dirty="0">
                <a:latin typeface="Microsoft YaHei UI" panose="020B0503020204020204" pitchFamily="34" charset="-122"/>
                <a:ea typeface="Microsoft YaHei UI" panose="020B0503020204020204" pitchFamily="34" charset="-122"/>
              </a:rPr>
              <a:t>和</a:t>
            </a:r>
            <a:r>
              <a:rPr lang="en-US" altLang="zh-CN" dirty="0" err="1">
                <a:latin typeface="Microsoft YaHei UI" panose="020B0503020204020204" pitchFamily="34" charset="-122"/>
                <a:ea typeface="Microsoft YaHei UI" panose="020B0503020204020204" pitchFamily="34" charset="-122"/>
              </a:rPr>
              <a:t>contextLoaded</a:t>
            </a:r>
            <a:r>
              <a:rPr lang="zh-CN" altLang="en-US" dirty="0">
                <a:latin typeface="Microsoft YaHei UI" panose="020B0503020204020204" pitchFamily="34" charset="-122"/>
                <a:ea typeface="Microsoft YaHei UI" panose="020B0503020204020204" pitchFamily="34" charset="-122"/>
              </a:rPr>
              <a:t>两个事件是不一样的</a:t>
            </a: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21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02584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这个里面涉及到</a:t>
            </a:r>
            <a:r>
              <a:rPr lang="en-US" altLang="zh-CN" dirty="0" err="1"/>
              <a:t>IoC</a:t>
            </a:r>
            <a:r>
              <a:rPr lang="zh-CN" altLang="en-US" dirty="0"/>
              <a:t>容器的相关知识，先来复习一下</a:t>
            </a:r>
            <a:endParaRPr lang="en-US" altLang="zh-CN" dirty="0"/>
          </a:p>
          <a:p>
            <a:pPr marL="0" indent="0">
              <a:buNone/>
            </a:pPr>
            <a:r>
              <a:rPr lang="en-US" altLang="zh-CN" dirty="0" err="1">
                <a:latin typeface="Microsoft YaHei UI" panose="020B0503020204020204" pitchFamily="34" charset="-122"/>
                <a:ea typeface="Microsoft YaHei UI" panose="020B0503020204020204" pitchFamily="34" charset="-122"/>
              </a:rPr>
              <a:t>IoC</a:t>
            </a:r>
            <a:r>
              <a:rPr lang="zh-CN" altLang="en-US" dirty="0">
                <a:latin typeface="Microsoft YaHei UI" panose="020B0503020204020204" pitchFamily="34" charset="-122"/>
                <a:ea typeface="Microsoft YaHei UI" panose="020B0503020204020204" pitchFamily="34" charset="-122"/>
              </a:rPr>
              <a:t>是一种设计思想</a:t>
            </a:r>
            <a:endParaRPr lang="en-US" altLang="zh-CN" dirty="0">
              <a:latin typeface="Microsoft YaHei UI" panose="020B0503020204020204" pitchFamily="34" charset="-122"/>
              <a:ea typeface="Microsoft YaHei UI" panose="020B0503020204020204" pitchFamily="34" charset="-122"/>
            </a:endParaRPr>
          </a:p>
          <a:p>
            <a:pPr marL="0" indent="0">
              <a:buNone/>
            </a:pPr>
            <a:r>
              <a:rPr lang="zh-CN" altLang="en-US" dirty="0">
                <a:latin typeface="Microsoft YaHei UI" panose="020B0503020204020204" pitchFamily="34" charset="-122"/>
                <a:ea typeface="Microsoft YaHei UI" panose="020B0503020204020204" pitchFamily="34" charset="-122"/>
              </a:rPr>
              <a:t>传统模式下，一般就是在一个类中直接</a:t>
            </a:r>
            <a:r>
              <a:rPr lang="en-US" altLang="zh-CN" dirty="0">
                <a:latin typeface="Microsoft YaHei UI" panose="020B0503020204020204" pitchFamily="34" charset="-122"/>
                <a:ea typeface="Microsoft YaHei UI" panose="020B0503020204020204" pitchFamily="34" charset="-122"/>
              </a:rPr>
              <a:t>new</a:t>
            </a:r>
            <a:r>
              <a:rPr lang="zh-CN" altLang="en-US" dirty="0">
                <a:latin typeface="Microsoft YaHei UI" panose="020B0503020204020204" pitchFamily="34" charset="-122"/>
                <a:ea typeface="Microsoft YaHei UI" panose="020B0503020204020204" pitchFamily="34" charset="-122"/>
              </a:rPr>
              <a:t>一个对象，这种情况下其实这个对象跟创建它的这段代码有比较大的耦合性，控制这个对象的人一般都是这个创建它的类；</a:t>
            </a:r>
            <a:endParaRPr lang="en-US" altLang="zh-CN" dirty="0">
              <a:latin typeface="Microsoft YaHei UI" panose="020B0503020204020204" pitchFamily="34" charset="-122"/>
              <a:ea typeface="Microsoft YaHei UI" panose="020B0503020204020204" pitchFamily="34" charset="-122"/>
            </a:endParaRPr>
          </a:p>
          <a:p>
            <a:pPr marL="0" indent="0">
              <a:buNone/>
            </a:pP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在好莱坞，把简历递交给演艺公司后就只有回家等待。由演艺公司对整个娱乐项的完全控制，演员只能被动式的接受公司的差使</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在需要的环节中，完成自己的演出。</a:t>
            </a:r>
            <a:endPar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endParaRPr>
          </a:p>
          <a:p>
            <a:pPr marL="0" indent="0">
              <a:buNone/>
            </a:pP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好莱坞原则强调高层对低层的主动作用，即低层应该只管好自己的工作（具体实现），而高层自有它自己的工作</a:t>
            </a:r>
            <a:endPar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endParaRPr>
          </a:p>
          <a:p>
            <a:pPr marL="0" indent="0">
              <a:buNone/>
            </a:pP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IoC</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会在适当的时候将你需要的对象给你注入进来</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22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68000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err="1">
                <a:latin typeface="Microsoft YaHei UI" panose="020B0503020204020204" pitchFamily="34" charset="-122"/>
                <a:ea typeface="Microsoft YaHei UI" panose="020B0503020204020204" pitchFamily="34" charset="-122"/>
              </a:rPr>
              <a:t>beanDefinition</a:t>
            </a:r>
            <a:r>
              <a:rPr lang="zh-CN" altLang="en-US" dirty="0">
                <a:latin typeface="Microsoft YaHei UI" panose="020B0503020204020204" pitchFamily="34" charset="-122"/>
                <a:ea typeface="Microsoft YaHei UI" panose="020B0503020204020204" pitchFamily="34" charset="-122"/>
              </a:rPr>
              <a:t>就是包含了</a:t>
            </a:r>
            <a:r>
              <a:rPr lang="en-US" altLang="zh-CN" dirty="0">
                <a:latin typeface="Microsoft YaHei UI" panose="020B0503020204020204" pitchFamily="34" charset="-122"/>
                <a:ea typeface="Microsoft YaHei UI" panose="020B0503020204020204" pitchFamily="34" charset="-122"/>
              </a:rPr>
              <a:t>bean</a:t>
            </a:r>
            <a:r>
              <a:rPr lang="zh-CN" altLang="en-US" dirty="0">
                <a:latin typeface="Microsoft YaHei UI" panose="020B0503020204020204" pitchFamily="34" charset="-122"/>
                <a:ea typeface="Microsoft YaHei UI" panose="020B0503020204020204" pitchFamily="34" charset="-122"/>
              </a:rPr>
              <a:t>的类名、</a:t>
            </a:r>
            <a:r>
              <a:rPr lang="en-US" altLang="zh-CN" dirty="0">
                <a:latin typeface="Microsoft YaHei UI" panose="020B0503020204020204" pitchFamily="34" charset="-122"/>
                <a:ea typeface="Microsoft YaHei UI" panose="020B0503020204020204" pitchFamily="34" charset="-122"/>
              </a:rPr>
              <a:t>scope</a:t>
            </a:r>
            <a:r>
              <a:rPr lang="zh-CN" altLang="en-US" dirty="0">
                <a:latin typeface="Microsoft YaHei UI" panose="020B0503020204020204" pitchFamily="34" charset="-122"/>
                <a:ea typeface="Microsoft YaHei UI" panose="020B0503020204020204" pitchFamily="34" charset="-122"/>
              </a:rPr>
              <a:t>、属性、构造函数参数列表、依赖的</a:t>
            </a:r>
            <a:r>
              <a:rPr lang="en-US" altLang="zh-CN" dirty="0">
                <a:latin typeface="Microsoft YaHei UI" panose="020B0503020204020204" pitchFamily="34" charset="-122"/>
                <a:ea typeface="Microsoft YaHei UI" panose="020B0503020204020204" pitchFamily="34" charset="-122"/>
              </a:rPr>
              <a:t>bean</a:t>
            </a:r>
            <a:r>
              <a:rPr lang="zh-CN" altLang="en-US" dirty="0">
                <a:latin typeface="Microsoft YaHei UI" panose="020B0503020204020204" pitchFamily="34" charset="-122"/>
                <a:ea typeface="Microsoft YaHei UI" panose="020B0503020204020204" pitchFamily="34" charset="-122"/>
              </a:rPr>
              <a:t>、是否是单例类、是否是懒加载等信息的对象</a:t>
            </a: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23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75675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latin typeface="Microsoft YaHei UI" panose="020B0503020204020204" pitchFamily="34" charset="-122"/>
                <a:ea typeface="Microsoft YaHei UI" panose="020B0503020204020204" pitchFamily="34" charset="-122"/>
              </a:rPr>
              <a:t>这里是一个静态代理类。为什么要用代理？</a:t>
            </a: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endParaRPr lang="en-US" altLang="zh-CN"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24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329857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25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23706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26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76730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latin typeface="Microsoft YaHei UI" panose="020B0503020204020204" pitchFamily="34" charset="-122"/>
                <a:ea typeface="Microsoft YaHei UI" panose="020B0503020204020204" pitchFamily="34" charset="-122"/>
              </a:rPr>
              <a:t>这里如果不指定</a:t>
            </a:r>
            <a:r>
              <a:rPr lang="en-US" altLang="zh-CN" dirty="0" err="1">
                <a:latin typeface="Microsoft YaHei UI" panose="020B0503020204020204" pitchFamily="34" charset="-122"/>
                <a:ea typeface="Microsoft YaHei UI" panose="020B0503020204020204" pitchFamily="34" charset="-122"/>
              </a:rPr>
              <a:t>basePackages</a:t>
            </a:r>
            <a:r>
              <a:rPr lang="zh-CN" altLang="en-US" dirty="0">
                <a:latin typeface="Microsoft YaHei UI" panose="020B0503020204020204" pitchFamily="34" charset="-122"/>
                <a:ea typeface="Microsoft YaHei UI" panose="020B0503020204020204" pitchFamily="34" charset="-122"/>
              </a:rPr>
              <a:t>会怎么样？将只扫描启动类所在的包</a:t>
            </a:r>
            <a:endParaRPr lang="en-US" altLang="zh-CN"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27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28355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latin typeface="Microsoft YaHei UI" panose="020B0503020204020204" pitchFamily="34" charset="-122"/>
                <a:ea typeface="Microsoft YaHei UI" panose="020B0503020204020204" pitchFamily="34" charset="-122"/>
              </a:rPr>
              <a:t>这一提一句，在没有手动指定</a:t>
            </a:r>
            <a:r>
              <a:rPr lang="en-US" altLang="zh-CN" dirty="0">
                <a:latin typeface="Microsoft YaHei UI" panose="020B0503020204020204" pitchFamily="34" charset="-122"/>
                <a:ea typeface="Microsoft YaHei UI" panose="020B0503020204020204" pitchFamily="34" charset="-122"/>
              </a:rPr>
              <a:t>bean</a:t>
            </a:r>
            <a:r>
              <a:rPr lang="zh-CN" altLang="en-US" dirty="0">
                <a:latin typeface="Microsoft YaHei UI" panose="020B0503020204020204" pitchFamily="34" charset="-122"/>
                <a:ea typeface="Microsoft YaHei UI" panose="020B0503020204020204" pitchFamily="34" charset="-122"/>
              </a:rPr>
              <a:t>的名称时，</a:t>
            </a:r>
            <a:r>
              <a:rPr lang="en-US" altLang="zh-CN" dirty="0">
                <a:latin typeface="Microsoft YaHei UI" panose="020B0503020204020204" pitchFamily="34" charset="-122"/>
                <a:ea typeface="Microsoft YaHei UI" panose="020B0503020204020204" pitchFamily="34" charset="-122"/>
              </a:rPr>
              <a:t>bean</a:t>
            </a:r>
            <a:r>
              <a:rPr lang="zh-CN" altLang="en-US" dirty="0">
                <a:latin typeface="Microsoft YaHei UI" panose="020B0503020204020204" pitchFamily="34" charset="-122"/>
                <a:ea typeface="Microsoft YaHei UI" panose="020B0503020204020204" pitchFamily="34" charset="-122"/>
              </a:rPr>
              <a:t>名称默认会被设置为首字母小写的类名</a:t>
            </a:r>
            <a:endParaRPr lang="en-US" altLang="zh-CN"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28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50741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如在</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mybatis</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框架中</a:t>
            </a:r>
            <a:r>
              <a:rPr lang="en-US" altLang="zh-CN" sz="1200" b="0" i="0" kern="1200" dirty="0">
                <a:solidFill>
                  <a:schemeClr val="tx1"/>
                </a:solidFill>
                <a:effectLst/>
                <a:latin typeface="Microsoft YaHei UI" panose="020B0503020204020204" pitchFamily="34" charset="-122"/>
                <a:ea typeface="Microsoft YaHei UI" panose="020B0503020204020204" pitchFamily="34" charset="-122"/>
                <a:cs typeface="+mn-cs"/>
              </a:rPr>
              <a:t>@</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MapperScan</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的注解处理器</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MapperScannerRegistrar</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就是实现了</a:t>
            </a:r>
            <a:r>
              <a:rPr lang="en-US" altLang="zh-CN" sz="1200" b="0" i="0" kern="1200" dirty="0" err="1">
                <a:solidFill>
                  <a:schemeClr val="tx1"/>
                </a:solidFill>
                <a:effectLst/>
                <a:latin typeface="Microsoft YaHei UI" panose="020B0503020204020204" pitchFamily="34" charset="-122"/>
                <a:ea typeface="Microsoft YaHei UI" panose="020B0503020204020204" pitchFamily="34" charset="-122"/>
                <a:cs typeface="+mn-cs"/>
              </a:rPr>
              <a:t>ImportBeanDefinitionRegistrar</a:t>
            </a:r>
            <a:r>
              <a:rPr lang="zh-CN" altLang="en-US" sz="1200" b="0" i="0" kern="1200" dirty="0">
                <a:solidFill>
                  <a:schemeClr val="tx1"/>
                </a:solidFill>
                <a:effectLst/>
                <a:latin typeface="Microsoft YaHei UI" panose="020B0503020204020204" pitchFamily="34" charset="-122"/>
                <a:ea typeface="Microsoft YaHei UI" panose="020B0503020204020204" pitchFamily="34" charset="-122"/>
                <a:cs typeface="+mn-cs"/>
              </a:rPr>
              <a:t>接口；</a:t>
            </a:r>
            <a:endParaRPr lang="en-US" altLang="zh-CN"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29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75845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47599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30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64211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31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87818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54904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err="1">
                <a:latin typeface="Microsoft YaHei UI" panose="020B0503020204020204" pitchFamily="34" charset="-122"/>
                <a:ea typeface="Microsoft YaHei UI" panose="020B0503020204020204" pitchFamily="34" charset="-122"/>
              </a:rPr>
              <a:t>ResourceLoader</a:t>
            </a:r>
            <a:r>
              <a:rPr lang="zh-CN" altLang="en-US" dirty="0">
                <a:latin typeface="Microsoft YaHei UI" panose="020B0503020204020204" pitchFamily="34" charset="-122"/>
                <a:ea typeface="Microsoft YaHei UI" panose="020B0503020204020204" pitchFamily="34" charset="-122"/>
              </a:rPr>
              <a:t>为资源加载器接口，不同的</a:t>
            </a:r>
            <a:r>
              <a:rPr lang="en-US" altLang="zh-CN" dirty="0" err="1">
                <a:latin typeface="Microsoft YaHei UI" panose="020B0503020204020204" pitchFamily="34" charset="-122"/>
                <a:ea typeface="Microsoft YaHei UI" panose="020B0503020204020204" pitchFamily="34" charset="-122"/>
              </a:rPr>
              <a:t>ResourceLoader</a:t>
            </a:r>
            <a:r>
              <a:rPr lang="zh-CN" altLang="en-US" dirty="0">
                <a:latin typeface="Microsoft YaHei UI" panose="020B0503020204020204" pitchFamily="34" charset="-122"/>
                <a:ea typeface="Microsoft YaHei UI" panose="020B0503020204020204" pitchFamily="34" charset="-122"/>
              </a:rPr>
              <a:t>实现了不同的加载资源文件的方式</a:t>
            </a: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r>
              <a:rPr lang="en-US" altLang="zh-CN" dirty="0" err="1">
                <a:latin typeface="Microsoft YaHei UI" panose="020B0503020204020204" pitchFamily="34" charset="-122"/>
                <a:ea typeface="Microsoft YaHei UI" panose="020B0503020204020204" pitchFamily="34" charset="-122"/>
              </a:rPr>
              <a:t>primarySources</a:t>
            </a:r>
            <a:r>
              <a:rPr lang="zh-CN" altLang="en-US" dirty="0">
                <a:latin typeface="Microsoft YaHei UI" panose="020B0503020204020204" pitchFamily="34" charset="-122"/>
                <a:ea typeface="Microsoft YaHei UI" panose="020B0503020204020204" pitchFamily="34" charset="-122"/>
              </a:rPr>
              <a:t>在当前的步骤来看只是将启动类</a:t>
            </a:r>
            <a:r>
              <a:rPr lang="en-US" altLang="zh-CN" dirty="0">
                <a:latin typeface="Microsoft YaHei UI" panose="020B0503020204020204" pitchFamily="34" charset="-122"/>
                <a:ea typeface="Microsoft YaHei UI" panose="020B0503020204020204" pitchFamily="34" charset="-122"/>
              </a:rPr>
              <a:t>Class</a:t>
            </a:r>
            <a:r>
              <a:rPr lang="zh-CN" altLang="en-US" dirty="0">
                <a:latin typeface="Microsoft YaHei UI" panose="020B0503020204020204" pitchFamily="34" charset="-122"/>
                <a:ea typeface="Microsoft YaHei UI" panose="020B0503020204020204" pitchFamily="34" charset="-122"/>
              </a:rPr>
              <a:t>放入一个集合中</a:t>
            </a: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r>
              <a:rPr lang="en-US" altLang="zh-CN" dirty="0" err="1">
                <a:latin typeface="Microsoft YaHei UI" panose="020B0503020204020204" pitchFamily="34" charset="-122"/>
                <a:ea typeface="Microsoft YaHei UI" panose="020B0503020204020204" pitchFamily="34" charset="-122"/>
              </a:rPr>
              <a:t>deduceFromClasspath</a:t>
            </a:r>
            <a:r>
              <a:rPr lang="zh-CN" altLang="en-US" dirty="0">
                <a:latin typeface="Microsoft YaHei UI" panose="020B0503020204020204" pitchFamily="34" charset="-122"/>
                <a:ea typeface="Microsoft YaHei UI" panose="020B0503020204020204" pitchFamily="34" charset="-122"/>
              </a:rPr>
              <a:t>往后看</a:t>
            </a: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endParaRPr lang="en-US" altLang="zh-CN" dirty="0">
              <a:latin typeface="Microsoft YaHei UI" panose="020B0503020204020204" pitchFamily="34" charset="-122"/>
              <a:ea typeface="Microsoft YaHei UI" panose="020B0503020204020204" pitchFamily="34" charset="-122"/>
            </a:endParaRPr>
          </a:p>
          <a:p>
            <a:pPr marL="0" indent="0">
              <a:buNone/>
            </a:pP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21993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r>
              <a:rPr lang="zh-CN" altLang="en-US" dirty="0">
                <a:latin typeface="Microsoft YaHei UI" panose="020B0503020204020204" pitchFamily="34" charset="-122"/>
                <a:ea typeface="Microsoft YaHei UI" panose="020B0503020204020204" pitchFamily="34" charset="-122"/>
              </a:rPr>
              <a:t>判断运行环境的依据是对应环境的类是否被加载</a:t>
            </a: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r>
              <a:rPr lang="en-US" altLang="zh-CN" dirty="0">
                <a:latin typeface="Microsoft YaHei UI" panose="020B0503020204020204" pitchFamily="34" charset="-122"/>
                <a:ea typeface="Microsoft YaHei UI" panose="020B0503020204020204" pitchFamily="34" charset="-122"/>
              </a:rPr>
              <a:t>Reactive</a:t>
            </a:r>
            <a:r>
              <a:rPr lang="zh-CN" altLang="en-US" dirty="0">
                <a:latin typeface="Microsoft YaHei UI" panose="020B0503020204020204" pitchFamily="34" charset="-122"/>
                <a:ea typeface="Microsoft YaHei UI" panose="020B0503020204020204" pitchFamily="34" charset="-122"/>
              </a:rPr>
              <a:t>模式是在</a:t>
            </a:r>
            <a:r>
              <a:rPr lang="en-US" altLang="zh-CN" dirty="0">
                <a:latin typeface="Microsoft YaHei UI" panose="020B0503020204020204" pitchFamily="34" charset="-122"/>
                <a:ea typeface="Microsoft YaHei UI" panose="020B0503020204020204" pitchFamily="34" charset="-122"/>
              </a:rPr>
              <a:t>springboot2.0</a:t>
            </a:r>
            <a:r>
              <a:rPr lang="zh-CN" altLang="en-US" dirty="0">
                <a:latin typeface="Microsoft YaHei UI" panose="020B0503020204020204" pitchFamily="34" charset="-122"/>
                <a:ea typeface="Microsoft YaHei UI" panose="020B0503020204020204" pitchFamily="34" charset="-122"/>
              </a:rPr>
              <a:t>中加入的特性，响应式编程，可以理解为事件驱动</a:t>
            </a: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08751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73887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53052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latin typeface="Microsoft YaHei UI" panose="020B0503020204020204" pitchFamily="34" charset="-122"/>
                <a:ea typeface="Microsoft YaHei UI" panose="020B0503020204020204" pitchFamily="34" charset="-122"/>
              </a:rPr>
              <a:t>Spring factories</a:t>
            </a:r>
            <a:r>
              <a:rPr lang="zh-CN" altLang="en-US" dirty="0">
                <a:latin typeface="Microsoft YaHei UI" panose="020B0503020204020204" pitchFamily="34" charset="-122"/>
                <a:ea typeface="Microsoft YaHei UI" panose="020B0503020204020204" pitchFamily="34" charset="-122"/>
              </a:rPr>
              <a:t>是</a:t>
            </a:r>
            <a:r>
              <a:rPr lang="en-US" altLang="zh-CN" dirty="0" err="1">
                <a:latin typeface="Microsoft YaHei UI" panose="020B0503020204020204" pitchFamily="34" charset="-122"/>
                <a:ea typeface="Microsoft YaHei UI" panose="020B0503020204020204" pitchFamily="34" charset="-122"/>
              </a:rPr>
              <a:t>springboot</a:t>
            </a:r>
            <a:r>
              <a:rPr lang="zh-CN" altLang="en-US" dirty="0">
                <a:latin typeface="Microsoft YaHei UI" panose="020B0503020204020204" pitchFamily="34" charset="-122"/>
                <a:ea typeface="Microsoft YaHei UI" panose="020B0503020204020204" pitchFamily="34" charset="-122"/>
              </a:rPr>
              <a:t>的一种解耦扩展机制，类似</a:t>
            </a:r>
            <a:r>
              <a:rPr lang="en-US" altLang="zh-CN" dirty="0">
                <a:latin typeface="Microsoft YaHei UI" panose="020B0503020204020204" pitchFamily="34" charset="-122"/>
                <a:ea typeface="Microsoft YaHei UI" panose="020B0503020204020204" pitchFamily="34" charset="-122"/>
              </a:rPr>
              <a:t>Java</a:t>
            </a:r>
            <a:r>
              <a:rPr lang="zh-CN" altLang="en-US" dirty="0">
                <a:latin typeface="Microsoft YaHei UI" panose="020B0503020204020204" pitchFamily="34" charset="-122"/>
                <a:ea typeface="Microsoft YaHei UI" panose="020B0503020204020204" pitchFamily="34" charset="-122"/>
              </a:rPr>
              <a:t>中的</a:t>
            </a:r>
            <a:r>
              <a:rPr lang="en-US" altLang="zh-CN" dirty="0">
                <a:latin typeface="Microsoft YaHei UI" panose="020B0503020204020204" pitchFamily="34" charset="-122"/>
                <a:ea typeface="Microsoft YaHei UI" panose="020B0503020204020204" pitchFamily="34" charset="-122"/>
              </a:rPr>
              <a:t>SPI</a:t>
            </a:r>
            <a:r>
              <a:rPr lang="zh-CN" altLang="en-US" dirty="0">
                <a:latin typeface="Microsoft YaHei UI" panose="020B0503020204020204" pitchFamily="34" charset="-122"/>
                <a:ea typeface="Microsoft YaHei UI" panose="020B0503020204020204" pitchFamily="34" charset="-122"/>
              </a:rPr>
              <a:t>机制，是一种服务发现机制；将需要实例化的类配置化，这样不需要修改代码，即插即用</a:t>
            </a:r>
            <a:endParaRPr lang="en-US" altLang="zh-CN" dirty="0">
              <a:latin typeface="Microsoft YaHei UI" panose="020B0503020204020204" pitchFamily="34" charset="-122"/>
              <a:ea typeface="Microsoft YaHei UI" panose="020B0503020204020204" pitchFamily="34" charset="-122"/>
            </a:endParaRPr>
          </a:p>
          <a:p>
            <a:pPr marL="228600" indent="-228600">
              <a:buAutoNum type="arabicPeriod"/>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7519479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0"/>
            <a:ext cx="10840914" cy="1260000"/>
          </a:xfrm>
        </p:spPr>
        <p:txBody>
          <a:bodyPr rtlCol="0" anchor="ctr" anchorCtr="0">
            <a:normAutofit/>
          </a:bodyPr>
          <a:lstStyle>
            <a:lvl1pPr>
              <a:defRPr sz="3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hasCustomPrompt="1"/>
          </p:nvPr>
        </p:nvSpPr>
        <p:spPr>
          <a:xfrm>
            <a:off x="685801" y="1869601"/>
            <a:ext cx="10840914" cy="3921600"/>
          </a:xfrm>
        </p:spPr>
        <p:txBody>
          <a:bodyPr rtlCol="0" anchor="t" anchorCtr="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AAFB855-1BD2-4AAF-A6C9-223529E13849}" type="datetime1">
              <a:rPr lang="zh-CN" altLang="en-US" smtClean="0"/>
              <a:t>2019/10/16</a:t>
            </a:fld>
            <a:endParaRPr lang="zh-CN" altLang="en-US"/>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pPr/>
              <a:t>‹#›</a:t>
            </a:fld>
            <a:endParaRPr lang="zh-CN" altLang="en-US"/>
          </a:p>
        </p:txBody>
      </p:sp>
      <p:cxnSp>
        <p:nvCxnSpPr>
          <p:cNvPr id="8" name="直接连接符​​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840913" cy="3124199"/>
          </a:xfrm>
        </p:spPr>
        <p:txBody>
          <a:bodyPr rtlCol="0" anchor="ctr">
            <a:normAutofit/>
          </a:bodyPr>
          <a:lstStyle>
            <a:lvl1pPr algn="l">
              <a:defRPr sz="3000" b="0" cap="none">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685800" y="3733800"/>
            <a:ext cx="10840914" cy="2057400"/>
          </a:xfrm>
        </p:spPr>
        <p:txBody>
          <a:bodyPr rtlCol="0" anchor="ctr">
            <a:normAutofit/>
          </a:bodyPr>
          <a:lstStyle>
            <a:lvl1pPr marL="0" indent="0" algn="l">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F45E857-266B-4130-8BFF-1612F79A276A}" type="datetime1">
              <a:rPr lang="zh-CN" altLang="en-US" smtClean="0"/>
              <a:t>2019/10/16</a:t>
            </a:fld>
            <a:endParaRPr lang="zh-CN" altLang="en-US"/>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pPr/>
              <a:t>‹#›</a:t>
            </a:fld>
            <a:endParaRPr lang="zh-CN" altLang="en-US"/>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0"/>
            <a:ext cx="10840914" cy="1260000"/>
          </a:xfrm>
        </p:spPr>
        <p:txBody>
          <a:bodyPr rtlCol="0">
            <a:normAutofit/>
          </a:bodyPr>
          <a:lstStyle>
            <a:lvl1pPr>
              <a:defRPr sz="3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1431602-FF2B-48D1-9784-3A652BE8662C}" type="datetime1">
              <a:rPr lang="zh-CN" altLang="en-US" smtClean="0"/>
              <a:t>2019/10/16</a:t>
            </a:fld>
            <a:endParaRPr lang="zh-CN" altLang="en-US"/>
          </a:p>
        </p:txBody>
      </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p>
        </p:txBody>
      </p:sp>
      <p:sp>
        <p:nvSpPr>
          <p:cNvPr id="5" name="幻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pPr/>
              <a:t>‹#›</a:t>
            </a:fld>
            <a:endParaRPr lang="zh-CN" altLang="en-US"/>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7148FC16-D7EF-4636-AD38-553A6D7D86F0}" type="datetime1">
              <a:rPr lang="zh-CN" altLang="en-US" smtClean="0"/>
              <a:t>2019/10/16</a:t>
            </a:fld>
            <a:endParaRPr lang="zh-CN" altLang="en-US"/>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p>
        </p:txBody>
      </p:sp>
      <p:sp>
        <p:nvSpPr>
          <p:cNvPr id="4" name="幻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pPr/>
              <a:t>‹#›</a:t>
            </a:fld>
            <a:endParaRPr lang="zh-CN" altLang="en-US"/>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图片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标题 1"/>
          <p:cNvSpPr>
            <a:spLocks noGrp="1"/>
          </p:cNvSpPr>
          <p:nvPr>
            <p:ph type="ctrTitle"/>
          </p:nvPr>
        </p:nvSpPr>
        <p:spPr>
          <a:xfrm>
            <a:off x="2476500" y="2716272"/>
            <a:ext cx="8683625" cy="2421464"/>
          </a:xfrm>
        </p:spPr>
        <p:txBody>
          <a:bodyPr rtlCol="0" anchor="b">
            <a:normAutofit/>
          </a:bodyPr>
          <a:lstStyle>
            <a:lvl1pPr algn="r">
              <a:defRPr sz="4800">
                <a:effectLst/>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2476500" y="5137736"/>
            <a:ext cx="8683625" cy="732840"/>
          </a:xfrm>
        </p:spPr>
        <p:txBody>
          <a:bodyPr rtlCol="0" anchor="t">
            <a:normAutofit/>
          </a:bodyPr>
          <a:lstStyle>
            <a:lvl1pPr marL="0" indent="0" algn="r">
              <a:buNone/>
              <a:defRPr sz="1800" cap="all">
                <a:solidFill>
                  <a:schemeClr val="tx1"/>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4" name="日期占位符 3"/>
          <p:cNvSpPr>
            <a:spLocks noGrp="1"/>
          </p:cNvSpPr>
          <p:nvPr>
            <p:ph type="dt" sz="half" idx="10"/>
          </p:nvPr>
        </p:nvSpPr>
        <p:spPr>
          <a:xfrm>
            <a:off x="8932558" y="5870575"/>
            <a:ext cx="1600200" cy="377825"/>
          </a:xfrm>
        </p:spPr>
        <p:txBody>
          <a:bodyPr rtlCol="0"/>
          <a:lstStyle>
            <a:lvl1pPr>
              <a:defRPr>
                <a:latin typeface="Microsoft YaHei UI" panose="020B0503020204020204" pitchFamily="34" charset="-122"/>
                <a:ea typeface="Microsoft YaHei UI" panose="020B0503020204020204" pitchFamily="34" charset="-122"/>
              </a:defRPr>
            </a:lvl1pPr>
          </a:lstStyle>
          <a:p>
            <a:fld id="{13A8D771-3EC6-454C-B846-875D6748A3EB}" type="datetime1">
              <a:rPr lang="zh-CN" altLang="en-US" smtClean="0"/>
              <a:t>2019/10/16</a:t>
            </a:fld>
            <a:endParaRPr lang="zh-CN" altLang="en-US"/>
          </a:p>
        </p:txBody>
      </p:sp>
      <p:sp>
        <p:nvSpPr>
          <p:cNvPr id="5" name="页脚占位符 4"/>
          <p:cNvSpPr>
            <a:spLocks noGrp="1"/>
          </p:cNvSpPr>
          <p:nvPr>
            <p:ph type="ftr" sz="quarter" idx="11"/>
          </p:nvPr>
        </p:nvSpPr>
        <p:spPr>
          <a:xfrm>
            <a:off x="3962399" y="5870575"/>
            <a:ext cx="4893958" cy="377825"/>
          </a:xfrm>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p>
        </p:txBody>
      </p:sp>
      <p:sp>
        <p:nvSpPr>
          <p:cNvPr id="6" name="幻灯片编号占位符 5"/>
          <p:cNvSpPr>
            <a:spLocks noGrp="1"/>
          </p:cNvSpPr>
          <p:nvPr>
            <p:ph type="sldNum" sz="quarter" idx="12"/>
          </p:nvPr>
        </p:nvSpPr>
        <p:spPr>
          <a:xfrm>
            <a:off x="10608958" y="5870575"/>
            <a:ext cx="551167" cy="377825"/>
          </a:xfrm>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pPr/>
              <a:t>‹#›</a:t>
            </a:fld>
            <a:endParaRPr lang="zh-CN" altLang="en-US"/>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标题 1"/>
          <p:cNvSpPr>
            <a:spLocks noGrp="1"/>
          </p:cNvSpPr>
          <p:nvPr>
            <p:ph type="title"/>
          </p:nvPr>
        </p:nvSpPr>
        <p:spPr>
          <a:xfrm>
            <a:off x="552450" y="1874308"/>
            <a:ext cx="3814235" cy="1260000"/>
          </a:xfrm>
        </p:spPr>
        <p:txBody>
          <a:bodyPr rtlCol="0" anchor="ctr" anchorCtr="0">
            <a:noAutofit/>
          </a:bodyPr>
          <a:lstStyle>
            <a:lvl1pPr algn="r">
              <a:defRPr sz="30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hasCustomPrompt="1"/>
          </p:nvPr>
        </p:nvSpPr>
        <p:spPr>
          <a:xfrm>
            <a:off x="4648200" y="0"/>
            <a:ext cx="7543800" cy="6856214"/>
          </a:xfrm>
        </p:spPr>
        <p:txBody>
          <a:bodyPr rtlCol="0" anchor="ctr">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文本占位符 3"/>
          <p:cNvSpPr>
            <a:spLocks noGrp="1"/>
          </p:cNvSpPr>
          <p:nvPr>
            <p:ph type="body" sz="half" idx="2" hasCustomPrompt="1"/>
          </p:nvPr>
        </p:nvSpPr>
        <p:spPr>
          <a:xfrm>
            <a:off x="552450" y="3134308"/>
            <a:ext cx="3814235" cy="2016600"/>
          </a:xfrm>
        </p:spPr>
        <p:txBody>
          <a:bodyPr rtlCol="0" anchor="t">
            <a:normAutofit/>
          </a:bodyPr>
          <a:lstStyle>
            <a:lvl1pPr marL="0" indent="0" algn="r">
              <a:buNone/>
              <a:defRPr sz="18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2B4A59B-16FA-4155-B8B4-3FBF23975360}" type="datetime1">
              <a:rPr lang="zh-CN" altLang="en-US" smtClean="0"/>
              <a:t>2019/10/16</a:t>
            </a:fld>
            <a:endParaRPr lang="zh-CN" altLang="en-US"/>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pPr/>
              <a:t>‹#›</a:t>
            </a:fld>
            <a:endParaRPr lang="zh-CN" altLang="en-US"/>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说明和内容">
    <p:spTree>
      <p:nvGrpSpPr>
        <p:cNvPr id="1" name=""/>
        <p:cNvGrpSpPr/>
        <p:nvPr/>
      </p:nvGrpSpPr>
      <p:grpSpPr>
        <a:xfrm>
          <a:off x="0" y="0"/>
          <a:ext cx="0" cy="0"/>
          <a:chOff x="0" y="0"/>
          <a:chExt cx="0" cy="0"/>
        </a:xfrm>
      </p:grpSpPr>
      <p:pic>
        <p:nvPicPr>
          <p:cNvPr id="11" name="图片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840914" cy="1260000"/>
          </a:xfrm>
        </p:spPr>
        <p:txBody>
          <a:bodyPr rtlCol="0" anchor="ctr" anchorCtr="0">
            <a:normAutofit/>
          </a:bodyPr>
          <a:lstStyle>
            <a:lvl1pPr>
              <a:defRPr sz="3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685799" y="1881824"/>
            <a:ext cx="10840914" cy="1032826"/>
          </a:xfrm>
        </p:spPr>
        <p:txBody>
          <a:bodyPr rtlCol="0" anchor="t" anchorCtr="0">
            <a:noAutofit/>
          </a:bodyPr>
          <a:lstStyle>
            <a:lvl1pPr marL="0" indent="0">
              <a:buNone/>
              <a:defRPr sz="18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8281B91-EE7B-4529-A481-5FD2E4C316C8}" type="datetime1">
              <a:rPr lang="zh-CN" altLang="en-US" smtClean="0"/>
              <a:t>2019/10/16</a:t>
            </a:fld>
            <a:endParaRPr lang="zh-CN" altLang="en-US"/>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p>
        </p:txBody>
      </p:sp>
      <p:sp>
        <p:nvSpPr>
          <p:cNvPr id="6" name="文本占位符 5">
            <a:extLst>
              <a:ext uri="{FF2B5EF4-FFF2-40B4-BE49-F238E27FC236}">
                <a16:creationId xmlns:a16="http://schemas.microsoft.com/office/drawing/2014/main" id="{B47DAE59-9D63-4159-8F3E-560C31F19A89}"/>
              </a:ext>
            </a:extLst>
          </p:cNvPr>
          <p:cNvSpPr>
            <a:spLocks noGrp="1"/>
          </p:cNvSpPr>
          <p:nvPr>
            <p:ph type="body" sz="quarter" idx="14" hasCustomPrompt="1"/>
          </p:nvPr>
        </p:nvSpPr>
        <p:spPr>
          <a:xfrm>
            <a:off x="1216192" y="3837470"/>
            <a:ext cx="1310050" cy="959003"/>
          </a:xfrm>
        </p:spPr>
        <p:txBody>
          <a:bodyPr rtlCol="0">
            <a:noAutofit/>
          </a:bodyPr>
          <a:lstStyle>
            <a:lvl1pPr marL="0" indent="0" algn="ctr">
              <a:buNone/>
              <a:defRPr sz="1200">
                <a:latin typeface="Microsoft YaHei UI" panose="020B0503020204020204" pitchFamily="34" charset="-122"/>
                <a:ea typeface="Microsoft YaHei UI" panose="020B0503020204020204" pitchFamily="34" charset="-122"/>
              </a:defRPr>
            </a:lvl1pPr>
            <a:lvl3pPr algn="ctr">
              <a:defRPr sz="1200"/>
            </a:lvl3pPr>
            <a:lvl5pPr marL="1828800" indent="0">
              <a:buNone/>
              <a:defRPr/>
            </a:lvl5pPr>
          </a:lstStyle>
          <a:p>
            <a:pPr lvl="0" rtl="0"/>
            <a:r>
              <a:rPr lang="zh-CN" altLang="en-US" noProof="0"/>
              <a:t>编辑母版文本样式</a:t>
            </a:r>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pPr/>
              <a:t>‹#›</a:t>
            </a:fld>
            <a:endParaRPr lang="zh-CN" altLang="en-US"/>
          </a:p>
        </p:txBody>
      </p:sp>
      <p:sp>
        <p:nvSpPr>
          <p:cNvPr id="12" name="文本占位符 2">
            <a:extLst>
              <a:ext uri="{FF2B5EF4-FFF2-40B4-BE49-F238E27FC236}">
                <a16:creationId xmlns:a16="http://schemas.microsoft.com/office/drawing/2014/main" id="{4249143D-80A5-4E4C-BBFD-F253500CE226}"/>
              </a:ext>
            </a:extLst>
          </p:cNvPr>
          <p:cNvSpPr>
            <a:spLocks noGrp="1"/>
          </p:cNvSpPr>
          <p:nvPr>
            <p:ph type="body" idx="13" hasCustomPrompt="1"/>
          </p:nvPr>
        </p:nvSpPr>
        <p:spPr>
          <a:xfrm>
            <a:off x="685799" y="2914650"/>
            <a:ext cx="10840914" cy="502126"/>
          </a:xfrm>
        </p:spPr>
        <p:txBody>
          <a:bodyPr rtlCol="0" anchor="ctr" anchorCtr="0">
            <a:noAutofit/>
          </a:bodyPr>
          <a:lstStyle>
            <a:lvl1pPr marL="0" indent="0" algn="ctr">
              <a:buNone/>
              <a:defRPr sz="18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20" name="文本占位符 5">
            <a:extLst>
              <a:ext uri="{FF2B5EF4-FFF2-40B4-BE49-F238E27FC236}">
                <a16:creationId xmlns:a16="http://schemas.microsoft.com/office/drawing/2014/main" id="{B06123F0-984B-4EF8-9945-3621C401B7AD}"/>
              </a:ext>
            </a:extLst>
          </p:cNvPr>
          <p:cNvSpPr>
            <a:spLocks noGrp="1"/>
          </p:cNvSpPr>
          <p:nvPr>
            <p:ph type="body" sz="quarter" idx="17" hasCustomPrompt="1"/>
          </p:nvPr>
        </p:nvSpPr>
        <p:spPr>
          <a:xfrm>
            <a:off x="7465366" y="3837470"/>
            <a:ext cx="1310050" cy="959003"/>
          </a:xfrm>
        </p:spPr>
        <p:txBody>
          <a:bodyPr rtlCol="0">
            <a:noAutofit/>
          </a:bodyPr>
          <a:lstStyle>
            <a:lvl1pPr marL="0" indent="0" algn="ctr">
              <a:buNone/>
              <a:defRPr sz="1200">
                <a:latin typeface="Microsoft YaHei UI" panose="020B0503020204020204" pitchFamily="34" charset="-122"/>
                <a:ea typeface="Microsoft YaHei UI" panose="020B0503020204020204" pitchFamily="34" charset="-122"/>
              </a:defRPr>
            </a:lvl1pPr>
            <a:lvl3pPr algn="ctr">
              <a:defRPr sz="1200"/>
            </a:lvl3pPr>
            <a:lvl5pPr marL="1828800" indent="0">
              <a:buNone/>
              <a:defRPr/>
            </a:lvl5pPr>
          </a:lstStyle>
          <a:p>
            <a:pPr lvl="0" rtl="0"/>
            <a:r>
              <a:rPr lang="zh-CN" altLang="en-US" noProof="0"/>
              <a:t>编辑母版文本样式</a:t>
            </a:r>
          </a:p>
        </p:txBody>
      </p:sp>
      <p:sp>
        <p:nvSpPr>
          <p:cNvPr id="21" name="文本占位符 5">
            <a:extLst>
              <a:ext uri="{FF2B5EF4-FFF2-40B4-BE49-F238E27FC236}">
                <a16:creationId xmlns:a16="http://schemas.microsoft.com/office/drawing/2014/main" id="{A669C074-A9BE-4B07-ACEE-3B34AAC8B9E7}"/>
              </a:ext>
            </a:extLst>
          </p:cNvPr>
          <p:cNvSpPr>
            <a:spLocks noGrp="1"/>
          </p:cNvSpPr>
          <p:nvPr>
            <p:ph type="body" sz="quarter" idx="18" hasCustomPrompt="1"/>
          </p:nvPr>
        </p:nvSpPr>
        <p:spPr>
          <a:xfrm>
            <a:off x="9548424" y="3837470"/>
            <a:ext cx="1310050" cy="959003"/>
          </a:xfrm>
        </p:spPr>
        <p:txBody>
          <a:bodyPr rtlCol="0">
            <a:noAutofit/>
          </a:bodyPr>
          <a:lstStyle>
            <a:lvl1pPr marL="0" indent="0" algn="ctr">
              <a:buNone/>
              <a:defRPr sz="1200">
                <a:latin typeface="Microsoft YaHei UI" panose="020B0503020204020204" pitchFamily="34" charset="-122"/>
                <a:ea typeface="Microsoft YaHei UI" panose="020B0503020204020204" pitchFamily="34" charset="-122"/>
              </a:defRPr>
            </a:lvl1pPr>
            <a:lvl3pPr algn="ctr">
              <a:defRPr sz="1200"/>
            </a:lvl3pPr>
            <a:lvl5pPr marL="1828800" indent="0">
              <a:buNone/>
              <a:defRPr/>
            </a:lvl5pPr>
          </a:lstStyle>
          <a:p>
            <a:pPr lvl="0" rtl="0"/>
            <a:r>
              <a:rPr lang="zh-CN" altLang="en-US" noProof="0"/>
              <a:t>编辑母版文本样式</a:t>
            </a:r>
          </a:p>
        </p:txBody>
      </p:sp>
      <p:sp>
        <p:nvSpPr>
          <p:cNvPr id="19" name="文本占位符 5">
            <a:extLst>
              <a:ext uri="{FF2B5EF4-FFF2-40B4-BE49-F238E27FC236}">
                <a16:creationId xmlns:a16="http://schemas.microsoft.com/office/drawing/2014/main" id="{84A40D78-D6DD-41A7-A132-9D48DF8649A9}"/>
              </a:ext>
            </a:extLst>
          </p:cNvPr>
          <p:cNvSpPr>
            <a:spLocks noGrp="1"/>
          </p:cNvSpPr>
          <p:nvPr>
            <p:ph type="body" sz="quarter" idx="16" hasCustomPrompt="1"/>
          </p:nvPr>
        </p:nvSpPr>
        <p:spPr>
          <a:xfrm>
            <a:off x="5382308" y="3837470"/>
            <a:ext cx="1310050" cy="959003"/>
          </a:xfrm>
        </p:spPr>
        <p:txBody>
          <a:bodyPr rtlCol="0">
            <a:noAutofit/>
          </a:bodyPr>
          <a:lstStyle>
            <a:lvl1pPr marL="0" indent="0" algn="ctr">
              <a:buNone/>
              <a:defRPr sz="1200">
                <a:latin typeface="Microsoft YaHei UI" panose="020B0503020204020204" pitchFamily="34" charset="-122"/>
                <a:ea typeface="Microsoft YaHei UI" panose="020B0503020204020204" pitchFamily="34" charset="-122"/>
              </a:defRPr>
            </a:lvl1pPr>
            <a:lvl3pPr algn="ctr">
              <a:defRPr sz="1200"/>
            </a:lvl3pPr>
            <a:lvl5pPr marL="1828800" indent="0">
              <a:buNone/>
              <a:defRPr/>
            </a:lvl5pPr>
          </a:lstStyle>
          <a:p>
            <a:pPr lvl="0" rtl="0"/>
            <a:r>
              <a:rPr lang="zh-CN" altLang="en-US" noProof="0"/>
              <a:t>编辑母版文本样式</a:t>
            </a:r>
          </a:p>
        </p:txBody>
      </p:sp>
      <p:sp>
        <p:nvSpPr>
          <p:cNvPr id="18" name="文本占位符 5">
            <a:extLst>
              <a:ext uri="{FF2B5EF4-FFF2-40B4-BE49-F238E27FC236}">
                <a16:creationId xmlns:a16="http://schemas.microsoft.com/office/drawing/2014/main" id="{4A9CFAA7-850F-4C92-A9BE-56452E5CA04D}"/>
              </a:ext>
            </a:extLst>
          </p:cNvPr>
          <p:cNvSpPr>
            <a:spLocks noGrp="1"/>
          </p:cNvSpPr>
          <p:nvPr>
            <p:ph type="body" sz="quarter" idx="15" hasCustomPrompt="1"/>
          </p:nvPr>
        </p:nvSpPr>
        <p:spPr>
          <a:xfrm>
            <a:off x="3299250" y="3837470"/>
            <a:ext cx="1310050" cy="959003"/>
          </a:xfrm>
        </p:spPr>
        <p:txBody>
          <a:bodyPr rtlCol="0">
            <a:noAutofit/>
          </a:bodyPr>
          <a:lstStyle>
            <a:lvl1pPr marL="0" indent="0" algn="ctr">
              <a:buNone/>
              <a:defRPr sz="1200">
                <a:latin typeface="Microsoft YaHei UI" panose="020B0503020204020204" pitchFamily="34" charset="-122"/>
                <a:ea typeface="Microsoft YaHei UI" panose="020B0503020204020204" pitchFamily="34" charset="-122"/>
              </a:defRPr>
            </a:lvl1pPr>
            <a:lvl3pPr algn="ctr">
              <a:defRPr sz="1200"/>
            </a:lvl3pPr>
            <a:lvl5pPr marL="1828800" indent="0">
              <a:buNone/>
              <a:defRPr/>
            </a:lvl5pPr>
          </a:lstStyle>
          <a:p>
            <a:pPr lvl="0" rtl="0"/>
            <a:r>
              <a:rPr lang="zh-CN" altLang="en-US" noProof="0"/>
              <a:t>编辑母版文本样式</a:t>
            </a:r>
          </a:p>
        </p:txBody>
      </p:sp>
      <p:cxnSp>
        <p:nvCxnSpPr>
          <p:cNvPr id="14" name="直接连接​符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带题注的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标题 1"/>
          <p:cNvSpPr>
            <a:spLocks noGrp="1"/>
          </p:cNvSpPr>
          <p:nvPr>
            <p:ph type="title"/>
          </p:nvPr>
        </p:nvSpPr>
        <p:spPr>
          <a:xfrm>
            <a:off x="1457326" y="995967"/>
            <a:ext cx="6238874" cy="1260000"/>
          </a:xfrm>
        </p:spPr>
        <p:txBody>
          <a:bodyPr rtlCol="0" anchor="ctr" anchorCtr="0">
            <a:noAutofit/>
          </a:bodyPr>
          <a:lstStyle>
            <a:lvl1pPr algn="r">
              <a:defRPr sz="30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4" name="图片占位符 2"/>
          <p:cNvSpPr>
            <a:spLocks noGrp="1" noChangeAspect="1"/>
          </p:cNvSpPr>
          <p:nvPr>
            <p:ph type="pic" idx="1" hasCustomPrompt="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rtlCol="0" anchor="t">
            <a:norm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单击图标，添加图片</a:t>
            </a:r>
          </a:p>
        </p:txBody>
      </p:sp>
      <p:sp>
        <p:nvSpPr>
          <p:cNvPr id="4" name="文本占位符 3"/>
          <p:cNvSpPr>
            <a:spLocks noGrp="1"/>
          </p:cNvSpPr>
          <p:nvPr>
            <p:ph type="body" sz="half" idx="2" hasCustomPrompt="1"/>
          </p:nvPr>
        </p:nvSpPr>
        <p:spPr>
          <a:xfrm>
            <a:off x="1085849" y="2255967"/>
            <a:ext cx="6610351" cy="3476618"/>
          </a:xfrm>
        </p:spPr>
        <p:txBody>
          <a:bodyPr rtlCol="0" anchor="t">
            <a:normAutofit/>
          </a:bodyPr>
          <a:lstStyle>
            <a:lvl1pPr marL="0" indent="0" algn="r">
              <a:buNone/>
              <a:defRPr sz="18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314FB743-A22B-473D-8D8F-3D42015F24A0}" type="datetime1">
              <a:rPr lang="zh-CN" altLang="en-US" smtClean="0"/>
              <a:t>2019/10/16</a:t>
            </a:fld>
            <a:endParaRPr lang="zh-CN" altLang="en-US"/>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pPr/>
              <a:t>‹#›</a:t>
            </a:fld>
            <a:endParaRPr lang="zh-CN" altLang="en-US"/>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带题注​的右侧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标题 1"/>
          <p:cNvSpPr>
            <a:spLocks noGrp="1"/>
          </p:cNvSpPr>
          <p:nvPr>
            <p:ph type="title"/>
          </p:nvPr>
        </p:nvSpPr>
        <p:spPr>
          <a:xfrm>
            <a:off x="6657974" y="995968"/>
            <a:ext cx="4848225" cy="1260000"/>
          </a:xfrm>
        </p:spPr>
        <p:txBody>
          <a:bodyPr rtlCol="0" anchor="ctr" anchorCtr="0">
            <a:normAutofit/>
          </a:bodyPr>
          <a:lstStyle>
            <a:lvl1pPr algn="l">
              <a:defRPr sz="30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4" name="图片占位符 2"/>
          <p:cNvSpPr>
            <a:spLocks noGrp="1" noChangeAspect="1"/>
          </p:cNvSpPr>
          <p:nvPr>
            <p:ph type="pic" idx="1" hasCustomPrompt="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rtlCol="0" anchor="t">
            <a:norm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hasCustomPrompt="1"/>
          </p:nvPr>
        </p:nvSpPr>
        <p:spPr>
          <a:xfrm>
            <a:off x="6657974" y="2255968"/>
            <a:ext cx="4848225" cy="3476617"/>
          </a:xfrm>
        </p:spPr>
        <p:txBody>
          <a:bodyPr rtlCol="0" anchor="t">
            <a:normAutofit/>
          </a:bodyPr>
          <a:lstStyle>
            <a:lvl1pPr marL="0" indent="0" algn="l">
              <a:buNone/>
              <a:defRPr sz="18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D5A3BD8-7515-4998-B35B-0833EDCAA3D0}" type="datetime1">
              <a:rPr lang="zh-CN" altLang="en-US" smtClean="0"/>
              <a:t>2019/10/16</a:t>
            </a:fld>
            <a:endParaRPr lang="zh-CN" altLang="en-US"/>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pPr/>
              <a:t>‹#›</a:t>
            </a:fld>
            <a:endParaRPr lang="zh-CN" altLang="en-US"/>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带题注的引述">
    <p:spTree>
      <p:nvGrpSpPr>
        <p:cNvPr id="1" name=""/>
        <p:cNvGrpSpPr/>
        <p:nvPr/>
      </p:nvGrpSpPr>
      <p:grpSpPr>
        <a:xfrm>
          <a:off x="0" y="0"/>
          <a:ext cx="0" cy="0"/>
          <a:chOff x="0" y="0"/>
          <a:chExt cx="0" cy="0"/>
        </a:xfrm>
      </p:grpSpPr>
      <p:pic>
        <p:nvPicPr>
          <p:cNvPr id="16" name="图片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文本框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1" name="文本框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2" name="标题 1"/>
          <p:cNvSpPr>
            <a:spLocks noGrp="1"/>
          </p:cNvSpPr>
          <p:nvPr>
            <p:ph type="title"/>
          </p:nvPr>
        </p:nvSpPr>
        <p:spPr>
          <a:xfrm>
            <a:off x="1320801" y="609601"/>
            <a:ext cx="9550399" cy="2743199"/>
          </a:xfrm>
        </p:spPr>
        <p:txBody>
          <a:bodyPr rtlCol="0" anchor="ctr">
            <a:normAutofit/>
          </a:bodyPr>
          <a:lstStyle>
            <a:lvl1pPr algn="ctr">
              <a:defRPr sz="3000" b="0" i="1" cap="none">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0" name="文本占位符 9"/>
          <p:cNvSpPr>
            <a:spLocks noGrp="1"/>
          </p:cNvSpPr>
          <p:nvPr>
            <p:ph type="body" sz="quarter" idx="13" hasCustomPrompt="1"/>
          </p:nvPr>
        </p:nvSpPr>
        <p:spPr>
          <a:xfrm>
            <a:off x="1426408" y="3352800"/>
            <a:ext cx="9339184" cy="381000"/>
          </a:xfrm>
        </p:spPr>
        <p:txBody>
          <a:bodyPr rtlCol="0" anchor="ctr">
            <a:normAutofit/>
          </a:bodyPr>
          <a:lstStyle>
            <a:lvl1pPr marL="0" indent="0" algn="r">
              <a:buFontTx/>
              <a:buNone/>
              <a:defRPr sz="1800">
                <a:latin typeface="Microsoft YaHei UI" panose="020B0503020204020204" pitchFamily="34" charset="-122"/>
                <a:ea typeface="Microsoft YaHei UI" panose="020B0503020204020204" pitchFamily="34"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zh-CN" altLang="en-US" noProof="0"/>
              <a:t>编辑母版文本样式</a:t>
            </a:r>
          </a:p>
        </p:txBody>
      </p:sp>
      <p:sp>
        <p:nvSpPr>
          <p:cNvPr id="7" name="矩形​：圆角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idx="1" hasCustomPrompt="1"/>
          </p:nvPr>
        </p:nvSpPr>
        <p:spPr>
          <a:xfrm>
            <a:off x="1857375" y="4021138"/>
            <a:ext cx="8486775" cy="1760537"/>
          </a:xfrm>
        </p:spPr>
        <p:txBody>
          <a:bodyPr rtlCol="0" anchor="ctr">
            <a:normAutofit/>
          </a:bodyPr>
          <a:lstStyle>
            <a:lvl1pPr marL="0" indent="0" algn="ctr">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EA0ADAE5-E801-4540-AC94-02AC6B684FBA}" type="datetime1">
              <a:rPr lang="zh-CN" altLang="en-US" smtClean="0"/>
              <a:t>2019/10/16</a:t>
            </a:fld>
            <a:endParaRPr lang="zh-CN" altLang="en-US"/>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pPr/>
              <a:t>‹#›</a:t>
            </a:fld>
            <a:endParaRPr lang="zh-CN" altLang="en-US"/>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599"/>
            <a:ext cx="10840914" cy="1260000"/>
          </a:xfrm>
        </p:spPr>
        <p:txBody>
          <a:bodyPr rtlCol="0">
            <a:normAutofit/>
          </a:bodyPr>
          <a:lstStyle>
            <a:lvl1pPr>
              <a:defRPr sz="3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685799" y="1869599"/>
            <a:ext cx="5202071" cy="916228"/>
          </a:xfrm>
        </p:spPr>
        <p:txBody>
          <a:bodyPr rtlCol="0" anchor="ctr" anchorCtr="0">
            <a:noAutofit/>
          </a:bodyPr>
          <a:lstStyle>
            <a:lvl1pPr marL="0" indent="0" algn="ctr">
              <a:buNone/>
              <a:defRPr sz="18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hasCustomPrompt="1"/>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rtlCol="0" anchor="t">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文本占位符 4"/>
          <p:cNvSpPr>
            <a:spLocks noGrp="1"/>
          </p:cNvSpPr>
          <p:nvPr>
            <p:ph type="body" sz="quarter" idx="3" hasCustomPrompt="1"/>
          </p:nvPr>
        </p:nvSpPr>
        <p:spPr>
          <a:xfrm>
            <a:off x="6298270" y="1869599"/>
            <a:ext cx="5228444" cy="916228"/>
          </a:xfrm>
        </p:spPr>
        <p:txBody>
          <a:bodyPr rtlCol="0" anchor="ctr" anchorCtr="0">
            <a:noAutofit/>
          </a:bodyPr>
          <a:lstStyle>
            <a:lvl1pPr marL="0" indent="0" algn="ctr">
              <a:buNone/>
              <a:defRPr sz="18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hasCustomPrompt="1"/>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rtlCol="0" anchor="t">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3B3F3B3F-722F-4F32-A496-4A9BBFC3FEFE}" type="datetime1">
              <a:rPr lang="zh-CN" altLang="en-US" smtClean="0"/>
              <a:t>2019/10/16</a:t>
            </a:fld>
            <a:endParaRPr lang="zh-CN" altLang="en-US"/>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pPr/>
              <a:t>‹#›</a:t>
            </a:fld>
            <a:endParaRPr lang="zh-CN" altLang="en-US"/>
          </a:p>
        </p:txBody>
      </p:sp>
      <p:cxnSp>
        <p:nvCxnSpPr>
          <p:cNvPr id="12" name="直接连接符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0"/>
            <a:ext cx="10840914" cy="1260000"/>
          </a:xfrm>
        </p:spPr>
        <p:txBody>
          <a:bodyPr rtlCol="0">
            <a:normAutofit/>
          </a:bodyPr>
          <a:lstStyle>
            <a:lvl1pPr>
              <a:defRPr sz="3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9" name="矩形​：圆角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 name="内容占位符 2"/>
          <p:cNvSpPr>
            <a:spLocks noGrp="1"/>
          </p:cNvSpPr>
          <p:nvPr>
            <p:ph sz="half" idx="1" hasCustomPrompt="1"/>
          </p:nvPr>
        </p:nvSpPr>
        <p:spPr>
          <a:xfrm>
            <a:off x="685802" y="1869600"/>
            <a:ext cx="5040000" cy="3921601"/>
          </a:xfrm>
          <a:prstGeom prst="roundRect">
            <a:avLst>
              <a:gd name="adj" fmla="val 1970"/>
            </a:avLst>
          </a:prstGeom>
          <a:ln w="28575">
            <a:noFill/>
          </a:ln>
          <a:effectLst/>
        </p:spPr>
        <p:txBody>
          <a:bodyPr rtlCol="0" anchor="t" anchorCtr="0">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内容占位符 3"/>
          <p:cNvSpPr>
            <a:spLocks noGrp="1"/>
          </p:cNvSpPr>
          <p:nvPr>
            <p:ph sz="half" idx="2" hasCustomPrompt="1"/>
          </p:nvPr>
        </p:nvSpPr>
        <p:spPr>
          <a:xfrm>
            <a:off x="6488644" y="1869601"/>
            <a:ext cx="5040000" cy="3921600"/>
          </a:xfrm>
          <a:prstGeom prst="roundRect">
            <a:avLst>
              <a:gd name="adj" fmla="val 2211"/>
            </a:avLst>
          </a:prstGeom>
          <a:ln w="28575">
            <a:noFill/>
          </a:ln>
          <a:effectLst/>
        </p:spPr>
        <p:txBody>
          <a:bodyPr rtlCol="0" anchor="t" anchorCtr="0">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EA05AFB-8D75-443D-BEE4-E53843684B6D}" type="datetime1">
              <a:rPr lang="zh-CN" altLang="en-US" smtClean="0"/>
              <a:t>2019/10/16</a:t>
            </a:fld>
            <a:endParaRPr lang="zh-CN" altLang="en-US"/>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pPr/>
              <a:t>‹#›</a:t>
            </a:fld>
            <a:endParaRPr lang="zh-CN" altLang="en-US"/>
          </a:p>
        </p:txBody>
      </p:sp>
      <p:cxnSp>
        <p:nvCxnSpPr>
          <p:cNvPr id="10" name="直接连接符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pPr rtl="0"/>
            <a:r>
              <a:rPr lang="zh-CN" altLang="en-US" noProof="0"/>
              <a:t>单击此处编辑母版标题样式</a:t>
            </a:r>
          </a:p>
        </p:txBody>
      </p:sp>
      <p:sp>
        <p:nvSpPr>
          <p:cNvPr id="3" name="文本占位符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FE7FE15E-EF49-4A97-BD0C-DF1E141E0123}" type="datetime1">
              <a:rPr lang="zh-CN" altLang="en-US" noProof="0" smtClean="0"/>
              <a:t>2019/10/16</a:t>
            </a:fld>
            <a:endParaRPr lang="zh-CN" altLang="en-US" noProof="0"/>
          </a:p>
        </p:txBody>
      </p:sp>
      <p:sp>
        <p:nvSpPr>
          <p:cNvPr id="5" name="页脚占位符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6" name="幻灯片编号占位符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5D99DD2A-B520-4620-9B43-64B657BA2D42}" type="slidenum">
              <a:rPr lang="en-US" altLang="zh-CN" noProof="0" smtClean="0"/>
              <a:pPr/>
              <a:t>‹#›</a:t>
            </a:fld>
            <a:endParaRPr lang="zh-CN" altLang="en-US" noProof="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5B398-1E7F-44AD-8356-8345134C958C}"/>
              </a:ext>
            </a:extLst>
          </p:cNvPr>
          <p:cNvSpPr>
            <a:spLocks noGrp="1"/>
          </p:cNvSpPr>
          <p:nvPr>
            <p:ph type="ctrTitle"/>
          </p:nvPr>
        </p:nvSpPr>
        <p:spPr>
          <a:xfrm>
            <a:off x="652272" y="1720264"/>
            <a:ext cx="10887456" cy="2211656"/>
          </a:xfrm>
        </p:spPr>
        <p:txBody>
          <a:bodyPr rtlCol="0">
            <a:normAutofit/>
          </a:bodyPr>
          <a:lstStyle/>
          <a:p>
            <a:pPr rtl="0"/>
            <a:r>
              <a:rPr lang="en-US" altLang="zh-CN" sz="7200" cap="none" dirty="0" err="1">
                <a:latin typeface="Microsoft YaHei UI" panose="020B0503020204020204" pitchFamily="34" charset="-122"/>
                <a:ea typeface="Microsoft YaHei UI" panose="020B0503020204020204" pitchFamily="34" charset="-122"/>
              </a:rPr>
              <a:t>SpringBoot</a:t>
            </a:r>
            <a:r>
              <a:rPr lang="zh-CN" altLang="en-US" sz="7200" cap="none" dirty="0">
                <a:latin typeface="Microsoft YaHei UI" panose="020B0503020204020204" pitchFamily="34" charset="-122"/>
                <a:ea typeface="Microsoft YaHei UI" panose="020B0503020204020204" pitchFamily="34" charset="-122"/>
              </a:rPr>
              <a:t>解剖计划</a:t>
            </a:r>
            <a:r>
              <a:rPr lang="en-US" altLang="zh-CN" sz="7200" cap="none" dirty="0"/>
              <a:t>——</a:t>
            </a:r>
            <a:br>
              <a:rPr lang="en-US" altLang="zh-CN" cap="none" dirty="0"/>
            </a:br>
            <a:endParaRPr lang="zh-CN" altLang="en-US" cap="none" dirty="0">
              <a:latin typeface="Microsoft YaHei UI" panose="020B0503020204020204" pitchFamily="34" charset="-122"/>
              <a:ea typeface="Microsoft YaHei UI" panose="020B0503020204020204" pitchFamily="34" charset="-122"/>
            </a:endParaRPr>
          </a:p>
        </p:txBody>
      </p:sp>
      <p:sp>
        <p:nvSpPr>
          <p:cNvPr id="3" name="副标题 2">
            <a:extLst>
              <a:ext uri="{FF2B5EF4-FFF2-40B4-BE49-F238E27FC236}">
                <a16:creationId xmlns:a16="http://schemas.microsoft.com/office/drawing/2014/main" id="{852A3D91-AB3F-4EDF-B87E-FDDF6C5DC4CF}"/>
              </a:ext>
            </a:extLst>
          </p:cNvPr>
          <p:cNvSpPr>
            <a:spLocks noGrp="1"/>
          </p:cNvSpPr>
          <p:nvPr>
            <p:ph type="subTitle" idx="1"/>
          </p:nvPr>
        </p:nvSpPr>
        <p:spPr>
          <a:xfrm>
            <a:off x="2856103" y="3429000"/>
            <a:ext cx="8683625" cy="732840"/>
          </a:xfrm>
        </p:spPr>
        <p:txBody>
          <a:bodyPr rtlCol="0">
            <a:normAutofit/>
          </a:bodyPr>
          <a:lstStyle/>
          <a:p>
            <a:r>
              <a:rPr lang="en-US" altLang="zh-CN" sz="2800" cap="none" dirty="0" err="1"/>
              <a:t>SpringApplication</a:t>
            </a:r>
            <a:endParaRPr lang="zh-CN" altLang="en-US" sz="2800" dirty="0">
              <a:latin typeface="Microsoft YaHei UI" panose="020B0503020204020204" pitchFamily="34" charset="-122"/>
              <a:ea typeface="Microsoft YaHei UI" panose="020B0503020204020204" pitchFamily="34" charset="-122"/>
            </a:endParaRPr>
          </a:p>
          <a:p>
            <a:pPr rtl="0"/>
            <a:endParaRPr lang="zh-CN" altLang="en-US" sz="2800" dirty="0">
              <a:latin typeface="Microsoft YaHei UI" panose="020B0503020204020204" pitchFamily="34" charset="-122"/>
              <a:ea typeface="Microsoft YaHei UI" panose="020B0503020204020204" pitchFamily="34" charset="-122"/>
            </a:endParaRPr>
          </a:p>
        </p:txBody>
      </p:sp>
      <p:sp>
        <p:nvSpPr>
          <p:cNvPr id="5" name="副标题 2">
            <a:extLst>
              <a:ext uri="{FF2B5EF4-FFF2-40B4-BE49-F238E27FC236}">
                <a16:creationId xmlns:a16="http://schemas.microsoft.com/office/drawing/2014/main" id="{D9322B6F-E8D5-4042-9048-27A6E7418A82}"/>
              </a:ext>
            </a:extLst>
          </p:cNvPr>
          <p:cNvSpPr txBox="1">
            <a:spLocks/>
          </p:cNvSpPr>
          <p:nvPr/>
        </p:nvSpPr>
        <p:spPr bwMode="white">
          <a:xfrm>
            <a:off x="8930640" y="5122496"/>
            <a:ext cx="2609088" cy="732840"/>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icrosoft YaHei UI" panose="020B0503020204020204" pitchFamily="34" charset="-122"/>
                <a:ea typeface="Microsoft YaHei UI" panose="020B0503020204020204" pitchFamily="34" charset="-122"/>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icrosoft YaHei UI" panose="020B0503020204020204" pitchFamily="34" charset="-122"/>
                <a:ea typeface="Microsoft YaHei UI" panose="020B0503020204020204" pitchFamily="34" charset="-122"/>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icrosoft YaHei UI" panose="020B0503020204020204" pitchFamily="34" charset="-122"/>
                <a:ea typeface="Microsoft YaHei UI" panose="020B0503020204020204" pitchFamily="34" charset="-122"/>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icrosoft YaHei UI" panose="020B0503020204020204" pitchFamily="34" charset="-122"/>
                <a:ea typeface="Microsoft YaHei UI" panose="020B0503020204020204" pitchFamily="34" charset="-122"/>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icrosoft YaHei UI" panose="020B0503020204020204" pitchFamily="34" charset="-122"/>
                <a:ea typeface="Microsoft YaHei UI" panose="020B0503020204020204" pitchFamily="34" charset="-122"/>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r>
              <a:rPr lang="zh-CN" altLang="en-US" sz="2000" cap="none" dirty="0"/>
              <a:t>主讲人</a:t>
            </a:r>
            <a:r>
              <a:rPr lang="en-US" altLang="zh-CN" sz="2000" cap="none" dirty="0"/>
              <a:t>-</a:t>
            </a:r>
            <a:r>
              <a:rPr lang="zh-CN" altLang="en-US" sz="2000" cap="none" dirty="0"/>
              <a:t>姚怡斌</a:t>
            </a:r>
            <a:endParaRPr lang="zh-CN" altLang="en-US" sz="2000" dirty="0"/>
          </a:p>
        </p:txBody>
      </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a:t>
            </a:r>
            <a:r>
              <a:rPr lang="en-US" altLang="zh-CN" cap="none" dirty="0"/>
              <a:t> </a:t>
            </a:r>
            <a:r>
              <a:rPr lang="zh-CN" altLang="en-US" cap="none" dirty="0"/>
              <a:t>构造方法之</a:t>
            </a:r>
            <a:br>
              <a:rPr lang="en-US" altLang="zh-CN" cap="none" dirty="0"/>
            </a:br>
            <a:r>
              <a:rPr lang="en-US" altLang="zh-CN" cap="none" dirty="0" err="1"/>
              <a:t>setListeners</a:t>
            </a:r>
            <a:endParaRPr lang="zh-CN" altLang="en-US" cap="none" dirty="0">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FCB99A38-CCEB-41A9-AD4E-21C1923C7302}"/>
              </a:ext>
            </a:extLst>
          </p:cNvPr>
          <p:cNvSpPr txBox="1"/>
          <p:nvPr/>
        </p:nvSpPr>
        <p:spPr>
          <a:xfrm>
            <a:off x="1286540" y="2684782"/>
            <a:ext cx="6262576" cy="923330"/>
          </a:xfrm>
          <a:prstGeom prst="rect">
            <a:avLst/>
          </a:prstGeom>
          <a:noFill/>
        </p:spPr>
        <p:txBody>
          <a:bodyPr wrap="square" rtlCol="0">
            <a:spAutoFit/>
          </a:bodyPr>
          <a:lstStyle/>
          <a:p>
            <a:r>
              <a:rPr lang="en-US" altLang="zh-CN" dirty="0"/>
              <a:t>Listeners——</a:t>
            </a:r>
            <a:r>
              <a:rPr lang="en-US" altLang="zh-CN" dirty="0" err="1"/>
              <a:t>springboot</a:t>
            </a:r>
            <a:r>
              <a:rPr lang="zh-CN" altLang="en-US" dirty="0"/>
              <a:t>中的事件监听器</a:t>
            </a:r>
            <a:endParaRPr lang="en-US" altLang="zh-CN" dirty="0"/>
          </a:p>
          <a:p>
            <a:endParaRPr lang="en-US" altLang="zh-CN" dirty="0"/>
          </a:p>
          <a:p>
            <a:r>
              <a:rPr lang="zh-CN" altLang="en-US" dirty="0"/>
              <a:t>创建方式和</a:t>
            </a:r>
            <a:r>
              <a:rPr lang="en-US" altLang="zh-CN" dirty="0"/>
              <a:t>Initializers</a:t>
            </a:r>
            <a:r>
              <a:rPr lang="zh-CN" altLang="en-US" dirty="0"/>
              <a:t>一致</a:t>
            </a:r>
          </a:p>
        </p:txBody>
      </p:sp>
    </p:spTree>
    <p:extLst>
      <p:ext uri="{BB962C8B-B14F-4D97-AF65-F5344CB8AC3E}">
        <p14:creationId xmlns:p14="http://schemas.microsoft.com/office/powerpoint/2010/main" val="1258604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pPr rtl="0"/>
            <a:r>
              <a:rPr lang="en-US" altLang="zh-CN" cap="none" dirty="0" err="1"/>
              <a:t>S</a:t>
            </a:r>
            <a:r>
              <a:rPr lang="en-US" altLang="zh-CN" cap="none" dirty="0" err="1">
                <a:latin typeface="Microsoft YaHei UI" panose="020B0503020204020204" pitchFamily="34" charset="-122"/>
                <a:ea typeface="Microsoft YaHei UI" panose="020B0503020204020204" pitchFamily="34" charset="-122"/>
              </a:rPr>
              <a:t>pringApplication.run</a:t>
            </a:r>
            <a:r>
              <a:rPr lang="en-US" altLang="zh-CN" cap="none" dirty="0">
                <a:latin typeface="Microsoft YaHei UI" panose="020B0503020204020204" pitchFamily="34" charset="-122"/>
                <a:ea typeface="Microsoft YaHei UI" panose="020B0503020204020204" pitchFamily="34" charset="-122"/>
              </a:rPr>
              <a:t>()</a:t>
            </a:r>
            <a:endParaRPr lang="zh-CN" altLang="en-US" cap="none" dirty="0">
              <a:latin typeface="Microsoft YaHei UI" panose="020B0503020204020204" pitchFamily="34" charset="-122"/>
              <a:ea typeface="Microsoft YaHei UI" panose="020B0503020204020204" pitchFamily="34" charset="-122"/>
            </a:endParaRPr>
          </a:p>
        </p:txBody>
      </p:sp>
      <p:sp>
        <p:nvSpPr>
          <p:cNvPr id="6" name="Rectangle 4">
            <a:extLst>
              <a:ext uri="{FF2B5EF4-FFF2-40B4-BE49-F238E27FC236}">
                <a16:creationId xmlns:a16="http://schemas.microsoft.com/office/drawing/2014/main" id="{BD7923E7-3BB5-4596-B942-B0A42A8CEAE5}"/>
              </a:ext>
            </a:extLst>
          </p:cNvPr>
          <p:cNvSpPr>
            <a:spLocks noChangeArrowheads="1"/>
          </p:cNvSpPr>
          <p:nvPr/>
        </p:nvSpPr>
        <p:spPr bwMode="auto">
          <a:xfrm>
            <a:off x="846523" y="2060660"/>
            <a:ext cx="10375392" cy="418576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Consolas" panose="020B0609020204030204" pitchFamily="49" charset="0"/>
              </a:rPr>
              <a:t>public static </a:t>
            </a:r>
            <a:r>
              <a:rPr kumimoji="0" lang="zh-CN" altLang="zh-CN" sz="1400" b="0" i="0" u="none" strike="noStrike" cap="none" normalizeH="0" baseline="0" dirty="0">
                <a:ln>
                  <a:noFill/>
                </a:ln>
                <a:solidFill>
                  <a:srgbClr val="A9B7C6"/>
                </a:solidFill>
                <a:effectLst/>
                <a:latin typeface="Consolas" panose="020B0609020204030204" pitchFamily="49" charset="0"/>
              </a:rPr>
              <a:t>ConfigurableApplicationContext </a:t>
            </a:r>
            <a:r>
              <a:rPr kumimoji="0" lang="zh-CN" altLang="zh-CN" sz="1400" b="0" i="0" u="none" strike="noStrike" cap="none" normalizeH="0" baseline="0" dirty="0">
                <a:ln>
                  <a:noFill/>
                </a:ln>
                <a:solidFill>
                  <a:srgbClr val="FFC66D"/>
                </a:solidFill>
                <a:effectLst/>
                <a:latin typeface="Consolas" panose="020B0609020204030204" pitchFamily="49" charset="0"/>
              </a:rPr>
              <a:t>run</a:t>
            </a:r>
            <a:r>
              <a:rPr kumimoji="0" lang="zh-CN" altLang="zh-CN" sz="1400" b="0" i="0" u="none" strike="noStrike" cap="none" normalizeH="0" baseline="0" dirty="0">
                <a:ln>
                  <a:noFill/>
                </a:ln>
                <a:solidFill>
                  <a:srgbClr val="A9B7C6"/>
                </a:solidFill>
                <a:effectLst/>
                <a:latin typeface="Consolas" panose="020B0609020204030204" pitchFamily="49" charset="0"/>
              </a:rPr>
              <a:t>(Class&lt;?&gt;[] primarySources</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String[] args)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return new </a:t>
            </a:r>
            <a:r>
              <a:rPr kumimoji="0" lang="zh-CN" altLang="zh-CN" sz="1400" b="0" i="0" u="none" strike="noStrike" cap="none" normalizeH="0" baseline="0" dirty="0">
                <a:ln>
                  <a:noFill/>
                </a:ln>
                <a:solidFill>
                  <a:srgbClr val="A9B7C6"/>
                </a:solidFill>
                <a:effectLst/>
                <a:latin typeface="Consolas" panose="020B0609020204030204" pitchFamily="49" charset="0"/>
              </a:rPr>
              <a:t>SpringApplication(primarySources).run(args)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400" b="0" i="0" u="none" strike="noStrike" cap="none" normalizeH="0" baseline="0" dirty="0">
              <a:ln>
                <a:noFill/>
              </a:ln>
              <a:solidFill>
                <a:srgbClr val="00B05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构造方法</a:t>
            </a:r>
            <a:endParaRPr lang="en-US" altLang="zh-CN" sz="1400" dirty="0">
              <a:solidFill>
                <a:srgbClr val="00B050"/>
              </a:solidFill>
              <a:latin typeface="Consolas" panose="020B0609020204030204" pitchFamily="49" charset="0"/>
            </a:endParaRPr>
          </a:p>
          <a:p>
            <a:pPr defTabSz="914400" eaLnBrk="0" fontAlgn="base" hangingPunct="0">
              <a:spcBef>
                <a:spcPct val="0"/>
              </a:spcBef>
              <a:spcAft>
                <a:spcPct val="0"/>
              </a:spcAft>
            </a:pPr>
            <a:r>
              <a:rPr lang="zh-CN" altLang="zh-CN" sz="1400" dirty="0">
                <a:solidFill>
                  <a:srgbClr val="CC7832"/>
                </a:solidFill>
                <a:latin typeface="Consolas" panose="020B0609020204030204" pitchFamily="49" charset="0"/>
              </a:rPr>
              <a:t>public </a:t>
            </a:r>
            <a:r>
              <a:rPr lang="zh-CN" altLang="zh-CN" sz="1400" dirty="0">
                <a:solidFill>
                  <a:srgbClr val="FFC66D"/>
                </a:solidFill>
                <a:latin typeface="Consolas" panose="020B0609020204030204" pitchFamily="49" charset="0"/>
              </a:rPr>
              <a:t>SpringApplication</a:t>
            </a:r>
            <a:r>
              <a:rPr lang="zh-CN" altLang="zh-CN" sz="1400" dirty="0">
                <a:solidFill>
                  <a:srgbClr val="A9B7C6"/>
                </a:solidFill>
                <a:latin typeface="Consolas" panose="020B0609020204030204" pitchFamily="49" charset="0"/>
              </a:rPr>
              <a:t>(Class&lt;?&gt;... primarySources) {</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a:t>
            </a:r>
            <a:r>
              <a:rPr lang="zh-CN" altLang="zh-CN" sz="1400" dirty="0">
                <a:solidFill>
                  <a:srgbClr val="CC7832"/>
                </a:solidFill>
                <a:latin typeface="Consolas" panose="020B0609020204030204" pitchFamily="49" charset="0"/>
              </a:rPr>
              <a:t>this</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null, </a:t>
            </a:r>
            <a:r>
              <a:rPr lang="zh-CN" altLang="zh-CN" sz="1400" dirty="0">
                <a:solidFill>
                  <a:srgbClr val="A9B7C6"/>
                </a:solidFill>
                <a:latin typeface="Consolas" panose="020B0609020204030204" pitchFamily="49" charset="0"/>
              </a:rPr>
              <a:t>primarySources)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A9B7C6"/>
                </a:solidFill>
                <a:latin typeface="Consolas" panose="020B0609020204030204" pitchFamily="49" charset="0"/>
              </a:rPr>
              <a:t>}</a:t>
            </a:r>
            <a:br>
              <a:rPr lang="zh-CN" altLang="zh-CN" sz="1400" dirty="0">
                <a:solidFill>
                  <a:srgbClr val="A9B7C6"/>
                </a:solidFill>
                <a:latin typeface="Consolas" panose="020B0609020204030204" pitchFamily="49" charset="0"/>
              </a:rPr>
            </a:br>
            <a:br>
              <a:rPr lang="zh-CN" altLang="zh-CN" sz="1400" dirty="0">
                <a:solidFill>
                  <a:srgbClr val="A9B7C6"/>
                </a:solidFill>
                <a:latin typeface="Consolas" panose="020B0609020204030204" pitchFamily="49" charset="0"/>
              </a:rPr>
            </a:br>
            <a:r>
              <a:rPr lang="zh-CN" altLang="zh-CN" sz="1400" dirty="0">
                <a:solidFill>
                  <a:srgbClr val="CC7832"/>
                </a:solidFill>
                <a:latin typeface="Consolas" panose="020B0609020204030204" pitchFamily="49" charset="0"/>
              </a:rPr>
              <a:t>public </a:t>
            </a:r>
            <a:r>
              <a:rPr lang="zh-CN" altLang="zh-CN" sz="1400" dirty="0">
                <a:solidFill>
                  <a:srgbClr val="FFC66D"/>
                </a:solidFill>
                <a:latin typeface="Consolas" panose="020B0609020204030204" pitchFamily="49" charset="0"/>
              </a:rPr>
              <a:t>SpringApplication</a:t>
            </a:r>
            <a:r>
              <a:rPr lang="zh-CN" altLang="zh-CN" sz="1400" dirty="0">
                <a:solidFill>
                  <a:srgbClr val="A9B7C6"/>
                </a:solidFill>
                <a:latin typeface="Consolas" panose="020B0609020204030204" pitchFamily="49" charset="0"/>
              </a:rPr>
              <a:t>(ResourceLoader resourceLoader</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Class&lt;?&gt;... primarySources) {</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a:t>
            </a:r>
            <a:r>
              <a:rPr lang="zh-CN" altLang="zh-CN" sz="1400" dirty="0">
                <a:solidFill>
                  <a:srgbClr val="CC7832"/>
                </a:solidFill>
                <a:latin typeface="Consolas" panose="020B0609020204030204" pitchFamily="49" charset="0"/>
              </a:rPr>
              <a:t>this</a:t>
            </a:r>
            <a:r>
              <a:rPr lang="zh-CN" altLang="zh-CN" sz="1400" dirty="0">
                <a:solidFill>
                  <a:srgbClr val="A9B7C6"/>
                </a:solidFill>
                <a:latin typeface="Consolas" panose="020B0609020204030204" pitchFamily="49" charset="0"/>
              </a:rPr>
              <a:t>.</a:t>
            </a:r>
            <a:r>
              <a:rPr lang="zh-CN" altLang="zh-CN" sz="1400" dirty="0">
                <a:solidFill>
                  <a:srgbClr val="9876AA"/>
                </a:solidFill>
                <a:latin typeface="Consolas" panose="020B0609020204030204" pitchFamily="49" charset="0"/>
              </a:rPr>
              <a:t>resourceLoader </a:t>
            </a:r>
            <a:r>
              <a:rPr lang="zh-CN" altLang="zh-CN" sz="1400" dirty="0">
                <a:solidFill>
                  <a:srgbClr val="A9B7C6"/>
                </a:solidFill>
                <a:latin typeface="Consolas" panose="020B0609020204030204" pitchFamily="49" charset="0"/>
              </a:rPr>
              <a:t>= resourceLoader</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Assert.</a:t>
            </a:r>
            <a:r>
              <a:rPr lang="zh-CN" altLang="zh-CN" sz="1400" i="1" dirty="0">
                <a:solidFill>
                  <a:srgbClr val="A9B7C6"/>
                </a:solidFill>
                <a:latin typeface="Consolas" panose="020B0609020204030204" pitchFamily="49" charset="0"/>
              </a:rPr>
              <a:t>notNull</a:t>
            </a:r>
            <a:r>
              <a:rPr lang="zh-CN" altLang="zh-CN" sz="1400" dirty="0">
                <a:solidFill>
                  <a:srgbClr val="A9B7C6"/>
                </a:solidFill>
                <a:latin typeface="Consolas" panose="020B0609020204030204" pitchFamily="49" charset="0"/>
              </a:rPr>
              <a:t>(primarySources</a:t>
            </a:r>
            <a:r>
              <a:rPr lang="zh-CN" altLang="zh-CN" sz="1400" dirty="0">
                <a:solidFill>
                  <a:srgbClr val="CC7832"/>
                </a:solidFill>
                <a:latin typeface="Consolas" panose="020B0609020204030204" pitchFamily="49" charset="0"/>
              </a:rPr>
              <a:t>, </a:t>
            </a:r>
            <a:r>
              <a:rPr lang="zh-CN" altLang="zh-CN" sz="1400" dirty="0">
                <a:solidFill>
                  <a:srgbClr val="6A8759"/>
                </a:solidFill>
                <a:latin typeface="Consolas" panose="020B0609020204030204" pitchFamily="49" charset="0"/>
              </a:rPr>
              <a:t>"PrimarySources must not be null"</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this</a:t>
            </a:r>
            <a:r>
              <a:rPr lang="zh-CN" altLang="zh-CN" sz="1400" dirty="0">
                <a:solidFill>
                  <a:srgbClr val="A9B7C6"/>
                </a:solidFill>
                <a:latin typeface="Consolas" panose="020B0609020204030204" pitchFamily="49" charset="0"/>
              </a:rPr>
              <a:t>.</a:t>
            </a:r>
            <a:r>
              <a:rPr lang="zh-CN" altLang="zh-CN" sz="1400" dirty="0">
                <a:solidFill>
                  <a:srgbClr val="9876AA"/>
                </a:solidFill>
                <a:latin typeface="Consolas" panose="020B0609020204030204" pitchFamily="49" charset="0"/>
              </a:rPr>
              <a:t>primarySources </a:t>
            </a:r>
            <a:r>
              <a:rPr lang="zh-CN" altLang="zh-CN" sz="1400" dirty="0">
                <a:solidFill>
                  <a:srgbClr val="A9B7C6"/>
                </a:solidFill>
                <a:latin typeface="Consolas" panose="020B0609020204030204" pitchFamily="49" charset="0"/>
              </a:rPr>
              <a:t>= </a:t>
            </a:r>
            <a:r>
              <a:rPr lang="zh-CN" altLang="zh-CN" sz="1400" dirty="0">
                <a:solidFill>
                  <a:srgbClr val="CC7832"/>
                </a:solidFill>
                <a:latin typeface="Consolas" panose="020B0609020204030204" pitchFamily="49" charset="0"/>
              </a:rPr>
              <a:t>new </a:t>
            </a:r>
            <a:r>
              <a:rPr lang="zh-CN" altLang="zh-CN" sz="1400" dirty="0">
                <a:solidFill>
                  <a:srgbClr val="A9B7C6"/>
                </a:solidFill>
                <a:latin typeface="Consolas" panose="020B0609020204030204" pitchFamily="49" charset="0"/>
              </a:rPr>
              <a:t>LinkedHashSet&lt;&gt;(Arrays.</a:t>
            </a:r>
            <a:r>
              <a:rPr lang="zh-CN" altLang="zh-CN" sz="1400" i="1" dirty="0">
                <a:solidFill>
                  <a:srgbClr val="A9B7C6"/>
                </a:solidFill>
                <a:latin typeface="Consolas" panose="020B0609020204030204" pitchFamily="49" charset="0"/>
              </a:rPr>
              <a:t>asList</a:t>
            </a:r>
            <a:r>
              <a:rPr lang="zh-CN" altLang="zh-CN" sz="1400" dirty="0">
                <a:solidFill>
                  <a:srgbClr val="A9B7C6"/>
                </a:solidFill>
                <a:latin typeface="Consolas" panose="020B0609020204030204" pitchFamily="49" charset="0"/>
              </a:rPr>
              <a:t>(primarySources))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this</a:t>
            </a:r>
            <a:r>
              <a:rPr lang="zh-CN" altLang="zh-CN" sz="1400" dirty="0">
                <a:solidFill>
                  <a:srgbClr val="A9B7C6"/>
                </a:solidFill>
                <a:latin typeface="Consolas" panose="020B0609020204030204" pitchFamily="49" charset="0"/>
              </a:rPr>
              <a:t>.</a:t>
            </a:r>
            <a:r>
              <a:rPr lang="zh-CN" altLang="zh-CN" sz="1400" dirty="0">
                <a:solidFill>
                  <a:srgbClr val="9876AA"/>
                </a:solidFill>
                <a:latin typeface="Consolas" panose="020B0609020204030204" pitchFamily="49" charset="0"/>
              </a:rPr>
              <a:t>webApplicationType </a:t>
            </a:r>
            <a:r>
              <a:rPr lang="zh-CN" altLang="zh-CN" sz="1400" dirty="0">
                <a:solidFill>
                  <a:srgbClr val="A9B7C6"/>
                </a:solidFill>
                <a:latin typeface="Consolas" panose="020B0609020204030204" pitchFamily="49" charset="0"/>
              </a:rPr>
              <a:t>= WebApplicationType.</a:t>
            </a:r>
            <a:r>
              <a:rPr lang="zh-CN" altLang="zh-CN" sz="1400" i="1" dirty="0">
                <a:solidFill>
                  <a:srgbClr val="A9B7C6"/>
                </a:solidFill>
                <a:latin typeface="Consolas" panose="020B0609020204030204" pitchFamily="49" charset="0"/>
              </a:rPr>
              <a:t>deduceFromClasspath</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setInitializers((Collection) getSpringFactoriesInstances(ApplicationContextInitializer.</a:t>
            </a:r>
            <a:r>
              <a:rPr lang="zh-CN" altLang="zh-CN" sz="1400" dirty="0">
                <a:solidFill>
                  <a:srgbClr val="CC7832"/>
                </a:solidFill>
                <a:latin typeface="Consolas" panose="020B0609020204030204" pitchFamily="49" charset="0"/>
              </a:rPr>
              <a:t>class</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setListeners((Collection) getSpringFactoriesInstances(ApplicationListener.</a:t>
            </a:r>
            <a:r>
              <a:rPr lang="zh-CN" altLang="zh-CN" sz="1400" dirty="0">
                <a:solidFill>
                  <a:srgbClr val="CC7832"/>
                </a:solidFill>
                <a:latin typeface="Consolas" panose="020B0609020204030204" pitchFamily="49" charset="0"/>
              </a:rPr>
              <a:t>class</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this</a:t>
            </a:r>
            <a:r>
              <a:rPr lang="zh-CN" altLang="zh-CN" sz="1400" dirty="0">
                <a:solidFill>
                  <a:srgbClr val="A9B7C6"/>
                </a:solidFill>
                <a:latin typeface="Consolas" panose="020B0609020204030204" pitchFamily="49" charset="0"/>
              </a:rPr>
              <a:t>.</a:t>
            </a:r>
            <a:r>
              <a:rPr lang="zh-CN" altLang="zh-CN" sz="1400" dirty="0">
                <a:solidFill>
                  <a:srgbClr val="9876AA"/>
                </a:solidFill>
                <a:latin typeface="Consolas" panose="020B0609020204030204" pitchFamily="49" charset="0"/>
              </a:rPr>
              <a:t>mainApplicationClass </a:t>
            </a:r>
            <a:r>
              <a:rPr lang="zh-CN" altLang="zh-CN" sz="1400" dirty="0">
                <a:solidFill>
                  <a:srgbClr val="A9B7C6"/>
                </a:solidFill>
                <a:latin typeface="Consolas" panose="020B0609020204030204" pitchFamily="49" charset="0"/>
              </a:rPr>
              <a:t>= deduceMainApplicationClass()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A9B7C6"/>
                </a:solidFill>
                <a:latin typeface="Consolas" panose="020B0609020204030204" pitchFamily="49" charset="0"/>
              </a:rPr>
              <a:t>}</a:t>
            </a:r>
            <a:endParaRPr lang="zh-CN" altLang="zh-CN"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831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a:t>
            </a:r>
            <a:r>
              <a:rPr lang="en-US" altLang="zh-CN" cap="none" dirty="0"/>
              <a:t> </a:t>
            </a:r>
            <a:r>
              <a:rPr lang="zh-CN" altLang="en-US" cap="none" dirty="0"/>
              <a:t>构造方法之</a:t>
            </a:r>
            <a:br>
              <a:rPr lang="en-US" altLang="zh-CN" cap="none" dirty="0"/>
            </a:br>
            <a:r>
              <a:rPr lang="en-US" altLang="zh-CN" cap="none" dirty="0" err="1"/>
              <a:t>deduceMainApplicationClass</a:t>
            </a:r>
            <a:r>
              <a:rPr lang="en-US" altLang="zh-CN" cap="none" dirty="0"/>
              <a:t>()</a:t>
            </a:r>
            <a:endParaRPr lang="zh-CN" altLang="en-US" cap="none" dirty="0">
              <a:latin typeface="Microsoft YaHei UI" panose="020B0503020204020204" pitchFamily="34" charset="-122"/>
              <a:ea typeface="Microsoft YaHei UI" panose="020B0503020204020204" pitchFamily="34" charset="-122"/>
            </a:endParaRPr>
          </a:p>
        </p:txBody>
      </p:sp>
      <p:sp>
        <p:nvSpPr>
          <p:cNvPr id="5" name="Rectangle 2">
            <a:extLst>
              <a:ext uri="{FF2B5EF4-FFF2-40B4-BE49-F238E27FC236}">
                <a16:creationId xmlns:a16="http://schemas.microsoft.com/office/drawing/2014/main" id="{DD78BA69-F92D-4E8F-AA7C-07B1AE3DE5AD}"/>
              </a:ext>
            </a:extLst>
          </p:cNvPr>
          <p:cNvSpPr>
            <a:spLocks noChangeArrowheads="1"/>
          </p:cNvSpPr>
          <p:nvPr/>
        </p:nvSpPr>
        <p:spPr bwMode="auto">
          <a:xfrm>
            <a:off x="1045535" y="1965359"/>
            <a:ext cx="10100930"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Consolas" panose="020B0609020204030204" pitchFamily="49" charset="0"/>
              </a:rPr>
              <a:t>private </a:t>
            </a:r>
            <a:r>
              <a:rPr kumimoji="0" lang="zh-CN" altLang="zh-CN" sz="1400" b="0" i="0" u="none" strike="noStrike" cap="none" normalizeH="0" baseline="0" dirty="0">
                <a:ln>
                  <a:noFill/>
                </a:ln>
                <a:solidFill>
                  <a:srgbClr val="A9B7C6"/>
                </a:solidFill>
                <a:effectLst/>
                <a:latin typeface="Consolas" panose="020B0609020204030204" pitchFamily="49" charset="0"/>
              </a:rPr>
              <a:t>Class&lt;?&gt; </a:t>
            </a:r>
            <a:r>
              <a:rPr kumimoji="0" lang="zh-CN" altLang="zh-CN" sz="1400" b="0" i="0" u="none" strike="noStrike" cap="none" normalizeH="0" baseline="0" dirty="0">
                <a:ln>
                  <a:noFill/>
                </a:ln>
                <a:solidFill>
                  <a:srgbClr val="FFC66D"/>
                </a:solidFill>
                <a:effectLst/>
                <a:latin typeface="Consolas" panose="020B0609020204030204" pitchFamily="49" charset="0"/>
              </a:rPr>
              <a:t>deduceMainApplicationClass</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try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StackTraceElement[] stackTrace = </a:t>
            </a:r>
            <a:r>
              <a:rPr kumimoji="0" lang="zh-CN" altLang="zh-CN" sz="1400" b="0" i="0" u="none" strike="noStrike" cap="none" normalizeH="0" baseline="0" dirty="0">
                <a:ln>
                  <a:noFill/>
                </a:ln>
                <a:solidFill>
                  <a:srgbClr val="CC7832"/>
                </a:solidFill>
                <a:effectLst/>
                <a:latin typeface="Consolas" panose="020B0609020204030204" pitchFamily="49" charset="0"/>
              </a:rPr>
              <a:t>new </a:t>
            </a:r>
            <a:r>
              <a:rPr kumimoji="0" lang="zh-CN" altLang="zh-CN" sz="1400" b="0" i="0" u="none" strike="noStrike" cap="none" normalizeH="0" baseline="0" dirty="0">
                <a:ln>
                  <a:noFill/>
                </a:ln>
                <a:solidFill>
                  <a:srgbClr val="A9B7C6"/>
                </a:solidFill>
                <a:effectLst/>
                <a:latin typeface="Consolas" panose="020B0609020204030204" pitchFamily="49" charset="0"/>
              </a:rPr>
              <a:t>RuntimeException().getStackTrace()</a:t>
            </a:r>
            <a:r>
              <a:rPr kumimoji="0" lang="zh-CN" altLang="zh-CN" sz="1400" b="0" i="0" u="none" strike="noStrike" cap="none" normalizeH="0" baseline="0" dirty="0">
                <a:ln>
                  <a:noFill/>
                </a:ln>
                <a:solidFill>
                  <a:srgbClr val="CC7832"/>
                </a:solidFill>
                <a:effectLst/>
                <a:latin typeface="Consolas" panose="020B0609020204030204" pitchFamily="49" charset="0"/>
              </a:rPr>
              <a:t>;</a:t>
            </a:r>
            <a:endParaRPr kumimoji="0" lang="en-US" altLang="zh-CN" sz="1400" b="0" i="0" u="none" strike="noStrike" cap="none" normalizeH="0" baseline="0" dirty="0">
              <a:ln>
                <a:noFill/>
              </a:ln>
              <a:solidFill>
                <a:srgbClr val="CC7832"/>
              </a:solidFill>
              <a:effectLst/>
              <a:latin typeface="Consolas" panose="020B0609020204030204" pitchFamily="49" charset="0"/>
            </a:endParaRPr>
          </a:p>
          <a:p>
            <a:pPr lvl="0" defTabSz="914400" eaLnBrk="0" fontAlgn="base" hangingPunct="0">
              <a:spcBef>
                <a:spcPct val="0"/>
              </a:spcBef>
              <a:spcAft>
                <a:spcPct val="0"/>
              </a:spcAft>
            </a:pPr>
            <a:r>
              <a:rPr kumimoji="0" lang="en-US" altLang="zh-CN" sz="1400" b="0" i="0" u="none" strike="noStrike" cap="none" normalizeH="0" baseline="0" dirty="0">
                <a:ln>
                  <a:noFill/>
                </a:ln>
                <a:solidFill>
                  <a:srgbClr val="CC7832"/>
                </a:solidFill>
                <a:effectLst/>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遍历调用栈，找到</a:t>
            </a:r>
            <a:r>
              <a:rPr lang="en-US" altLang="zh-CN" sz="1400" dirty="0">
                <a:solidFill>
                  <a:srgbClr val="00B050"/>
                </a:solidFill>
                <a:latin typeface="Consolas" panose="020B0609020204030204" pitchFamily="49" charset="0"/>
              </a:rPr>
              <a:t>main</a:t>
            </a:r>
            <a:r>
              <a:rPr lang="zh-CN" altLang="en-US" sz="1400" dirty="0">
                <a:solidFill>
                  <a:srgbClr val="00B050"/>
                </a:solidFill>
                <a:latin typeface="Consolas" panose="020B0609020204030204" pitchFamily="49" charset="0"/>
              </a:rPr>
              <a:t>方法所在的类</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for </a:t>
            </a:r>
            <a:r>
              <a:rPr kumimoji="0" lang="zh-CN" altLang="zh-CN" sz="1400" b="0" i="0" u="none" strike="noStrike" cap="none" normalizeH="0" baseline="0" dirty="0">
                <a:ln>
                  <a:noFill/>
                </a:ln>
                <a:solidFill>
                  <a:srgbClr val="A9B7C6"/>
                </a:solidFill>
                <a:effectLst/>
                <a:latin typeface="Consolas" panose="020B0609020204030204" pitchFamily="49" charset="0"/>
              </a:rPr>
              <a:t>(StackTraceElement stackTraceElement : stackTrace)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if </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6A8759"/>
                </a:solidFill>
                <a:effectLst/>
                <a:latin typeface="Consolas" panose="020B0609020204030204" pitchFamily="49" charset="0"/>
              </a:rPr>
              <a:t>"main"</a:t>
            </a:r>
            <a:r>
              <a:rPr kumimoji="0" lang="zh-CN" altLang="zh-CN" sz="1400" b="0" i="0" u="none" strike="noStrike" cap="none" normalizeH="0" baseline="0" dirty="0">
                <a:ln>
                  <a:noFill/>
                </a:ln>
                <a:solidFill>
                  <a:srgbClr val="A9B7C6"/>
                </a:solidFill>
                <a:effectLst/>
                <a:latin typeface="Consolas" panose="020B0609020204030204" pitchFamily="49" charset="0"/>
              </a:rPr>
              <a:t>.equals(stackTraceElement.getMethodName()))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return </a:t>
            </a:r>
            <a:r>
              <a:rPr kumimoji="0" lang="zh-CN" altLang="zh-CN" sz="1400" b="0" i="0" u="none" strike="noStrike" cap="none" normalizeH="0" baseline="0" dirty="0">
                <a:ln>
                  <a:noFill/>
                </a:ln>
                <a:solidFill>
                  <a:srgbClr val="A9B7C6"/>
                </a:solidFill>
                <a:effectLst/>
                <a:latin typeface="Consolas" panose="020B0609020204030204" pitchFamily="49" charset="0"/>
              </a:rPr>
              <a:t>Class.</a:t>
            </a:r>
            <a:r>
              <a:rPr kumimoji="0" lang="zh-CN" altLang="zh-CN" sz="1400" b="0" i="1" u="none" strike="noStrike" cap="none" normalizeH="0" baseline="0" dirty="0">
                <a:ln>
                  <a:noFill/>
                </a:ln>
                <a:solidFill>
                  <a:srgbClr val="A9B7C6"/>
                </a:solidFill>
                <a:effectLst/>
                <a:latin typeface="Consolas" panose="020B0609020204030204" pitchFamily="49" charset="0"/>
              </a:rPr>
              <a:t>forName</a:t>
            </a:r>
            <a:r>
              <a:rPr kumimoji="0" lang="zh-CN" altLang="zh-CN" sz="1400" b="0" i="0" u="none" strike="noStrike" cap="none" normalizeH="0" baseline="0" dirty="0">
                <a:ln>
                  <a:noFill/>
                </a:ln>
                <a:solidFill>
                  <a:srgbClr val="A9B7C6"/>
                </a:solidFill>
                <a:effectLst/>
                <a:latin typeface="Consolas" panose="020B0609020204030204" pitchFamily="49" charset="0"/>
              </a:rPr>
              <a:t>(stackTraceElement.getClassName())</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catch </a:t>
            </a:r>
            <a:r>
              <a:rPr kumimoji="0" lang="zh-CN" altLang="zh-CN" sz="1400" b="0" i="0" u="none" strike="noStrike" cap="none" normalizeH="0" baseline="0" dirty="0">
                <a:ln>
                  <a:noFill/>
                </a:ln>
                <a:solidFill>
                  <a:srgbClr val="A9B7C6"/>
                </a:solidFill>
                <a:effectLst/>
                <a:latin typeface="Consolas" panose="020B0609020204030204" pitchFamily="49" charset="0"/>
              </a:rPr>
              <a:t>(ClassNotFoundException ex)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808080"/>
                </a:solidFill>
                <a:effectLst/>
                <a:latin typeface="Consolas" panose="020B0609020204030204" pitchFamily="49" charset="0"/>
              </a:rPr>
              <a:t>// Swallow and continue</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return null;</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4788BAFE-1BAB-414F-B309-23504414A1D2}"/>
              </a:ext>
            </a:extLst>
          </p:cNvPr>
          <p:cNvSpPr txBox="1"/>
          <p:nvPr/>
        </p:nvSpPr>
        <p:spPr>
          <a:xfrm>
            <a:off x="1045535" y="5805376"/>
            <a:ext cx="8027582" cy="369332"/>
          </a:xfrm>
          <a:prstGeom prst="rect">
            <a:avLst/>
          </a:prstGeom>
          <a:noFill/>
        </p:spPr>
        <p:txBody>
          <a:bodyPr wrap="square" rtlCol="0">
            <a:spAutoFit/>
          </a:bodyPr>
          <a:lstStyle/>
          <a:p>
            <a:r>
              <a:rPr lang="zh-CN" altLang="en-US" dirty="0"/>
              <a:t>至此，</a:t>
            </a:r>
            <a:r>
              <a:rPr lang="en-US" altLang="zh-CN" dirty="0" err="1"/>
              <a:t>SpringApplication</a:t>
            </a:r>
            <a:r>
              <a:rPr lang="zh-CN" altLang="en-US" dirty="0"/>
              <a:t>的构造方法执行完毕，接下来就进入了</a:t>
            </a:r>
            <a:r>
              <a:rPr lang="en-US" altLang="zh-CN" dirty="0"/>
              <a:t>run</a:t>
            </a:r>
            <a:r>
              <a:rPr lang="zh-CN" altLang="en-US" dirty="0"/>
              <a:t>方法</a:t>
            </a:r>
          </a:p>
        </p:txBody>
      </p:sp>
    </p:spTree>
    <p:extLst>
      <p:ext uri="{BB962C8B-B14F-4D97-AF65-F5344CB8AC3E}">
        <p14:creationId xmlns:p14="http://schemas.microsoft.com/office/powerpoint/2010/main" val="3978515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en-US" altLang="zh-CN" cap="none" dirty="0"/>
              <a:t>(String… </a:t>
            </a:r>
            <a:r>
              <a:rPr lang="en-US" altLang="zh-CN" cap="none" dirty="0" err="1"/>
              <a:t>args</a:t>
            </a:r>
            <a:r>
              <a:rPr lang="en-US" altLang="zh-CN" cap="none" dirty="0"/>
              <a:t>)</a:t>
            </a:r>
            <a:endParaRPr lang="zh-CN" altLang="en-US" cap="none" dirty="0">
              <a:latin typeface="Microsoft YaHei UI" panose="020B0503020204020204" pitchFamily="34" charset="-122"/>
              <a:ea typeface="Microsoft YaHei UI" panose="020B0503020204020204" pitchFamily="34" charset="-122"/>
            </a:endParaRPr>
          </a:p>
        </p:txBody>
      </p:sp>
      <p:sp>
        <p:nvSpPr>
          <p:cNvPr id="7" name="文本框 6">
            <a:extLst>
              <a:ext uri="{FF2B5EF4-FFF2-40B4-BE49-F238E27FC236}">
                <a16:creationId xmlns:a16="http://schemas.microsoft.com/office/drawing/2014/main" id="{E9436EC1-5142-4F59-B212-E3494D63D0A1}"/>
              </a:ext>
            </a:extLst>
          </p:cNvPr>
          <p:cNvSpPr txBox="1"/>
          <p:nvPr/>
        </p:nvSpPr>
        <p:spPr>
          <a:xfrm>
            <a:off x="1531088" y="2041452"/>
            <a:ext cx="6549656" cy="2308324"/>
          </a:xfrm>
          <a:prstGeom prst="rect">
            <a:avLst/>
          </a:prstGeom>
          <a:noFill/>
        </p:spPr>
        <p:txBody>
          <a:bodyPr wrap="square" rtlCol="0">
            <a:spAutoFit/>
          </a:bodyPr>
          <a:lstStyle/>
          <a:p>
            <a:r>
              <a:rPr lang="zh-CN" altLang="en-US" dirty="0"/>
              <a:t>主要过程可以归纳如下：</a:t>
            </a:r>
            <a:endParaRPr lang="en-US" altLang="zh-CN" dirty="0"/>
          </a:p>
          <a:p>
            <a:endParaRPr lang="en-US" altLang="zh-CN" dirty="0"/>
          </a:p>
          <a:p>
            <a:r>
              <a:rPr lang="zh-CN" altLang="en-US" dirty="0"/>
              <a:t>第一步：获取并启动监听器</a:t>
            </a:r>
          </a:p>
          <a:p>
            <a:r>
              <a:rPr lang="zh-CN" altLang="en-US" dirty="0"/>
              <a:t>第二步：构造应用上下文环境</a:t>
            </a:r>
          </a:p>
          <a:p>
            <a:r>
              <a:rPr lang="zh-CN" altLang="en-US" dirty="0"/>
              <a:t>第三步：初始化应用上下文</a:t>
            </a:r>
          </a:p>
          <a:p>
            <a:r>
              <a:rPr lang="zh-CN" altLang="en-US" dirty="0"/>
              <a:t>第四步：刷新应用上下文前的准备阶段</a:t>
            </a:r>
          </a:p>
          <a:p>
            <a:r>
              <a:rPr lang="zh-CN" altLang="en-US" dirty="0"/>
              <a:t>第五步：刷新应用上下文</a:t>
            </a:r>
          </a:p>
          <a:p>
            <a:r>
              <a:rPr lang="zh-CN" altLang="en-US" dirty="0"/>
              <a:t>第六步：刷新应用上下文后的扩展接口</a:t>
            </a:r>
          </a:p>
        </p:txBody>
      </p:sp>
    </p:spTree>
    <p:extLst>
      <p:ext uri="{BB962C8B-B14F-4D97-AF65-F5344CB8AC3E}">
        <p14:creationId xmlns:p14="http://schemas.microsoft.com/office/powerpoint/2010/main" val="3840848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en-US" altLang="zh-CN" cap="none" dirty="0"/>
              <a:t>(String… </a:t>
            </a:r>
            <a:r>
              <a:rPr lang="en-US" altLang="zh-CN" cap="none" dirty="0" err="1"/>
              <a:t>args</a:t>
            </a:r>
            <a:r>
              <a:rPr lang="en-US" altLang="zh-CN" cap="none" dirty="0"/>
              <a:t>)</a:t>
            </a:r>
            <a:endParaRPr lang="zh-CN" altLang="en-US" cap="none" dirty="0">
              <a:latin typeface="Microsoft YaHei UI" panose="020B0503020204020204" pitchFamily="34" charset="-122"/>
              <a:ea typeface="Microsoft YaHei UI" panose="020B0503020204020204" pitchFamily="34" charset="-122"/>
            </a:endParaRPr>
          </a:p>
        </p:txBody>
      </p:sp>
      <p:sp>
        <p:nvSpPr>
          <p:cNvPr id="4" name="Rectangle 1">
            <a:extLst>
              <a:ext uri="{FF2B5EF4-FFF2-40B4-BE49-F238E27FC236}">
                <a16:creationId xmlns:a16="http://schemas.microsoft.com/office/drawing/2014/main" id="{D70F5B4C-71E9-4E84-8042-A617462AE2AB}"/>
              </a:ext>
            </a:extLst>
          </p:cNvPr>
          <p:cNvSpPr>
            <a:spLocks noChangeArrowheads="1"/>
          </p:cNvSpPr>
          <p:nvPr/>
        </p:nvSpPr>
        <p:spPr bwMode="auto">
          <a:xfrm>
            <a:off x="381001" y="43459"/>
            <a:ext cx="11493795" cy="677108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400" b="0" i="0" u="none" strike="noStrike" cap="none" normalizeH="0" baseline="0" dirty="0">
                <a:ln>
                  <a:noFill/>
                </a:ln>
                <a:solidFill>
                  <a:srgbClr val="CC7832"/>
                </a:solidFill>
                <a:effectLst/>
                <a:latin typeface="Consolas" panose="020B0609020204030204" pitchFamily="49" charset="0"/>
              </a:rPr>
              <a:t>public </a:t>
            </a:r>
            <a:r>
              <a:rPr kumimoji="0" lang="zh-CN" altLang="zh-CN" sz="1400" b="0" i="0" u="none" strike="noStrike" cap="none" normalizeH="0" baseline="0" dirty="0">
                <a:ln>
                  <a:noFill/>
                </a:ln>
                <a:solidFill>
                  <a:srgbClr val="A9B7C6"/>
                </a:solidFill>
                <a:effectLst/>
                <a:latin typeface="Consolas" panose="020B0609020204030204" pitchFamily="49" charset="0"/>
              </a:rPr>
              <a:t>ConfigurableApplicationContext </a:t>
            </a:r>
            <a:r>
              <a:rPr kumimoji="0" lang="zh-CN" altLang="zh-CN" sz="1400" b="0" i="0" u="none" strike="noStrike" cap="none" normalizeH="0" baseline="0" dirty="0">
                <a:ln>
                  <a:noFill/>
                </a:ln>
                <a:solidFill>
                  <a:srgbClr val="FFC66D"/>
                </a:solidFill>
                <a:effectLst/>
                <a:latin typeface="Consolas" panose="020B0609020204030204" pitchFamily="49" charset="0"/>
              </a:rPr>
              <a:t>run</a:t>
            </a:r>
            <a:r>
              <a:rPr kumimoji="0" lang="zh-CN" altLang="zh-CN" sz="1400" b="0" i="0" u="none" strike="noStrike" cap="none" normalizeH="0" baseline="0" dirty="0">
                <a:ln>
                  <a:noFill/>
                </a:ln>
                <a:solidFill>
                  <a:srgbClr val="A9B7C6"/>
                </a:solidFill>
                <a:effectLst/>
                <a:latin typeface="Consolas" panose="020B0609020204030204" pitchFamily="49" charset="0"/>
              </a:rPr>
              <a:t>(String... args)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en-US" altLang="zh-CN" sz="1400" b="0" i="0" u="none" strike="noStrike" cap="none" normalizeH="0" baseline="0" dirty="0">
                <a:ln>
                  <a:noFill/>
                </a:ln>
                <a:solidFill>
                  <a:srgbClr val="A9B7C6"/>
                </a:solidFill>
                <a:effectLst/>
                <a:latin typeface="Consolas" panose="020B0609020204030204" pitchFamily="49" charset="0"/>
              </a:rPr>
              <a:t>   </a:t>
            </a: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en-US" altLang="zh-CN" sz="1400" b="0" i="0" u="none" strike="noStrike" cap="none" normalizeH="0" baseline="0" dirty="0">
                <a:ln>
                  <a:noFill/>
                </a:ln>
                <a:solidFill>
                  <a:srgbClr val="CC7832"/>
                </a:solidFill>
                <a:effectLst/>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第一步：获取并启动监听器</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SpringApplicationRunListeners listeners = getRunListeners(args)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listeners.starting()</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try </a:t>
            </a: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第二步：构造应用上下文环境</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ApplicationArguments applicationArguments = </a:t>
            </a:r>
            <a:r>
              <a:rPr kumimoji="0" lang="zh-CN" altLang="zh-CN" sz="1400" b="0" i="0" u="none" strike="noStrike" cap="none" normalizeH="0" baseline="0" dirty="0">
                <a:ln>
                  <a:noFill/>
                </a:ln>
                <a:solidFill>
                  <a:srgbClr val="CC7832"/>
                </a:solidFill>
                <a:effectLst/>
                <a:latin typeface="Consolas" panose="020B0609020204030204" pitchFamily="49" charset="0"/>
              </a:rPr>
              <a:t>new </a:t>
            </a:r>
            <a:r>
              <a:rPr kumimoji="0" lang="zh-CN" altLang="zh-CN" sz="1400" b="0" i="0" u="none" strike="noStrike" cap="none" normalizeH="0" baseline="0" dirty="0">
                <a:ln>
                  <a:noFill/>
                </a:ln>
                <a:solidFill>
                  <a:srgbClr val="A9B7C6"/>
                </a:solidFill>
                <a:effectLst/>
                <a:latin typeface="Consolas" panose="020B0609020204030204" pitchFamily="49" charset="0"/>
              </a:rPr>
              <a:t>DefaultApplicationArguments(args)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ConfigurableEnvironment environment = prepareEnvironment(listeners</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applicationArguments)</a:t>
            </a:r>
            <a:r>
              <a:rPr kumimoji="0" lang="zh-CN" altLang="zh-CN" sz="1400" b="0" i="0" u="none" strike="noStrike" cap="none" normalizeH="0" baseline="0" dirty="0">
                <a:ln>
                  <a:noFill/>
                </a:ln>
                <a:solidFill>
                  <a:srgbClr val="CC7832"/>
                </a:solidFill>
                <a:effectLst/>
                <a:latin typeface="Consolas" panose="020B0609020204030204" pitchFamily="49" charset="0"/>
              </a:rPr>
              <a:t>;</a:t>
            </a:r>
            <a:endParaRPr kumimoji="0" lang="en-US" altLang="zh-CN" sz="1400" b="0" i="0" u="none" strike="noStrike" cap="none" normalizeH="0" baseline="0" dirty="0">
              <a:ln>
                <a:noFill/>
              </a:ln>
              <a:solidFill>
                <a:srgbClr val="CC7832"/>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配置</a:t>
            </a:r>
            <a:r>
              <a:rPr lang="en-US" altLang="zh-CN" sz="1400" dirty="0" err="1">
                <a:solidFill>
                  <a:srgbClr val="00B050"/>
                </a:solidFill>
                <a:latin typeface="Consolas" panose="020B0609020204030204" pitchFamily="49" charset="0"/>
              </a:rPr>
              <a:t>ignorebean</a:t>
            </a:r>
            <a:r>
              <a:rPr lang="zh-CN" altLang="en-US" sz="1400" dirty="0">
                <a:solidFill>
                  <a:srgbClr val="00B050"/>
                </a:solidFill>
                <a:latin typeface="Consolas" panose="020B0609020204030204" pitchFamily="49" charset="0"/>
              </a:rPr>
              <a:t>，打印</a:t>
            </a:r>
            <a:r>
              <a:rPr lang="en-US" altLang="zh-CN" sz="1400" dirty="0">
                <a:solidFill>
                  <a:srgbClr val="00B050"/>
                </a:solidFill>
                <a:latin typeface="Consolas" panose="020B0609020204030204" pitchFamily="49" charset="0"/>
              </a:rPr>
              <a:t>banner</a:t>
            </a:r>
            <a:r>
              <a:rPr lang="zh-CN" altLang="en-US" sz="1400" dirty="0">
                <a:solidFill>
                  <a:srgbClr val="00B050"/>
                </a:solidFill>
                <a:latin typeface="Consolas" panose="020B0609020204030204" pitchFamily="49" charset="0"/>
              </a:rPr>
              <a:t>等操作</a:t>
            </a:r>
            <a:endParaRPr lang="en-US" altLang="zh-CN" sz="1400" dirty="0">
              <a:solidFill>
                <a:srgbClr val="00B050"/>
              </a:solidFill>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第三步：初始化应用上下文</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en-US"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context = createApplicationContext()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exceptionReporters = getSpringFactoriesInstances(SpringBootExceptionReporter.</a:t>
            </a:r>
            <a:r>
              <a:rPr kumimoji="0" lang="zh-CN" altLang="zh-CN" sz="1400" b="0" i="0" u="none" strike="noStrike" cap="none" normalizeH="0" baseline="0" dirty="0">
                <a:ln>
                  <a:noFill/>
                </a:ln>
                <a:solidFill>
                  <a:srgbClr val="CC7832"/>
                </a:solidFill>
                <a:effectLst/>
                <a:latin typeface="Consolas" panose="020B0609020204030204" pitchFamily="49" charset="0"/>
              </a:rPr>
              <a:t>class,</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new </a:t>
            </a:r>
            <a:r>
              <a:rPr kumimoji="0" lang="zh-CN" altLang="zh-CN" sz="1400" b="0" i="0" u="none" strike="noStrike" cap="none" normalizeH="0" baseline="0" dirty="0">
                <a:ln>
                  <a:noFill/>
                </a:ln>
                <a:solidFill>
                  <a:srgbClr val="A9B7C6"/>
                </a:solidFill>
                <a:effectLst/>
                <a:latin typeface="Consolas" panose="020B0609020204030204" pitchFamily="49" charset="0"/>
              </a:rPr>
              <a:t>Class[] { ConfigurableApplicationContext.</a:t>
            </a:r>
            <a:r>
              <a:rPr kumimoji="0" lang="zh-CN" altLang="zh-CN" sz="1400" b="0" i="0" u="none" strike="noStrike" cap="none" normalizeH="0" baseline="0" dirty="0">
                <a:ln>
                  <a:noFill/>
                </a:ln>
                <a:solidFill>
                  <a:srgbClr val="CC7832"/>
                </a:solidFill>
                <a:effectLst/>
                <a:latin typeface="Consolas" panose="020B0609020204030204" pitchFamily="49" charset="0"/>
              </a:rPr>
              <a:t>class </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context)</a:t>
            </a:r>
            <a:r>
              <a:rPr kumimoji="0" lang="zh-CN" altLang="zh-CN" sz="1400" b="0" i="0" u="none" strike="noStrike" cap="none" normalizeH="0" baseline="0" dirty="0">
                <a:ln>
                  <a:noFill/>
                </a:ln>
                <a:solidFill>
                  <a:srgbClr val="CC7832"/>
                </a:solidFill>
                <a:effectLst/>
                <a:latin typeface="Consolas" panose="020B0609020204030204" pitchFamily="49" charset="0"/>
              </a:rPr>
              <a:t>;</a:t>
            </a:r>
            <a:endParaRPr kumimoji="0" lang="en-US" altLang="zh-CN" sz="1400" b="0" i="0" u="none" strike="noStrike" cap="none" normalizeH="0" baseline="0" dirty="0">
              <a:ln>
                <a:noFill/>
              </a:ln>
              <a:solidFill>
                <a:srgbClr val="CC7832"/>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第四步：刷新应用上下文环境前的准备阶段</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prepareContext(context</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environment</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listeners</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applicationArguments</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printedBanner)</a:t>
            </a:r>
            <a:r>
              <a:rPr kumimoji="0" lang="zh-CN" altLang="zh-CN" sz="1400" b="0" i="0" u="none" strike="noStrike" cap="none" normalizeH="0" baseline="0" dirty="0">
                <a:ln>
                  <a:noFill/>
                </a:ln>
                <a:solidFill>
                  <a:srgbClr val="CC7832"/>
                </a:solidFill>
                <a:effectLst/>
                <a:latin typeface="Consolas" panose="020B0609020204030204" pitchFamily="49" charset="0"/>
              </a:rPr>
              <a:t>;</a:t>
            </a:r>
            <a:endParaRPr kumimoji="0" lang="en-US" altLang="zh-CN" sz="1400" b="0" i="0" u="none" strike="noStrike" cap="none" normalizeH="0" baseline="0" dirty="0">
              <a:ln>
                <a:noFill/>
              </a:ln>
              <a:solidFill>
                <a:srgbClr val="CC7832"/>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第五步：刷新应用上下文</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refreshContext(context)</a:t>
            </a:r>
            <a:r>
              <a:rPr kumimoji="0" lang="zh-CN" altLang="zh-CN" sz="1400" b="0" i="0" u="none" strike="noStrike" cap="none" normalizeH="0" baseline="0" dirty="0">
                <a:ln>
                  <a:noFill/>
                </a:ln>
                <a:solidFill>
                  <a:srgbClr val="CC7832"/>
                </a:solidFill>
                <a:effectLst/>
                <a:latin typeface="Consolas" panose="020B0609020204030204" pitchFamily="49" charset="0"/>
              </a:rPr>
              <a:t>;</a:t>
            </a:r>
            <a:endParaRPr kumimoji="0" lang="en-US" altLang="zh-CN" sz="1400" b="0" i="0" u="none" strike="noStrike" cap="none" normalizeH="0" baseline="0" dirty="0">
              <a:ln>
                <a:noFill/>
              </a:ln>
              <a:solidFill>
                <a:srgbClr val="CC7832"/>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第六步：刷新应用上下文后的操作</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afterRefresh(context</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applicationArguments)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listeners.started(context)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callRunners(context</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applicationArguments)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try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listeners.running(context)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return </a:t>
            </a:r>
            <a:r>
              <a:rPr kumimoji="0" lang="zh-CN" altLang="zh-CN" sz="1400" b="0" i="0" u="none" strike="noStrike" cap="none" normalizeH="0" baseline="0" dirty="0">
                <a:ln>
                  <a:noFill/>
                </a:ln>
                <a:solidFill>
                  <a:srgbClr val="A9B7C6"/>
                </a:solidFill>
                <a:effectLst/>
                <a:latin typeface="Consolas" panose="020B0609020204030204" pitchFamily="49" charset="0"/>
              </a:rPr>
              <a:t>context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3518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第一步：获取并启动监听器</a:t>
            </a:r>
            <a:endParaRPr lang="zh-CN" altLang="en-US" cap="none" dirty="0">
              <a:latin typeface="Microsoft YaHei UI" panose="020B0503020204020204" pitchFamily="34" charset="-122"/>
              <a:ea typeface="Microsoft YaHei UI" panose="020B0503020204020204" pitchFamily="34" charset="-122"/>
            </a:endParaRPr>
          </a:p>
        </p:txBody>
      </p:sp>
      <p:sp>
        <p:nvSpPr>
          <p:cNvPr id="4" name="Rectangle 2">
            <a:extLst>
              <a:ext uri="{FF2B5EF4-FFF2-40B4-BE49-F238E27FC236}">
                <a16:creationId xmlns:a16="http://schemas.microsoft.com/office/drawing/2014/main" id="{6880DFBB-497D-4790-8B8E-33A0B3D4316F}"/>
              </a:ext>
            </a:extLst>
          </p:cNvPr>
          <p:cNvSpPr>
            <a:spLocks noChangeArrowheads="1"/>
          </p:cNvSpPr>
          <p:nvPr/>
        </p:nvSpPr>
        <p:spPr bwMode="auto">
          <a:xfrm>
            <a:off x="675543" y="1982450"/>
            <a:ext cx="10840914" cy="28931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400" b="0" i="0" u="none" strike="noStrike" cap="none" normalizeH="0" baseline="0" dirty="0">
                <a:ln>
                  <a:noFill/>
                </a:ln>
                <a:solidFill>
                  <a:srgbClr val="CC7832"/>
                </a:solidFill>
                <a:effectLst/>
                <a:latin typeface="Consolas" panose="020B0609020204030204" pitchFamily="49" charset="0"/>
              </a:rPr>
              <a:t>public </a:t>
            </a:r>
            <a:r>
              <a:rPr kumimoji="0" lang="zh-CN" altLang="zh-CN" sz="1400" b="0" i="0" u="none" strike="noStrike" cap="none" normalizeH="0" baseline="0" dirty="0">
                <a:ln>
                  <a:noFill/>
                </a:ln>
                <a:solidFill>
                  <a:srgbClr val="A9B7C6"/>
                </a:solidFill>
                <a:effectLst/>
                <a:latin typeface="Consolas" panose="020B0609020204030204" pitchFamily="49" charset="0"/>
              </a:rPr>
              <a:t>ConfigurableApplicationContext </a:t>
            </a:r>
            <a:r>
              <a:rPr kumimoji="0" lang="zh-CN" altLang="zh-CN" sz="1400" b="0" i="0" u="none" strike="noStrike" cap="none" normalizeH="0" baseline="0" dirty="0">
                <a:ln>
                  <a:noFill/>
                </a:ln>
                <a:solidFill>
                  <a:srgbClr val="FFC66D"/>
                </a:solidFill>
                <a:effectLst/>
                <a:latin typeface="Consolas" panose="020B0609020204030204" pitchFamily="49" charset="0"/>
              </a:rPr>
              <a:t>run</a:t>
            </a:r>
            <a:r>
              <a:rPr kumimoji="0" lang="zh-CN" altLang="zh-CN" sz="1400" b="0" i="0" u="none" strike="noStrike" cap="none" normalizeH="0" baseline="0" dirty="0">
                <a:ln>
                  <a:noFill/>
                </a:ln>
                <a:solidFill>
                  <a:srgbClr val="A9B7C6"/>
                </a:solidFill>
                <a:effectLst/>
                <a:latin typeface="Consolas" panose="020B0609020204030204" pitchFamily="49" charset="0"/>
              </a:rPr>
              <a:t>(String... args) {</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第一步：获取并启动监听器</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SpringApplicationRunListeners listeners = getRunListeners(args)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listeners.starting()</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endParaRPr lang="en-US" altLang="zh-CN" sz="1400" dirty="0">
              <a:solidFill>
                <a:srgbClr val="A9B7C6"/>
              </a:solidFill>
              <a:latin typeface="Consolas" panose="020B0609020204030204" pitchFamily="49" charset="0"/>
            </a:endParaRPr>
          </a:p>
          <a:p>
            <a:pPr defTabSz="914400" eaLnBrk="0" fontAlgn="base" hangingPunct="0">
              <a:spcBef>
                <a:spcPct val="0"/>
              </a:spcBef>
              <a:spcAft>
                <a:spcPct val="0"/>
              </a:spcAft>
            </a:pPr>
            <a:r>
              <a:rPr lang="zh-CN" altLang="zh-CN" sz="1400" dirty="0">
                <a:solidFill>
                  <a:srgbClr val="CC7832"/>
                </a:solidFill>
                <a:latin typeface="Consolas" panose="020B0609020204030204" pitchFamily="49" charset="0"/>
              </a:rPr>
              <a:t>private </a:t>
            </a:r>
            <a:r>
              <a:rPr lang="zh-CN" altLang="zh-CN" sz="1400" dirty="0">
                <a:solidFill>
                  <a:srgbClr val="A9B7C6"/>
                </a:solidFill>
                <a:latin typeface="Consolas" panose="020B0609020204030204" pitchFamily="49" charset="0"/>
              </a:rPr>
              <a:t>SpringApplicationRunListeners </a:t>
            </a:r>
            <a:r>
              <a:rPr lang="zh-CN" altLang="zh-CN" sz="1400" dirty="0">
                <a:solidFill>
                  <a:srgbClr val="FFC66D"/>
                </a:solidFill>
                <a:latin typeface="Consolas" panose="020B0609020204030204" pitchFamily="49" charset="0"/>
              </a:rPr>
              <a:t>getRunListeners</a:t>
            </a:r>
            <a:r>
              <a:rPr lang="zh-CN" altLang="zh-CN" sz="1400" dirty="0">
                <a:solidFill>
                  <a:srgbClr val="A9B7C6"/>
                </a:solidFill>
                <a:latin typeface="Consolas" panose="020B0609020204030204" pitchFamily="49" charset="0"/>
              </a:rPr>
              <a:t>(String[] args) {</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Class&lt;?&gt;[] types = </a:t>
            </a:r>
            <a:r>
              <a:rPr lang="zh-CN" altLang="zh-CN" sz="1400" dirty="0">
                <a:solidFill>
                  <a:srgbClr val="CC7832"/>
                </a:solidFill>
                <a:latin typeface="Consolas" panose="020B0609020204030204" pitchFamily="49" charset="0"/>
              </a:rPr>
              <a:t>new </a:t>
            </a:r>
            <a:r>
              <a:rPr lang="zh-CN" altLang="zh-CN" sz="1400" dirty="0">
                <a:solidFill>
                  <a:srgbClr val="A9B7C6"/>
                </a:solidFill>
                <a:latin typeface="Consolas" panose="020B0609020204030204" pitchFamily="49" charset="0"/>
              </a:rPr>
              <a:t>Class&lt;?&gt;[] { SpringApplication.</a:t>
            </a:r>
            <a:r>
              <a:rPr lang="zh-CN" altLang="zh-CN" sz="1400" dirty="0">
                <a:solidFill>
                  <a:srgbClr val="CC7832"/>
                </a:solidFill>
                <a:latin typeface="Consolas" panose="020B0609020204030204" pitchFamily="49" charset="0"/>
              </a:rPr>
              <a:t>class, </a:t>
            </a:r>
            <a:r>
              <a:rPr lang="zh-CN" altLang="zh-CN" sz="1400" dirty="0">
                <a:solidFill>
                  <a:srgbClr val="A9B7C6"/>
                </a:solidFill>
                <a:latin typeface="Consolas" panose="020B0609020204030204" pitchFamily="49" charset="0"/>
              </a:rPr>
              <a:t>String[].</a:t>
            </a:r>
            <a:r>
              <a:rPr lang="zh-CN" altLang="zh-CN" sz="1400" dirty="0">
                <a:solidFill>
                  <a:srgbClr val="CC7832"/>
                </a:solidFill>
                <a:latin typeface="Consolas" panose="020B0609020204030204" pitchFamily="49" charset="0"/>
              </a:rPr>
              <a:t>class </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加载的方式与在构造方法中加载的方式一致，只不过这里加载的是</a:t>
            </a:r>
            <a:r>
              <a:rPr lang="en-US" altLang="zh-CN" sz="1400" dirty="0" err="1">
                <a:solidFill>
                  <a:srgbClr val="00B050"/>
                </a:solidFill>
                <a:latin typeface="Consolas" panose="020B0609020204030204" pitchFamily="49" charset="0"/>
              </a:rPr>
              <a:t>SpringApplicationRunListener</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return new </a:t>
            </a:r>
            <a:r>
              <a:rPr lang="zh-CN" altLang="zh-CN" sz="1400" dirty="0">
                <a:solidFill>
                  <a:srgbClr val="A9B7C6"/>
                </a:solidFill>
                <a:latin typeface="Consolas" panose="020B0609020204030204" pitchFamily="49" charset="0"/>
              </a:rPr>
              <a:t>SpringApplicationRunListeners(</a:t>
            </a:r>
            <a:r>
              <a:rPr lang="zh-CN" altLang="zh-CN" sz="1400" i="1" dirty="0">
                <a:solidFill>
                  <a:srgbClr val="9876AA"/>
                </a:solidFill>
                <a:latin typeface="Consolas" panose="020B0609020204030204" pitchFamily="49" charset="0"/>
              </a:rPr>
              <a:t>logger</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getSpringFactoriesInstances(SpringApplicationRunListener.</a:t>
            </a:r>
            <a:r>
              <a:rPr lang="zh-CN" altLang="zh-CN" sz="1400" dirty="0">
                <a:solidFill>
                  <a:srgbClr val="CC7832"/>
                </a:solidFill>
                <a:latin typeface="Consolas" panose="020B0609020204030204" pitchFamily="49" charset="0"/>
              </a:rPr>
              <a:t>class, </a:t>
            </a:r>
            <a:r>
              <a:rPr lang="zh-CN" altLang="zh-CN" sz="1400" dirty="0">
                <a:solidFill>
                  <a:srgbClr val="A9B7C6"/>
                </a:solidFill>
                <a:latin typeface="Consolas" panose="020B0609020204030204" pitchFamily="49" charset="0"/>
              </a:rPr>
              <a:t>types</a:t>
            </a:r>
            <a:r>
              <a:rPr lang="zh-CN" altLang="zh-CN" sz="1400" dirty="0">
                <a:solidFill>
                  <a:srgbClr val="CC7832"/>
                </a:solidFill>
                <a:latin typeface="Consolas" panose="020B0609020204030204" pitchFamily="49" charset="0"/>
              </a:rPr>
              <a:t>, this, </a:t>
            </a:r>
            <a:r>
              <a:rPr lang="zh-CN" altLang="zh-CN" sz="1400" dirty="0">
                <a:solidFill>
                  <a:srgbClr val="A9B7C6"/>
                </a:solidFill>
                <a:latin typeface="Consolas" panose="020B0609020204030204" pitchFamily="49" charset="0"/>
              </a:rPr>
              <a:t>args))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A9B7C6"/>
                </a:solidFill>
                <a:latin typeface="Consolas" panose="020B0609020204030204" pitchFamily="49" charset="0"/>
              </a:rPr>
              <a:t>}</a:t>
            </a:r>
            <a:endParaRPr lang="zh-CN" altLang="zh-CN" sz="3200" dirty="0">
              <a:latin typeface="Arial" panose="020B0604020202020204" pitchFamily="34" charset="0"/>
            </a:endParaRPr>
          </a:p>
        </p:txBody>
      </p:sp>
      <p:sp>
        <p:nvSpPr>
          <p:cNvPr id="6" name="Rectangle 4">
            <a:extLst>
              <a:ext uri="{FF2B5EF4-FFF2-40B4-BE49-F238E27FC236}">
                <a16:creationId xmlns:a16="http://schemas.microsoft.com/office/drawing/2014/main" id="{D9080031-18AE-4C12-A23A-319755AAB28D}"/>
              </a:ext>
            </a:extLst>
          </p:cNvPr>
          <p:cNvSpPr>
            <a:spLocks noChangeArrowheads="1"/>
          </p:cNvSpPr>
          <p:nvPr/>
        </p:nvSpPr>
        <p:spPr bwMode="auto">
          <a:xfrm>
            <a:off x="675543" y="5209883"/>
            <a:ext cx="10840914" cy="669990"/>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12696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F8C555"/>
                </a:solidFill>
                <a:effectLst/>
                <a:latin typeface="Consolas" panose="020B0609020204030204" pitchFamily="49" charset="0"/>
              </a:rPr>
              <a:t># Run Listeners</a:t>
            </a:r>
            <a:endParaRPr lang="en-US" altLang="zh-CN" sz="1000" dirty="0">
              <a:solidFill>
                <a:srgbClr val="CCCCCC"/>
              </a:solidFill>
              <a:latin typeface="Consolas" panose="020B06090202040302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CCCCCC"/>
                </a:solidFill>
                <a:effectLst/>
                <a:latin typeface="Consolas" panose="020B0609020204030204" pitchFamily="49" charset="0"/>
              </a:rPr>
              <a:t>org.springframework.boot.SpringApplicationRunListener</a:t>
            </a:r>
            <a:r>
              <a:rPr kumimoji="0" lang="zh-CN" altLang="zh-CN" sz="1000" b="0" i="0" u="none" strike="noStrike" cap="none" normalizeH="0" baseline="0" dirty="0">
                <a:ln>
                  <a:noFill/>
                </a:ln>
                <a:solidFill>
                  <a:srgbClr val="67CDCC"/>
                </a:solidFill>
                <a:effectLst/>
                <a:latin typeface="Consolas" panose="020B0609020204030204" pitchFamily="49" charset="0"/>
              </a:rPr>
              <a:t>=</a:t>
            </a:r>
            <a:r>
              <a:rPr kumimoji="0" lang="zh-CN" altLang="zh-CN" sz="1000" b="0" i="0" u="none" strike="noStrike" cap="none" normalizeH="0" baseline="0" dirty="0">
                <a:ln>
                  <a:noFill/>
                </a:ln>
                <a:solidFill>
                  <a:srgbClr val="CCCCCC"/>
                </a:solidFill>
                <a:effectLst/>
                <a:latin typeface="Consolas" panose="020B0609020204030204" pitchFamily="49" charset="0"/>
              </a:rPr>
              <a:t>\ </a:t>
            </a:r>
            <a:endParaRPr kumimoji="0" lang="en-US" altLang="zh-CN" sz="1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CCCCCC"/>
                </a:solidFill>
                <a:effectLst/>
                <a:latin typeface="Consolas" panose="020B0609020204030204" pitchFamily="49" charset="0"/>
              </a:rPr>
              <a:t>org.springframework.boot.context.</a:t>
            </a:r>
            <a:r>
              <a:rPr kumimoji="0" lang="zh-CN" altLang="zh-CN" sz="1000" b="0" i="0" u="none" strike="noStrike" cap="none" normalizeH="0" baseline="0" dirty="0">
                <a:ln>
                  <a:noFill/>
                </a:ln>
                <a:solidFill>
                  <a:srgbClr val="CC99CD"/>
                </a:solidFill>
                <a:effectLst/>
                <a:latin typeface="Consolas" panose="020B0609020204030204" pitchFamily="49" charset="0"/>
              </a:rPr>
              <a:t>event</a:t>
            </a:r>
            <a:r>
              <a:rPr kumimoji="0" lang="zh-CN" altLang="zh-CN" sz="1000" b="0" i="0" u="none" strike="noStrike" cap="none" normalizeH="0" baseline="0" dirty="0">
                <a:ln>
                  <a:noFill/>
                </a:ln>
                <a:solidFill>
                  <a:srgbClr val="CCCCCC"/>
                </a:solidFill>
                <a:effectLst/>
                <a:latin typeface="Consolas" panose="020B0609020204030204" pitchFamily="49" charset="0"/>
              </a:rPr>
              <a:t>.EventPublishingRunListener</a:t>
            </a:r>
            <a:r>
              <a:rPr kumimoji="0" lang="zh-CN" altLang="zh-CN" sz="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4275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第一步：获取并启动监听器</a:t>
            </a:r>
            <a:endParaRPr lang="zh-CN" altLang="en-US" cap="none" dirty="0">
              <a:latin typeface="Microsoft YaHei UI" panose="020B0503020204020204" pitchFamily="34" charset="-122"/>
              <a:ea typeface="Microsoft YaHei UI" panose="020B0503020204020204" pitchFamily="34" charset="-122"/>
            </a:endParaRPr>
          </a:p>
        </p:txBody>
      </p:sp>
      <p:sp>
        <p:nvSpPr>
          <p:cNvPr id="3" name="文本框 2">
            <a:extLst>
              <a:ext uri="{FF2B5EF4-FFF2-40B4-BE49-F238E27FC236}">
                <a16:creationId xmlns:a16="http://schemas.microsoft.com/office/drawing/2014/main" id="{E14F183D-245D-420E-B7D1-99EEE05F974E}"/>
              </a:ext>
            </a:extLst>
          </p:cNvPr>
          <p:cNvSpPr txBox="1"/>
          <p:nvPr/>
        </p:nvSpPr>
        <p:spPr>
          <a:xfrm>
            <a:off x="944527" y="1972807"/>
            <a:ext cx="7687340" cy="646331"/>
          </a:xfrm>
          <a:prstGeom prst="rect">
            <a:avLst/>
          </a:prstGeom>
          <a:noFill/>
        </p:spPr>
        <p:txBody>
          <a:bodyPr wrap="square" rtlCol="0">
            <a:spAutoFit/>
          </a:bodyPr>
          <a:lstStyle/>
          <a:p>
            <a:r>
              <a:rPr lang="en-US" altLang="zh-CN" dirty="0" err="1"/>
              <a:t>SpringApplicationRunListener</a:t>
            </a:r>
            <a:r>
              <a:rPr lang="zh-CN" altLang="en-US" dirty="0"/>
              <a:t>仅有一个实现类</a:t>
            </a:r>
            <a:r>
              <a:rPr lang="en-US" altLang="zh-CN" dirty="0" err="1"/>
              <a:t>EventPublishingRunListener</a:t>
            </a:r>
            <a:r>
              <a:rPr lang="zh-CN" altLang="en-US" dirty="0"/>
              <a:t>，下面截取了它的构造方法</a:t>
            </a:r>
          </a:p>
        </p:txBody>
      </p:sp>
      <p:sp>
        <p:nvSpPr>
          <p:cNvPr id="7" name="Rectangle 2">
            <a:extLst>
              <a:ext uri="{FF2B5EF4-FFF2-40B4-BE49-F238E27FC236}">
                <a16:creationId xmlns:a16="http://schemas.microsoft.com/office/drawing/2014/main" id="{F37EE07F-8A6E-44C7-891F-96B634C38173}"/>
              </a:ext>
            </a:extLst>
          </p:cNvPr>
          <p:cNvSpPr>
            <a:spLocks noChangeArrowheads="1"/>
          </p:cNvSpPr>
          <p:nvPr/>
        </p:nvSpPr>
        <p:spPr bwMode="auto">
          <a:xfrm>
            <a:off x="1045535" y="3115478"/>
            <a:ext cx="10100930"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Consolas" panose="020B0609020204030204" pitchFamily="49" charset="0"/>
              </a:rPr>
              <a:t>public </a:t>
            </a:r>
            <a:r>
              <a:rPr kumimoji="0" lang="zh-CN" altLang="zh-CN" sz="1400" b="0" i="0" u="none" strike="noStrike" cap="none" normalizeH="0" baseline="0" dirty="0">
                <a:ln>
                  <a:noFill/>
                </a:ln>
                <a:solidFill>
                  <a:srgbClr val="FFC66D"/>
                </a:solidFill>
                <a:effectLst/>
                <a:latin typeface="Consolas" panose="020B0609020204030204" pitchFamily="49" charset="0"/>
              </a:rPr>
              <a:t>EventPublishingRunListener</a:t>
            </a:r>
            <a:r>
              <a:rPr kumimoji="0" lang="zh-CN" altLang="zh-CN" sz="1400" b="0" i="0" u="none" strike="noStrike" cap="none" normalizeH="0" baseline="0" dirty="0">
                <a:ln>
                  <a:noFill/>
                </a:ln>
                <a:solidFill>
                  <a:srgbClr val="A9B7C6"/>
                </a:solidFill>
                <a:effectLst/>
                <a:latin typeface="Consolas" panose="020B0609020204030204" pitchFamily="49" charset="0"/>
              </a:rPr>
              <a:t>(SpringApplication application</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String[] args)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application </a:t>
            </a:r>
            <a:r>
              <a:rPr kumimoji="0" lang="zh-CN" altLang="zh-CN" sz="1400" b="0" i="0" u="none" strike="noStrike" cap="none" normalizeH="0" baseline="0" dirty="0">
                <a:ln>
                  <a:noFill/>
                </a:ln>
                <a:solidFill>
                  <a:srgbClr val="A9B7C6"/>
                </a:solidFill>
                <a:effectLst/>
                <a:latin typeface="Consolas" panose="020B0609020204030204" pitchFamily="49" charset="0"/>
              </a:rPr>
              <a:t>= application</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args </a:t>
            </a:r>
            <a:r>
              <a:rPr kumimoji="0" lang="zh-CN" altLang="zh-CN" sz="1400" b="0" i="0" u="none" strike="noStrike" cap="none" normalizeH="0" baseline="0" dirty="0">
                <a:ln>
                  <a:noFill/>
                </a:ln>
                <a:solidFill>
                  <a:srgbClr val="A9B7C6"/>
                </a:solidFill>
                <a:effectLst/>
                <a:latin typeface="Consolas" panose="020B0609020204030204" pitchFamily="49" charset="0"/>
              </a:rPr>
              <a:t>= args</a:t>
            </a:r>
            <a:r>
              <a:rPr kumimoji="0" lang="zh-CN" altLang="zh-CN" sz="1400" b="0" i="0" u="none" strike="noStrike" cap="none" normalizeH="0" baseline="0" dirty="0">
                <a:ln>
                  <a:noFill/>
                </a:ln>
                <a:solidFill>
                  <a:srgbClr val="CC7832"/>
                </a:solidFill>
                <a:effectLst/>
                <a:latin typeface="Consolas" panose="020B0609020204030204" pitchFamily="49" charset="0"/>
              </a:rPr>
              <a:t>;</a:t>
            </a:r>
            <a:endParaRPr kumimoji="0" lang="en-US" altLang="zh-CN" sz="1400" b="0" i="0" u="none" strike="noStrike" cap="none" normalizeH="0" baseline="0" dirty="0">
              <a:ln>
                <a:noFill/>
              </a:ln>
              <a:solidFill>
                <a:srgbClr val="CC7832"/>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加载的</a:t>
            </a:r>
            <a:r>
              <a:rPr lang="en-US" altLang="zh-CN" sz="1400" dirty="0" err="1">
                <a:solidFill>
                  <a:srgbClr val="00B050"/>
                </a:solidFill>
                <a:latin typeface="Consolas" panose="020B0609020204030204" pitchFamily="49" charset="0"/>
              </a:rPr>
              <a:t>SimpleApplicationEventMulticaster</a:t>
            </a:r>
            <a:r>
              <a:rPr lang="zh-CN" altLang="en-US" sz="1400" dirty="0">
                <a:solidFill>
                  <a:srgbClr val="00B050"/>
                </a:solidFill>
                <a:latin typeface="Consolas" panose="020B0609020204030204" pitchFamily="49" charset="0"/>
              </a:rPr>
              <a:t>是</a:t>
            </a:r>
            <a:r>
              <a:rPr lang="en-US" altLang="zh-CN" sz="1400" dirty="0" err="1">
                <a:solidFill>
                  <a:srgbClr val="00B050"/>
                </a:solidFill>
                <a:latin typeface="Consolas" panose="020B0609020204030204" pitchFamily="49" charset="0"/>
              </a:rPr>
              <a:t>springboot</a:t>
            </a:r>
            <a:r>
              <a:rPr lang="zh-CN" altLang="en-US" sz="1400" dirty="0">
                <a:solidFill>
                  <a:srgbClr val="00B050"/>
                </a:solidFill>
                <a:latin typeface="Consolas" panose="020B0609020204030204" pitchFamily="49" charset="0"/>
              </a:rPr>
              <a:t>中负责发出事件的对象</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initialMulticaster </a:t>
            </a: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new </a:t>
            </a:r>
            <a:r>
              <a:rPr kumimoji="0" lang="zh-CN" altLang="zh-CN" sz="1400" b="0" i="0" u="none" strike="noStrike" cap="none" normalizeH="0" baseline="0" dirty="0">
                <a:ln>
                  <a:noFill/>
                </a:ln>
                <a:solidFill>
                  <a:srgbClr val="A9B7C6"/>
                </a:solidFill>
                <a:effectLst/>
                <a:latin typeface="Consolas" panose="020B0609020204030204" pitchFamily="49" charset="0"/>
              </a:rPr>
              <a:t>SimpleApplicationEventMulticaster()</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for </a:t>
            </a:r>
            <a:r>
              <a:rPr kumimoji="0" lang="zh-CN" altLang="zh-CN" sz="1400" b="0" i="0" u="none" strike="noStrike" cap="none" normalizeH="0" baseline="0" dirty="0">
                <a:ln>
                  <a:noFill/>
                </a:ln>
                <a:solidFill>
                  <a:srgbClr val="A9B7C6"/>
                </a:solidFill>
                <a:effectLst/>
                <a:latin typeface="Consolas" panose="020B0609020204030204" pitchFamily="49" charset="0"/>
              </a:rPr>
              <a:t>(ApplicationListener&lt;?&gt; listener : application.getListeners()) {</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将前面加载的所有</a:t>
            </a:r>
            <a:r>
              <a:rPr lang="en-US" altLang="zh-CN" sz="1400" dirty="0">
                <a:solidFill>
                  <a:srgbClr val="00B050"/>
                </a:solidFill>
                <a:latin typeface="Consolas" panose="020B0609020204030204" pitchFamily="49" charset="0"/>
              </a:rPr>
              <a:t>listener</a:t>
            </a:r>
            <a:r>
              <a:rPr lang="zh-CN" altLang="en-US" sz="1400" dirty="0">
                <a:solidFill>
                  <a:srgbClr val="00B050"/>
                </a:solidFill>
                <a:latin typeface="Consolas" panose="020B0609020204030204" pitchFamily="49" charset="0"/>
              </a:rPr>
              <a:t>绑定到这个</a:t>
            </a:r>
            <a:r>
              <a:rPr lang="en-US" altLang="zh-CN" sz="1400" dirty="0" err="1">
                <a:solidFill>
                  <a:srgbClr val="00B050"/>
                </a:solidFill>
                <a:latin typeface="Consolas" panose="020B0609020204030204" pitchFamily="49" charset="0"/>
              </a:rPr>
              <a:t>Multicaster</a:t>
            </a:r>
            <a:r>
              <a:rPr lang="zh-CN" altLang="en-US" sz="1400" dirty="0">
                <a:solidFill>
                  <a:srgbClr val="00B050"/>
                </a:solidFill>
                <a:latin typeface="Consolas" panose="020B0609020204030204" pitchFamily="49" charset="0"/>
              </a:rPr>
              <a:t>上</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initialMulticaster</a:t>
            </a:r>
            <a:r>
              <a:rPr kumimoji="0" lang="zh-CN" altLang="zh-CN" sz="1400" b="0" i="0" u="none" strike="noStrike" cap="none" normalizeH="0" baseline="0" dirty="0">
                <a:ln>
                  <a:noFill/>
                </a:ln>
                <a:solidFill>
                  <a:srgbClr val="A9B7C6"/>
                </a:solidFill>
                <a:effectLst/>
                <a:latin typeface="Consolas" panose="020B0609020204030204" pitchFamily="49" charset="0"/>
              </a:rPr>
              <a:t>.addApplicationListener(listener)</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729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第二步：构造应用上下文环境</a:t>
            </a:r>
            <a:endParaRPr lang="zh-CN" altLang="en-US" cap="none" dirty="0">
              <a:latin typeface="Microsoft YaHei UI" panose="020B0503020204020204" pitchFamily="34" charset="-122"/>
              <a:ea typeface="Microsoft YaHei UI" panose="020B0503020204020204" pitchFamily="34" charset="-122"/>
            </a:endParaRPr>
          </a:p>
        </p:txBody>
      </p:sp>
      <p:sp>
        <p:nvSpPr>
          <p:cNvPr id="3" name="Rectangle 2">
            <a:extLst>
              <a:ext uri="{FF2B5EF4-FFF2-40B4-BE49-F238E27FC236}">
                <a16:creationId xmlns:a16="http://schemas.microsoft.com/office/drawing/2014/main" id="{AE456C82-C74B-4C1E-898F-B73DAA11AF34}"/>
              </a:ext>
            </a:extLst>
          </p:cNvPr>
          <p:cNvSpPr>
            <a:spLocks noChangeArrowheads="1"/>
          </p:cNvSpPr>
          <p:nvPr/>
        </p:nvSpPr>
        <p:spPr bwMode="auto">
          <a:xfrm>
            <a:off x="675543" y="1845218"/>
            <a:ext cx="10840914" cy="461664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zh-CN" altLang="zh-CN" sz="1400" b="0" i="0" u="none" strike="noStrike" cap="none" normalizeH="0" baseline="0" dirty="0">
                <a:ln>
                  <a:noFill/>
                </a:ln>
                <a:solidFill>
                  <a:srgbClr val="CC7832"/>
                </a:solidFill>
                <a:effectLst/>
                <a:latin typeface="Consolas" panose="020B0609020204030204" pitchFamily="49" charset="0"/>
              </a:rPr>
              <a:t>public </a:t>
            </a:r>
            <a:r>
              <a:rPr kumimoji="0" lang="zh-CN" altLang="zh-CN" sz="1400" b="0" i="0" u="none" strike="noStrike" cap="none" normalizeH="0" baseline="0" dirty="0">
                <a:ln>
                  <a:noFill/>
                </a:ln>
                <a:solidFill>
                  <a:srgbClr val="A9B7C6"/>
                </a:solidFill>
                <a:effectLst/>
                <a:latin typeface="Consolas" panose="020B0609020204030204" pitchFamily="49" charset="0"/>
              </a:rPr>
              <a:t>ConfigurableApplicationContext </a:t>
            </a:r>
            <a:r>
              <a:rPr kumimoji="0" lang="zh-CN" altLang="zh-CN" sz="1400" b="0" i="0" u="none" strike="noStrike" cap="none" normalizeH="0" baseline="0" dirty="0">
                <a:ln>
                  <a:noFill/>
                </a:ln>
                <a:solidFill>
                  <a:srgbClr val="FFC66D"/>
                </a:solidFill>
                <a:effectLst/>
                <a:latin typeface="Consolas" panose="020B0609020204030204" pitchFamily="49" charset="0"/>
              </a:rPr>
              <a:t>run</a:t>
            </a:r>
            <a:r>
              <a:rPr kumimoji="0" lang="zh-CN" altLang="zh-CN" sz="1400" b="0" i="0" u="none" strike="noStrike" cap="none" normalizeH="0" baseline="0" dirty="0">
                <a:ln>
                  <a:noFill/>
                </a:ln>
                <a:solidFill>
                  <a:srgbClr val="A9B7C6"/>
                </a:solidFill>
                <a:effectLst/>
                <a:latin typeface="Consolas" panose="020B0609020204030204" pitchFamily="49" charset="0"/>
              </a:rPr>
              <a:t>(String... args) {</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构造应用上下文环境</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en-US" altLang="zh-CN" sz="1400" b="0" i="0" u="none" strike="noStrike" cap="none" normalizeH="0" baseline="0" dirty="0">
                <a:ln>
                  <a:noFill/>
                </a:ln>
                <a:solidFill>
                  <a:srgbClr val="CC7832"/>
                </a:solidFill>
                <a:effectLst/>
                <a:latin typeface="Consolas" panose="020B0609020204030204" pitchFamily="49" charset="0"/>
              </a:rPr>
              <a:t>      </a:t>
            </a:r>
            <a:r>
              <a:rPr lang="zh-CN" altLang="zh-CN" sz="1400" dirty="0">
                <a:solidFill>
                  <a:srgbClr val="A9B7C6"/>
                </a:solidFill>
                <a:latin typeface="Consolas" panose="020B0609020204030204" pitchFamily="49" charset="0"/>
              </a:rPr>
              <a:t>ApplicationArguments applicationArguments = </a:t>
            </a:r>
            <a:r>
              <a:rPr lang="zh-CN" altLang="zh-CN" sz="1400" dirty="0">
                <a:solidFill>
                  <a:srgbClr val="CC7832"/>
                </a:solidFill>
                <a:latin typeface="Consolas" panose="020B0609020204030204" pitchFamily="49" charset="0"/>
              </a:rPr>
              <a:t>new </a:t>
            </a:r>
            <a:r>
              <a:rPr lang="zh-CN" altLang="zh-CN" sz="1400" dirty="0">
                <a:solidFill>
                  <a:srgbClr val="A9B7C6"/>
                </a:solidFill>
                <a:latin typeface="Consolas" panose="020B0609020204030204" pitchFamily="49" charset="0"/>
              </a:rPr>
              <a:t>DefaultApplicationArguments(args)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ConfigurableEnvironment environment = prepareEnvironment(listeners</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applicationArguments)</a:t>
            </a:r>
            <a:r>
              <a:rPr lang="zh-CN" altLang="zh-CN" sz="1400" dirty="0">
                <a:solidFill>
                  <a:srgbClr val="CC7832"/>
                </a:solidFill>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endParaRPr lang="en-US" altLang="zh-CN" sz="1400" dirty="0">
              <a:solidFill>
                <a:srgbClr val="A9B7C6"/>
              </a:solidFill>
              <a:latin typeface="Consolas" panose="020B0609020204030204" pitchFamily="49" charset="0"/>
            </a:endParaRPr>
          </a:p>
          <a:p>
            <a:pPr lvl="0" defTabSz="914400" eaLnBrk="0" fontAlgn="base" hangingPunct="0">
              <a:spcBef>
                <a:spcPct val="0"/>
              </a:spcBef>
              <a:spcAft>
                <a:spcPct val="0"/>
              </a:spcAft>
            </a:pPr>
            <a:r>
              <a:rPr lang="zh-CN" altLang="zh-CN" sz="1400" dirty="0">
                <a:solidFill>
                  <a:srgbClr val="CC7832"/>
                </a:solidFill>
                <a:latin typeface="Consolas" panose="020B0609020204030204" pitchFamily="49" charset="0"/>
              </a:rPr>
              <a:t>private </a:t>
            </a:r>
            <a:r>
              <a:rPr lang="zh-CN" altLang="zh-CN" sz="1400" dirty="0">
                <a:solidFill>
                  <a:srgbClr val="A9B7C6"/>
                </a:solidFill>
                <a:latin typeface="Consolas" panose="020B0609020204030204" pitchFamily="49" charset="0"/>
              </a:rPr>
              <a:t>ConfigurableEnvironment </a:t>
            </a:r>
            <a:r>
              <a:rPr lang="zh-CN" altLang="zh-CN" sz="1400" dirty="0">
                <a:solidFill>
                  <a:srgbClr val="FFC66D"/>
                </a:solidFill>
                <a:latin typeface="Consolas" panose="020B0609020204030204" pitchFamily="49" charset="0"/>
              </a:rPr>
              <a:t>prepareEnvironment</a:t>
            </a:r>
            <a:r>
              <a:rPr lang="zh-CN" altLang="zh-CN" sz="1400" dirty="0">
                <a:solidFill>
                  <a:srgbClr val="A9B7C6"/>
                </a:solidFill>
                <a:latin typeface="Consolas" panose="020B0609020204030204" pitchFamily="49" charset="0"/>
              </a:rPr>
              <a:t>(SpringApplicationRunListeners listeners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ApplicationArguments applicationArguments) {</a:t>
            </a:r>
            <a:br>
              <a:rPr lang="zh-CN" altLang="zh-CN" sz="1400" dirty="0">
                <a:solidFill>
                  <a:srgbClr val="A9B7C6"/>
                </a:solidFill>
                <a:latin typeface="Consolas" panose="020B0609020204030204" pitchFamily="49" charset="0"/>
              </a:rPr>
            </a:b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还记得前面有一步叫</a:t>
            </a:r>
            <a:r>
              <a:rPr lang="en-US" altLang="zh-CN" sz="1400" dirty="0">
                <a:solidFill>
                  <a:srgbClr val="00B050"/>
                </a:solidFill>
                <a:latin typeface="Consolas" panose="020B0609020204030204" pitchFamily="49" charset="0"/>
              </a:rPr>
              <a:t>deduce environment</a:t>
            </a:r>
            <a:r>
              <a:rPr lang="zh-CN" altLang="en-US" sz="1400" dirty="0">
                <a:solidFill>
                  <a:srgbClr val="00B050"/>
                </a:solidFill>
                <a:latin typeface="Consolas" panose="020B0609020204030204" pitchFamily="49" charset="0"/>
              </a:rPr>
              <a:t>吗？那个时候检查到的环境会在这里返回一个相应的</a:t>
            </a:r>
            <a:r>
              <a:rPr lang="en-US" altLang="zh-CN" sz="1400" dirty="0">
                <a:solidFill>
                  <a:srgbClr val="00B050"/>
                </a:solidFill>
                <a:latin typeface="Consolas" panose="020B0609020204030204" pitchFamily="49" charset="0"/>
              </a:rPr>
              <a:t>Environment</a:t>
            </a:r>
          </a:p>
          <a:p>
            <a:pPr lvl="0" defTabSz="914400" eaLnBrk="0" fontAlgn="base" hangingPunct="0">
              <a:spcBef>
                <a:spcPct val="0"/>
              </a:spcBef>
              <a:spcAft>
                <a:spcPct val="0"/>
              </a:spcAft>
            </a:pP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例如</a:t>
            </a:r>
            <a:r>
              <a:rPr lang="en-US" altLang="zh-CN" sz="1400" dirty="0">
                <a:solidFill>
                  <a:srgbClr val="00B050"/>
                </a:solidFill>
                <a:latin typeface="Consolas" panose="020B0609020204030204" pitchFamily="49" charset="0"/>
              </a:rPr>
              <a:t>SERVLET</a:t>
            </a:r>
            <a:r>
              <a:rPr lang="zh-CN" altLang="en-US" sz="1400" dirty="0">
                <a:solidFill>
                  <a:srgbClr val="00B050"/>
                </a:solidFill>
                <a:latin typeface="Consolas" panose="020B0609020204030204" pitchFamily="49" charset="0"/>
              </a:rPr>
              <a:t>的环境为</a:t>
            </a:r>
            <a:r>
              <a:rPr lang="en-US" altLang="zh-CN" sz="1400" dirty="0" err="1">
                <a:solidFill>
                  <a:srgbClr val="00B050"/>
                </a:solidFill>
                <a:latin typeface="Consolas" panose="020B0609020204030204" pitchFamily="49" charset="0"/>
              </a:rPr>
              <a:t>StandardServletEnvironment</a:t>
            </a:r>
            <a:r>
              <a:rPr lang="en-US" altLang="zh-CN" sz="1400" dirty="0">
                <a:solidFill>
                  <a:srgbClr val="00B050"/>
                </a:solidFill>
                <a:latin typeface="Consolas" panose="020B0609020204030204" pitchFamily="49" charset="0"/>
              </a:rPr>
              <a:t>; REACTIVE</a:t>
            </a:r>
            <a:r>
              <a:rPr lang="zh-CN" altLang="en-US" sz="1400" dirty="0">
                <a:solidFill>
                  <a:srgbClr val="00B050"/>
                </a:solidFill>
                <a:latin typeface="Consolas" panose="020B0609020204030204" pitchFamily="49" charset="0"/>
              </a:rPr>
              <a:t>的环境为</a:t>
            </a:r>
            <a:r>
              <a:rPr lang="en-US" altLang="zh-CN" sz="1400" dirty="0" err="1">
                <a:solidFill>
                  <a:srgbClr val="00B050"/>
                </a:solidFill>
                <a:latin typeface="Consolas" panose="020B0609020204030204" pitchFamily="49" charset="0"/>
              </a:rPr>
              <a:t>StandardReactiveWebEnvironment</a:t>
            </a:r>
            <a:br>
              <a:rPr lang="zh-CN" altLang="zh-CN" sz="1400" dirty="0">
                <a:solidFill>
                  <a:srgbClr val="808080"/>
                </a:solidFill>
                <a:latin typeface="Consolas" panose="020B0609020204030204" pitchFamily="49" charset="0"/>
              </a:rPr>
            </a:br>
            <a:r>
              <a:rPr lang="zh-CN" altLang="zh-CN" sz="1400" dirty="0">
                <a:solidFill>
                  <a:srgbClr val="808080"/>
                </a:solidFill>
                <a:latin typeface="Consolas" panose="020B0609020204030204" pitchFamily="49" charset="0"/>
              </a:rPr>
              <a:t>   </a:t>
            </a:r>
            <a:r>
              <a:rPr lang="zh-CN" altLang="zh-CN" sz="1400" dirty="0">
                <a:solidFill>
                  <a:srgbClr val="A9B7C6"/>
                </a:solidFill>
                <a:latin typeface="Consolas" panose="020B0609020204030204" pitchFamily="49" charset="0"/>
              </a:rPr>
              <a:t>ConfigurableEnvironment environment = getOrCreateEnvironment()</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CC7832"/>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配置环境</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configureEnvironment(environment</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applicationArguments.getSourceArgs())</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发布环境准备好的事件</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listeners.environmentPrepared(environment)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bindToSpringApplication(environment)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ConfigurationPropertySources.</a:t>
            </a:r>
            <a:r>
              <a:rPr lang="zh-CN" altLang="zh-CN" sz="1400" i="1" dirty="0">
                <a:solidFill>
                  <a:srgbClr val="A9B7C6"/>
                </a:solidFill>
                <a:latin typeface="Consolas" panose="020B0609020204030204" pitchFamily="49" charset="0"/>
              </a:rPr>
              <a:t>attach</a:t>
            </a:r>
            <a:r>
              <a:rPr lang="zh-CN" altLang="zh-CN" sz="1400" dirty="0">
                <a:solidFill>
                  <a:srgbClr val="A9B7C6"/>
                </a:solidFill>
                <a:latin typeface="Consolas" panose="020B0609020204030204" pitchFamily="49" charset="0"/>
              </a:rPr>
              <a:t>(environment)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return </a:t>
            </a:r>
            <a:r>
              <a:rPr lang="zh-CN" altLang="zh-CN" sz="1400" dirty="0">
                <a:solidFill>
                  <a:srgbClr val="A9B7C6"/>
                </a:solidFill>
                <a:latin typeface="Consolas" panose="020B0609020204030204" pitchFamily="49" charset="0"/>
              </a:rPr>
              <a:t>environment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A9B7C6"/>
                </a:solidFill>
                <a:latin typeface="Consolas" panose="020B0609020204030204" pitchFamily="49" charset="0"/>
              </a:rPr>
              <a:t>}</a:t>
            </a:r>
            <a:endParaRPr lang="zh-CN" altLang="zh-CN" sz="3200" dirty="0">
              <a:latin typeface="Arial" panose="020B0604020202020204" pitchFamily="34" charset="0"/>
            </a:endParaRPr>
          </a:p>
        </p:txBody>
      </p:sp>
    </p:spTree>
    <p:extLst>
      <p:ext uri="{BB962C8B-B14F-4D97-AF65-F5344CB8AC3E}">
        <p14:creationId xmlns:p14="http://schemas.microsoft.com/office/powerpoint/2010/main" val="2689410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第二步：构造应用上下文环境</a:t>
            </a:r>
            <a:endParaRPr lang="zh-CN" altLang="en-US" cap="none" dirty="0">
              <a:latin typeface="Microsoft YaHei UI" panose="020B0503020204020204" pitchFamily="34" charset="-122"/>
              <a:ea typeface="Microsoft YaHei UI" panose="020B0503020204020204" pitchFamily="34" charset="-122"/>
            </a:endParaRPr>
          </a:p>
        </p:txBody>
      </p:sp>
      <p:sp>
        <p:nvSpPr>
          <p:cNvPr id="4" name="Rectangle 1">
            <a:extLst>
              <a:ext uri="{FF2B5EF4-FFF2-40B4-BE49-F238E27FC236}">
                <a16:creationId xmlns:a16="http://schemas.microsoft.com/office/drawing/2014/main" id="{DBD65421-4423-480D-9D08-DFB21433B82A}"/>
              </a:ext>
            </a:extLst>
          </p:cNvPr>
          <p:cNvSpPr>
            <a:spLocks noChangeArrowheads="1"/>
          </p:cNvSpPr>
          <p:nvPr/>
        </p:nvSpPr>
        <p:spPr bwMode="auto">
          <a:xfrm>
            <a:off x="527709" y="2357383"/>
            <a:ext cx="10547498" cy="24622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Consolas" panose="020B0609020204030204" pitchFamily="49" charset="0"/>
              </a:rPr>
              <a:t>protected void </a:t>
            </a:r>
            <a:r>
              <a:rPr kumimoji="0" lang="zh-CN" altLang="zh-CN" sz="1400" b="0" i="0" u="none" strike="noStrike" cap="none" normalizeH="0" baseline="0" dirty="0">
                <a:ln>
                  <a:noFill/>
                </a:ln>
                <a:solidFill>
                  <a:srgbClr val="FFC66D"/>
                </a:solidFill>
                <a:effectLst/>
                <a:latin typeface="Consolas" panose="020B0609020204030204" pitchFamily="49" charset="0"/>
              </a:rPr>
              <a:t>configureEnvironment</a:t>
            </a:r>
            <a:r>
              <a:rPr kumimoji="0" lang="zh-CN" altLang="zh-CN" sz="1400" b="0" i="0" u="none" strike="noStrike" cap="none" normalizeH="0" baseline="0" dirty="0">
                <a:ln>
                  <a:noFill/>
                </a:ln>
                <a:solidFill>
                  <a:srgbClr val="A9B7C6"/>
                </a:solidFill>
                <a:effectLst/>
                <a:latin typeface="Consolas" panose="020B0609020204030204" pitchFamily="49" charset="0"/>
              </a:rPr>
              <a:t>(ConfigurableEnvironment environment</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String[] args) {</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设置一个默认的类型转换器（这部分逻辑在</a:t>
            </a:r>
            <a:r>
              <a:rPr lang="en-US" altLang="zh-CN" sz="1400" dirty="0">
                <a:solidFill>
                  <a:srgbClr val="00B050"/>
                </a:solidFill>
                <a:latin typeface="Consolas" panose="020B0609020204030204" pitchFamily="49" charset="0"/>
              </a:rPr>
              <a:t>2.0</a:t>
            </a:r>
            <a:r>
              <a:rPr lang="zh-CN" altLang="en-US" sz="1400" dirty="0">
                <a:solidFill>
                  <a:srgbClr val="00B050"/>
                </a:solidFill>
                <a:latin typeface="Consolas" panose="020B0609020204030204" pitchFamily="49" charset="0"/>
              </a:rPr>
              <a:t>里面加入）</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if </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addConversionService</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ConversionService conversionService = ApplicationConversionService.</a:t>
            </a:r>
            <a:r>
              <a:rPr kumimoji="0" lang="zh-CN" altLang="zh-CN" sz="1400" b="0" i="1" u="none" strike="noStrike" cap="none" normalizeH="0" baseline="0" dirty="0">
                <a:ln>
                  <a:noFill/>
                </a:ln>
                <a:solidFill>
                  <a:srgbClr val="A9B7C6"/>
                </a:solidFill>
                <a:effectLst/>
                <a:latin typeface="Consolas" panose="020B0609020204030204" pitchFamily="49" charset="0"/>
              </a:rPr>
              <a:t>getSharedInstance</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environment.setConversionService((ConfigurableConversionService) conversionService)</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配置要使用的</a:t>
            </a:r>
            <a:r>
              <a:rPr lang="en-US" altLang="zh-CN" sz="1400" dirty="0" err="1">
                <a:solidFill>
                  <a:srgbClr val="00B050"/>
                </a:solidFill>
                <a:latin typeface="Consolas" panose="020B0609020204030204" pitchFamily="49" charset="0"/>
              </a:rPr>
              <a:t>PropertySources</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configurePropertySources(environment</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args)</a:t>
            </a:r>
            <a:r>
              <a:rPr kumimoji="0" lang="zh-CN" altLang="zh-CN" sz="1400" b="0" i="0" u="none" strike="noStrike" cap="none" normalizeH="0" baseline="0" dirty="0">
                <a:ln>
                  <a:noFill/>
                </a:ln>
                <a:solidFill>
                  <a:srgbClr val="CC7832"/>
                </a:solidFill>
                <a:effectLst/>
                <a:latin typeface="Consolas" panose="020B0609020204030204" pitchFamily="49" charset="0"/>
              </a:rPr>
              <a:t>;</a:t>
            </a:r>
            <a:endParaRPr kumimoji="0" lang="en-US" altLang="zh-CN" sz="1400" b="0" i="0" u="none" strike="noStrike" cap="none" normalizeH="0" baseline="0" dirty="0">
              <a:ln>
                <a:noFill/>
              </a:ln>
              <a:solidFill>
                <a:srgbClr val="CC7832"/>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配置要使用的</a:t>
            </a:r>
            <a:r>
              <a:rPr lang="en-US" altLang="zh-CN" sz="1400" dirty="0">
                <a:solidFill>
                  <a:srgbClr val="00B050"/>
                </a:solidFill>
                <a:latin typeface="Consolas" panose="020B0609020204030204" pitchFamily="49" charset="0"/>
              </a:rPr>
              <a:t>profile</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configureProfiles(environment</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args)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6658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第二步：构造应用上下文环境</a:t>
            </a:r>
            <a:endParaRPr lang="zh-CN" altLang="en-US" cap="none"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05FF676F-F9E8-4220-A259-1DF1A5C7BBF6}"/>
              </a:ext>
            </a:extLst>
          </p:cNvPr>
          <p:cNvPicPr>
            <a:picLocks noChangeAspect="1"/>
          </p:cNvPicPr>
          <p:nvPr/>
        </p:nvPicPr>
        <p:blipFill>
          <a:blip r:embed="rId3"/>
          <a:stretch>
            <a:fillRect/>
          </a:stretch>
        </p:blipFill>
        <p:spPr>
          <a:xfrm>
            <a:off x="3739117" y="0"/>
            <a:ext cx="8452883" cy="6858000"/>
          </a:xfrm>
          <a:prstGeom prst="rect">
            <a:avLst/>
          </a:prstGeom>
        </p:spPr>
      </p:pic>
      <p:sp>
        <p:nvSpPr>
          <p:cNvPr id="5" name="文本框 4">
            <a:extLst>
              <a:ext uri="{FF2B5EF4-FFF2-40B4-BE49-F238E27FC236}">
                <a16:creationId xmlns:a16="http://schemas.microsoft.com/office/drawing/2014/main" id="{D7DCCF97-6C8B-4AD8-8947-6CEBAE5934DA}"/>
              </a:ext>
            </a:extLst>
          </p:cNvPr>
          <p:cNvSpPr txBox="1"/>
          <p:nvPr/>
        </p:nvSpPr>
        <p:spPr>
          <a:xfrm>
            <a:off x="457200" y="2430434"/>
            <a:ext cx="3200400" cy="2031325"/>
          </a:xfrm>
          <a:prstGeom prst="rect">
            <a:avLst/>
          </a:prstGeom>
          <a:noFill/>
        </p:spPr>
        <p:txBody>
          <a:bodyPr wrap="square" rtlCol="0">
            <a:spAutoFit/>
          </a:bodyPr>
          <a:lstStyle/>
          <a:p>
            <a:r>
              <a:rPr lang="en-US" altLang="zh-CN" dirty="0" err="1"/>
              <a:t>PropertySource</a:t>
            </a:r>
            <a:r>
              <a:rPr lang="zh-CN" altLang="en-US" dirty="0"/>
              <a:t>的三种来源：</a:t>
            </a:r>
            <a:endParaRPr lang="en-US" altLang="zh-CN" dirty="0"/>
          </a:p>
          <a:p>
            <a:endParaRPr lang="en-US" altLang="zh-CN" dirty="0"/>
          </a:p>
          <a:p>
            <a:pPr marL="342900" indent="-342900">
              <a:buAutoNum type="arabicParenBoth"/>
            </a:pPr>
            <a:r>
              <a:rPr lang="en-US" altLang="zh-CN" dirty="0"/>
              <a:t>Environment</a:t>
            </a:r>
            <a:r>
              <a:rPr lang="zh-CN" altLang="en-US" dirty="0"/>
              <a:t>自带的属性</a:t>
            </a:r>
            <a:endParaRPr lang="en-US" altLang="zh-CN" dirty="0"/>
          </a:p>
          <a:p>
            <a:pPr marL="342900" indent="-342900">
              <a:buAutoNum type="arabicParenBoth"/>
            </a:pPr>
            <a:r>
              <a:rPr lang="zh-CN" altLang="en-US" dirty="0"/>
              <a:t>通过</a:t>
            </a:r>
            <a:r>
              <a:rPr lang="en-US" altLang="zh-CN" dirty="0" err="1"/>
              <a:t>setDefaultProperties</a:t>
            </a:r>
            <a:r>
              <a:rPr lang="zh-CN" altLang="en-US" dirty="0"/>
              <a:t>设置的属性</a:t>
            </a:r>
            <a:endParaRPr lang="en-US" altLang="zh-CN" dirty="0"/>
          </a:p>
          <a:p>
            <a:pPr marL="342900" indent="-342900">
              <a:buAutoNum type="arabicParenBoth"/>
            </a:pPr>
            <a:r>
              <a:rPr lang="zh-CN" altLang="en-US" dirty="0"/>
              <a:t>通过命令行带入的参数属性</a:t>
            </a:r>
          </a:p>
        </p:txBody>
      </p:sp>
      <p:pic>
        <p:nvPicPr>
          <p:cNvPr id="6" name="图片 5">
            <a:extLst>
              <a:ext uri="{FF2B5EF4-FFF2-40B4-BE49-F238E27FC236}">
                <a16:creationId xmlns:a16="http://schemas.microsoft.com/office/drawing/2014/main" id="{F219EE52-D152-4413-A99D-09D73BDFDDBA}"/>
              </a:ext>
            </a:extLst>
          </p:cNvPr>
          <p:cNvPicPr>
            <a:picLocks noChangeAspect="1"/>
          </p:cNvPicPr>
          <p:nvPr/>
        </p:nvPicPr>
        <p:blipFill>
          <a:blip r:embed="rId4"/>
          <a:stretch>
            <a:fillRect/>
          </a:stretch>
        </p:blipFill>
        <p:spPr>
          <a:xfrm>
            <a:off x="2829902" y="690905"/>
            <a:ext cx="8552381" cy="5476190"/>
          </a:xfrm>
          <a:prstGeom prst="rect">
            <a:avLst/>
          </a:prstGeom>
        </p:spPr>
      </p:pic>
    </p:spTree>
    <p:extLst>
      <p:ext uri="{BB962C8B-B14F-4D97-AF65-F5344CB8AC3E}">
        <p14:creationId xmlns:p14="http://schemas.microsoft.com/office/powerpoint/2010/main" val="153978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pPr rtl="0"/>
            <a:r>
              <a:rPr lang="en-US" altLang="zh-CN" cap="none" dirty="0"/>
              <a:t>Questions:</a:t>
            </a:r>
            <a:endParaRPr lang="zh-CN" altLang="en-US" cap="none" dirty="0">
              <a:latin typeface="Microsoft YaHei UI" panose="020B0503020204020204" pitchFamily="34" charset="-122"/>
              <a:ea typeface="Microsoft YaHei UI" panose="020B0503020204020204" pitchFamily="34" charset="-122"/>
            </a:endParaRPr>
          </a:p>
        </p:txBody>
      </p:sp>
      <p:sp>
        <p:nvSpPr>
          <p:cNvPr id="28" name="文本框 27">
            <a:extLst>
              <a:ext uri="{FF2B5EF4-FFF2-40B4-BE49-F238E27FC236}">
                <a16:creationId xmlns:a16="http://schemas.microsoft.com/office/drawing/2014/main" id="{FC92253D-D0CB-4B4D-B6BE-FD09E23E8557}"/>
              </a:ext>
            </a:extLst>
          </p:cNvPr>
          <p:cNvSpPr txBox="1"/>
          <p:nvPr/>
        </p:nvSpPr>
        <p:spPr>
          <a:xfrm>
            <a:off x="1225295" y="2191522"/>
            <a:ext cx="9513589" cy="156966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t>SpringBoot</a:t>
            </a:r>
            <a:r>
              <a:rPr lang="zh-CN" altLang="en-US" sz="2400" dirty="0"/>
              <a:t>只需要一个启动类就可以完成几乎所有事情的初始化，它是怎么做到的？</a:t>
            </a:r>
            <a:endParaRPr lang="en-US" altLang="zh-CN" sz="2400" dirty="0"/>
          </a:p>
          <a:p>
            <a:endParaRPr lang="en-US" altLang="zh-CN" sz="2400" dirty="0"/>
          </a:p>
          <a:p>
            <a:pPr marL="342900" indent="-342900">
              <a:buFont typeface="Arial" panose="020B0604020202020204" pitchFamily="34" charset="0"/>
              <a:buChar char="•"/>
            </a:pPr>
            <a:r>
              <a:rPr lang="en-US" altLang="zh-CN" sz="2400" dirty="0" err="1"/>
              <a:t>SpringBoot</a:t>
            </a:r>
            <a:r>
              <a:rPr lang="zh-CN" altLang="en-US" sz="2400" dirty="0"/>
              <a:t>的启动类上面有很多的注解，他们都有什么作用？</a:t>
            </a:r>
            <a:endParaRPr lang="en-US" altLang="zh-CN" sz="2400" dirty="0"/>
          </a:p>
        </p:txBody>
      </p:sp>
      <p:pic>
        <p:nvPicPr>
          <p:cNvPr id="3" name="图片 2">
            <a:extLst>
              <a:ext uri="{FF2B5EF4-FFF2-40B4-BE49-F238E27FC236}">
                <a16:creationId xmlns:a16="http://schemas.microsoft.com/office/drawing/2014/main" id="{B45C9EC4-0CC0-44D6-B093-D526EB666CA1}"/>
              </a:ext>
            </a:extLst>
          </p:cNvPr>
          <p:cNvPicPr>
            <a:picLocks noChangeAspect="1"/>
          </p:cNvPicPr>
          <p:nvPr/>
        </p:nvPicPr>
        <p:blipFill>
          <a:blip r:embed="rId3"/>
          <a:stretch>
            <a:fillRect/>
          </a:stretch>
        </p:blipFill>
        <p:spPr>
          <a:xfrm>
            <a:off x="1225295" y="1215217"/>
            <a:ext cx="9761905" cy="5009524"/>
          </a:xfrm>
          <a:prstGeom prst="rect">
            <a:avLst/>
          </a:prstGeom>
        </p:spPr>
      </p:pic>
    </p:spTree>
    <p:extLst>
      <p:ext uri="{BB962C8B-B14F-4D97-AF65-F5344CB8AC3E}">
        <p14:creationId xmlns:p14="http://schemas.microsoft.com/office/powerpoint/2010/main" val="53704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第三步：初始化应用上下文</a:t>
            </a:r>
            <a:endParaRPr lang="zh-CN" altLang="en-US" cap="none" dirty="0">
              <a:latin typeface="Microsoft YaHei UI" panose="020B0503020204020204" pitchFamily="34" charset="-122"/>
              <a:ea typeface="Microsoft YaHei UI" panose="020B0503020204020204" pitchFamily="34" charset="-122"/>
            </a:endParaRPr>
          </a:p>
        </p:txBody>
      </p:sp>
      <p:sp>
        <p:nvSpPr>
          <p:cNvPr id="3" name="Rectangle 2">
            <a:extLst>
              <a:ext uri="{FF2B5EF4-FFF2-40B4-BE49-F238E27FC236}">
                <a16:creationId xmlns:a16="http://schemas.microsoft.com/office/drawing/2014/main" id="{3894A3C5-8DAB-4051-B83B-9609AF29F401}"/>
              </a:ext>
            </a:extLst>
          </p:cNvPr>
          <p:cNvSpPr>
            <a:spLocks noChangeArrowheads="1"/>
          </p:cNvSpPr>
          <p:nvPr/>
        </p:nvSpPr>
        <p:spPr bwMode="auto">
          <a:xfrm>
            <a:off x="675543" y="1702742"/>
            <a:ext cx="10840914" cy="504753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zh-CN" altLang="zh-CN" sz="1400" b="0" i="0" u="none" strike="noStrike" cap="none" normalizeH="0" baseline="0" dirty="0">
                <a:ln>
                  <a:noFill/>
                </a:ln>
                <a:solidFill>
                  <a:srgbClr val="CC7832"/>
                </a:solidFill>
                <a:effectLst/>
                <a:latin typeface="Consolas" panose="020B0609020204030204" pitchFamily="49" charset="0"/>
              </a:rPr>
              <a:t>public </a:t>
            </a:r>
            <a:r>
              <a:rPr kumimoji="0" lang="zh-CN" altLang="zh-CN" sz="1400" b="0" i="0" u="none" strike="noStrike" cap="none" normalizeH="0" baseline="0" dirty="0">
                <a:ln>
                  <a:noFill/>
                </a:ln>
                <a:solidFill>
                  <a:srgbClr val="A9B7C6"/>
                </a:solidFill>
                <a:effectLst/>
                <a:latin typeface="Consolas" panose="020B0609020204030204" pitchFamily="49" charset="0"/>
              </a:rPr>
              <a:t>ConfigurableApplicationContext </a:t>
            </a:r>
            <a:r>
              <a:rPr kumimoji="0" lang="zh-CN" altLang="zh-CN" sz="1400" b="0" i="0" u="none" strike="noStrike" cap="none" normalizeH="0" baseline="0" dirty="0">
                <a:ln>
                  <a:noFill/>
                </a:ln>
                <a:solidFill>
                  <a:srgbClr val="FFC66D"/>
                </a:solidFill>
                <a:effectLst/>
                <a:latin typeface="Consolas" panose="020B0609020204030204" pitchFamily="49" charset="0"/>
              </a:rPr>
              <a:t>run</a:t>
            </a:r>
            <a:r>
              <a:rPr kumimoji="0" lang="zh-CN" altLang="zh-CN" sz="1400" b="0" i="0" u="none" strike="noStrike" cap="none" normalizeH="0" baseline="0" dirty="0">
                <a:ln>
                  <a:noFill/>
                </a:ln>
                <a:solidFill>
                  <a:srgbClr val="A9B7C6"/>
                </a:solidFill>
                <a:effectLst/>
                <a:latin typeface="Consolas" panose="020B0609020204030204" pitchFamily="49" charset="0"/>
              </a:rPr>
              <a:t>(String... args) {</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初始化应用上下文</a:t>
            </a:r>
            <a:br>
              <a:rPr kumimoji="0" lang="zh-CN" altLang="zh-CN" sz="1400" b="0" i="0" u="none" strike="noStrike" cap="none" normalizeH="0" baseline="0" dirty="0">
                <a:ln>
                  <a:noFill/>
                </a:ln>
                <a:solidFill>
                  <a:srgbClr val="CC7832"/>
                </a:solidFill>
                <a:effectLst/>
                <a:latin typeface="Consolas" panose="020B0609020204030204" pitchFamily="49" charset="0"/>
              </a:rPr>
            </a:br>
            <a:r>
              <a:rPr lang="en-US"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context = createApplicationContext()</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defTabSz="914400" eaLnBrk="0" fontAlgn="base" hangingPunct="0">
              <a:spcBef>
                <a:spcPct val="0"/>
              </a:spcBef>
              <a:spcAft>
                <a:spcPct val="0"/>
              </a:spcAft>
            </a:pPr>
            <a:r>
              <a:rPr lang="en-US" altLang="zh-CN" sz="1400" dirty="0">
                <a:solidFill>
                  <a:srgbClr val="CC7832"/>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同样通过</a:t>
            </a:r>
            <a:r>
              <a:rPr lang="en-US" altLang="zh-CN" sz="1400" dirty="0" err="1">
                <a:solidFill>
                  <a:srgbClr val="00B050"/>
                </a:solidFill>
                <a:latin typeface="Consolas" panose="020B0609020204030204" pitchFamily="49" charset="0"/>
              </a:rPr>
              <a:t>spring.factories</a:t>
            </a:r>
            <a:r>
              <a:rPr lang="zh-CN" altLang="en-US" sz="1400" dirty="0">
                <a:solidFill>
                  <a:srgbClr val="00B050"/>
                </a:solidFill>
                <a:latin typeface="Consolas" panose="020B0609020204030204" pitchFamily="49" charset="0"/>
              </a:rPr>
              <a:t>加载</a:t>
            </a:r>
            <a:r>
              <a:rPr lang="en-US" altLang="zh-CN" sz="1400" dirty="0" err="1">
                <a:solidFill>
                  <a:srgbClr val="00B050"/>
                </a:solidFill>
                <a:latin typeface="Consolas" panose="020B0609020204030204" pitchFamily="49" charset="0"/>
              </a:rPr>
              <a:t>SpringBootExceptionReporter</a:t>
            </a:r>
            <a:r>
              <a:rPr lang="zh-CN" altLang="en-US" sz="1400" dirty="0">
                <a:solidFill>
                  <a:srgbClr val="00B050"/>
                </a:solidFill>
                <a:latin typeface="Consolas" panose="020B0609020204030204" pitchFamily="49" charset="0"/>
              </a:rPr>
              <a:t>，用于异常处理回调</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exceptionReporters = getSpringFactoriesInstances(SpringBootExceptionReporter.</a:t>
            </a:r>
            <a:r>
              <a:rPr lang="zh-CN" altLang="zh-CN" sz="1400" dirty="0">
                <a:solidFill>
                  <a:srgbClr val="CC7832"/>
                </a:solidFill>
                <a:latin typeface="Consolas" panose="020B0609020204030204" pitchFamily="49" charset="0"/>
              </a:rPr>
              <a:t>class,</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new </a:t>
            </a:r>
            <a:r>
              <a:rPr lang="zh-CN" altLang="zh-CN" sz="1400" dirty="0">
                <a:solidFill>
                  <a:srgbClr val="A9B7C6"/>
                </a:solidFill>
                <a:latin typeface="Consolas" panose="020B0609020204030204" pitchFamily="49" charset="0"/>
              </a:rPr>
              <a:t>Class[] { ConfigurableApplicationContext.</a:t>
            </a:r>
            <a:r>
              <a:rPr lang="zh-CN" altLang="zh-CN" sz="1400" dirty="0">
                <a:solidFill>
                  <a:srgbClr val="CC7832"/>
                </a:solidFill>
                <a:latin typeface="Consolas" panose="020B0609020204030204" pitchFamily="49" charset="0"/>
              </a:rPr>
              <a:t>class </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context)</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defTabSz="914400" eaLnBrk="0" fontAlgn="base" hangingPunct="0">
              <a:spcBef>
                <a:spcPct val="0"/>
              </a:spcBef>
              <a:spcAft>
                <a:spcPct val="0"/>
              </a:spcAft>
            </a:pP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defTabSz="914400" eaLnBrk="0" fontAlgn="base" hangingPunct="0">
              <a:spcBef>
                <a:spcPct val="0"/>
              </a:spcBef>
              <a:spcAft>
                <a:spcPct val="0"/>
              </a:spcAft>
            </a:pPr>
            <a:r>
              <a:rPr lang="zh-CN" altLang="zh-CN" sz="1400" dirty="0">
                <a:solidFill>
                  <a:srgbClr val="CC7832"/>
                </a:solidFill>
                <a:latin typeface="Consolas" panose="020B0609020204030204" pitchFamily="49" charset="0"/>
              </a:rPr>
              <a:t>protected </a:t>
            </a:r>
            <a:r>
              <a:rPr lang="zh-CN" altLang="zh-CN" sz="1400" dirty="0">
                <a:solidFill>
                  <a:srgbClr val="A9B7C6"/>
                </a:solidFill>
                <a:latin typeface="Consolas" panose="020B0609020204030204" pitchFamily="49" charset="0"/>
              </a:rPr>
              <a:t>ConfigurableApplicationContext </a:t>
            </a:r>
            <a:r>
              <a:rPr lang="zh-CN" altLang="zh-CN" sz="1400" dirty="0">
                <a:solidFill>
                  <a:srgbClr val="FFC66D"/>
                </a:solidFill>
                <a:latin typeface="Consolas" panose="020B0609020204030204" pitchFamily="49" charset="0"/>
              </a:rPr>
              <a:t>createApplicationContext</a:t>
            </a:r>
            <a:r>
              <a:rPr lang="zh-CN" altLang="zh-CN" sz="1400" dirty="0">
                <a:solidFill>
                  <a:srgbClr val="A9B7C6"/>
                </a:solidFill>
                <a:latin typeface="Consolas" panose="020B0609020204030204" pitchFamily="49" charset="0"/>
              </a:rPr>
              <a:t>() {</a:t>
            </a:r>
            <a:br>
              <a:rPr lang="zh-CN" altLang="zh-CN" sz="1400" dirty="0">
                <a:solidFill>
                  <a:srgbClr val="A9B7C6"/>
                </a:solidFill>
                <a:latin typeface="Consolas" panose="020B0609020204030204" pitchFamily="49" charset="0"/>
              </a:rPr>
            </a:br>
            <a:r>
              <a:rPr lang="en-US" altLang="zh-CN" sz="1400" dirty="0">
                <a:solidFill>
                  <a:srgbClr val="00B050"/>
                </a:solidFill>
                <a:latin typeface="Consolas" panose="020B0609020204030204" pitchFamily="49" charset="0"/>
              </a:rPr>
              <a:t>//...</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a:t>
            </a:r>
            <a:r>
              <a:rPr lang="zh-CN" altLang="zh-CN" sz="1400" dirty="0">
                <a:solidFill>
                  <a:srgbClr val="CC7832"/>
                </a:solidFill>
                <a:latin typeface="Consolas" panose="020B0609020204030204" pitchFamily="49" charset="0"/>
              </a:rPr>
              <a:t>switch </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this</a:t>
            </a:r>
            <a:r>
              <a:rPr lang="zh-CN" altLang="zh-CN" sz="1400" dirty="0">
                <a:solidFill>
                  <a:srgbClr val="A9B7C6"/>
                </a:solidFill>
                <a:latin typeface="Consolas" panose="020B0609020204030204" pitchFamily="49" charset="0"/>
              </a:rPr>
              <a:t>.</a:t>
            </a:r>
            <a:r>
              <a:rPr lang="zh-CN" altLang="zh-CN" sz="1400" dirty="0">
                <a:solidFill>
                  <a:srgbClr val="9876AA"/>
                </a:solidFill>
                <a:latin typeface="Consolas" panose="020B0609020204030204" pitchFamily="49" charset="0"/>
              </a:rPr>
              <a:t>webApplicationType</a:t>
            </a:r>
            <a:r>
              <a:rPr lang="zh-CN" altLang="zh-CN" sz="1400" dirty="0">
                <a:solidFill>
                  <a:srgbClr val="A9B7C6"/>
                </a:solidFill>
                <a:latin typeface="Consolas" panose="020B0609020204030204" pitchFamily="49" charset="0"/>
              </a:rPr>
              <a:t>) {</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a:t>
            </a:r>
            <a:r>
              <a:rPr lang="zh-CN" altLang="zh-CN" sz="1400" dirty="0">
                <a:solidFill>
                  <a:srgbClr val="CC7832"/>
                </a:solidFill>
                <a:latin typeface="Consolas" panose="020B0609020204030204" pitchFamily="49" charset="0"/>
              </a:rPr>
              <a:t>case </a:t>
            </a:r>
            <a:r>
              <a:rPr lang="zh-CN" altLang="zh-CN" sz="1400" i="1" dirty="0">
                <a:solidFill>
                  <a:srgbClr val="9876AA"/>
                </a:solidFill>
                <a:latin typeface="Consolas" panose="020B0609020204030204" pitchFamily="49" charset="0"/>
              </a:rPr>
              <a:t>SERVLET</a:t>
            </a:r>
            <a:r>
              <a:rPr lang="zh-CN" altLang="zh-CN" sz="1400" dirty="0">
                <a:solidFill>
                  <a:srgbClr val="A9B7C6"/>
                </a:solidFill>
                <a:latin typeface="Consolas" panose="020B0609020204030204" pitchFamily="49" charset="0"/>
              </a:rPr>
              <a:t>:</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contextClass = Class.</a:t>
            </a:r>
            <a:r>
              <a:rPr lang="zh-CN" altLang="zh-CN" sz="1400" i="1" dirty="0">
                <a:solidFill>
                  <a:srgbClr val="A9B7C6"/>
                </a:solidFill>
                <a:latin typeface="Consolas" panose="020B0609020204030204" pitchFamily="49" charset="0"/>
              </a:rPr>
              <a:t>forName</a:t>
            </a:r>
            <a:r>
              <a:rPr lang="zh-CN" altLang="zh-CN" sz="1400" dirty="0">
                <a:solidFill>
                  <a:srgbClr val="A9B7C6"/>
                </a:solidFill>
                <a:latin typeface="Consolas" panose="020B0609020204030204" pitchFamily="49" charset="0"/>
              </a:rPr>
              <a:t>(</a:t>
            </a:r>
            <a:r>
              <a:rPr lang="zh-CN" altLang="zh-CN" sz="1400" i="1" dirty="0">
                <a:solidFill>
                  <a:srgbClr val="9876AA"/>
                </a:solidFill>
                <a:latin typeface="Consolas" panose="020B0609020204030204" pitchFamily="49" charset="0"/>
              </a:rPr>
              <a:t>DEFAULT_SERVLET_WEB_CONTEXT_CLASS</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break;</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case </a:t>
            </a:r>
            <a:r>
              <a:rPr lang="zh-CN" altLang="zh-CN" sz="1400" i="1" dirty="0">
                <a:solidFill>
                  <a:srgbClr val="9876AA"/>
                </a:solidFill>
                <a:latin typeface="Consolas" panose="020B0609020204030204" pitchFamily="49" charset="0"/>
              </a:rPr>
              <a:t>REACTIVE</a:t>
            </a:r>
            <a:r>
              <a:rPr lang="zh-CN" altLang="zh-CN" sz="1400" dirty="0">
                <a:solidFill>
                  <a:srgbClr val="A9B7C6"/>
                </a:solidFill>
                <a:latin typeface="Consolas" panose="020B0609020204030204" pitchFamily="49" charset="0"/>
              </a:rPr>
              <a:t>:</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contextClass = Class.</a:t>
            </a:r>
            <a:r>
              <a:rPr lang="zh-CN" altLang="zh-CN" sz="1400" i="1" dirty="0">
                <a:solidFill>
                  <a:srgbClr val="A9B7C6"/>
                </a:solidFill>
                <a:latin typeface="Consolas" panose="020B0609020204030204" pitchFamily="49" charset="0"/>
              </a:rPr>
              <a:t>forName</a:t>
            </a:r>
            <a:r>
              <a:rPr lang="zh-CN" altLang="zh-CN" sz="1400" dirty="0">
                <a:solidFill>
                  <a:srgbClr val="A9B7C6"/>
                </a:solidFill>
                <a:latin typeface="Consolas" panose="020B0609020204030204" pitchFamily="49" charset="0"/>
              </a:rPr>
              <a:t>(</a:t>
            </a:r>
            <a:r>
              <a:rPr lang="zh-CN" altLang="zh-CN" sz="1400" i="1" dirty="0">
                <a:solidFill>
                  <a:srgbClr val="9876AA"/>
                </a:solidFill>
                <a:latin typeface="Consolas" panose="020B0609020204030204" pitchFamily="49" charset="0"/>
              </a:rPr>
              <a:t>DEFAULT_REACTIVE_WEB_CONTEXT_CLASS</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break;</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default</a:t>
            </a:r>
            <a:r>
              <a:rPr lang="zh-CN" altLang="zh-CN" sz="1400" dirty="0">
                <a:solidFill>
                  <a:srgbClr val="A9B7C6"/>
                </a:solidFill>
                <a:latin typeface="Consolas" panose="020B0609020204030204" pitchFamily="49" charset="0"/>
              </a:rPr>
              <a:t>:</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contextClass = Class.</a:t>
            </a:r>
            <a:r>
              <a:rPr lang="zh-CN" altLang="zh-CN" sz="1400" i="1" dirty="0">
                <a:solidFill>
                  <a:srgbClr val="A9B7C6"/>
                </a:solidFill>
                <a:latin typeface="Consolas" panose="020B0609020204030204" pitchFamily="49" charset="0"/>
              </a:rPr>
              <a:t>forName</a:t>
            </a:r>
            <a:r>
              <a:rPr lang="zh-CN" altLang="zh-CN" sz="1400" dirty="0">
                <a:solidFill>
                  <a:srgbClr val="A9B7C6"/>
                </a:solidFill>
                <a:latin typeface="Consolas" panose="020B0609020204030204" pitchFamily="49" charset="0"/>
              </a:rPr>
              <a:t>(</a:t>
            </a:r>
            <a:r>
              <a:rPr lang="zh-CN" altLang="zh-CN" sz="1400" i="1" dirty="0">
                <a:solidFill>
                  <a:srgbClr val="9876AA"/>
                </a:solidFill>
                <a:latin typeface="Consolas" panose="020B0609020204030204" pitchFamily="49" charset="0"/>
              </a:rPr>
              <a:t>DEFAULT_CONTEXT_CLASS</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en-US" altLang="zh-CN" sz="1400" dirty="0">
                <a:solidFill>
                  <a:srgbClr val="00B050"/>
                </a:solidFill>
                <a:latin typeface="Consolas" panose="020B0609020204030204" pitchFamily="49" charset="0"/>
              </a:rPr>
              <a:t>//...</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a:t>
            </a:r>
            <a:r>
              <a:rPr lang="zh-CN" altLang="zh-CN" sz="1400" dirty="0">
                <a:solidFill>
                  <a:srgbClr val="CC7832"/>
                </a:solidFill>
                <a:latin typeface="Consolas" panose="020B0609020204030204" pitchFamily="49" charset="0"/>
              </a:rPr>
              <a:t>return </a:t>
            </a:r>
            <a:r>
              <a:rPr lang="zh-CN" altLang="zh-CN" sz="1400" dirty="0">
                <a:solidFill>
                  <a:srgbClr val="A9B7C6"/>
                </a:solidFill>
                <a:latin typeface="Consolas" panose="020B0609020204030204" pitchFamily="49" charset="0"/>
              </a:rPr>
              <a:t>(ConfigurableApplicationContext) BeanUtils.</a:t>
            </a:r>
            <a:r>
              <a:rPr lang="zh-CN" altLang="zh-CN" sz="1400" i="1" dirty="0">
                <a:solidFill>
                  <a:srgbClr val="A9B7C6"/>
                </a:solidFill>
                <a:latin typeface="Consolas" panose="020B0609020204030204" pitchFamily="49" charset="0"/>
              </a:rPr>
              <a:t>instantiateClass</a:t>
            </a:r>
            <a:r>
              <a:rPr lang="zh-CN" altLang="zh-CN" sz="1400" dirty="0">
                <a:solidFill>
                  <a:srgbClr val="A9B7C6"/>
                </a:solidFill>
                <a:latin typeface="Consolas" panose="020B0609020204030204" pitchFamily="49" charset="0"/>
              </a:rPr>
              <a:t>(contextClass)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A9B7C6"/>
                </a:solidFill>
                <a:latin typeface="Consolas" panose="020B0609020204030204" pitchFamily="49" charset="0"/>
              </a:rPr>
              <a:t>}</a:t>
            </a:r>
            <a:endParaRPr lang="zh-CN" altLang="zh-CN" sz="3200" dirty="0">
              <a:latin typeface="Arial" panose="020B0604020202020204" pitchFamily="34" charset="0"/>
            </a:endParaRPr>
          </a:p>
        </p:txBody>
      </p:sp>
      <p:pic>
        <p:nvPicPr>
          <p:cNvPr id="5" name="图片 4">
            <a:extLst>
              <a:ext uri="{FF2B5EF4-FFF2-40B4-BE49-F238E27FC236}">
                <a16:creationId xmlns:a16="http://schemas.microsoft.com/office/drawing/2014/main" id="{7B324526-5BC4-4D88-AFD8-619EBB3437A4}"/>
              </a:ext>
            </a:extLst>
          </p:cNvPr>
          <p:cNvPicPr>
            <a:picLocks noChangeAspect="1"/>
          </p:cNvPicPr>
          <p:nvPr/>
        </p:nvPicPr>
        <p:blipFill>
          <a:blip r:embed="rId3"/>
          <a:stretch>
            <a:fillRect/>
          </a:stretch>
        </p:blipFill>
        <p:spPr>
          <a:xfrm>
            <a:off x="1968153" y="2531272"/>
            <a:ext cx="7447619" cy="3390476"/>
          </a:xfrm>
          <a:prstGeom prst="rect">
            <a:avLst/>
          </a:prstGeom>
        </p:spPr>
      </p:pic>
    </p:spTree>
    <p:extLst>
      <p:ext uri="{BB962C8B-B14F-4D97-AF65-F5344CB8AC3E}">
        <p14:creationId xmlns:p14="http://schemas.microsoft.com/office/powerpoint/2010/main" val="348438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第四步：刷新应用上下文前的准备阶段</a:t>
            </a:r>
            <a:endParaRPr lang="zh-CN" altLang="en-US" cap="none" dirty="0">
              <a:latin typeface="Microsoft YaHei UI" panose="020B0503020204020204" pitchFamily="34" charset="-122"/>
              <a:ea typeface="Microsoft YaHei UI" panose="020B0503020204020204" pitchFamily="34" charset="-122"/>
            </a:endParaRPr>
          </a:p>
        </p:txBody>
      </p:sp>
      <p:sp>
        <p:nvSpPr>
          <p:cNvPr id="3" name="Rectangle 2">
            <a:extLst>
              <a:ext uri="{FF2B5EF4-FFF2-40B4-BE49-F238E27FC236}">
                <a16:creationId xmlns:a16="http://schemas.microsoft.com/office/drawing/2014/main" id="{B419ADD3-E4DA-42DB-AAC7-C7F7879BD1F4}"/>
              </a:ext>
            </a:extLst>
          </p:cNvPr>
          <p:cNvSpPr>
            <a:spLocks noChangeArrowheads="1"/>
          </p:cNvSpPr>
          <p:nvPr/>
        </p:nvSpPr>
        <p:spPr bwMode="auto">
          <a:xfrm>
            <a:off x="675543" y="1810463"/>
            <a:ext cx="10840914" cy="48320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400" b="0" i="0" u="none" strike="noStrike" cap="none" normalizeH="0" baseline="0" dirty="0">
                <a:ln>
                  <a:noFill/>
                </a:ln>
                <a:solidFill>
                  <a:srgbClr val="CC7832"/>
                </a:solidFill>
                <a:effectLst/>
                <a:latin typeface="Consolas" panose="020B0609020204030204" pitchFamily="49" charset="0"/>
              </a:rPr>
              <a:t>public </a:t>
            </a:r>
            <a:r>
              <a:rPr kumimoji="0" lang="zh-CN" altLang="zh-CN" sz="1400" b="0" i="0" u="none" strike="noStrike" cap="none" normalizeH="0" baseline="0" dirty="0">
                <a:ln>
                  <a:noFill/>
                </a:ln>
                <a:solidFill>
                  <a:srgbClr val="A9B7C6"/>
                </a:solidFill>
                <a:effectLst/>
                <a:latin typeface="Consolas" panose="020B0609020204030204" pitchFamily="49" charset="0"/>
              </a:rPr>
              <a:t>ConfigurableApplicationContext </a:t>
            </a:r>
            <a:r>
              <a:rPr kumimoji="0" lang="zh-CN" altLang="zh-CN" sz="1400" b="0" i="0" u="none" strike="noStrike" cap="none" normalizeH="0" baseline="0" dirty="0">
                <a:ln>
                  <a:noFill/>
                </a:ln>
                <a:solidFill>
                  <a:srgbClr val="FFC66D"/>
                </a:solidFill>
                <a:effectLst/>
                <a:latin typeface="Consolas" panose="020B0609020204030204" pitchFamily="49" charset="0"/>
              </a:rPr>
              <a:t>run</a:t>
            </a:r>
            <a:r>
              <a:rPr kumimoji="0" lang="zh-CN" altLang="zh-CN" sz="1400" b="0" i="0" u="none" strike="noStrike" cap="none" normalizeH="0" baseline="0" dirty="0">
                <a:ln>
                  <a:noFill/>
                </a:ln>
                <a:solidFill>
                  <a:srgbClr val="A9B7C6"/>
                </a:solidFill>
                <a:effectLst/>
                <a:latin typeface="Consolas" panose="020B0609020204030204" pitchFamily="49" charset="0"/>
              </a:rPr>
              <a:t>(String... args) {</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刷新应用上下文环境前的准备阶段</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en-US" altLang="zh-CN" sz="1400" b="0" i="0" u="none" strike="noStrike" cap="none" normalizeH="0" baseline="0" dirty="0">
                <a:ln>
                  <a:noFill/>
                </a:ln>
                <a:solidFill>
                  <a:srgbClr val="CC7832"/>
                </a:solidFill>
                <a:effectLst/>
                <a:latin typeface="Consolas" panose="020B0609020204030204" pitchFamily="49" charset="0"/>
              </a:rPr>
              <a:t>	</a:t>
            </a:r>
            <a:r>
              <a:rPr lang="zh-CN" altLang="zh-CN" sz="1400" dirty="0">
                <a:solidFill>
                  <a:srgbClr val="A9B7C6"/>
                </a:solidFill>
                <a:latin typeface="Consolas" panose="020B0609020204030204" pitchFamily="49" charset="0"/>
              </a:rPr>
              <a:t>prepareContext(context</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environment</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listeners</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applicationArguments</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printedBanner)</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defTabSz="914400" eaLnBrk="0" fontAlgn="base" hangingPunct="0">
              <a:spcBef>
                <a:spcPct val="0"/>
              </a:spcBef>
              <a:spcAft>
                <a:spcPct val="0"/>
              </a:spcAft>
            </a:pP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r>
              <a:rPr lang="zh-CN" altLang="zh-CN" sz="1400" dirty="0">
                <a:solidFill>
                  <a:srgbClr val="CC7832"/>
                </a:solidFill>
                <a:latin typeface="Consolas" panose="020B0609020204030204" pitchFamily="49" charset="0"/>
              </a:rPr>
              <a:t>private void </a:t>
            </a:r>
            <a:r>
              <a:rPr lang="zh-CN" altLang="zh-CN" sz="1400" dirty="0">
                <a:solidFill>
                  <a:srgbClr val="FFC66D"/>
                </a:solidFill>
                <a:latin typeface="Consolas" panose="020B0609020204030204" pitchFamily="49" charset="0"/>
              </a:rPr>
              <a:t>prepareContext</a:t>
            </a:r>
            <a:r>
              <a:rPr lang="zh-CN" altLang="zh-CN" sz="1400" dirty="0">
                <a:solidFill>
                  <a:srgbClr val="A9B7C6"/>
                </a:solidFill>
                <a:latin typeface="Consolas" panose="020B0609020204030204" pitchFamily="49" charset="0"/>
              </a:rPr>
              <a:t>(ConfigurableApplicationContext context</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ConfigurableEnvironment environment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SpringApplicationRunListeners listeners</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ApplicationArguments applicationArguments</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Banner printedBanner) {</a:t>
            </a:r>
            <a:endParaRPr lang="en-US" altLang="zh-CN" sz="1400" dirty="0">
              <a:solidFill>
                <a:srgbClr val="A9B7C6"/>
              </a:solidFill>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br>
              <a:rPr lang="zh-CN" altLang="zh-CN" sz="1400" dirty="0">
                <a:solidFill>
                  <a:srgbClr val="A9B7C6"/>
                </a:solidFill>
                <a:latin typeface="Consolas" panose="020B0609020204030204" pitchFamily="49" charset="0"/>
              </a:rPr>
            </a:b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这里将触发之前创建的</a:t>
            </a:r>
            <a:r>
              <a:rPr lang="en-US" altLang="zh-CN" sz="1400" dirty="0">
                <a:solidFill>
                  <a:srgbClr val="00B050"/>
                </a:solidFill>
                <a:latin typeface="Consolas" panose="020B0609020204030204" pitchFamily="49" charset="0"/>
              </a:rPr>
              <a:t>initializers</a:t>
            </a:r>
            <a:r>
              <a:rPr lang="zh-CN" altLang="en-US" sz="1400" dirty="0">
                <a:solidFill>
                  <a:srgbClr val="00B050"/>
                </a:solidFill>
                <a:latin typeface="Consolas" panose="020B0609020204030204" pitchFamily="49" charset="0"/>
              </a:rPr>
              <a:t>的初始化方法</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applyInitializers(context)</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CC7832"/>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发布上下文准备好的事件</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listeners.contextPrepared(context)</a:t>
            </a:r>
            <a:r>
              <a:rPr lang="zh-CN" altLang="zh-CN" sz="1400" dirty="0">
                <a:solidFill>
                  <a:srgbClr val="CC7832"/>
                </a:solidFill>
                <a:latin typeface="Consolas" panose="020B0609020204030204" pitchFamily="49" charset="0"/>
              </a:rPr>
              <a:t>;</a:t>
            </a:r>
            <a:br>
              <a:rPr lang="zh-CN" altLang="zh-CN" sz="1400" dirty="0">
                <a:solidFill>
                  <a:srgbClr val="A9B7C6"/>
                </a:solidFill>
                <a:latin typeface="Consolas" panose="020B0609020204030204" pitchFamily="49" charset="0"/>
              </a:rPr>
            </a:b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a:t>
            </a:r>
            <a:r>
              <a:rPr lang="zh-CN" altLang="zh-CN" sz="1400" dirty="0">
                <a:solidFill>
                  <a:srgbClr val="808080"/>
                </a:solidFill>
                <a:latin typeface="Consolas" panose="020B0609020204030204" pitchFamily="49" charset="0"/>
              </a:rPr>
              <a:t>// Load the sources</a:t>
            </a:r>
            <a:br>
              <a:rPr lang="zh-CN" altLang="zh-CN" sz="1400" dirty="0">
                <a:solidFill>
                  <a:srgbClr val="808080"/>
                </a:solidFill>
                <a:latin typeface="Consolas" panose="020B0609020204030204" pitchFamily="49" charset="0"/>
              </a:rPr>
            </a:br>
            <a:r>
              <a:rPr lang="zh-CN" altLang="zh-CN" sz="1400" dirty="0">
                <a:solidFill>
                  <a:srgbClr val="808080"/>
                </a:solidFill>
                <a:latin typeface="Consolas" panose="020B0609020204030204" pitchFamily="49" charset="0"/>
              </a:rPr>
              <a:t>   </a:t>
            </a:r>
            <a:r>
              <a:rPr lang="zh-CN" altLang="zh-CN" sz="1400" dirty="0">
                <a:solidFill>
                  <a:srgbClr val="A9B7C6"/>
                </a:solidFill>
                <a:latin typeface="Consolas" panose="020B0609020204030204" pitchFamily="49" charset="0"/>
              </a:rPr>
              <a:t>Set&lt;Object&gt; sources = getAllSources()</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CC7832"/>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将启动类注册为</a:t>
            </a:r>
            <a:r>
              <a:rPr lang="en-US" altLang="zh-CN" sz="1400" dirty="0">
                <a:solidFill>
                  <a:srgbClr val="00B050"/>
                </a:solidFill>
                <a:latin typeface="Consolas" panose="020B0609020204030204" pitchFamily="49" charset="0"/>
              </a:rPr>
              <a:t>bean</a:t>
            </a:r>
            <a:r>
              <a:rPr lang="zh-CN" altLang="en-US" sz="1400" dirty="0">
                <a:solidFill>
                  <a:srgbClr val="00B050"/>
                </a:solidFill>
                <a:latin typeface="Consolas" panose="020B0609020204030204" pitchFamily="49" charset="0"/>
              </a:rPr>
              <a:t>放入</a:t>
            </a:r>
            <a:r>
              <a:rPr lang="en-US" altLang="zh-CN" sz="1400" dirty="0" err="1">
                <a:solidFill>
                  <a:srgbClr val="00B050"/>
                </a:solidFill>
                <a:latin typeface="Consolas" panose="020B0609020204030204" pitchFamily="49" charset="0"/>
              </a:rPr>
              <a:t>IoC</a:t>
            </a:r>
            <a:r>
              <a:rPr lang="zh-CN" altLang="en-US" sz="1400" dirty="0">
                <a:solidFill>
                  <a:srgbClr val="00B050"/>
                </a:solidFill>
                <a:latin typeface="Consolas" panose="020B0609020204030204" pitchFamily="49" charset="0"/>
              </a:rPr>
              <a:t>容器内，这里的</a:t>
            </a:r>
            <a:r>
              <a:rPr lang="en-US" altLang="zh-CN" sz="1400" dirty="0">
                <a:solidFill>
                  <a:srgbClr val="00B050"/>
                </a:solidFill>
                <a:latin typeface="Consolas" panose="020B0609020204030204" pitchFamily="49" charset="0"/>
              </a:rPr>
              <a:t>sources</a:t>
            </a:r>
            <a:r>
              <a:rPr lang="zh-CN" altLang="en-US" sz="1400" dirty="0">
                <a:solidFill>
                  <a:srgbClr val="00B050"/>
                </a:solidFill>
                <a:latin typeface="Consolas" panose="020B0609020204030204" pitchFamily="49" charset="0"/>
              </a:rPr>
              <a:t>中当前只有我们的启动类</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load(context</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sources.toArray(</a:t>
            </a:r>
            <a:r>
              <a:rPr lang="zh-CN" altLang="zh-CN" sz="1400" dirty="0">
                <a:solidFill>
                  <a:srgbClr val="CC7832"/>
                </a:solidFill>
                <a:latin typeface="Consolas" panose="020B0609020204030204" pitchFamily="49" charset="0"/>
              </a:rPr>
              <a:t>new </a:t>
            </a:r>
            <a:r>
              <a:rPr lang="zh-CN" altLang="zh-CN" sz="1400" dirty="0">
                <a:solidFill>
                  <a:srgbClr val="A9B7C6"/>
                </a:solidFill>
                <a:latin typeface="Consolas" panose="020B0609020204030204" pitchFamily="49" charset="0"/>
              </a:rPr>
              <a:t>Object[</a:t>
            </a:r>
            <a:r>
              <a:rPr lang="zh-CN" altLang="zh-CN" sz="1400" dirty="0">
                <a:solidFill>
                  <a:srgbClr val="6897BB"/>
                </a:solidFill>
                <a:latin typeface="Consolas" panose="020B0609020204030204" pitchFamily="49" charset="0"/>
              </a:rPr>
              <a:t>0</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CC7832"/>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发布上下文已经加载完成的事件</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listeners.contextLoaded(context)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A9B7C6"/>
                </a:solidFill>
                <a:latin typeface="Consolas" panose="020B0609020204030204" pitchFamily="49" charset="0"/>
              </a:rPr>
              <a:t>}</a:t>
            </a:r>
            <a:endParaRPr lang="zh-CN" altLang="zh-CN" sz="3200" dirty="0">
              <a:latin typeface="Arial" panose="020B0604020202020204" pitchFamily="34" charset="0"/>
            </a:endParaRPr>
          </a:p>
        </p:txBody>
      </p:sp>
    </p:spTree>
    <p:extLst>
      <p:ext uri="{BB962C8B-B14F-4D97-AF65-F5344CB8AC3E}">
        <p14:creationId xmlns:p14="http://schemas.microsoft.com/office/powerpoint/2010/main" val="3462919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sz="3200" cap="none" dirty="0"/>
              <a:t>Review:</a:t>
            </a:r>
            <a:r>
              <a:rPr lang="zh-CN" altLang="en-US" sz="3200" cap="none" dirty="0"/>
              <a:t> </a:t>
            </a:r>
            <a:r>
              <a:rPr lang="en-US" altLang="zh-CN" sz="3200" cap="none" dirty="0" err="1"/>
              <a:t>IoC</a:t>
            </a:r>
            <a:br>
              <a:rPr lang="en-US" altLang="zh-CN" sz="3200" cap="none" dirty="0"/>
            </a:br>
            <a:r>
              <a:rPr lang="en-US" altLang="zh-CN" sz="3200" cap="none" dirty="0"/>
              <a:t>Inversion of Control</a:t>
            </a:r>
            <a:r>
              <a:rPr lang="zh-CN" altLang="en-US" sz="3200" cap="none" dirty="0"/>
              <a:t>，控制反转</a:t>
            </a:r>
            <a:endParaRPr lang="en-US" altLang="zh-CN" sz="3200" cap="none" dirty="0"/>
          </a:p>
        </p:txBody>
      </p:sp>
      <p:sp>
        <p:nvSpPr>
          <p:cNvPr id="6" name="文本框 5">
            <a:extLst>
              <a:ext uri="{FF2B5EF4-FFF2-40B4-BE49-F238E27FC236}">
                <a16:creationId xmlns:a16="http://schemas.microsoft.com/office/drawing/2014/main" id="{3192E29E-7BB4-4A41-9E8B-DDAE2E3CF219}"/>
              </a:ext>
            </a:extLst>
          </p:cNvPr>
          <p:cNvSpPr txBox="1"/>
          <p:nvPr/>
        </p:nvSpPr>
        <p:spPr>
          <a:xfrm>
            <a:off x="1626781" y="2567763"/>
            <a:ext cx="6092455" cy="523220"/>
          </a:xfrm>
          <a:prstGeom prst="rect">
            <a:avLst/>
          </a:prstGeom>
          <a:noFill/>
        </p:spPr>
        <p:txBody>
          <a:bodyPr wrap="square" rtlCol="0">
            <a:spAutoFit/>
          </a:bodyPr>
          <a:lstStyle/>
          <a:p>
            <a:r>
              <a:rPr lang="zh-CN" altLang="en-US" sz="2800" dirty="0"/>
              <a:t>传统模式下，如何创建一个对象？</a:t>
            </a:r>
            <a:endParaRPr lang="en-US" altLang="zh-CN" sz="2800" dirty="0"/>
          </a:p>
        </p:txBody>
      </p:sp>
      <p:sp>
        <p:nvSpPr>
          <p:cNvPr id="7" name="文本框 6">
            <a:extLst>
              <a:ext uri="{FF2B5EF4-FFF2-40B4-BE49-F238E27FC236}">
                <a16:creationId xmlns:a16="http://schemas.microsoft.com/office/drawing/2014/main" id="{A88D6B44-326B-4C95-8E3F-3F73D8025CDC}"/>
              </a:ext>
            </a:extLst>
          </p:cNvPr>
          <p:cNvSpPr txBox="1"/>
          <p:nvPr/>
        </p:nvSpPr>
        <p:spPr>
          <a:xfrm>
            <a:off x="1626781" y="3407467"/>
            <a:ext cx="8102010" cy="523220"/>
          </a:xfrm>
          <a:prstGeom prst="rect">
            <a:avLst/>
          </a:prstGeom>
          <a:noFill/>
        </p:spPr>
        <p:txBody>
          <a:bodyPr wrap="square" rtlCol="0">
            <a:spAutoFit/>
          </a:bodyPr>
          <a:lstStyle/>
          <a:p>
            <a:r>
              <a:rPr lang="zh-CN" altLang="en-US" sz="2800" dirty="0"/>
              <a:t>控制反转后，由容器主动来创建和管理对象</a:t>
            </a:r>
            <a:endParaRPr lang="en-US" altLang="zh-CN" sz="2800" dirty="0"/>
          </a:p>
        </p:txBody>
      </p:sp>
      <p:sp>
        <p:nvSpPr>
          <p:cNvPr id="9" name="矩形 8">
            <a:extLst>
              <a:ext uri="{FF2B5EF4-FFF2-40B4-BE49-F238E27FC236}">
                <a16:creationId xmlns:a16="http://schemas.microsoft.com/office/drawing/2014/main" id="{0F0C39C1-78F7-4DFB-842C-E2CB1F05E607}"/>
              </a:ext>
            </a:extLst>
          </p:cNvPr>
          <p:cNvSpPr/>
          <p:nvPr/>
        </p:nvSpPr>
        <p:spPr>
          <a:xfrm>
            <a:off x="1626780" y="4260628"/>
            <a:ext cx="10058402" cy="523220"/>
          </a:xfrm>
          <a:prstGeom prst="rect">
            <a:avLst/>
          </a:prstGeom>
        </p:spPr>
        <p:txBody>
          <a:bodyPr wrap="square">
            <a:spAutoFit/>
          </a:bodyPr>
          <a:lstStyle/>
          <a:p>
            <a:r>
              <a:rPr lang="zh-CN" altLang="en-US" sz="2800" dirty="0"/>
              <a:t>面向对象设计法则之</a:t>
            </a:r>
            <a:r>
              <a:rPr lang="en-US" altLang="zh-CN" sz="2800" dirty="0"/>
              <a:t>—— </a:t>
            </a:r>
            <a:r>
              <a:rPr lang="zh-CN" altLang="en-US" sz="2800" dirty="0"/>
              <a:t>好莱坞法则：“别找我们，我们找你”</a:t>
            </a:r>
            <a:endParaRPr lang="en-US" altLang="zh-CN" sz="2800" dirty="0"/>
          </a:p>
        </p:txBody>
      </p:sp>
    </p:spTree>
    <p:extLst>
      <p:ext uri="{BB962C8B-B14F-4D97-AF65-F5344CB8AC3E}">
        <p14:creationId xmlns:p14="http://schemas.microsoft.com/office/powerpoint/2010/main" val="427247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第五步：刷新应用上下文（重点）</a:t>
            </a:r>
            <a:endParaRPr lang="zh-CN" altLang="en-US" cap="none" dirty="0">
              <a:latin typeface="Microsoft YaHei UI" panose="020B0503020204020204" pitchFamily="34" charset="-122"/>
              <a:ea typeface="Microsoft YaHei UI" panose="020B0503020204020204" pitchFamily="34" charset="-122"/>
            </a:endParaRPr>
          </a:p>
        </p:txBody>
      </p:sp>
      <p:sp>
        <p:nvSpPr>
          <p:cNvPr id="3" name="Rectangle 2">
            <a:extLst>
              <a:ext uri="{FF2B5EF4-FFF2-40B4-BE49-F238E27FC236}">
                <a16:creationId xmlns:a16="http://schemas.microsoft.com/office/drawing/2014/main" id="{342129A5-3479-4BFD-B667-FB65454601F3}"/>
              </a:ext>
            </a:extLst>
          </p:cNvPr>
          <p:cNvSpPr>
            <a:spLocks noChangeArrowheads="1"/>
          </p:cNvSpPr>
          <p:nvPr/>
        </p:nvSpPr>
        <p:spPr bwMode="auto">
          <a:xfrm>
            <a:off x="675543" y="1685342"/>
            <a:ext cx="10840914" cy="11695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zh-CN" altLang="zh-CN" sz="1400" b="0" i="0" u="none" strike="noStrike" cap="none" normalizeH="0" baseline="0" dirty="0">
                <a:ln>
                  <a:noFill/>
                </a:ln>
                <a:solidFill>
                  <a:srgbClr val="CC7832"/>
                </a:solidFill>
                <a:effectLst/>
                <a:latin typeface="Consolas" panose="020B0609020204030204" pitchFamily="49" charset="0"/>
              </a:rPr>
              <a:t>public </a:t>
            </a:r>
            <a:r>
              <a:rPr kumimoji="0" lang="zh-CN" altLang="zh-CN" sz="1400" b="0" i="0" u="none" strike="noStrike" cap="none" normalizeH="0" baseline="0" dirty="0">
                <a:ln>
                  <a:noFill/>
                </a:ln>
                <a:solidFill>
                  <a:srgbClr val="A9B7C6"/>
                </a:solidFill>
                <a:effectLst/>
                <a:latin typeface="Consolas" panose="020B0609020204030204" pitchFamily="49" charset="0"/>
              </a:rPr>
              <a:t>ConfigurableApplicationContext </a:t>
            </a:r>
            <a:r>
              <a:rPr kumimoji="0" lang="zh-CN" altLang="zh-CN" sz="1400" b="0" i="0" u="none" strike="noStrike" cap="none" normalizeH="0" baseline="0" dirty="0">
                <a:ln>
                  <a:noFill/>
                </a:ln>
                <a:solidFill>
                  <a:srgbClr val="FFC66D"/>
                </a:solidFill>
                <a:effectLst/>
                <a:latin typeface="Consolas" panose="020B0609020204030204" pitchFamily="49" charset="0"/>
              </a:rPr>
              <a:t>run</a:t>
            </a:r>
            <a:r>
              <a:rPr kumimoji="0" lang="zh-CN" altLang="zh-CN" sz="1400" b="0" i="0" u="none" strike="noStrike" cap="none" normalizeH="0" baseline="0" dirty="0">
                <a:ln>
                  <a:noFill/>
                </a:ln>
                <a:solidFill>
                  <a:srgbClr val="A9B7C6"/>
                </a:solidFill>
                <a:effectLst/>
                <a:latin typeface="Consolas" panose="020B0609020204030204" pitchFamily="49" charset="0"/>
              </a:rPr>
              <a:t>(String... args) {</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刷新应用上下文</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en-US" altLang="zh-CN" sz="1400" b="0" i="0" u="none" strike="noStrike" cap="none" normalizeH="0" baseline="0" dirty="0">
                <a:ln>
                  <a:noFill/>
                </a:ln>
                <a:solidFill>
                  <a:srgbClr val="CC7832"/>
                </a:solidFill>
                <a:effectLst/>
                <a:latin typeface="Consolas" panose="020B0609020204030204" pitchFamily="49" charset="0"/>
              </a:rPr>
              <a:t>	</a:t>
            </a:r>
            <a:r>
              <a:rPr lang="zh-CN" altLang="zh-CN" sz="1400" dirty="0">
                <a:solidFill>
                  <a:srgbClr val="A9B7C6"/>
                </a:solidFill>
                <a:latin typeface="Consolas" panose="020B0609020204030204" pitchFamily="49" charset="0"/>
              </a:rPr>
              <a:t>refreshContext(context)</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p:txBody>
      </p:sp>
      <p:sp>
        <p:nvSpPr>
          <p:cNvPr id="4" name="Rectangle 1">
            <a:extLst>
              <a:ext uri="{FF2B5EF4-FFF2-40B4-BE49-F238E27FC236}">
                <a16:creationId xmlns:a16="http://schemas.microsoft.com/office/drawing/2014/main" id="{E95FB653-FAA2-45F9-A5DA-44C42A948335}"/>
              </a:ext>
            </a:extLst>
          </p:cNvPr>
          <p:cNvSpPr>
            <a:spLocks noChangeArrowheads="1"/>
          </p:cNvSpPr>
          <p:nvPr/>
        </p:nvSpPr>
        <p:spPr bwMode="auto">
          <a:xfrm>
            <a:off x="737190" y="2349073"/>
            <a:ext cx="10717619"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400" b="0" i="0" u="none" strike="noStrike" cap="none" normalizeH="0" baseline="0" dirty="0">
                <a:ln>
                  <a:noFill/>
                </a:ln>
                <a:solidFill>
                  <a:srgbClr val="CC7832"/>
                </a:solidFill>
                <a:effectLst/>
                <a:latin typeface="Consolas" panose="020B0609020204030204" pitchFamily="49" charset="0"/>
              </a:rPr>
              <a:t>public void </a:t>
            </a:r>
            <a:r>
              <a:rPr kumimoji="0" lang="zh-CN" altLang="zh-CN" sz="1400" b="0" i="0" u="none" strike="noStrike" cap="none" normalizeH="0" baseline="0" dirty="0">
                <a:ln>
                  <a:noFill/>
                </a:ln>
                <a:solidFill>
                  <a:srgbClr val="FFC66D"/>
                </a:solidFill>
                <a:effectLst/>
                <a:latin typeface="Consolas" panose="020B0609020204030204" pitchFamily="49" charset="0"/>
              </a:rPr>
              <a:t>refresh</a:t>
            </a: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throws </a:t>
            </a:r>
            <a:r>
              <a:rPr kumimoji="0" lang="zh-CN" altLang="zh-CN" sz="1400" b="0" i="0" u="none" strike="noStrike" cap="none" normalizeH="0" baseline="0" dirty="0">
                <a:ln>
                  <a:noFill/>
                </a:ln>
                <a:solidFill>
                  <a:srgbClr val="A9B7C6"/>
                </a:solidFill>
                <a:effectLst/>
                <a:latin typeface="Consolas" panose="020B0609020204030204" pitchFamily="49" charset="0"/>
              </a:rPr>
              <a:t>BeansException</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IllegalStateException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synchronized </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startupShutdownMonitor</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prepareRefresh()</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lang="en-US" altLang="zh-CN" sz="1400" dirty="0">
                <a:solidFill>
                  <a:srgbClr val="CC7832"/>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获得</a:t>
            </a:r>
            <a:r>
              <a:rPr lang="en-US" altLang="zh-CN" sz="1400" dirty="0" err="1">
                <a:solidFill>
                  <a:srgbClr val="00B050"/>
                </a:solidFill>
                <a:latin typeface="Consolas" panose="020B0609020204030204" pitchFamily="49" charset="0"/>
              </a:rPr>
              <a:t>beanfactory</a:t>
            </a:r>
            <a:r>
              <a:rPr lang="zh-CN" altLang="en-US" sz="1400" dirty="0">
                <a:solidFill>
                  <a:srgbClr val="00B050"/>
                </a:solidFill>
                <a:latin typeface="Consolas" panose="020B0609020204030204" pitchFamily="49" charset="0"/>
              </a:rPr>
              <a:t>，这个地方拿到的</a:t>
            </a:r>
            <a:r>
              <a:rPr lang="en-US" altLang="zh-CN" sz="1400" dirty="0" err="1">
                <a:solidFill>
                  <a:srgbClr val="00B050"/>
                </a:solidFill>
                <a:latin typeface="Consolas" panose="020B0609020204030204" pitchFamily="49" charset="0"/>
              </a:rPr>
              <a:t>beanfactory</a:t>
            </a:r>
            <a:r>
              <a:rPr lang="zh-CN" altLang="en-US" sz="1400" dirty="0">
                <a:solidFill>
                  <a:srgbClr val="00B050"/>
                </a:solidFill>
                <a:latin typeface="Consolas" panose="020B0609020204030204" pitchFamily="49" charset="0"/>
              </a:rPr>
              <a:t>就是我们在初始化上下文的时候创建的</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ConfigurableListableBeanFactory beanFactory = obtainFreshBeanFactory()</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lang="en-US" altLang="zh-CN" sz="1400" dirty="0">
                <a:solidFill>
                  <a:srgbClr val="CC7832"/>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准备</a:t>
            </a:r>
            <a:r>
              <a:rPr lang="en-US" altLang="zh-CN" sz="1400" dirty="0" err="1">
                <a:solidFill>
                  <a:srgbClr val="00B050"/>
                </a:solidFill>
                <a:latin typeface="Consolas" panose="020B0609020204030204" pitchFamily="49" charset="0"/>
              </a:rPr>
              <a:t>beanfactory</a:t>
            </a:r>
            <a:r>
              <a:rPr lang="zh-CN" altLang="en-US" sz="1400" dirty="0">
                <a:solidFill>
                  <a:srgbClr val="00B050"/>
                </a:solidFill>
                <a:latin typeface="Consolas" panose="020B0609020204030204" pitchFamily="49" charset="0"/>
              </a:rPr>
              <a:t>，配置</a:t>
            </a:r>
            <a:r>
              <a:rPr lang="en-US" altLang="zh-CN" sz="1400" dirty="0" err="1">
                <a:solidFill>
                  <a:srgbClr val="00B050"/>
                </a:solidFill>
                <a:latin typeface="Consolas" panose="020B0609020204030204" pitchFamily="49" charset="0"/>
              </a:rPr>
              <a:t>beanfactory</a:t>
            </a:r>
            <a:r>
              <a:rPr lang="zh-CN" altLang="en-US" sz="1400" dirty="0">
                <a:solidFill>
                  <a:srgbClr val="00B050"/>
                </a:solidFill>
                <a:latin typeface="Consolas" panose="020B0609020204030204" pitchFamily="49" charset="0"/>
              </a:rPr>
              <a:t>的各种属性</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prepareBeanFactory(beanFactory)</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try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00B050"/>
                </a:solidFill>
                <a:effectLst/>
                <a:latin typeface="Consolas" panose="020B0609020204030204" pitchFamily="49" charset="0"/>
              </a:rPr>
              <a:t>// </a:t>
            </a:r>
            <a:r>
              <a:rPr kumimoji="0" lang="en-US" altLang="zh-CN" sz="1400" b="0" i="0" u="none" strike="noStrike" cap="none" normalizeH="0" baseline="0" dirty="0">
                <a:ln>
                  <a:noFill/>
                </a:ln>
                <a:solidFill>
                  <a:srgbClr val="00B050"/>
                </a:solidFill>
                <a:effectLst/>
                <a:latin typeface="Consolas" panose="020B0609020204030204" pitchFamily="49" charset="0"/>
              </a:rPr>
              <a:t>bean</a:t>
            </a:r>
            <a:r>
              <a:rPr kumimoji="0" lang="zh-CN" altLang="en-US" sz="1400" b="0" i="0" u="none" strike="noStrike" cap="none" normalizeH="0" baseline="0" dirty="0">
                <a:ln>
                  <a:noFill/>
                </a:ln>
                <a:solidFill>
                  <a:srgbClr val="00B050"/>
                </a:solidFill>
                <a:effectLst/>
                <a:latin typeface="Consolas" panose="020B0609020204030204" pitchFamily="49" charset="0"/>
              </a:rPr>
              <a:t>后置处理器，在</a:t>
            </a:r>
            <a:r>
              <a:rPr kumimoji="0" lang="en-US" altLang="zh-CN" sz="1400" b="0" i="0" u="none" strike="noStrike" cap="none" normalizeH="0" baseline="0" dirty="0" err="1">
                <a:ln>
                  <a:noFill/>
                </a:ln>
                <a:solidFill>
                  <a:srgbClr val="00B050"/>
                </a:solidFill>
                <a:effectLst/>
                <a:latin typeface="Consolas" panose="020B0609020204030204" pitchFamily="49" charset="0"/>
              </a:rPr>
              <a:t>beanDefinition</a:t>
            </a:r>
            <a:r>
              <a:rPr kumimoji="0" lang="zh-CN" altLang="en-US" sz="1400" b="0" i="0" u="none" strike="noStrike" cap="none" normalizeH="0" baseline="0" dirty="0">
                <a:ln>
                  <a:noFill/>
                </a:ln>
                <a:solidFill>
                  <a:srgbClr val="00B050"/>
                </a:solidFill>
                <a:effectLst/>
                <a:latin typeface="Consolas" panose="020B0609020204030204" pitchFamily="49" charset="0"/>
              </a:rPr>
              <a:t>加载完成，</a:t>
            </a:r>
            <a:r>
              <a:rPr kumimoji="0" lang="en-US" altLang="zh-CN" sz="1400" b="0" i="0" u="none" strike="noStrike" cap="none" normalizeH="0" baseline="0" dirty="0">
                <a:ln>
                  <a:noFill/>
                </a:ln>
                <a:solidFill>
                  <a:srgbClr val="00B050"/>
                </a:solidFill>
                <a:effectLst/>
                <a:latin typeface="Consolas" panose="020B0609020204030204" pitchFamily="49" charset="0"/>
              </a:rPr>
              <a:t>bean</a:t>
            </a:r>
            <a:r>
              <a:rPr lang="zh-CN" altLang="en-US" sz="1400" dirty="0">
                <a:solidFill>
                  <a:srgbClr val="00B050"/>
                </a:solidFill>
                <a:latin typeface="Consolas" panose="020B0609020204030204" pitchFamily="49" charset="0"/>
              </a:rPr>
              <a:t>实例化之前执行</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postProcessBeanFactory(beanFactory)</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00B050"/>
                </a:solidFill>
                <a:effectLst/>
                <a:latin typeface="Consolas" panose="020B0609020204030204" pitchFamily="49" charset="0"/>
              </a:rPr>
              <a:t>//</a:t>
            </a:r>
            <a:r>
              <a:rPr kumimoji="0" lang="en-US" altLang="zh-CN" sz="1400" b="0" i="0" u="none" strike="noStrike" cap="none" normalizeH="0" baseline="0" dirty="0">
                <a:ln>
                  <a:noFill/>
                </a:ln>
                <a:solidFill>
                  <a:srgbClr val="00B050"/>
                </a:solidFill>
                <a:effectLst/>
                <a:latin typeface="Consolas" panose="020B0609020204030204" pitchFamily="49" charset="0"/>
              </a:rPr>
              <a:t> </a:t>
            </a:r>
            <a:r>
              <a:rPr kumimoji="0" lang="zh-CN" altLang="en-US" sz="1400" b="0" i="0" u="none" strike="noStrike" cap="none" normalizeH="0" baseline="0" dirty="0">
                <a:ln>
                  <a:noFill/>
                </a:ln>
                <a:solidFill>
                  <a:srgbClr val="00B050"/>
                </a:solidFill>
                <a:effectLst/>
                <a:latin typeface="Consolas" panose="020B0609020204030204" pitchFamily="49" charset="0"/>
              </a:rPr>
              <a:t>这里是</a:t>
            </a:r>
            <a:r>
              <a:rPr kumimoji="0" lang="en-US" altLang="zh-CN" sz="1400" b="0" i="0" u="none" strike="noStrike" cap="none" normalizeH="0" baseline="0" dirty="0" err="1">
                <a:ln>
                  <a:noFill/>
                </a:ln>
                <a:solidFill>
                  <a:srgbClr val="00B050"/>
                </a:solidFill>
                <a:effectLst/>
                <a:latin typeface="Consolas" panose="020B0609020204030204" pitchFamily="49" charset="0"/>
              </a:rPr>
              <a:t>IoC</a:t>
            </a:r>
            <a:r>
              <a:rPr lang="zh-CN" altLang="en-US" sz="1400" dirty="0">
                <a:solidFill>
                  <a:srgbClr val="00B050"/>
                </a:solidFill>
                <a:latin typeface="Consolas" panose="020B0609020204030204" pitchFamily="49" charset="0"/>
              </a:rPr>
              <a:t>容器</a:t>
            </a:r>
            <a:r>
              <a:rPr kumimoji="0" lang="zh-CN" altLang="en-US" sz="1400" b="0" i="0" u="none" strike="noStrike" cap="none" normalizeH="0" baseline="0" dirty="0">
                <a:ln>
                  <a:noFill/>
                </a:ln>
                <a:solidFill>
                  <a:srgbClr val="00B050"/>
                </a:solidFill>
                <a:effectLst/>
                <a:latin typeface="Consolas" panose="020B0609020204030204" pitchFamily="49" charset="0"/>
              </a:rPr>
              <a:t>初始化的地方</a:t>
            </a:r>
            <a:r>
              <a:rPr lang="zh-CN" altLang="en-US" sz="1400" dirty="0">
                <a:solidFill>
                  <a:srgbClr val="00B050"/>
                </a:solidFill>
                <a:latin typeface="Consolas" panose="020B0609020204030204" pitchFamily="49" charset="0"/>
              </a:rPr>
              <a:t>（见</a:t>
            </a:r>
            <a:r>
              <a:rPr lang="en-US" altLang="zh-CN" sz="1400" dirty="0">
                <a:solidFill>
                  <a:srgbClr val="00B050"/>
                </a:solidFill>
                <a:latin typeface="Consolas" panose="020B0609020204030204" pitchFamily="49" charset="0"/>
              </a:rPr>
              <a:t>PPT</a:t>
            </a:r>
            <a:r>
              <a:rPr lang="zh-CN" altLang="en-US" sz="1400" dirty="0">
                <a:solidFill>
                  <a:srgbClr val="00B050"/>
                </a:solidFill>
                <a:latin typeface="Consolas" panose="020B0609020204030204" pitchFamily="49" charset="0"/>
              </a:rPr>
              <a:t>第</a:t>
            </a:r>
            <a:r>
              <a:rPr lang="en-US" altLang="zh-CN" sz="1400" dirty="0">
                <a:solidFill>
                  <a:srgbClr val="00B050"/>
                </a:solidFill>
                <a:latin typeface="Consolas" panose="020B0609020204030204" pitchFamily="49" charset="0"/>
              </a:rPr>
              <a:t>24</a:t>
            </a:r>
            <a:r>
              <a:rPr lang="zh-CN" altLang="en-US" sz="1400" dirty="0">
                <a:solidFill>
                  <a:srgbClr val="00B050"/>
                </a:solidFill>
                <a:latin typeface="Consolas" panose="020B0609020204030204" pitchFamily="49" charset="0"/>
              </a:rPr>
              <a:t>页）</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invokeBeanFactoryPostProcessors(beanFactory)</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en-US" altLang="zh-CN" sz="1400" b="0" i="0" u="none" strike="noStrike" cap="none" normalizeH="0" baseline="0" dirty="0">
                <a:ln>
                  <a:noFill/>
                </a:ln>
                <a:solidFill>
                  <a:srgbClr val="CC7832"/>
                </a:solidFill>
                <a:effectLst/>
                <a:latin typeface="Consolas" panose="020B0609020204030204" pitchFamily="49" charset="0"/>
              </a:rPr>
              <a:t>         </a:t>
            </a:r>
            <a:r>
              <a:rPr lang="zh-CN" altLang="zh-CN" sz="1400" dirty="0">
                <a:solidFill>
                  <a:srgbClr val="00B050"/>
                </a:solidFill>
                <a:latin typeface="Consolas" panose="020B0609020204030204" pitchFamily="49" charset="0"/>
              </a:rPr>
              <a:t>//</a:t>
            </a: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完成剩余非懒加载实例的初始化（见</a:t>
            </a:r>
            <a:r>
              <a:rPr lang="en-US" altLang="zh-CN" sz="1400" dirty="0">
                <a:solidFill>
                  <a:srgbClr val="00B050"/>
                </a:solidFill>
                <a:latin typeface="Consolas" panose="020B0609020204030204" pitchFamily="49" charset="0"/>
              </a:rPr>
              <a:t>PPT</a:t>
            </a:r>
            <a:r>
              <a:rPr lang="zh-CN" altLang="en-US" sz="1400" dirty="0">
                <a:solidFill>
                  <a:srgbClr val="00B050"/>
                </a:solidFill>
                <a:latin typeface="Consolas" panose="020B0609020204030204" pitchFamily="49" charset="0"/>
              </a:rPr>
              <a:t>第</a:t>
            </a:r>
            <a:r>
              <a:rPr lang="en-US" altLang="zh-CN" sz="1400" dirty="0">
                <a:solidFill>
                  <a:srgbClr val="00B050"/>
                </a:solidFill>
                <a:latin typeface="Consolas" panose="020B0609020204030204" pitchFamily="49" charset="0"/>
              </a:rPr>
              <a:t>30</a:t>
            </a:r>
            <a:r>
              <a:rPr lang="zh-CN" altLang="en-US" sz="1400" dirty="0">
                <a:solidFill>
                  <a:srgbClr val="00B050"/>
                </a:solidFill>
                <a:latin typeface="Consolas" panose="020B0609020204030204" pitchFamily="49" charset="0"/>
              </a:rPr>
              <a:t>页）</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finishBeanFactoryInitialization(beanFactory)</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808080"/>
                </a:solidFill>
                <a:effectLst/>
                <a:latin typeface="Consolas" panose="020B0609020204030204" pitchFamily="49" charset="0"/>
              </a:rPr>
              <a:t>// Last step: publish corresponding event.</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finishRefresh()</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902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第五步：刷新应用上下文（重点）</a:t>
            </a:r>
            <a:endParaRPr lang="zh-CN" altLang="en-US" cap="none" dirty="0">
              <a:latin typeface="Microsoft YaHei UI" panose="020B0503020204020204" pitchFamily="34" charset="-122"/>
              <a:ea typeface="Microsoft YaHei UI" panose="020B0503020204020204" pitchFamily="34" charset="-122"/>
            </a:endParaRPr>
          </a:p>
        </p:txBody>
      </p:sp>
      <p:sp>
        <p:nvSpPr>
          <p:cNvPr id="4" name="Rectangle 1">
            <a:extLst>
              <a:ext uri="{FF2B5EF4-FFF2-40B4-BE49-F238E27FC236}">
                <a16:creationId xmlns:a16="http://schemas.microsoft.com/office/drawing/2014/main" id="{E95FB653-FAA2-45F9-A5DA-44C42A948335}"/>
              </a:ext>
            </a:extLst>
          </p:cNvPr>
          <p:cNvSpPr>
            <a:spLocks noChangeArrowheads="1"/>
          </p:cNvSpPr>
          <p:nvPr/>
        </p:nvSpPr>
        <p:spPr bwMode="auto">
          <a:xfrm>
            <a:off x="381001" y="2891289"/>
            <a:ext cx="11410505" cy="141577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zh-CN" altLang="zh-CN" sz="1400" dirty="0">
                <a:solidFill>
                  <a:srgbClr val="CC7832"/>
                </a:solidFill>
                <a:latin typeface="Consolas" panose="020B0609020204030204" pitchFamily="49" charset="0"/>
              </a:rPr>
              <a:t>protected void </a:t>
            </a:r>
            <a:r>
              <a:rPr lang="zh-CN" altLang="zh-CN" sz="1400" dirty="0">
                <a:solidFill>
                  <a:srgbClr val="FFC66D"/>
                </a:solidFill>
                <a:latin typeface="Consolas" panose="020B0609020204030204" pitchFamily="49" charset="0"/>
              </a:rPr>
              <a:t>invokeBeanFactoryPostProcessors</a:t>
            </a:r>
            <a:r>
              <a:rPr lang="zh-CN" altLang="zh-CN" sz="1400" dirty="0">
                <a:solidFill>
                  <a:srgbClr val="A9B7C6"/>
                </a:solidFill>
                <a:latin typeface="Consolas" panose="020B0609020204030204" pitchFamily="49" charset="0"/>
              </a:rPr>
              <a:t>(ConfigurableListableBeanFactory beanFactory) {</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PostProcessorRegistrationDelegate.</a:t>
            </a:r>
            <a:r>
              <a:rPr lang="zh-CN" altLang="zh-CN" sz="1400" i="1" dirty="0">
                <a:solidFill>
                  <a:srgbClr val="A9B7C6"/>
                </a:solidFill>
                <a:latin typeface="Consolas" panose="020B0609020204030204" pitchFamily="49" charset="0"/>
              </a:rPr>
              <a:t>invokeBeanFactoryPostProcessors</a:t>
            </a:r>
            <a:r>
              <a:rPr lang="zh-CN" altLang="zh-CN" sz="1400" dirty="0">
                <a:solidFill>
                  <a:srgbClr val="A9B7C6"/>
                </a:solidFill>
                <a:latin typeface="Consolas" panose="020B0609020204030204" pitchFamily="49" charset="0"/>
              </a:rPr>
              <a:t>(beanFactory</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getBeanFactoryPostProcessors())</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lvl="0" defTabSz="914400" eaLnBrk="0" fontAlgn="base" hangingPunct="0">
              <a:spcBef>
                <a:spcPct val="0"/>
              </a:spcBef>
              <a:spcAft>
                <a:spcPct val="0"/>
              </a:spcAft>
            </a:pPr>
            <a:r>
              <a:rPr lang="zh-CN" altLang="zh-CN" sz="1400" dirty="0">
                <a:solidFill>
                  <a:srgbClr val="00B050"/>
                </a:solidFill>
                <a:latin typeface="Consolas" panose="020B0609020204030204" pitchFamily="49" charset="0"/>
              </a:rPr>
              <a:t>//</a:t>
            </a:r>
            <a:r>
              <a:rPr lang="en-US" altLang="zh-CN" sz="1400" dirty="0">
                <a:solidFill>
                  <a:srgbClr val="00B050"/>
                </a:solidFill>
                <a:latin typeface="Consolas" panose="020B0609020204030204" pitchFamily="49" charset="0"/>
              </a:rPr>
              <a:t>...</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a:t>
            </a:r>
            <a:endParaRPr lang="en-US" altLang="zh-CN" sz="1400" dirty="0">
              <a:solidFill>
                <a:srgbClr val="A9B7C6"/>
              </a:solidFill>
              <a:latin typeface="Consolas" panose="020B0609020204030204" pitchFamily="49" charset="0"/>
            </a:endParaRPr>
          </a:p>
          <a:p>
            <a:pPr lvl="0" defTabSz="914400" eaLnBrk="0" fontAlgn="base" hangingPunct="0">
              <a:spcBef>
                <a:spcPct val="0"/>
              </a:spcBef>
              <a:spcAft>
                <a:spcPct val="0"/>
              </a:spcAft>
            </a:pPr>
            <a:endParaRPr lang="en-US" altLang="zh-CN" sz="1400" dirty="0">
              <a:solidFill>
                <a:srgbClr val="A9B7C6"/>
              </a:solidFill>
              <a:latin typeface="Consolas" panose="020B0609020204030204" pitchFamily="49" charset="0"/>
            </a:endParaRPr>
          </a:p>
          <a:p>
            <a:pPr lvl="0" defTabSz="914400" eaLnBrk="0" fontAlgn="base" hangingPunct="0">
              <a:spcBef>
                <a:spcPct val="0"/>
              </a:spcBef>
              <a:spcAft>
                <a:spcPct val="0"/>
              </a:spcAft>
            </a:pPr>
            <a:endParaRPr lang="zh-CN" altLang="zh-CN" sz="1600" dirty="0">
              <a:latin typeface="Arial" panose="020B0604020202020204" pitchFamily="34" charset="0"/>
            </a:endParaRPr>
          </a:p>
        </p:txBody>
      </p:sp>
      <p:sp>
        <p:nvSpPr>
          <p:cNvPr id="6" name="Rectangle 2">
            <a:extLst>
              <a:ext uri="{FF2B5EF4-FFF2-40B4-BE49-F238E27FC236}">
                <a16:creationId xmlns:a16="http://schemas.microsoft.com/office/drawing/2014/main" id="{60E36B61-DEC5-47BA-A1DE-08C02D88022F}"/>
              </a:ext>
            </a:extLst>
          </p:cNvPr>
          <p:cNvSpPr>
            <a:spLocks noChangeArrowheads="1"/>
          </p:cNvSpPr>
          <p:nvPr/>
        </p:nvSpPr>
        <p:spPr bwMode="auto">
          <a:xfrm>
            <a:off x="529856" y="-125820"/>
            <a:ext cx="11132288" cy="71096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zh-CN" altLang="zh-CN" sz="1200" dirty="0">
                <a:solidFill>
                  <a:srgbClr val="CC7832"/>
                </a:solidFill>
                <a:latin typeface="Consolas" panose="020B0609020204030204" pitchFamily="49" charset="0"/>
              </a:rPr>
              <a:t>protected void </a:t>
            </a:r>
            <a:r>
              <a:rPr lang="zh-CN" altLang="zh-CN" sz="1200" dirty="0">
                <a:solidFill>
                  <a:srgbClr val="FFC66D"/>
                </a:solidFill>
                <a:latin typeface="Consolas" panose="020B0609020204030204" pitchFamily="49" charset="0"/>
              </a:rPr>
              <a:t>processConfigurationClass</a:t>
            </a:r>
            <a:r>
              <a:rPr lang="zh-CN" altLang="zh-CN" sz="1200" dirty="0">
                <a:solidFill>
                  <a:srgbClr val="A9B7C6"/>
                </a:solidFill>
                <a:latin typeface="Consolas" panose="020B0609020204030204" pitchFamily="49" charset="0"/>
              </a:rPr>
              <a:t>(ConfigurationClass configClass) </a:t>
            </a:r>
            <a:r>
              <a:rPr lang="zh-CN" altLang="zh-CN" sz="1200" dirty="0">
                <a:solidFill>
                  <a:srgbClr val="CC7832"/>
                </a:solidFill>
                <a:latin typeface="Consolas" panose="020B0609020204030204" pitchFamily="49" charset="0"/>
              </a:rPr>
              <a:t>throws </a:t>
            </a:r>
            <a:r>
              <a:rPr lang="zh-CN" altLang="zh-CN" sz="1200" dirty="0">
                <a:solidFill>
                  <a:srgbClr val="A9B7C6"/>
                </a:solidFill>
                <a:latin typeface="Consolas" panose="020B0609020204030204" pitchFamily="49" charset="0"/>
              </a:rPr>
              <a:t>IOException {</a:t>
            </a:r>
            <a:endParaRPr lang="en-US" altLang="zh-CN" sz="1200" dirty="0">
              <a:solidFill>
                <a:srgbClr val="A9B7C6"/>
              </a:solidFill>
              <a:latin typeface="Consolas" panose="020B0609020204030204" pitchFamily="49" charset="0"/>
            </a:endParaRPr>
          </a:p>
          <a:p>
            <a:pPr defTabSz="914400" eaLnBrk="0" fontAlgn="base" hangingPunct="0">
              <a:spcBef>
                <a:spcPct val="0"/>
              </a:spcBef>
              <a:spcAft>
                <a:spcPct val="0"/>
              </a:spcAft>
            </a:pPr>
            <a:r>
              <a:rPr lang="en-US" altLang="zh-CN" sz="1200" dirty="0">
                <a:solidFill>
                  <a:srgbClr val="00B050"/>
                </a:solidFill>
                <a:latin typeface="Consolas" panose="020B0609020204030204" pitchFamily="49" charset="0"/>
              </a:rPr>
              <a:t>  //...</a:t>
            </a:r>
            <a:br>
              <a:rPr lang="zh-CN" altLang="zh-CN" sz="1200" dirty="0">
                <a:solidFill>
                  <a:srgbClr val="CC7832"/>
                </a:solidFill>
                <a:latin typeface="Consolas" panose="020B0609020204030204" pitchFamily="49" charset="0"/>
              </a:rPr>
            </a:br>
            <a:r>
              <a:rPr lang="zh-CN" altLang="zh-CN" sz="1200" dirty="0">
                <a:solidFill>
                  <a:srgbClr val="CC7832"/>
                </a:solidFill>
                <a:latin typeface="Consolas" panose="020B0609020204030204" pitchFamily="49" charset="0"/>
              </a:rPr>
              <a:t>   do </a:t>
            </a:r>
            <a:r>
              <a:rPr lang="zh-CN" altLang="zh-CN" sz="1200" dirty="0">
                <a:solidFill>
                  <a:srgbClr val="A9B7C6"/>
                </a:solidFill>
                <a:latin typeface="Consolas" panose="020B0609020204030204" pitchFamily="49" charset="0"/>
              </a:rPr>
              <a:t>{</a:t>
            </a:r>
            <a:br>
              <a:rPr lang="zh-CN" altLang="zh-CN" sz="1200" dirty="0">
                <a:solidFill>
                  <a:srgbClr val="A9B7C6"/>
                </a:solidFill>
                <a:latin typeface="Consolas" panose="020B0609020204030204" pitchFamily="49" charset="0"/>
              </a:rPr>
            </a:br>
            <a:r>
              <a:rPr lang="zh-CN" altLang="zh-CN" sz="1200" dirty="0">
                <a:solidFill>
                  <a:srgbClr val="A9B7C6"/>
                </a:solidFill>
                <a:latin typeface="Consolas" panose="020B0609020204030204" pitchFamily="49" charset="0"/>
              </a:rPr>
              <a:t>      sourceClass = doProcessConfigurationClass(configClass</a:t>
            </a:r>
            <a:r>
              <a:rPr lang="zh-CN" altLang="zh-CN" sz="1200" dirty="0">
                <a:solidFill>
                  <a:srgbClr val="CC7832"/>
                </a:solidFill>
                <a:latin typeface="Consolas" panose="020B0609020204030204" pitchFamily="49" charset="0"/>
              </a:rPr>
              <a:t>, </a:t>
            </a:r>
            <a:r>
              <a:rPr lang="zh-CN" altLang="zh-CN" sz="1200" dirty="0">
                <a:solidFill>
                  <a:srgbClr val="A9B7C6"/>
                </a:solidFill>
                <a:latin typeface="Consolas" panose="020B0609020204030204" pitchFamily="49" charset="0"/>
              </a:rPr>
              <a:t>sourceClass)</a:t>
            </a:r>
            <a:r>
              <a:rPr lang="zh-CN" altLang="zh-CN" sz="1200" dirty="0">
                <a:solidFill>
                  <a:srgbClr val="CC7832"/>
                </a:solidFill>
                <a:latin typeface="Consolas" panose="020B0609020204030204" pitchFamily="49" charset="0"/>
              </a:rPr>
              <a:t>;</a:t>
            </a:r>
            <a:br>
              <a:rPr lang="zh-CN" altLang="zh-CN" sz="1200" dirty="0">
                <a:solidFill>
                  <a:srgbClr val="CC7832"/>
                </a:solidFill>
                <a:latin typeface="Consolas" panose="020B0609020204030204" pitchFamily="49" charset="0"/>
              </a:rPr>
            </a:br>
            <a:r>
              <a:rPr lang="zh-CN" altLang="zh-CN" sz="1200" dirty="0">
                <a:solidFill>
                  <a:srgbClr val="CC7832"/>
                </a:solidFill>
                <a:latin typeface="Consolas" panose="020B0609020204030204" pitchFamily="49" charset="0"/>
              </a:rPr>
              <a:t>   </a:t>
            </a:r>
            <a:r>
              <a:rPr lang="zh-CN" altLang="zh-CN" sz="1200" dirty="0">
                <a:solidFill>
                  <a:srgbClr val="A9B7C6"/>
                </a:solidFill>
                <a:latin typeface="Consolas" panose="020B0609020204030204" pitchFamily="49" charset="0"/>
              </a:rPr>
              <a:t>}</a:t>
            </a:r>
            <a:br>
              <a:rPr lang="zh-CN" altLang="zh-CN" sz="1200" dirty="0">
                <a:solidFill>
                  <a:srgbClr val="A9B7C6"/>
                </a:solidFill>
                <a:latin typeface="Consolas" panose="020B0609020204030204" pitchFamily="49" charset="0"/>
              </a:rPr>
            </a:br>
            <a:r>
              <a:rPr lang="zh-CN" altLang="zh-CN" sz="1200" dirty="0">
                <a:solidFill>
                  <a:srgbClr val="A9B7C6"/>
                </a:solidFill>
                <a:latin typeface="Consolas" panose="020B0609020204030204" pitchFamily="49" charset="0"/>
              </a:rPr>
              <a:t>   </a:t>
            </a:r>
            <a:r>
              <a:rPr lang="zh-CN" altLang="zh-CN" sz="1200" dirty="0">
                <a:solidFill>
                  <a:srgbClr val="CC7832"/>
                </a:solidFill>
                <a:latin typeface="Consolas" panose="020B0609020204030204" pitchFamily="49" charset="0"/>
              </a:rPr>
              <a:t>while </a:t>
            </a:r>
            <a:r>
              <a:rPr lang="zh-CN" altLang="zh-CN" sz="1200" dirty="0">
                <a:solidFill>
                  <a:srgbClr val="A9B7C6"/>
                </a:solidFill>
                <a:latin typeface="Consolas" panose="020B0609020204030204" pitchFamily="49" charset="0"/>
              </a:rPr>
              <a:t>(sourceClass != </a:t>
            </a:r>
            <a:r>
              <a:rPr lang="zh-CN" altLang="zh-CN" sz="1200" dirty="0">
                <a:solidFill>
                  <a:srgbClr val="CC7832"/>
                </a:solidFill>
                <a:latin typeface="Consolas" panose="020B0609020204030204" pitchFamily="49" charset="0"/>
              </a:rPr>
              <a:t>null</a:t>
            </a:r>
            <a:r>
              <a:rPr lang="zh-CN" altLang="zh-CN" sz="1200" dirty="0">
                <a:solidFill>
                  <a:srgbClr val="A9B7C6"/>
                </a:solidFill>
                <a:latin typeface="Consolas" panose="020B0609020204030204" pitchFamily="49" charset="0"/>
              </a:rPr>
              <a:t>)</a:t>
            </a:r>
            <a:r>
              <a:rPr lang="zh-CN" altLang="zh-CN" sz="1200" dirty="0">
                <a:solidFill>
                  <a:srgbClr val="CC7832"/>
                </a:solidFill>
                <a:latin typeface="Consolas" panose="020B0609020204030204" pitchFamily="49" charset="0"/>
              </a:rPr>
              <a:t>;</a:t>
            </a:r>
            <a:br>
              <a:rPr lang="zh-CN" altLang="zh-CN" sz="1200" dirty="0">
                <a:solidFill>
                  <a:srgbClr val="CC7832"/>
                </a:solidFill>
                <a:latin typeface="Consolas" panose="020B0609020204030204" pitchFamily="49" charset="0"/>
              </a:rPr>
            </a:br>
            <a:r>
              <a:rPr lang="zh-CN" altLang="zh-CN" sz="1200" dirty="0">
                <a:solidFill>
                  <a:srgbClr val="A9B7C6"/>
                </a:solidFill>
                <a:latin typeface="Consolas" panose="020B0609020204030204" pitchFamily="49" charset="0"/>
              </a:rPr>
              <a:t>}</a:t>
            </a:r>
            <a:endParaRPr lang="zh-CN" altLang="zh-CN" sz="1200" dirty="0">
              <a:latin typeface="Arial" panose="020B0604020202020204" pitchFamily="34" charset="0"/>
            </a:endParaRPr>
          </a:p>
          <a:p>
            <a:pPr defTabSz="914400" eaLnBrk="0" fontAlgn="base" hangingPunct="0">
              <a:spcBef>
                <a:spcPct val="0"/>
              </a:spcBef>
              <a:spcAft>
                <a:spcPct val="0"/>
              </a:spcAft>
            </a:pPr>
            <a:br>
              <a:rPr kumimoji="0" lang="zh-CN" altLang="zh-CN" sz="1200" b="0" i="0" u="none" strike="noStrike" cap="none" normalizeH="0" baseline="0" dirty="0">
                <a:ln>
                  <a:noFill/>
                </a:ln>
                <a:solidFill>
                  <a:srgbClr val="BBB529"/>
                </a:solidFill>
                <a:effectLst/>
                <a:latin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rPr>
              <a:t>protected final </a:t>
            </a:r>
            <a:r>
              <a:rPr kumimoji="0" lang="zh-CN" altLang="zh-CN" sz="1200" b="0" i="0" u="none" strike="noStrike" cap="none" normalizeH="0" baseline="0" dirty="0">
                <a:ln>
                  <a:noFill/>
                </a:ln>
                <a:solidFill>
                  <a:srgbClr val="A9B7C6"/>
                </a:solidFill>
                <a:effectLst/>
                <a:latin typeface="Consolas" panose="020B0609020204030204" pitchFamily="49" charset="0"/>
              </a:rPr>
              <a:t>SourceClass </a:t>
            </a:r>
            <a:r>
              <a:rPr kumimoji="0" lang="zh-CN" altLang="zh-CN" sz="1200" b="0" i="0" u="none" strike="noStrike" cap="none" normalizeH="0" baseline="0" dirty="0">
                <a:ln>
                  <a:noFill/>
                </a:ln>
                <a:solidFill>
                  <a:srgbClr val="FFC66D"/>
                </a:solidFill>
                <a:effectLst/>
                <a:latin typeface="Consolas" panose="020B0609020204030204" pitchFamily="49" charset="0"/>
              </a:rPr>
              <a:t>doProcessConfigurationClass</a:t>
            </a:r>
            <a:r>
              <a:rPr kumimoji="0" lang="zh-CN" altLang="zh-CN" sz="1200" b="0" i="0" u="none" strike="noStrike" cap="none" normalizeH="0" baseline="0" dirty="0">
                <a:ln>
                  <a:noFill/>
                </a:ln>
                <a:solidFill>
                  <a:srgbClr val="A9B7C6"/>
                </a:solidFill>
                <a:effectLst/>
                <a:latin typeface="Consolas" panose="020B0609020204030204" pitchFamily="49" charset="0"/>
              </a:rPr>
              <a:t>(ConfigurationClass configClass</a:t>
            </a: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SourceClass sourceClass)</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rPr>
              <a:t>throws </a:t>
            </a:r>
            <a:r>
              <a:rPr kumimoji="0" lang="zh-CN" altLang="zh-CN" sz="1200" b="0" i="0" u="none" strike="noStrike" cap="none" normalizeH="0" baseline="0" dirty="0">
                <a:ln>
                  <a:noFill/>
                </a:ln>
                <a:solidFill>
                  <a:srgbClr val="A9B7C6"/>
                </a:solidFill>
                <a:effectLst/>
                <a:latin typeface="Consolas" panose="020B0609020204030204" pitchFamily="49" charset="0"/>
              </a:rPr>
              <a:t>IOException {</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rPr>
              <a:t>if </a:t>
            </a:r>
            <a:r>
              <a:rPr kumimoji="0" lang="zh-CN" altLang="zh-CN" sz="1200" b="0" i="0" u="none" strike="noStrike" cap="none" normalizeH="0" baseline="0" dirty="0">
                <a:ln>
                  <a:noFill/>
                </a:ln>
                <a:solidFill>
                  <a:srgbClr val="A9B7C6"/>
                </a:solidFill>
                <a:effectLst/>
                <a:latin typeface="Consolas" panose="020B0609020204030204" pitchFamily="49" charset="0"/>
              </a:rPr>
              <a:t>(configClass.getMetadata().isAnnotated(</a:t>
            </a:r>
            <a:r>
              <a:rPr kumimoji="0" lang="zh-CN" altLang="zh-CN" sz="1200" b="0" i="0" u="none" strike="noStrike" cap="none" normalizeH="0" baseline="0" dirty="0">
                <a:ln>
                  <a:noFill/>
                </a:ln>
                <a:solidFill>
                  <a:srgbClr val="BBB529"/>
                </a:solidFill>
                <a:effectLst/>
                <a:latin typeface="Consolas" panose="020B0609020204030204" pitchFamily="49" charset="0"/>
              </a:rPr>
              <a:t>Component</a:t>
            </a:r>
            <a:r>
              <a:rPr kumimoji="0" lang="zh-CN" altLang="zh-CN" sz="1200" b="0" i="0" u="none" strike="noStrike" cap="none" normalizeH="0" baseline="0" dirty="0">
                <a:ln>
                  <a:noFill/>
                </a:ln>
                <a:solidFill>
                  <a:srgbClr val="A9B7C6"/>
                </a:solidFill>
                <a:effectLst/>
                <a:latin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rPr>
              <a:t>class</a:t>
            </a:r>
            <a:r>
              <a:rPr kumimoji="0" lang="zh-CN" altLang="zh-CN" sz="1200" b="0" i="0" u="none" strike="noStrike" cap="none" normalizeH="0" baseline="0" dirty="0">
                <a:ln>
                  <a:noFill/>
                </a:ln>
                <a:solidFill>
                  <a:srgbClr val="A9B7C6"/>
                </a:solidFill>
                <a:effectLst/>
                <a:latin typeface="Consolas" panose="020B0609020204030204" pitchFamily="49" charset="0"/>
              </a:rPr>
              <a:t>.getName())) {</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en-US" altLang="zh-CN" sz="1200" b="0" i="0" u="none" strike="noStrike" cap="none" normalizeH="0" baseline="0" dirty="0">
                <a:ln>
                  <a:noFill/>
                </a:ln>
                <a:solidFill>
                  <a:srgbClr val="A9B7C6"/>
                </a:solidFill>
                <a:effectLst/>
                <a:latin typeface="Consolas" panose="020B0609020204030204" pitchFamily="49" charset="0"/>
              </a:rPr>
              <a:t>     </a:t>
            </a:r>
            <a:r>
              <a:rPr lang="en-US" altLang="zh-CN" sz="1200" dirty="0">
                <a:solidFill>
                  <a:srgbClr val="00B050"/>
                </a:solidFill>
                <a:latin typeface="Consolas" panose="020B0609020204030204" pitchFamily="49" charset="0"/>
              </a:rPr>
              <a:t>//</a:t>
            </a:r>
            <a:r>
              <a:rPr lang="zh-CN" altLang="en-US" sz="1200" dirty="0">
                <a:solidFill>
                  <a:srgbClr val="00B050"/>
                </a:solidFill>
                <a:latin typeface="Consolas" panose="020B0609020204030204" pitchFamily="49" charset="0"/>
              </a:rPr>
              <a:t>递归处理所有内部类</a:t>
            </a:r>
            <a:br>
              <a:rPr kumimoji="0" lang="zh-CN" altLang="zh-CN" sz="1200" b="0" i="0" u="none" strike="noStrike" cap="none" normalizeH="0" baseline="0" dirty="0">
                <a:ln>
                  <a:noFill/>
                </a:ln>
                <a:solidFill>
                  <a:srgbClr val="808080"/>
                </a:solidFill>
                <a:effectLst/>
                <a:latin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processMemberClasses(configClass</a:t>
            </a: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sourceClass)</a:t>
            </a:r>
            <a:r>
              <a:rPr kumimoji="0" lang="zh-CN" altLang="zh-CN" sz="1200" b="0" i="0" u="none" strike="noStrike" cap="none" normalizeH="0" baseline="0" dirty="0">
                <a:ln>
                  <a:noFill/>
                </a:ln>
                <a:solidFill>
                  <a:srgbClr val="CC7832"/>
                </a:solidFill>
                <a:effectLst/>
                <a:latin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rPr>
            </a:br>
            <a:br>
              <a:rPr kumimoji="0" lang="zh-CN" altLang="zh-CN" sz="1200" b="0" i="0" u="none" strike="noStrike" cap="none" normalizeH="0" baseline="0" dirty="0">
                <a:ln>
                  <a:noFill/>
                </a:ln>
                <a:solidFill>
                  <a:srgbClr val="808080"/>
                </a:solidFill>
                <a:effectLst/>
                <a:latin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rPr>
              <a:t>for </a:t>
            </a:r>
            <a:r>
              <a:rPr kumimoji="0" lang="zh-CN" altLang="zh-CN" sz="1200" b="0" i="0" u="none" strike="noStrike" cap="none" normalizeH="0" baseline="0" dirty="0">
                <a:ln>
                  <a:noFill/>
                </a:ln>
                <a:solidFill>
                  <a:srgbClr val="A9B7C6"/>
                </a:solidFill>
                <a:effectLst/>
                <a:latin typeface="Consolas" panose="020B0609020204030204" pitchFamily="49" charset="0"/>
              </a:rPr>
              <a:t>(AnnotationAttributes propertySource : AnnotationConfigUtils.</a:t>
            </a:r>
            <a:r>
              <a:rPr kumimoji="0" lang="zh-CN" altLang="zh-CN" sz="1200" b="0" i="1" u="none" strike="noStrike" cap="none" normalizeH="0" baseline="0" dirty="0">
                <a:ln>
                  <a:noFill/>
                </a:ln>
                <a:solidFill>
                  <a:srgbClr val="A9B7C6"/>
                </a:solidFill>
                <a:effectLst/>
                <a:latin typeface="Consolas" panose="020B0609020204030204" pitchFamily="49" charset="0"/>
              </a:rPr>
              <a:t>attributesForRepeatable</a:t>
            </a:r>
            <a:r>
              <a:rPr kumimoji="0" lang="zh-CN" altLang="zh-CN" sz="1200" b="0" i="0" u="none" strike="noStrike" cap="none" normalizeH="0" baseline="0" dirty="0">
                <a:ln>
                  <a:noFill/>
                </a:ln>
                <a:solidFill>
                  <a:srgbClr val="A9B7C6"/>
                </a:solidFill>
                <a:effectLst/>
                <a:latin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sourceClass.getMetadata()</a:t>
            </a: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BBB529"/>
                </a:solidFill>
                <a:effectLst/>
                <a:latin typeface="Consolas" panose="020B0609020204030204" pitchFamily="49" charset="0"/>
              </a:rPr>
              <a:t>PropertySources</a:t>
            </a:r>
            <a:r>
              <a:rPr kumimoji="0" lang="zh-CN" altLang="zh-CN" sz="1200" b="0" i="0" u="none" strike="noStrike" cap="none" normalizeH="0" baseline="0" dirty="0">
                <a:ln>
                  <a:noFill/>
                </a:ln>
                <a:solidFill>
                  <a:srgbClr val="A9B7C6"/>
                </a:solidFill>
                <a:effectLst/>
                <a:latin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rPr>
              <a:t>class,</a:t>
            </a:r>
            <a:br>
              <a:rPr kumimoji="0" lang="zh-CN" altLang="zh-CN" sz="1200" b="0" i="0" u="none" strike="noStrike" cap="none" normalizeH="0" baseline="0" dirty="0">
                <a:ln>
                  <a:noFill/>
                </a:ln>
                <a:solidFill>
                  <a:srgbClr val="CC7832"/>
                </a:solidFill>
                <a:effectLst/>
                <a:latin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org.springframework.context.annotation.</a:t>
            </a:r>
            <a:r>
              <a:rPr kumimoji="0" lang="zh-CN" altLang="zh-CN" sz="1200" b="0" i="0" u="none" strike="noStrike" cap="none" normalizeH="0" baseline="0" dirty="0">
                <a:ln>
                  <a:noFill/>
                </a:ln>
                <a:solidFill>
                  <a:srgbClr val="BBB529"/>
                </a:solidFill>
                <a:effectLst/>
                <a:latin typeface="Consolas" panose="020B0609020204030204" pitchFamily="49" charset="0"/>
              </a:rPr>
              <a:t>PropertySource</a:t>
            </a:r>
            <a:r>
              <a:rPr kumimoji="0" lang="zh-CN" altLang="zh-CN" sz="1200" b="0" i="0" u="none" strike="noStrike" cap="none" normalizeH="0" baseline="0" dirty="0">
                <a:ln>
                  <a:noFill/>
                </a:ln>
                <a:solidFill>
                  <a:srgbClr val="A9B7C6"/>
                </a:solidFill>
                <a:effectLst/>
                <a:latin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rPr>
              <a:t>class</a:t>
            </a:r>
            <a:r>
              <a:rPr kumimoji="0" lang="zh-CN" altLang="zh-CN" sz="1200" b="0" i="0" u="none" strike="noStrike" cap="none" normalizeH="0" baseline="0" dirty="0">
                <a:ln>
                  <a:noFill/>
                </a:ln>
                <a:solidFill>
                  <a:srgbClr val="A9B7C6"/>
                </a:solidFill>
                <a:effectLst/>
                <a:latin typeface="Consolas" panose="020B0609020204030204" pitchFamily="49" charset="0"/>
              </a:rPr>
              <a:t>)) {</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en-US" altLang="zh-CN" sz="1200" b="0" i="0" u="none" strike="noStrike" cap="none" normalizeH="0" baseline="0" dirty="0">
                <a:ln>
                  <a:noFill/>
                </a:ln>
                <a:solidFill>
                  <a:srgbClr val="A9B7C6"/>
                </a:solidFill>
                <a:effectLst/>
                <a:latin typeface="Consolas" panose="020B0609020204030204" pitchFamily="49" charset="0"/>
              </a:rPr>
              <a:t>      </a:t>
            </a:r>
            <a:r>
              <a:rPr lang="en-US" altLang="zh-CN" sz="1200" dirty="0">
                <a:solidFill>
                  <a:srgbClr val="00B050"/>
                </a:solidFill>
                <a:latin typeface="Consolas" panose="020B0609020204030204" pitchFamily="49" charset="0"/>
              </a:rPr>
              <a:t>//</a:t>
            </a:r>
            <a:r>
              <a:rPr lang="zh-CN" altLang="en-US" sz="1200" dirty="0">
                <a:solidFill>
                  <a:srgbClr val="00B050"/>
                </a:solidFill>
                <a:latin typeface="Consolas" panose="020B0609020204030204" pitchFamily="49" charset="0"/>
              </a:rPr>
              <a:t>处理</a:t>
            </a:r>
            <a:r>
              <a:rPr lang="en-US" altLang="zh-CN" sz="1200" dirty="0">
                <a:solidFill>
                  <a:srgbClr val="00B050"/>
                </a:solidFill>
                <a:latin typeface="Consolas" panose="020B0609020204030204" pitchFamily="49" charset="0"/>
              </a:rPr>
              <a:t>@</a:t>
            </a:r>
            <a:r>
              <a:rPr lang="en-US" altLang="zh-CN" sz="1200" dirty="0" err="1">
                <a:solidFill>
                  <a:srgbClr val="00B050"/>
                </a:solidFill>
                <a:latin typeface="Consolas" panose="020B0609020204030204" pitchFamily="49" charset="0"/>
              </a:rPr>
              <a:t>PropertySource</a:t>
            </a:r>
            <a:r>
              <a:rPr lang="zh-CN" altLang="en-US" sz="1200" dirty="0">
                <a:solidFill>
                  <a:srgbClr val="00B050"/>
                </a:solidFill>
                <a:latin typeface="Consolas" panose="020B0609020204030204" pitchFamily="49" charset="0"/>
              </a:rPr>
              <a:t>注解上标识的所有配置信息</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br>
              <a:rPr kumimoji="0" lang="zh-CN" altLang="zh-CN" sz="1200" b="0" i="0" u="none" strike="noStrike" cap="none" normalizeH="0" baseline="0" dirty="0">
                <a:ln>
                  <a:noFill/>
                </a:ln>
                <a:solidFill>
                  <a:srgbClr val="A9B7C6"/>
                </a:solidFill>
                <a:effectLst/>
                <a:latin typeface="Consolas" panose="020B0609020204030204" pitchFamily="49" charset="0"/>
              </a:rPr>
            </a:b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zh-CN" altLang="zh-CN" sz="1200" b="0" i="0" u="none" strike="noStrike" cap="none" normalizeH="0" baseline="0" dirty="0">
                <a:ln>
                  <a:noFill/>
                </a:ln>
                <a:solidFill>
                  <a:srgbClr val="808080"/>
                </a:solidFill>
                <a:effectLst/>
                <a:latin typeface="Consolas" panose="020B0609020204030204" pitchFamily="49" charset="0"/>
              </a:rPr>
              <a:t>// Process any @ComponentScan annotations</a:t>
            </a:r>
            <a:br>
              <a:rPr kumimoji="0" lang="zh-CN" altLang="zh-CN" sz="1200" b="0" i="0" u="none" strike="noStrike" cap="none" normalizeH="0" baseline="0" dirty="0">
                <a:ln>
                  <a:noFill/>
                </a:ln>
                <a:solidFill>
                  <a:srgbClr val="808080"/>
                </a:solidFill>
                <a:effectLst/>
                <a:latin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Set&lt;AnnotationAttributes&gt; componentScans = AnnotationConfigUtils.</a:t>
            </a:r>
            <a:r>
              <a:rPr kumimoji="0" lang="zh-CN" altLang="zh-CN" sz="1200" b="0" i="1" u="none" strike="noStrike" cap="none" normalizeH="0" baseline="0" dirty="0">
                <a:ln>
                  <a:noFill/>
                </a:ln>
                <a:solidFill>
                  <a:srgbClr val="A9B7C6"/>
                </a:solidFill>
                <a:effectLst/>
                <a:latin typeface="Consolas" panose="020B0609020204030204" pitchFamily="49" charset="0"/>
              </a:rPr>
              <a:t>attributesForRepeatable</a:t>
            </a:r>
            <a:r>
              <a:rPr kumimoji="0" lang="zh-CN" altLang="zh-CN" sz="1200" b="0" i="0" u="none" strike="noStrike" cap="none" normalizeH="0" baseline="0" dirty="0">
                <a:ln>
                  <a:noFill/>
                </a:ln>
                <a:solidFill>
                  <a:srgbClr val="A9B7C6"/>
                </a:solidFill>
                <a:effectLst/>
                <a:latin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sourceClass.getMetadata()</a:t>
            </a: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BBB529"/>
                </a:solidFill>
                <a:effectLst/>
                <a:latin typeface="Consolas" panose="020B0609020204030204" pitchFamily="49" charset="0"/>
              </a:rPr>
              <a:t>ComponentScans</a:t>
            </a:r>
            <a:r>
              <a:rPr kumimoji="0" lang="zh-CN" altLang="zh-CN" sz="1200" b="0" i="0" u="none" strike="noStrike" cap="none" normalizeH="0" baseline="0" dirty="0">
                <a:ln>
                  <a:noFill/>
                </a:ln>
                <a:solidFill>
                  <a:srgbClr val="A9B7C6"/>
                </a:solidFill>
                <a:effectLst/>
                <a:latin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rPr>
              <a:t>class, </a:t>
            </a:r>
            <a:r>
              <a:rPr kumimoji="0" lang="zh-CN" altLang="zh-CN" sz="1200" b="0" i="0" u="none" strike="noStrike" cap="none" normalizeH="0" baseline="0" dirty="0">
                <a:ln>
                  <a:noFill/>
                </a:ln>
                <a:solidFill>
                  <a:srgbClr val="BBB529"/>
                </a:solidFill>
                <a:effectLst/>
                <a:latin typeface="Consolas" panose="020B0609020204030204" pitchFamily="49" charset="0"/>
              </a:rPr>
              <a:t>ComponentScan</a:t>
            </a:r>
            <a:r>
              <a:rPr kumimoji="0" lang="zh-CN" altLang="zh-CN" sz="1200" b="0" i="0" u="none" strike="noStrike" cap="none" normalizeH="0" baseline="0" dirty="0">
                <a:ln>
                  <a:noFill/>
                </a:ln>
                <a:solidFill>
                  <a:srgbClr val="A9B7C6"/>
                </a:solidFill>
                <a:effectLst/>
                <a:latin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rPr>
              <a:t>class</a:t>
            </a:r>
            <a:r>
              <a:rPr kumimoji="0" lang="zh-CN" altLang="zh-CN" sz="1200" b="0" i="0" u="none" strike="noStrike" cap="none" normalizeH="0" baseline="0" dirty="0">
                <a:ln>
                  <a:noFill/>
                </a:ln>
                <a:solidFill>
                  <a:srgbClr val="A9B7C6"/>
                </a:solidFill>
                <a:effectLst/>
                <a:latin typeface="Consolas" panose="020B0609020204030204" pitchFamily="49" charset="0"/>
              </a:rPr>
              <a:t>)</a:t>
            </a:r>
            <a:r>
              <a:rPr kumimoji="0" lang="zh-CN" altLang="zh-CN" sz="1200" b="0" i="0" u="none" strike="noStrike" cap="none" normalizeH="0" baseline="0" dirty="0">
                <a:ln>
                  <a:noFill/>
                </a:ln>
                <a:solidFill>
                  <a:srgbClr val="CC7832"/>
                </a:solidFill>
                <a:effectLst/>
                <a:latin typeface="Consolas" panose="020B0609020204030204" pitchFamily="49" charset="0"/>
              </a:rPr>
              <a:t>;</a:t>
            </a:r>
            <a:br>
              <a:rPr kumimoji="0" lang="zh-CN" altLang="zh-CN" sz="1200" b="0" i="0" u="none" strike="noStrike" cap="none" normalizeH="0" baseline="0" dirty="0">
                <a:ln>
                  <a:noFill/>
                </a:ln>
                <a:solidFill>
                  <a:srgbClr val="CC7832"/>
                </a:solidFill>
                <a:effectLst/>
                <a:latin typeface="Consolas" panose="020B0609020204030204" pitchFamily="49" charset="0"/>
              </a:rPr>
            </a:br>
            <a:r>
              <a:rPr kumimoji="0" lang="zh-CN" altLang="zh-CN" sz="1200" b="0" i="0" u="none" strike="noStrike" cap="none" normalizeH="0" baseline="0" dirty="0">
                <a:ln>
                  <a:noFill/>
                </a:ln>
                <a:solidFill>
                  <a:srgbClr val="CC7832"/>
                </a:solidFill>
                <a:effectLst/>
                <a:latin typeface="Consolas" panose="020B0609020204030204" pitchFamily="49" charset="0"/>
              </a:rPr>
              <a:t>   if </a:t>
            </a:r>
            <a:r>
              <a:rPr kumimoji="0" lang="zh-CN" altLang="zh-CN" sz="1200" b="0" i="0" u="none" strike="noStrike" cap="none" normalizeH="0" baseline="0" dirty="0">
                <a:ln>
                  <a:noFill/>
                </a:ln>
                <a:solidFill>
                  <a:srgbClr val="A9B7C6"/>
                </a:solidFill>
                <a:effectLst/>
                <a:latin typeface="Consolas" panose="020B0609020204030204" pitchFamily="49" charset="0"/>
              </a:rPr>
              <a:t>(!componentScans.isEmpty() &amp;&amp;</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rPr>
              <a:t>this</a:t>
            </a:r>
            <a:r>
              <a:rPr kumimoji="0" lang="zh-CN" altLang="zh-CN" sz="1200" b="0" i="0" u="none" strike="noStrike" cap="none" normalizeH="0" baseline="0" dirty="0">
                <a:ln>
                  <a:noFill/>
                </a:ln>
                <a:solidFill>
                  <a:srgbClr val="A9B7C6"/>
                </a:solidFill>
                <a:effectLst/>
                <a:latin typeface="Consolas" panose="020B0609020204030204" pitchFamily="49" charset="0"/>
              </a:rPr>
              <a:t>.</a:t>
            </a:r>
            <a:r>
              <a:rPr kumimoji="0" lang="zh-CN" altLang="zh-CN" sz="1200" b="0" i="0" u="none" strike="noStrike" cap="none" normalizeH="0" baseline="0" dirty="0">
                <a:ln>
                  <a:noFill/>
                </a:ln>
                <a:solidFill>
                  <a:srgbClr val="9876AA"/>
                </a:solidFill>
                <a:effectLst/>
                <a:latin typeface="Consolas" panose="020B0609020204030204" pitchFamily="49" charset="0"/>
              </a:rPr>
              <a:t>conditionEvaluator</a:t>
            </a:r>
            <a:r>
              <a:rPr kumimoji="0" lang="zh-CN" altLang="zh-CN" sz="1200" b="0" i="0" u="none" strike="noStrike" cap="none" normalizeH="0" baseline="0" dirty="0">
                <a:ln>
                  <a:noFill/>
                </a:ln>
                <a:solidFill>
                  <a:srgbClr val="A9B7C6"/>
                </a:solidFill>
                <a:effectLst/>
                <a:latin typeface="Consolas" panose="020B0609020204030204" pitchFamily="49" charset="0"/>
              </a:rPr>
              <a:t>.shouldSkip(sourceClass.getMetadata()</a:t>
            </a:r>
            <a:r>
              <a:rPr kumimoji="0" lang="zh-CN" altLang="zh-CN" sz="1200" b="0" i="0" u="none" strike="noStrike" cap="none" normalizeH="0" baseline="0" dirty="0">
                <a:ln>
                  <a:noFill/>
                </a:ln>
                <a:solidFill>
                  <a:srgbClr val="CC7832"/>
                </a:solidFill>
                <a:effectLst/>
                <a:latin typeface="Consolas" panose="020B0609020204030204" pitchFamily="49" charset="0"/>
              </a:rPr>
              <a:t>, </a:t>
            </a:r>
            <a:r>
              <a:rPr kumimoji="0" lang="zh-CN" altLang="zh-CN" sz="1200" b="0" i="0" u="none" strike="noStrike" cap="none" normalizeH="0" baseline="0" dirty="0">
                <a:ln>
                  <a:noFill/>
                </a:ln>
                <a:solidFill>
                  <a:srgbClr val="A9B7C6"/>
                </a:solidFill>
                <a:effectLst/>
                <a:latin typeface="Consolas" panose="020B0609020204030204" pitchFamily="49" charset="0"/>
              </a:rPr>
              <a:t>ConfigurationPhase.</a:t>
            </a:r>
            <a:r>
              <a:rPr kumimoji="0" lang="zh-CN" altLang="zh-CN" sz="1200" b="0" i="1" u="none" strike="noStrike" cap="none" normalizeH="0" baseline="0" dirty="0">
                <a:ln>
                  <a:noFill/>
                </a:ln>
                <a:solidFill>
                  <a:srgbClr val="9876AA"/>
                </a:solidFill>
                <a:effectLst/>
                <a:latin typeface="Consolas" panose="020B0609020204030204" pitchFamily="49" charset="0"/>
              </a:rPr>
              <a:t>REGISTER_BEAN</a:t>
            </a:r>
            <a:r>
              <a:rPr kumimoji="0" lang="zh-CN" altLang="zh-CN" sz="1200" b="0" i="0" u="none" strike="noStrike" cap="none" normalizeH="0" baseline="0" dirty="0">
                <a:ln>
                  <a:noFill/>
                </a:ln>
                <a:solidFill>
                  <a:srgbClr val="A9B7C6"/>
                </a:solidFill>
                <a:effectLst/>
                <a:latin typeface="Consolas" panose="020B0609020204030204" pitchFamily="49" charset="0"/>
              </a:rPr>
              <a:t>)) {</a:t>
            </a:r>
            <a:endParaRPr kumimoji="0" lang="en-US" altLang="zh-CN" sz="1200" b="0" i="0" u="none" strike="noStrike" cap="none" normalizeH="0" baseline="0" dirty="0">
              <a:ln>
                <a:noFill/>
              </a:ln>
              <a:solidFill>
                <a:srgbClr val="A9B7C6"/>
              </a:solidFill>
              <a:effectLst/>
              <a:latin typeface="Consolas" panose="020B0609020204030204" pitchFamily="49" charset="0"/>
            </a:endParaRPr>
          </a:p>
          <a:p>
            <a:pPr defTabSz="914400" eaLnBrk="0" fontAlgn="base" hangingPunct="0">
              <a:spcBef>
                <a:spcPct val="0"/>
              </a:spcBef>
              <a:spcAft>
                <a:spcPct val="0"/>
              </a:spcAft>
            </a:pPr>
            <a:r>
              <a:rPr lang="en-US" altLang="zh-CN" sz="1200" dirty="0">
                <a:solidFill>
                  <a:srgbClr val="A9B7C6"/>
                </a:solidFill>
                <a:latin typeface="Consolas" panose="020B0609020204030204" pitchFamily="49" charset="0"/>
              </a:rPr>
              <a:t>      </a:t>
            </a:r>
            <a:r>
              <a:rPr lang="en-US" altLang="zh-CN" sz="1200" dirty="0">
                <a:solidFill>
                  <a:srgbClr val="00B050"/>
                </a:solidFill>
                <a:latin typeface="Consolas" panose="020B0609020204030204" pitchFamily="49" charset="0"/>
              </a:rPr>
              <a:t>//...</a:t>
            </a:r>
            <a:r>
              <a:rPr lang="zh-CN" altLang="en-US" sz="1200" dirty="0">
                <a:solidFill>
                  <a:srgbClr val="00B050"/>
                </a:solidFill>
                <a:latin typeface="Consolas" panose="020B0609020204030204" pitchFamily="49" charset="0"/>
              </a:rPr>
              <a:t>处理</a:t>
            </a:r>
            <a:r>
              <a:rPr lang="en-US" altLang="zh-CN" sz="1200" dirty="0">
                <a:solidFill>
                  <a:srgbClr val="00B050"/>
                </a:solidFill>
                <a:latin typeface="Consolas" panose="020B0609020204030204" pitchFamily="49" charset="0"/>
              </a:rPr>
              <a:t>@</a:t>
            </a:r>
            <a:r>
              <a:rPr lang="en-US" altLang="zh-CN" sz="1200" dirty="0" err="1">
                <a:solidFill>
                  <a:srgbClr val="00B050"/>
                </a:solidFill>
                <a:latin typeface="Consolas" panose="020B0609020204030204" pitchFamily="49" charset="0"/>
              </a:rPr>
              <a:t>ComponentScans</a:t>
            </a:r>
            <a:r>
              <a:rPr lang="zh-CN" altLang="en-US" sz="1200" dirty="0">
                <a:solidFill>
                  <a:srgbClr val="00B050"/>
                </a:solidFill>
                <a:latin typeface="Consolas" panose="020B0609020204030204" pitchFamily="49" charset="0"/>
              </a:rPr>
              <a:t>注解</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endParaRPr kumimoji="0" lang="en-US" altLang="zh-CN" sz="1200" b="0" i="0" u="none" strike="noStrike" cap="none" normalizeH="0" baseline="0" dirty="0">
              <a:ln>
                <a:noFill/>
              </a:ln>
              <a:solidFill>
                <a:srgbClr val="A9B7C6"/>
              </a:solidFill>
              <a:effectLst/>
              <a:latin typeface="Consolas" panose="020B0609020204030204" pitchFamily="49" charset="0"/>
            </a:endParaRPr>
          </a:p>
          <a:p>
            <a:pPr defTabSz="914400" eaLnBrk="0" fontAlgn="base" hangingPunct="0">
              <a:spcBef>
                <a:spcPct val="0"/>
              </a:spcBef>
              <a:spcAft>
                <a:spcPct val="0"/>
              </a:spcAft>
            </a:pPr>
            <a:endParaRPr kumimoji="0" lang="en-US" altLang="zh-CN" sz="1200" b="0" i="0" u="none" strike="noStrike" cap="none" normalizeH="0" baseline="0" dirty="0">
              <a:ln>
                <a:noFill/>
              </a:ln>
              <a:solidFill>
                <a:srgbClr val="A9B7C6"/>
              </a:solidFill>
              <a:effectLst/>
              <a:latin typeface="Consolas" panose="020B0609020204030204" pitchFamily="49" charset="0"/>
            </a:endParaRPr>
          </a:p>
          <a:p>
            <a:pPr defTabSz="914400" eaLnBrk="0" fontAlgn="base" hangingPunct="0">
              <a:spcBef>
                <a:spcPct val="0"/>
              </a:spcBef>
              <a:spcAft>
                <a:spcPct val="0"/>
              </a:spcAft>
            </a:pPr>
            <a:r>
              <a:rPr lang="en-US" altLang="zh-CN" sz="1200" dirty="0">
                <a:solidFill>
                  <a:srgbClr val="A9B7C6"/>
                </a:solidFill>
                <a:latin typeface="Consolas" panose="020B0609020204030204" pitchFamily="49" charset="0"/>
              </a:rPr>
              <a:t>   </a:t>
            </a:r>
            <a:r>
              <a:rPr lang="en-US" altLang="zh-CN" sz="1200" dirty="0">
                <a:solidFill>
                  <a:srgbClr val="00B050"/>
                </a:solidFill>
                <a:latin typeface="Consolas" panose="020B0609020204030204" pitchFamily="49" charset="0"/>
              </a:rPr>
              <a:t>//...</a:t>
            </a:r>
            <a:r>
              <a:rPr lang="zh-CN" altLang="en-US" sz="1200" dirty="0">
                <a:solidFill>
                  <a:srgbClr val="00B050"/>
                </a:solidFill>
                <a:latin typeface="Consolas" panose="020B0609020204030204" pitchFamily="49" charset="0"/>
              </a:rPr>
              <a:t>处理</a:t>
            </a:r>
            <a:r>
              <a:rPr lang="en-US" altLang="zh-CN" sz="1200" dirty="0">
                <a:solidFill>
                  <a:srgbClr val="00B050"/>
                </a:solidFill>
                <a:latin typeface="Consolas" panose="020B0609020204030204" pitchFamily="49" charset="0"/>
              </a:rPr>
              <a:t>@Import</a:t>
            </a:r>
            <a:r>
              <a:rPr lang="zh-CN" altLang="en-US" sz="1200" dirty="0">
                <a:solidFill>
                  <a:srgbClr val="00B050"/>
                </a:solidFill>
                <a:latin typeface="Consolas" panose="020B0609020204030204" pitchFamily="49" charset="0"/>
              </a:rPr>
              <a:t>、</a:t>
            </a:r>
            <a:r>
              <a:rPr lang="en-US" altLang="zh-CN" sz="1200" dirty="0">
                <a:solidFill>
                  <a:srgbClr val="00B050"/>
                </a:solidFill>
                <a:latin typeface="Consolas" panose="020B0609020204030204" pitchFamily="49" charset="0"/>
              </a:rPr>
              <a:t>@</a:t>
            </a:r>
            <a:r>
              <a:rPr lang="en-US" altLang="zh-CN" sz="1200" dirty="0" err="1">
                <a:solidFill>
                  <a:srgbClr val="00B050"/>
                </a:solidFill>
                <a:latin typeface="Consolas" panose="020B0609020204030204" pitchFamily="49" charset="0"/>
              </a:rPr>
              <a:t>ImportResource</a:t>
            </a:r>
            <a:r>
              <a:rPr lang="zh-CN" altLang="en-US" sz="1200" dirty="0">
                <a:solidFill>
                  <a:srgbClr val="00B050"/>
                </a:solidFill>
                <a:latin typeface="Consolas" panose="020B0609020204030204" pitchFamily="49" charset="0"/>
              </a:rPr>
              <a:t>、</a:t>
            </a:r>
            <a:r>
              <a:rPr lang="en-US" altLang="zh-CN" sz="1200" dirty="0">
                <a:solidFill>
                  <a:srgbClr val="00B050"/>
                </a:solidFill>
                <a:latin typeface="Consolas" panose="020B0609020204030204" pitchFamily="49" charset="0"/>
              </a:rPr>
              <a:t>@Bean</a:t>
            </a:r>
            <a:r>
              <a:rPr lang="zh-CN" altLang="en-US" sz="1200" dirty="0">
                <a:solidFill>
                  <a:srgbClr val="00B050"/>
                </a:solidFill>
                <a:latin typeface="Consolas" panose="020B0609020204030204" pitchFamily="49" charset="0"/>
              </a:rPr>
              <a:t>等注解</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endParaRPr kumimoji="0" lang="en-US" altLang="zh-CN" sz="1200" b="0" i="0" u="none" strike="noStrike" cap="none" normalizeH="0" baseline="0" dirty="0">
              <a:ln>
                <a:noFill/>
              </a:ln>
              <a:solidFill>
                <a:srgbClr val="CC7832"/>
              </a:solidFill>
              <a:effectLst/>
              <a:latin typeface="Consolas" panose="020B0609020204030204" pitchFamily="49" charset="0"/>
            </a:endParaRPr>
          </a:p>
          <a:p>
            <a:pPr defTabSz="914400" eaLnBrk="0" fontAlgn="base" hangingPunct="0">
              <a:spcBef>
                <a:spcPct val="0"/>
              </a:spcBef>
              <a:spcAft>
                <a:spcPct val="0"/>
              </a:spcAft>
            </a:pPr>
            <a:r>
              <a:rPr lang="en-US" altLang="zh-CN" sz="1200" dirty="0">
                <a:solidFill>
                  <a:srgbClr val="00B050"/>
                </a:solidFill>
                <a:latin typeface="Consolas" panose="020B0609020204030204" pitchFamily="49" charset="0"/>
              </a:rPr>
              <a:t>   //</a:t>
            </a:r>
            <a:r>
              <a:rPr lang="zh-CN" altLang="en-US" sz="1200" dirty="0">
                <a:solidFill>
                  <a:srgbClr val="00B050"/>
                </a:solidFill>
                <a:latin typeface="Consolas" panose="020B0609020204030204" pitchFamily="49" charset="0"/>
              </a:rPr>
              <a:t>检查是否有父类，得到父类的</a:t>
            </a:r>
            <a:r>
              <a:rPr lang="en-US" altLang="zh-CN" sz="1200" dirty="0">
                <a:solidFill>
                  <a:srgbClr val="00B050"/>
                </a:solidFill>
                <a:latin typeface="Consolas" panose="020B0609020204030204" pitchFamily="49" charset="0"/>
              </a:rPr>
              <a:t>class</a:t>
            </a:r>
            <a:r>
              <a:rPr lang="zh-CN" altLang="en-US" sz="1200" dirty="0">
                <a:solidFill>
                  <a:srgbClr val="00B050"/>
                </a:solidFill>
                <a:latin typeface="Consolas" panose="020B0609020204030204" pitchFamily="49" charset="0"/>
              </a:rPr>
              <a:t>并返回</a:t>
            </a:r>
            <a:br>
              <a:rPr kumimoji="0" lang="zh-CN" altLang="zh-CN" sz="1200" b="0" i="0" u="none" strike="noStrike" cap="none" normalizeH="0" baseline="0" dirty="0">
                <a:ln>
                  <a:noFill/>
                </a:ln>
                <a:solidFill>
                  <a:srgbClr val="808080"/>
                </a:solidFill>
                <a:effectLst/>
                <a:latin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rPr>
              <a:t>if </a:t>
            </a:r>
            <a:r>
              <a:rPr kumimoji="0" lang="zh-CN" altLang="zh-CN" sz="1200" b="0" i="0" u="none" strike="noStrike" cap="none" normalizeH="0" baseline="0" dirty="0">
                <a:ln>
                  <a:noFill/>
                </a:ln>
                <a:solidFill>
                  <a:srgbClr val="A9B7C6"/>
                </a:solidFill>
                <a:effectLst/>
                <a:latin typeface="Consolas" panose="020B0609020204030204" pitchFamily="49" charset="0"/>
              </a:rPr>
              <a:t>(sourceClass.getMetadata().hasSuperClass()) {</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en-US" altLang="zh-CN" sz="1200" b="0" i="0" u="none" strike="noStrike" cap="none" normalizeH="0" baseline="0" dirty="0">
                <a:ln>
                  <a:noFill/>
                </a:ln>
                <a:solidFill>
                  <a:srgbClr val="A9B7C6"/>
                </a:solidFill>
                <a:effectLst/>
                <a:latin typeface="Consolas" panose="020B0609020204030204" pitchFamily="49" charset="0"/>
              </a:rPr>
              <a:t>      </a:t>
            </a:r>
            <a:r>
              <a:rPr lang="en-US" altLang="zh-CN" sz="1200" dirty="0">
                <a:solidFill>
                  <a:srgbClr val="00B050"/>
                </a:solidFill>
                <a:latin typeface="Consolas" panose="020B0609020204030204" pitchFamily="49" charset="0"/>
              </a:rPr>
              <a:t>//...</a:t>
            </a:r>
            <a:br>
              <a:rPr kumimoji="0" lang="zh-CN" altLang="zh-CN" sz="1200" b="0" i="0" u="none" strike="noStrike" cap="none" normalizeH="0" baseline="0" dirty="0">
                <a:ln>
                  <a:noFill/>
                </a:ln>
                <a:solidFill>
                  <a:srgbClr val="A9B7C6"/>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   }</a:t>
            </a:r>
            <a:br>
              <a:rPr kumimoji="0" lang="zh-CN" altLang="zh-CN" sz="1200" b="0" i="0" u="none" strike="noStrike" cap="none" normalizeH="0" baseline="0" dirty="0">
                <a:ln>
                  <a:noFill/>
                </a:ln>
                <a:solidFill>
                  <a:srgbClr val="808080"/>
                </a:solidFill>
                <a:effectLst/>
                <a:latin typeface="Consolas" panose="020B0609020204030204" pitchFamily="49" charset="0"/>
              </a:rPr>
            </a:br>
            <a:r>
              <a:rPr kumimoji="0" lang="zh-CN" altLang="zh-CN" sz="1200" b="0" i="0" u="none" strike="noStrike" cap="none" normalizeH="0" baseline="0" dirty="0">
                <a:ln>
                  <a:noFill/>
                </a:ln>
                <a:solidFill>
                  <a:srgbClr val="808080"/>
                </a:solidFill>
                <a:effectLst/>
                <a:latin typeface="Consolas" panose="020B0609020204030204" pitchFamily="49" charset="0"/>
              </a:rPr>
              <a:t>   </a:t>
            </a:r>
            <a:r>
              <a:rPr kumimoji="0" lang="zh-CN" altLang="zh-CN" sz="1200" b="0" i="0" u="none" strike="noStrike" cap="none" normalizeH="0" baseline="0" dirty="0">
                <a:ln>
                  <a:noFill/>
                </a:ln>
                <a:solidFill>
                  <a:srgbClr val="CC7832"/>
                </a:solidFill>
                <a:effectLst/>
                <a:latin typeface="Consolas" panose="020B0609020204030204" pitchFamily="49" charset="0"/>
              </a:rPr>
              <a:t>return null;</a:t>
            </a:r>
            <a:br>
              <a:rPr kumimoji="0" lang="zh-CN" altLang="zh-CN" sz="1200" b="0" i="0" u="none" strike="noStrike" cap="none" normalizeH="0" baseline="0" dirty="0">
                <a:ln>
                  <a:noFill/>
                </a:ln>
                <a:solidFill>
                  <a:srgbClr val="CC7832"/>
                </a:solidFill>
                <a:effectLst/>
                <a:latin typeface="Consolas" panose="020B0609020204030204" pitchFamily="49" charset="0"/>
              </a:rPr>
            </a:br>
            <a:r>
              <a:rPr kumimoji="0" lang="zh-CN" altLang="zh-CN" sz="1200" b="0" i="0" u="none" strike="noStrike" cap="none" normalizeH="0" baseline="0" dirty="0">
                <a:ln>
                  <a:noFill/>
                </a:ln>
                <a:solidFill>
                  <a:srgbClr val="A9B7C6"/>
                </a:solidFill>
                <a:effectLst/>
                <a:latin typeface="Consolas" panose="020B0609020204030204" pitchFamily="49" charset="0"/>
              </a:rPr>
              <a:t>}</a:t>
            </a:r>
            <a:endParaRPr kumimoji="0" lang="en-US" altLang="zh-CN" sz="1200" b="0" i="0" u="none" strike="noStrike" cap="none" normalizeH="0" baseline="0" dirty="0">
              <a:ln>
                <a:noFill/>
              </a:ln>
              <a:solidFill>
                <a:srgbClr val="A9B7C6"/>
              </a:solidFill>
              <a:effectLst/>
              <a:latin typeface="Consolas" panose="020B0609020204030204" pitchFamily="49" charset="0"/>
            </a:endParaRPr>
          </a:p>
        </p:txBody>
      </p:sp>
    </p:spTree>
    <p:extLst>
      <p:ext uri="{BB962C8B-B14F-4D97-AF65-F5344CB8AC3E}">
        <p14:creationId xmlns:p14="http://schemas.microsoft.com/office/powerpoint/2010/main" val="310278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第五步：刷新应用上下文（重点）</a:t>
            </a:r>
            <a:endParaRPr lang="zh-CN" altLang="en-US" cap="none" dirty="0">
              <a:latin typeface="Microsoft YaHei UI" panose="020B0503020204020204" pitchFamily="34" charset="-122"/>
              <a:ea typeface="Microsoft YaHei UI" panose="020B0503020204020204" pitchFamily="34" charset="-122"/>
            </a:endParaRPr>
          </a:p>
        </p:txBody>
      </p:sp>
      <p:sp>
        <p:nvSpPr>
          <p:cNvPr id="3" name="Rectangle 1">
            <a:extLst>
              <a:ext uri="{FF2B5EF4-FFF2-40B4-BE49-F238E27FC236}">
                <a16:creationId xmlns:a16="http://schemas.microsoft.com/office/drawing/2014/main" id="{AEE01178-7B52-4442-9A75-64E8A5AA06B9}"/>
              </a:ext>
            </a:extLst>
          </p:cNvPr>
          <p:cNvSpPr>
            <a:spLocks noChangeArrowheads="1"/>
          </p:cNvSpPr>
          <p:nvPr/>
        </p:nvSpPr>
        <p:spPr bwMode="auto">
          <a:xfrm>
            <a:off x="675543" y="2719963"/>
            <a:ext cx="1084091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Consolas" panose="020B0609020204030204" pitchFamily="49" charset="0"/>
              </a:rPr>
              <a:t>private void </a:t>
            </a:r>
            <a:r>
              <a:rPr kumimoji="0" lang="zh-CN" altLang="zh-CN" sz="1400" b="0" i="0" u="none" strike="noStrike" cap="none" normalizeH="0" baseline="0" dirty="0">
                <a:ln>
                  <a:noFill/>
                </a:ln>
                <a:solidFill>
                  <a:srgbClr val="FFC66D"/>
                </a:solidFill>
                <a:effectLst/>
                <a:latin typeface="Consolas" panose="020B0609020204030204" pitchFamily="49" charset="0"/>
              </a:rPr>
              <a:t>processPropertySource</a:t>
            </a:r>
            <a:r>
              <a:rPr kumimoji="0" lang="zh-CN" altLang="zh-CN" sz="1400" b="0" i="0" u="none" strike="noStrike" cap="none" normalizeH="0" baseline="0" dirty="0">
                <a:ln>
                  <a:noFill/>
                </a:ln>
                <a:solidFill>
                  <a:srgbClr val="A9B7C6"/>
                </a:solidFill>
                <a:effectLst/>
                <a:latin typeface="Consolas" panose="020B0609020204030204" pitchFamily="49" charset="0"/>
              </a:rPr>
              <a:t>(AnnotationAttributes propertySource) </a:t>
            </a:r>
            <a:r>
              <a:rPr kumimoji="0" lang="zh-CN" altLang="zh-CN" sz="1400" b="0" i="0" u="none" strike="noStrike" cap="none" normalizeH="0" baseline="0" dirty="0">
                <a:ln>
                  <a:noFill/>
                </a:ln>
                <a:solidFill>
                  <a:srgbClr val="CC7832"/>
                </a:solidFill>
                <a:effectLst/>
                <a:latin typeface="Consolas" panose="020B0609020204030204" pitchFamily="49" charset="0"/>
              </a:rPr>
              <a:t>throws </a:t>
            </a:r>
            <a:r>
              <a:rPr kumimoji="0" lang="zh-CN" altLang="zh-CN" sz="1400" b="0" i="0" u="none" strike="noStrike" cap="none" normalizeH="0" baseline="0" dirty="0">
                <a:ln>
                  <a:noFill/>
                </a:ln>
                <a:solidFill>
                  <a:srgbClr val="A9B7C6"/>
                </a:solidFill>
                <a:effectLst/>
                <a:latin typeface="Consolas" panose="020B0609020204030204" pitchFamily="49" charset="0"/>
              </a:rPr>
              <a:t>IOException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String name = propertySource.getString(</a:t>
            </a:r>
            <a:r>
              <a:rPr kumimoji="0" lang="zh-CN" altLang="zh-CN" sz="1400" b="0" i="0" u="none" strike="noStrike" cap="none" normalizeH="0" baseline="0" dirty="0">
                <a:ln>
                  <a:noFill/>
                </a:ln>
                <a:solidFill>
                  <a:srgbClr val="6A8759"/>
                </a:solidFill>
                <a:effectLst/>
                <a:latin typeface="Consolas" panose="020B0609020204030204" pitchFamily="49" charset="0"/>
              </a:rPr>
              <a:t>"name"</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String encoding = propertySource.getString(</a:t>
            </a:r>
            <a:r>
              <a:rPr kumimoji="0" lang="zh-CN" altLang="zh-CN" sz="1400" b="0" i="0" u="none" strike="noStrike" cap="none" normalizeH="0" baseline="0" dirty="0">
                <a:ln>
                  <a:noFill/>
                </a:ln>
                <a:solidFill>
                  <a:srgbClr val="6A8759"/>
                </a:solidFill>
                <a:effectLst/>
                <a:latin typeface="Consolas" panose="020B0609020204030204" pitchFamily="49" charset="0"/>
              </a:rPr>
              <a:t>"encoding"</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a:t>
            </a:r>
            <a:endParaRPr kumimoji="0" lang="en-US" altLang="zh-CN" sz="1400" b="0" i="0" u="none" strike="noStrike" cap="none" normalizeH="0" baseline="0" dirty="0">
              <a:ln>
                <a:noFill/>
              </a:ln>
              <a:solidFill>
                <a:srgbClr val="CC7832"/>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String[] locations = propertySource.getStringArray(</a:t>
            </a:r>
            <a:r>
              <a:rPr kumimoji="0" lang="zh-CN" altLang="zh-CN" sz="1400" b="0" i="0" u="none" strike="noStrike" cap="none" normalizeH="0" baseline="0" dirty="0">
                <a:ln>
                  <a:noFill/>
                </a:ln>
                <a:solidFill>
                  <a:srgbClr val="6A8759"/>
                </a:solidFill>
                <a:effectLst/>
                <a:latin typeface="Consolas" panose="020B0609020204030204" pitchFamily="49" charset="0"/>
              </a:rPr>
              <a:t>"value"</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a:t>
            </a:r>
            <a:endParaRPr lang="en-US" altLang="zh-CN" sz="1400" dirty="0">
              <a:solidFill>
                <a:srgbClr val="CC7832"/>
              </a:solidFill>
              <a:latin typeface="Consolas" panose="020B0609020204030204" pitchFamily="49" charset="0"/>
            </a:endParaRPr>
          </a:p>
          <a:p>
            <a:pPr lvl="0" defTabSz="914400" eaLnBrk="0" fontAlgn="base" hangingPunct="0">
              <a:spcBef>
                <a:spcPct val="0"/>
              </a:spcBef>
              <a:spcAft>
                <a:spcPct val="0"/>
              </a:spcAft>
            </a:pPr>
            <a:br>
              <a:rPr kumimoji="0" lang="zh-CN" altLang="zh-CN" sz="1400" b="0" i="0" u="none" strike="noStrike" cap="none" normalizeH="0" baseline="0" dirty="0">
                <a:ln>
                  <a:noFill/>
                </a:ln>
                <a:solidFill>
                  <a:srgbClr val="CC7832"/>
                </a:solidFill>
                <a:effectLst/>
                <a:latin typeface="Consolas" panose="020B0609020204030204" pitchFamily="49" charset="0"/>
              </a:rPr>
            </a:br>
            <a:r>
              <a:rPr lang="en-US" altLang="zh-CN" sz="1400" dirty="0">
                <a:solidFill>
                  <a:srgbClr val="00B050"/>
                </a:solidFill>
                <a:latin typeface="Consolas" panose="020B0609020204030204" pitchFamily="49" charset="0"/>
              </a:rPr>
              <a:t>   //...</a:t>
            </a: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遍历配置文件，并读入配置项</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for </a:t>
            </a:r>
            <a:r>
              <a:rPr kumimoji="0" lang="zh-CN" altLang="zh-CN" sz="1400" b="0" i="0" u="none" strike="noStrike" cap="none" normalizeH="0" baseline="0" dirty="0">
                <a:ln>
                  <a:noFill/>
                </a:ln>
                <a:solidFill>
                  <a:srgbClr val="A9B7C6"/>
                </a:solidFill>
                <a:effectLst/>
                <a:latin typeface="Consolas" panose="020B0609020204030204" pitchFamily="49" charset="0"/>
              </a:rPr>
              <a:t>(String location : locations)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try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String resolvedLocation = </a:t>
            </a:r>
            <a:r>
              <a:rPr kumimoji="0" lang="zh-CN" altLang="zh-CN" sz="1400" b="0" i="0" u="none" strike="noStrike" cap="none" normalizeH="0" baseline="0" dirty="0">
                <a:ln>
                  <a:noFill/>
                </a:ln>
                <a:solidFill>
                  <a:srgbClr val="CC7832"/>
                </a:solidFill>
                <a:effectLst/>
                <a:latin typeface="Consolas" panose="020B0609020204030204" pitchFamily="49" charset="0"/>
              </a:rPr>
              <a:t>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environment</a:t>
            </a:r>
            <a:r>
              <a:rPr kumimoji="0" lang="zh-CN" altLang="zh-CN" sz="1400" b="0" i="0" u="none" strike="noStrike" cap="none" normalizeH="0" baseline="0" dirty="0">
                <a:ln>
                  <a:noFill/>
                </a:ln>
                <a:solidFill>
                  <a:srgbClr val="A9B7C6"/>
                </a:solidFill>
                <a:effectLst/>
                <a:latin typeface="Consolas" panose="020B0609020204030204" pitchFamily="49" charset="0"/>
              </a:rPr>
              <a:t>.resolveRequiredPlaceholders(location)</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Resource resource = </a:t>
            </a:r>
            <a:r>
              <a:rPr kumimoji="0" lang="zh-CN" altLang="zh-CN" sz="1400" b="0" i="0" u="none" strike="noStrike" cap="none" normalizeH="0" baseline="0" dirty="0">
                <a:ln>
                  <a:noFill/>
                </a:ln>
                <a:solidFill>
                  <a:srgbClr val="CC7832"/>
                </a:solidFill>
                <a:effectLst/>
                <a:latin typeface="Consolas" panose="020B0609020204030204" pitchFamily="49" charset="0"/>
              </a:rPr>
              <a:t>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resourceLoader</a:t>
            </a:r>
            <a:r>
              <a:rPr kumimoji="0" lang="zh-CN" altLang="zh-CN" sz="1400" b="0" i="0" u="none" strike="noStrike" cap="none" normalizeH="0" baseline="0" dirty="0">
                <a:ln>
                  <a:noFill/>
                </a:ln>
                <a:solidFill>
                  <a:srgbClr val="A9B7C6"/>
                </a:solidFill>
                <a:effectLst/>
                <a:latin typeface="Consolas" panose="020B0609020204030204" pitchFamily="49" charset="0"/>
              </a:rPr>
              <a:t>.getResource(resolvedLocation)</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addPropertySource(factory.createPropertySource(name</a:t>
            </a:r>
            <a:r>
              <a:rPr kumimoji="0" lang="zh-CN" altLang="zh-CN" sz="1400" b="0" i="0" u="none" strike="noStrike" cap="none" normalizeH="0" baseline="0" dirty="0">
                <a:ln>
                  <a:noFill/>
                </a:ln>
                <a:solidFill>
                  <a:srgbClr val="CC7832"/>
                </a:solidFill>
                <a:effectLst/>
                <a:latin typeface="Consolas" panose="020B0609020204030204" pitchFamily="49" charset="0"/>
              </a:rPr>
              <a:t>, new </a:t>
            </a:r>
            <a:r>
              <a:rPr kumimoji="0" lang="zh-CN" altLang="zh-CN" sz="1400" b="0" i="0" u="none" strike="noStrike" cap="none" normalizeH="0" baseline="0" dirty="0">
                <a:ln>
                  <a:noFill/>
                </a:ln>
                <a:solidFill>
                  <a:srgbClr val="A9B7C6"/>
                </a:solidFill>
                <a:effectLst/>
                <a:latin typeface="Consolas" panose="020B0609020204030204" pitchFamily="49" charset="0"/>
              </a:rPr>
              <a:t>EncodedResource(resource</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encoding)))</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5" name="文本框 4">
            <a:extLst>
              <a:ext uri="{FF2B5EF4-FFF2-40B4-BE49-F238E27FC236}">
                <a16:creationId xmlns:a16="http://schemas.microsoft.com/office/drawing/2014/main" id="{76BC20DC-AF12-448C-BCA4-8FE70D15A08C}"/>
              </a:ext>
            </a:extLst>
          </p:cNvPr>
          <p:cNvSpPr txBox="1"/>
          <p:nvPr/>
        </p:nvSpPr>
        <p:spPr>
          <a:xfrm>
            <a:off x="812800" y="1981299"/>
            <a:ext cx="3429000" cy="461665"/>
          </a:xfrm>
          <a:prstGeom prst="rect">
            <a:avLst/>
          </a:prstGeom>
          <a:noFill/>
        </p:spPr>
        <p:txBody>
          <a:bodyPr wrap="square" rtlCol="0">
            <a:spAutoFit/>
          </a:bodyPr>
          <a:lstStyle/>
          <a:p>
            <a:r>
              <a:rPr lang="en-US" altLang="zh-CN" sz="2400" dirty="0"/>
              <a:t>@</a:t>
            </a:r>
            <a:r>
              <a:rPr lang="en-US" altLang="zh-CN" sz="2400" dirty="0" err="1"/>
              <a:t>PropertySource</a:t>
            </a:r>
            <a:endParaRPr lang="zh-CN" altLang="en-US" sz="2400" dirty="0"/>
          </a:p>
        </p:txBody>
      </p:sp>
    </p:spTree>
    <p:extLst>
      <p:ext uri="{BB962C8B-B14F-4D97-AF65-F5344CB8AC3E}">
        <p14:creationId xmlns:p14="http://schemas.microsoft.com/office/powerpoint/2010/main" val="3996323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第五步：刷新应用上下文（重点）</a:t>
            </a:r>
            <a:endParaRPr lang="zh-CN" altLang="en-US" cap="none" dirty="0">
              <a:latin typeface="Microsoft YaHei UI" panose="020B0503020204020204" pitchFamily="34" charset="-122"/>
              <a:ea typeface="Microsoft YaHei UI" panose="020B0503020204020204" pitchFamily="34" charset="-122"/>
            </a:endParaRPr>
          </a:p>
        </p:txBody>
      </p:sp>
      <p:sp>
        <p:nvSpPr>
          <p:cNvPr id="5" name="文本框 4">
            <a:extLst>
              <a:ext uri="{FF2B5EF4-FFF2-40B4-BE49-F238E27FC236}">
                <a16:creationId xmlns:a16="http://schemas.microsoft.com/office/drawing/2014/main" id="{76BC20DC-AF12-448C-BCA4-8FE70D15A08C}"/>
              </a:ext>
            </a:extLst>
          </p:cNvPr>
          <p:cNvSpPr txBox="1"/>
          <p:nvPr/>
        </p:nvSpPr>
        <p:spPr>
          <a:xfrm>
            <a:off x="812800" y="1981299"/>
            <a:ext cx="3429000" cy="461665"/>
          </a:xfrm>
          <a:prstGeom prst="rect">
            <a:avLst/>
          </a:prstGeom>
          <a:noFill/>
        </p:spPr>
        <p:txBody>
          <a:bodyPr wrap="square" rtlCol="0">
            <a:spAutoFit/>
          </a:bodyPr>
          <a:lstStyle/>
          <a:p>
            <a:r>
              <a:rPr lang="en-US" altLang="zh-CN" sz="2400" dirty="0"/>
              <a:t>@</a:t>
            </a:r>
            <a:r>
              <a:rPr lang="en-US" altLang="zh-CN" sz="2400" dirty="0" err="1"/>
              <a:t>ComponentScan</a:t>
            </a:r>
            <a:endParaRPr lang="zh-CN" altLang="en-US" sz="2400" dirty="0"/>
          </a:p>
        </p:txBody>
      </p:sp>
      <p:sp>
        <p:nvSpPr>
          <p:cNvPr id="4" name="Rectangle 1">
            <a:extLst>
              <a:ext uri="{FF2B5EF4-FFF2-40B4-BE49-F238E27FC236}">
                <a16:creationId xmlns:a16="http://schemas.microsoft.com/office/drawing/2014/main" id="{4C7E9AF6-716F-4C89-875C-AB494F3CA5EA}"/>
              </a:ext>
            </a:extLst>
          </p:cNvPr>
          <p:cNvSpPr>
            <a:spLocks noChangeArrowheads="1"/>
          </p:cNvSpPr>
          <p:nvPr/>
        </p:nvSpPr>
        <p:spPr bwMode="auto">
          <a:xfrm>
            <a:off x="292100" y="2579046"/>
            <a:ext cx="11607800"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400" b="0" i="0" u="none" strike="noStrike" cap="none" normalizeH="0" baseline="0" dirty="0">
                <a:ln>
                  <a:noFill/>
                </a:ln>
                <a:solidFill>
                  <a:srgbClr val="A9B7C6"/>
                </a:solidFill>
                <a:effectLst/>
                <a:latin typeface="Consolas" panose="020B0609020204030204" pitchFamily="49" charset="0"/>
              </a:rPr>
              <a:t>Set&lt;AnnotationAttributes&gt; componentScans = AnnotationConfigUtils.</a:t>
            </a:r>
            <a:r>
              <a:rPr kumimoji="0" lang="zh-CN" altLang="zh-CN" sz="1400" b="0" i="1" u="none" strike="noStrike" cap="none" normalizeH="0" baseline="0" dirty="0">
                <a:ln>
                  <a:noFill/>
                </a:ln>
                <a:solidFill>
                  <a:srgbClr val="A9B7C6"/>
                </a:solidFill>
                <a:effectLst/>
                <a:latin typeface="Consolas" panose="020B0609020204030204" pitchFamily="49" charset="0"/>
              </a:rPr>
              <a:t>attributesForRepeatable</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sourceClass.getMetadata()</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BBB529"/>
                </a:solidFill>
                <a:effectLst/>
                <a:latin typeface="Consolas" panose="020B0609020204030204" pitchFamily="49" charset="0"/>
              </a:rPr>
              <a:t>ComponentScans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class, </a:t>
            </a:r>
            <a:r>
              <a:rPr kumimoji="0" lang="zh-CN" altLang="zh-CN" sz="1400" b="0" i="0" u="none" strike="noStrike" cap="none" normalizeH="0" baseline="0" dirty="0">
                <a:ln>
                  <a:noFill/>
                </a:ln>
                <a:solidFill>
                  <a:srgbClr val="BBB529"/>
                </a:solidFill>
                <a:effectLst/>
                <a:latin typeface="Consolas" panose="020B0609020204030204" pitchFamily="49" charset="0"/>
              </a:rPr>
              <a:t>ComponentScan</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class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if </a:t>
            </a:r>
            <a:r>
              <a:rPr kumimoji="0" lang="zh-CN" altLang="zh-CN" sz="1400" b="0" i="0" u="none" strike="noStrike" cap="none" normalizeH="0" baseline="0" dirty="0">
                <a:ln>
                  <a:noFill/>
                </a:ln>
                <a:solidFill>
                  <a:srgbClr val="A9B7C6"/>
                </a:solidFill>
                <a:effectLst/>
                <a:latin typeface="Consolas" panose="020B0609020204030204" pitchFamily="49" charset="0"/>
              </a:rPr>
              <a:t>(!componentScans.isEmpty() &amp;&amp;</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conditionEvaluator</a:t>
            </a:r>
            <a:r>
              <a:rPr kumimoji="0" lang="zh-CN" altLang="zh-CN" sz="1400" b="0" i="0" u="none" strike="noStrike" cap="none" normalizeH="0" baseline="0" dirty="0">
                <a:ln>
                  <a:noFill/>
                </a:ln>
                <a:solidFill>
                  <a:srgbClr val="A9B7C6"/>
                </a:solidFill>
                <a:effectLst/>
                <a:latin typeface="Consolas" panose="020B0609020204030204" pitchFamily="49" charset="0"/>
              </a:rPr>
              <a:t>.shouldSkip(sourceClass.getMetadata()</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ConfigurationPhase.</a:t>
            </a:r>
            <a:r>
              <a:rPr kumimoji="0" lang="zh-CN" altLang="zh-CN" sz="1400" b="0" i="1" u="none" strike="noStrike" cap="none" normalizeH="0" baseline="0" dirty="0">
                <a:ln>
                  <a:noFill/>
                </a:ln>
                <a:solidFill>
                  <a:srgbClr val="9876AA"/>
                </a:solidFill>
                <a:effectLst/>
                <a:latin typeface="Consolas" panose="020B0609020204030204" pitchFamily="49" charset="0"/>
              </a:rPr>
              <a:t>REGISTER_BEAN</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for </a:t>
            </a:r>
            <a:r>
              <a:rPr kumimoji="0" lang="zh-CN" altLang="zh-CN" sz="1400" b="0" i="0" u="none" strike="noStrike" cap="none" normalizeH="0" baseline="0" dirty="0">
                <a:ln>
                  <a:noFill/>
                </a:ln>
                <a:solidFill>
                  <a:srgbClr val="A9B7C6"/>
                </a:solidFill>
                <a:effectLst/>
                <a:latin typeface="Consolas" panose="020B0609020204030204" pitchFamily="49" charset="0"/>
              </a:rPr>
              <a:t>(AnnotationAttributes componentScan : componentScans) {</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当前的</a:t>
            </a:r>
            <a:r>
              <a:rPr lang="en-US" altLang="zh-CN" sz="1400" dirty="0">
                <a:solidFill>
                  <a:srgbClr val="00B050"/>
                </a:solidFill>
                <a:latin typeface="Consolas" panose="020B0609020204030204" pitchFamily="49" charset="0"/>
              </a:rPr>
              <a:t>class</a:t>
            </a:r>
            <a:r>
              <a:rPr lang="zh-CN" altLang="en-US" sz="1400" dirty="0">
                <a:solidFill>
                  <a:srgbClr val="00B050"/>
                </a:solidFill>
                <a:latin typeface="Consolas" panose="020B0609020204030204" pitchFamily="49" charset="0"/>
              </a:rPr>
              <a:t>上带有</a:t>
            </a:r>
            <a:r>
              <a:rPr lang="en-US" altLang="zh-CN" sz="1400" dirty="0">
                <a:solidFill>
                  <a:srgbClr val="00B050"/>
                </a:solidFill>
                <a:latin typeface="Consolas" panose="020B0609020204030204" pitchFamily="49" charset="0"/>
              </a:rPr>
              <a:t>@</a:t>
            </a:r>
            <a:r>
              <a:rPr lang="en-US" altLang="zh-CN" sz="1400" dirty="0" err="1">
                <a:solidFill>
                  <a:srgbClr val="00B050"/>
                </a:solidFill>
                <a:latin typeface="Consolas" panose="020B0609020204030204" pitchFamily="49" charset="0"/>
              </a:rPr>
              <a:t>ComponentScan</a:t>
            </a:r>
            <a:r>
              <a:rPr lang="zh-CN" altLang="en-US" sz="1400" dirty="0">
                <a:solidFill>
                  <a:srgbClr val="00B050"/>
                </a:solidFill>
                <a:latin typeface="Consolas" panose="020B0609020204030204" pitchFamily="49" charset="0"/>
              </a:rPr>
              <a:t>，立即从当前</a:t>
            </a:r>
            <a:r>
              <a:rPr lang="en-US" altLang="zh-CN" sz="1400" dirty="0">
                <a:solidFill>
                  <a:srgbClr val="00B050"/>
                </a:solidFill>
                <a:latin typeface="Consolas" panose="020B0609020204030204" pitchFamily="49" charset="0"/>
              </a:rPr>
              <a:t>class</a:t>
            </a:r>
            <a:r>
              <a:rPr lang="zh-CN" altLang="en-US" sz="1400" dirty="0">
                <a:solidFill>
                  <a:srgbClr val="00B050"/>
                </a:solidFill>
                <a:latin typeface="Consolas" panose="020B0609020204030204" pitchFamily="49" charset="0"/>
              </a:rPr>
              <a:t>开始扫描</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Set&lt;BeanDefinitionHolder&gt; scannedBeanDefinitions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componentScanParser</a:t>
            </a:r>
            <a:r>
              <a:rPr kumimoji="0" lang="zh-CN" altLang="zh-CN" sz="1400" b="0" i="0" u="none" strike="noStrike" cap="none" normalizeH="0" baseline="0" dirty="0">
                <a:ln>
                  <a:noFill/>
                </a:ln>
                <a:solidFill>
                  <a:srgbClr val="A9B7C6"/>
                </a:solidFill>
                <a:effectLst/>
                <a:latin typeface="Consolas" panose="020B0609020204030204" pitchFamily="49" charset="0"/>
              </a:rPr>
              <a:t>.parse(componentScan</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sourceClass.getMetadata().getClassName())</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808080"/>
                </a:solidFill>
                <a:effectLst/>
                <a:latin typeface="Consolas" panose="020B0609020204030204" pitchFamily="49" charset="0"/>
              </a:rPr>
              <a:t>// Check the set of scanned definitions for any further config classes and parse recursively if needed</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for </a:t>
            </a:r>
            <a:r>
              <a:rPr kumimoji="0" lang="zh-CN" altLang="zh-CN" sz="1400" b="0" i="0" u="none" strike="noStrike" cap="none" normalizeH="0" baseline="0" dirty="0">
                <a:ln>
                  <a:noFill/>
                </a:ln>
                <a:solidFill>
                  <a:srgbClr val="A9B7C6"/>
                </a:solidFill>
                <a:effectLst/>
                <a:latin typeface="Consolas" panose="020B0609020204030204" pitchFamily="49" charset="0"/>
              </a:rPr>
              <a:t>(BeanDefinitionHolder holder : scannedBeanDefinitions) {</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if </a:t>
            </a:r>
            <a:r>
              <a:rPr kumimoji="0" lang="zh-CN" altLang="zh-CN" sz="1400" b="0" i="0" u="none" strike="noStrike" cap="none" normalizeH="0" baseline="0" dirty="0">
                <a:ln>
                  <a:noFill/>
                </a:ln>
                <a:solidFill>
                  <a:srgbClr val="A9B7C6"/>
                </a:solidFill>
                <a:effectLst/>
                <a:latin typeface="Consolas" panose="020B0609020204030204" pitchFamily="49" charset="0"/>
              </a:rPr>
              <a:t>(ConfigurationClassUtils.</a:t>
            </a:r>
            <a:r>
              <a:rPr kumimoji="0" lang="zh-CN" altLang="zh-CN" sz="1400" b="0" i="1" u="none" strike="noStrike" cap="none" normalizeH="0" baseline="0" dirty="0">
                <a:ln>
                  <a:noFill/>
                </a:ln>
                <a:solidFill>
                  <a:srgbClr val="A9B7C6"/>
                </a:solidFill>
                <a:effectLst/>
                <a:latin typeface="Consolas" panose="020B0609020204030204" pitchFamily="49" charset="0"/>
              </a:rPr>
              <a:t>checkConfigurationClassCandidate</a:t>
            </a:r>
            <a:r>
              <a:rPr kumimoji="0" lang="zh-CN" altLang="zh-CN" sz="1400" b="0" i="0" u="none" strike="noStrike" cap="none" normalizeH="0" baseline="0" dirty="0">
                <a:ln>
                  <a:noFill/>
                </a:ln>
                <a:solidFill>
                  <a:srgbClr val="A9B7C6"/>
                </a:solidFill>
                <a:effectLst/>
                <a:latin typeface="Consolas" panose="020B0609020204030204" pitchFamily="49" charset="0"/>
              </a:rPr>
              <a:t>(bdCand</a:t>
            </a:r>
            <a:r>
              <a:rPr kumimoji="0" lang="zh-CN" altLang="zh-CN" sz="1400" b="0" i="0" u="none" strike="noStrike" cap="none" normalizeH="0" baseline="0" dirty="0">
                <a:ln>
                  <a:noFill/>
                </a:ln>
                <a:solidFill>
                  <a:srgbClr val="CC7832"/>
                </a:solidFill>
                <a:effectLst/>
                <a:latin typeface="Consolas" panose="020B0609020204030204" pitchFamily="49" charset="0"/>
              </a:rPr>
              <a:t>, 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metadataReaderFactory</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parse(bdCand.getBeanClassName()</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holder.getBeanName())</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8070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第五步：刷新应用上下文（重点）</a:t>
            </a:r>
            <a:endParaRPr lang="zh-CN" altLang="en-US" cap="none" dirty="0">
              <a:latin typeface="Microsoft YaHei UI" panose="020B0503020204020204" pitchFamily="34" charset="-122"/>
              <a:ea typeface="Microsoft YaHei UI" panose="020B0503020204020204" pitchFamily="34" charset="-122"/>
            </a:endParaRPr>
          </a:p>
        </p:txBody>
      </p:sp>
      <p:sp>
        <p:nvSpPr>
          <p:cNvPr id="5" name="文本框 4">
            <a:extLst>
              <a:ext uri="{FF2B5EF4-FFF2-40B4-BE49-F238E27FC236}">
                <a16:creationId xmlns:a16="http://schemas.microsoft.com/office/drawing/2014/main" id="{76BC20DC-AF12-448C-BCA4-8FE70D15A08C}"/>
              </a:ext>
            </a:extLst>
          </p:cNvPr>
          <p:cNvSpPr txBox="1"/>
          <p:nvPr/>
        </p:nvSpPr>
        <p:spPr>
          <a:xfrm>
            <a:off x="812800" y="1981299"/>
            <a:ext cx="3429000" cy="461665"/>
          </a:xfrm>
          <a:prstGeom prst="rect">
            <a:avLst/>
          </a:prstGeom>
          <a:noFill/>
        </p:spPr>
        <p:txBody>
          <a:bodyPr wrap="square" rtlCol="0">
            <a:spAutoFit/>
          </a:bodyPr>
          <a:lstStyle/>
          <a:p>
            <a:r>
              <a:rPr lang="en-US" altLang="zh-CN" sz="2400" dirty="0"/>
              <a:t>@</a:t>
            </a:r>
            <a:r>
              <a:rPr lang="en-US" altLang="zh-CN" sz="2400" dirty="0" err="1"/>
              <a:t>ComponentScan</a:t>
            </a:r>
            <a:endParaRPr lang="zh-CN" altLang="en-US" sz="2400" dirty="0"/>
          </a:p>
        </p:txBody>
      </p:sp>
      <p:sp>
        <p:nvSpPr>
          <p:cNvPr id="3" name="Rectangle 1">
            <a:extLst>
              <a:ext uri="{FF2B5EF4-FFF2-40B4-BE49-F238E27FC236}">
                <a16:creationId xmlns:a16="http://schemas.microsoft.com/office/drawing/2014/main" id="{19CDD2F1-3034-4E05-810F-78D828969664}"/>
              </a:ext>
            </a:extLst>
          </p:cNvPr>
          <p:cNvSpPr>
            <a:spLocks noChangeArrowheads="1"/>
          </p:cNvSpPr>
          <p:nvPr/>
        </p:nvSpPr>
        <p:spPr bwMode="auto">
          <a:xfrm>
            <a:off x="215900" y="2579046"/>
            <a:ext cx="11760200"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400" b="0" i="0" u="none" strike="noStrike" cap="none" normalizeH="0" baseline="0" dirty="0">
                <a:ln>
                  <a:noFill/>
                </a:ln>
                <a:solidFill>
                  <a:srgbClr val="CC7832"/>
                </a:solidFill>
                <a:effectLst/>
                <a:latin typeface="Consolas" panose="020B0609020204030204" pitchFamily="49" charset="0"/>
              </a:rPr>
              <a:t>public </a:t>
            </a:r>
            <a:r>
              <a:rPr kumimoji="0" lang="zh-CN" altLang="zh-CN" sz="1400" b="0" i="0" u="none" strike="noStrike" cap="none" normalizeH="0" baseline="0" dirty="0">
                <a:ln>
                  <a:noFill/>
                </a:ln>
                <a:solidFill>
                  <a:srgbClr val="A9B7C6"/>
                </a:solidFill>
                <a:effectLst/>
                <a:latin typeface="Consolas" panose="020B0609020204030204" pitchFamily="49" charset="0"/>
              </a:rPr>
              <a:t>Set&lt;BeanDefinitionHolder&gt; </a:t>
            </a:r>
            <a:r>
              <a:rPr kumimoji="0" lang="zh-CN" altLang="zh-CN" sz="1400" b="0" i="0" u="none" strike="noStrike" cap="none" normalizeH="0" baseline="0" dirty="0">
                <a:ln>
                  <a:noFill/>
                </a:ln>
                <a:solidFill>
                  <a:srgbClr val="FFC66D"/>
                </a:solidFill>
                <a:effectLst/>
                <a:latin typeface="Consolas" panose="020B0609020204030204" pitchFamily="49" charset="0"/>
              </a:rPr>
              <a:t>parse</a:t>
            </a:r>
            <a:r>
              <a:rPr kumimoji="0" lang="zh-CN" altLang="zh-CN" sz="1400" b="0" i="0" u="none" strike="noStrike" cap="none" normalizeH="0" baseline="0" dirty="0">
                <a:ln>
                  <a:noFill/>
                </a:ln>
                <a:solidFill>
                  <a:srgbClr val="A9B7C6"/>
                </a:solidFill>
                <a:effectLst/>
                <a:latin typeface="Consolas" panose="020B0609020204030204" pitchFamily="49" charset="0"/>
              </a:rPr>
              <a:t>(AnnotationAttributes componentScan</a:t>
            </a:r>
            <a:r>
              <a:rPr kumimoji="0" lang="zh-CN" altLang="zh-CN" sz="1400" b="0" i="0" u="none" strike="noStrike" cap="none" normalizeH="0" baseline="0" dirty="0">
                <a:ln>
                  <a:noFill/>
                </a:ln>
                <a:solidFill>
                  <a:srgbClr val="CC7832"/>
                </a:solidFill>
                <a:effectLst/>
                <a:latin typeface="Consolas" panose="020B0609020204030204" pitchFamily="49" charset="0"/>
              </a:rPr>
              <a:t>, final </a:t>
            </a:r>
            <a:r>
              <a:rPr kumimoji="0" lang="zh-CN" altLang="zh-CN" sz="1400" b="0" i="0" u="none" strike="noStrike" cap="none" normalizeH="0" baseline="0" dirty="0">
                <a:ln>
                  <a:noFill/>
                </a:ln>
                <a:solidFill>
                  <a:srgbClr val="A9B7C6"/>
                </a:solidFill>
                <a:effectLst/>
                <a:latin typeface="Consolas" panose="020B0609020204030204" pitchFamily="49" charset="0"/>
              </a:rPr>
              <a:t>String declaringClass)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en-US" altLang="zh-CN" sz="1400" b="0" i="0" u="none" strike="noStrike" cap="none" normalizeH="0" baseline="0" dirty="0">
                <a:ln>
                  <a:noFill/>
                </a:ln>
                <a:solidFill>
                  <a:srgbClr val="A9B7C6"/>
                </a:solidFill>
                <a:effectLst/>
                <a:latin typeface="Consolas" panose="020B0609020204030204" pitchFamily="49" charset="0"/>
              </a:rPr>
              <a:t>   </a:t>
            </a:r>
            <a:r>
              <a:rPr lang="en-US" altLang="zh-CN" sz="1400" dirty="0">
                <a:solidFill>
                  <a:srgbClr val="00B050"/>
                </a:solidFill>
                <a:latin typeface="Consolas" panose="020B0609020204030204" pitchFamily="49" charset="0"/>
              </a:rPr>
              <a:t>//...</a:t>
            </a:r>
          </a:p>
          <a:p>
            <a:pPr lvl="0" defTabSz="914400" eaLnBrk="0" fontAlgn="base" hangingPunct="0">
              <a:spcBef>
                <a:spcPct val="0"/>
              </a:spcBef>
              <a:spcAft>
                <a:spcPct val="0"/>
              </a:spcAft>
            </a:pP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读取</a:t>
            </a:r>
            <a:r>
              <a:rPr lang="en-US" altLang="zh-CN" sz="1400" dirty="0" err="1">
                <a:solidFill>
                  <a:srgbClr val="00B050"/>
                </a:solidFill>
                <a:latin typeface="Consolas" panose="020B0609020204030204" pitchFamily="49" charset="0"/>
              </a:rPr>
              <a:t>basePackages</a:t>
            </a:r>
            <a:r>
              <a:rPr lang="zh-CN" altLang="en-US" sz="1400" dirty="0">
                <a:solidFill>
                  <a:srgbClr val="00B050"/>
                </a:solidFill>
                <a:latin typeface="Consolas" panose="020B0609020204030204" pitchFamily="49" charset="0"/>
              </a:rPr>
              <a:t>中的指定包路径</a:t>
            </a:r>
            <a:endParaRPr lang="en-US" altLang="zh-CN" sz="1400" dirty="0">
              <a:solidFill>
                <a:srgbClr val="00B050"/>
              </a:solidFill>
              <a:latin typeface="Consolas" panose="020B0609020204030204" pitchFamily="49" charset="0"/>
            </a:endParaRPr>
          </a:p>
          <a:p>
            <a:pPr defTabSz="914400" eaLnBrk="0" fontAlgn="base" hangingPunct="0">
              <a:spcBef>
                <a:spcPct val="0"/>
              </a:spcBef>
              <a:spcAft>
                <a:spcPct val="0"/>
              </a:spcAft>
            </a:pPr>
            <a:r>
              <a:rPr lang="en-US" altLang="zh-CN" sz="1400" dirty="0">
                <a:solidFill>
                  <a:srgbClr val="A9B7C6"/>
                </a:solidFill>
                <a:latin typeface="Consolas" panose="020B0609020204030204" pitchFamily="49" charset="0"/>
              </a:rPr>
              <a:t>   </a:t>
            </a:r>
            <a:r>
              <a:rPr lang="zh-CN" altLang="zh-CN" sz="1400" dirty="0">
                <a:solidFill>
                  <a:srgbClr val="A9B7C6"/>
                </a:solidFill>
                <a:latin typeface="Consolas" panose="020B0609020204030204" pitchFamily="49" charset="0"/>
              </a:rPr>
              <a:t>Set&lt;String&gt; basePackages = </a:t>
            </a:r>
            <a:r>
              <a:rPr lang="zh-CN" altLang="zh-CN" sz="1400" dirty="0">
                <a:solidFill>
                  <a:srgbClr val="CC7832"/>
                </a:solidFill>
                <a:latin typeface="Consolas" panose="020B0609020204030204" pitchFamily="49" charset="0"/>
              </a:rPr>
              <a:t>new </a:t>
            </a:r>
            <a:r>
              <a:rPr lang="zh-CN" altLang="zh-CN" sz="1400" dirty="0">
                <a:solidFill>
                  <a:srgbClr val="A9B7C6"/>
                </a:solidFill>
                <a:latin typeface="Consolas" panose="020B0609020204030204" pitchFamily="49" charset="0"/>
              </a:rPr>
              <a:t>LinkedHashSet&lt;&gt;()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en-US"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String[] basePackagesArray = componentScan.getStringArray(</a:t>
            </a:r>
            <a:r>
              <a:rPr lang="zh-CN" altLang="zh-CN" sz="1400" dirty="0">
                <a:solidFill>
                  <a:srgbClr val="6A8759"/>
                </a:solidFill>
                <a:latin typeface="Consolas" panose="020B0609020204030204" pitchFamily="49" charset="0"/>
              </a:rPr>
              <a:t>"basePackages"</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en-US" altLang="zh-CN" sz="1400" dirty="0">
                <a:solidFill>
                  <a:srgbClr val="CC7832"/>
                </a:solidFill>
                <a:latin typeface="Consolas" panose="020B0609020204030204" pitchFamily="49" charset="0"/>
              </a:rPr>
              <a:t>   </a:t>
            </a:r>
            <a:r>
              <a:rPr lang="zh-CN" altLang="zh-CN" sz="1400" dirty="0">
                <a:solidFill>
                  <a:srgbClr val="CC7832"/>
                </a:solidFill>
                <a:latin typeface="Consolas" panose="020B0609020204030204" pitchFamily="49" charset="0"/>
              </a:rPr>
              <a:t>for </a:t>
            </a:r>
            <a:r>
              <a:rPr lang="zh-CN" altLang="zh-CN" sz="1400" dirty="0">
                <a:solidFill>
                  <a:srgbClr val="A9B7C6"/>
                </a:solidFill>
                <a:latin typeface="Consolas" panose="020B0609020204030204" pitchFamily="49" charset="0"/>
              </a:rPr>
              <a:t>(String pkg : basePackagesArray) {</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a:t>
            </a:r>
            <a:r>
              <a:rPr lang="en-US" altLang="zh-CN" sz="1400" dirty="0">
                <a:solidFill>
                  <a:srgbClr val="A9B7C6"/>
                </a:solidFill>
                <a:latin typeface="Consolas" panose="020B0609020204030204" pitchFamily="49" charset="0"/>
              </a:rPr>
              <a:t>   </a:t>
            </a:r>
            <a:r>
              <a:rPr lang="zh-CN" altLang="zh-CN" sz="1400" dirty="0">
                <a:solidFill>
                  <a:srgbClr val="A9B7C6"/>
                </a:solidFill>
                <a:latin typeface="Consolas" panose="020B0609020204030204" pitchFamily="49" charset="0"/>
              </a:rPr>
              <a:t>String[] tokenized = StringUtils.</a:t>
            </a:r>
            <a:r>
              <a:rPr lang="zh-CN" altLang="zh-CN" sz="1400" i="1" dirty="0">
                <a:solidFill>
                  <a:srgbClr val="A9B7C6"/>
                </a:solidFill>
                <a:latin typeface="Consolas" panose="020B0609020204030204" pitchFamily="49" charset="0"/>
              </a:rPr>
              <a:t>tokenizeToStringArray</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this</a:t>
            </a:r>
            <a:r>
              <a:rPr lang="zh-CN" altLang="zh-CN" sz="1400" dirty="0">
                <a:solidFill>
                  <a:srgbClr val="A9B7C6"/>
                </a:solidFill>
                <a:latin typeface="Consolas" panose="020B0609020204030204" pitchFamily="49" charset="0"/>
              </a:rPr>
              <a:t>.</a:t>
            </a:r>
            <a:r>
              <a:rPr lang="zh-CN" altLang="zh-CN" sz="1400" dirty="0">
                <a:solidFill>
                  <a:srgbClr val="9876AA"/>
                </a:solidFill>
                <a:latin typeface="Consolas" panose="020B0609020204030204" pitchFamily="49" charset="0"/>
              </a:rPr>
              <a:t>environment</a:t>
            </a:r>
            <a:r>
              <a:rPr lang="zh-CN" altLang="zh-CN" sz="1400" dirty="0">
                <a:solidFill>
                  <a:srgbClr val="A9B7C6"/>
                </a:solidFill>
                <a:latin typeface="Consolas" panose="020B0609020204030204" pitchFamily="49" charset="0"/>
              </a:rPr>
              <a:t>.resolvePlaceholders(pkg)</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ConfigurableApplicationContext.</a:t>
            </a:r>
            <a:r>
              <a:rPr lang="zh-CN" altLang="zh-CN" sz="1400" i="1" dirty="0">
                <a:solidFill>
                  <a:srgbClr val="9876AA"/>
                </a:solidFill>
                <a:latin typeface="Consolas" panose="020B0609020204030204" pitchFamily="49" charset="0"/>
              </a:rPr>
              <a:t>CONFIG_LOCATION_DELIMITERS</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en-US"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Collections.</a:t>
            </a:r>
            <a:r>
              <a:rPr lang="zh-CN" altLang="zh-CN" sz="1400" i="1" dirty="0">
                <a:solidFill>
                  <a:srgbClr val="A9B7C6"/>
                </a:solidFill>
                <a:latin typeface="Consolas" panose="020B0609020204030204" pitchFamily="49" charset="0"/>
              </a:rPr>
              <a:t>addAll</a:t>
            </a:r>
            <a:r>
              <a:rPr lang="zh-CN" altLang="zh-CN" sz="1400" dirty="0">
                <a:solidFill>
                  <a:srgbClr val="A9B7C6"/>
                </a:solidFill>
                <a:latin typeface="Consolas" panose="020B0609020204030204" pitchFamily="49" charset="0"/>
              </a:rPr>
              <a:t>(basePackages</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tokenized)</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en-US"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if </a:t>
            </a:r>
            <a:r>
              <a:rPr kumimoji="0" lang="zh-CN" altLang="zh-CN" sz="1400" b="0" i="0" u="none" strike="noStrike" cap="none" normalizeH="0" baseline="0" dirty="0">
                <a:ln>
                  <a:noFill/>
                </a:ln>
                <a:solidFill>
                  <a:srgbClr val="A9B7C6"/>
                </a:solidFill>
                <a:effectLst/>
                <a:latin typeface="Consolas" panose="020B0609020204030204" pitchFamily="49" charset="0"/>
              </a:rPr>
              <a:t>(basePackages.isEmpty())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basePackages.add(ClassUtils.</a:t>
            </a:r>
            <a:r>
              <a:rPr kumimoji="0" lang="zh-CN" altLang="zh-CN" sz="1400" b="0" i="1" u="none" strike="noStrike" cap="none" normalizeH="0" baseline="0" dirty="0">
                <a:ln>
                  <a:noFill/>
                </a:ln>
                <a:solidFill>
                  <a:srgbClr val="A9B7C6"/>
                </a:solidFill>
                <a:effectLst/>
                <a:latin typeface="Consolas" panose="020B0609020204030204" pitchFamily="49" charset="0"/>
              </a:rPr>
              <a:t>getPackageName</a:t>
            </a:r>
            <a:r>
              <a:rPr kumimoji="0" lang="zh-CN" altLang="zh-CN" sz="1400" b="0" i="0" u="none" strike="noStrike" cap="none" normalizeH="0" baseline="0" dirty="0">
                <a:ln>
                  <a:noFill/>
                </a:ln>
                <a:solidFill>
                  <a:srgbClr val="A9B7C6"/>
                </a:solidFill>
                <a:effectLst/>
                <a:latin typeface="Consolas" panose="020B0609020204030204" pitchFamily="49" charset="0"/>
              </a:rPr>
              <a:t>(declaringClass))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return </a:t>
            </a:r>
            <a:r>
              <a:rPr kumimoji="0" lang="zh-CN" altLang="zh-CN" sz="1400" b="0" i="0" u="none" strike="noStrike" cap="none" normalizeH="0" baseline="0" dirty="0">
                <a:ln>
                  <a:noFill/>
                </a:ln>
                <a:solidFill>
                  <a:srgbClr val="A9B7C6"/>
                </a:solidFill>
                <a:effectLst/>
                <a:latin typeface="Consolas" panose="020B0609020204030204" pitchFamily="49" charset="0"/>
              </a:rPr>
              <a:t>scanner.doScan(StringUtils.</a:t>
            </a:r>
            <a:r>
              <a:rPr kumimoji="0" lang="zh-CN" altLang="zh-CN" sz="1400" b="0" i="1" u="none" strike="noStrike" cap="none" normalizeH="0" baseline="0" dirty="0">
                <a:ln>
                  <a:noFill/>
                </a:ln>
                <a:solidFill>
                  <a:srgbClr val="A9B7C6"/>
                </a:solidFill>
                <a:effectLst/>
                <a:latin typeface="Consolas" panose="020B0609020204030204" pitchFamily="49" charset="0"/>
              </a:rPr>
              <a:t>toStringArray</a:t>
            </a:r>
            <a:r>
              <a:rPr kumimoji="0" lang="zh-CN" altLang="zh-CN" sz="1400" b="0" i="0" u="none" strike="noStrike" cap="none" normalizeH="0" baseline="0" dirty="0">
                <a:ln>
                  <a:noFill/>
                </a:ln>
                <a:solidFill>
                  <a:srgbClr val="A9B7C6"/>
                </a:solidFill>
                <a:effectLst/>
                <a:latin typeface="Consolas" panose="020B0609020204030204" pitchFamily="49" charset="0"/>
              </a:rPr>
              <a:t>(basePackages))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030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第五步：刷新应用上下文（重点）</a:t>
            </a:r>
            <a:endParaRPr lang="zh-CN" altLang="en-US" cap="none" dirty="0">
              <a:latin typeface="Microsoft YaHei UI" panose="020B0503020204020204" pitchFamily="34" charset="-122"/>
              <a:ea typeface="Microsoft YaHei UI" panose="020B0503020204020204" pitchFamily="34" charset="-122"/>
            </a:endParaRPr>
          </a:p>
        </p:txBody>
      </p:sp>
      <p:sp>
        <p:nvSpPr>
          <p:cNvPr id="5" name="文本框 4">
            <a:extLst>
              <a:ext uri="{FF2B5EF4-FFF2-40B4-BE49-F238E27FC236}">
                <a16:creationId xmlns:a16="http://schemas.microsoft.com/office/drawing/2014/main" id="{76BC20DC-AF12-448C-BCA4-8FE70D15A08C}"/>
              </a:ext>
            </a:extLst>
          </p:cNvPr>
          <p:cNvSpPr txBox="1"/>
          <p:nvPr/>
        </p:nvSpPr>
        <p:spPr>
          <a:xfrm>
            <a:off x="812800" y="1981299"/>
            <a:ext cx="3429000" cy="461665"/>
          </a:xfrm>
          <a:prstGeom prst="rect">
            <a:avLst/>
          </a:prstGeom>
          <a:noFill/>
        </p:spPr>
        <p:txBody>
          <a:bodyPr wrap="square" rtlCol="0">
            <a:spAutoFit/>
          </a:bodyPr>
          <a:lstStyle/>
          <a:p>
            <a:r>
              <a:rPr lang="en-US" altLang="zh-CN" sz="2400" dirty="0"/>
              <a:t>@</a:t>
            </a:r>
            <a:r>
              <a:rPr lang="en-US" altLang="zh-CN" sz="2400" dirty="0" err="1"/>
              <a:t>ComponentScan</a:t>
            </a:r>
            <a:endParaRPr lang="zh-CN" altLang="en-US" sz="2400" dirty="0"/>
          </a:p>
        </p:txBody>
      </p:sp>
      <p:sp>
        <p:nvSpPr>
          <p:cNvPr id="6" name="Rectangle 2">
            <a:extLst>
              <a:ext uri="{FF2B5EF4-FFF2-40B4-BE49-F238E27FC236}">
                <a16:creationId xmlns:a16="http://schemas.microsoft.com/office/drawing/2014/main" id="{89C4DCBD-7F01-4B05-B26E-9B02BD7D5D90}"/>
              </a:ext>
            </a:extLst>
          </p:cNvPr>
          <p:cNvSpPr>
            <a:spLocks noChangeArrowheads="1"/>
          </p:cNvSpPr>
          <p:nvPr/>
        </p:nvSpPr>
        <p:spPr bwMode="auto">
          <a:xfrm>
            <a:off x="565150" y="2442964"/>
            <a:ext cx="11061700" cy="418576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Consolas" panose="020B0609020204030204" pitchFamily="49" charset="0"/>
              </a:rPr>
              <a:t>protected </a:t>
            </a:r>
            <a:r>
              <a:rPr kumimoji="0" lang="zh-CN" altLang="zh-CN" sz="1400" b="0" i="0" u="none" strike="noStrike" cap="none" normalizeH="0" baseline="0" dirty="0">
                <a:ln>
                  <a:noFill/>
                </a:ln>
                <a:solidFill>
                  <a:srgbClr val="A9B7C6"/>
                </a:solidFill>
                <a:effectLst/>
                <a:latin typeface="Consolas" panose="020B0609020204030204" pitchFamily="49" charset="0"/>
              </a:rPr>
              <a:t>Set&lt;BeanDefinitionHolder&gt; </a:t>
            </a:r>
            <a:r>
              <a:rPr kumimoji="0" lang="zh-CN" altLang="zh-CN" sz="1400" b="0" i="0" u="none" strike="noStrike" cap="none" normalizeH="0" baseline="0" dirty="0">
                <a:ln>
                  <a:noFill/>
                </a:ln>
                <a:solidFill>
                  <a:srgbClr val="FFC66D"/>
                </a:solidFill>
                <a:effectLst/>
                <a:latin typeface="Consolas" panose="020B0609020204030204" pitchFamily="49" charset="0"/>
              </a:rPr>
              <a:t>doScan</a:t>
            </a:r>
            <a:r>
              <a:rPr kumimoji="0" lang="zh-CN" altLang="zh-CN" sz="1400" b="0" i="0" u="none" strike="noStrike" cap="none" normalizeH="0" baseline="0" dirty="0">
                <a:ln>
                  <a:noFill/>
                </a:ln>
                <a:solidFill>
                  <a:srgbClr val="A9B7C6"/>
                </a:solidFill>
                <a:effectLst/>
                <a:latin typeface="Consolas" panose="020B0609020204030204" pitchFamily="49" charset="0"/>
              </a:rPr>
              <a:t>(String... basePackages)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en-US"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Set&lt;BeanDefinitionHolder&gt; beanDefinitions = </a:t>
            </a:r>
            <a:r>
              <a:rPr kumimoji="0" lang="zh-CN" altLang="zh-CN" sz="1400" b="0" i="0" u="none" strike="noStrike" cap="none" normalizeH="0" baseline="0" dirty="0">
                <a:ln>
                  <a:noFill/>
                </a:ln>
                <a:solidFill>
                  <a:srgbClr val="CC7832"/>
                </a:solidFill>
                <a:effectLst/>
                <a:latin typeface="Consolas" panose="020B0609020204030204" pitchFamily="49" charset="0"/>
              </a:rPr>
              <a:t>new </a:t>
            </a:r>
            <a:r>
              <a:rPr kumimoji="0" lang="zh-CN" altLang="zh-CN" sz="1400" b="0" i="0" u="none" strike="noStrike" cap="none" normalizeH="0" baseline="0" dirty="0">
                <a:ln>
                  <a:noFill/>
                </a:ln>
                <a:solidFill>
                  <a:srgbClr val="A9B7C6"/>
                </a:solidFill>
                <a:effectLst/>
                <a:latin typeface="Consolas" panose="020B0609020204030204" pitchFamily="49" charset="0"/>
              </a:rPr>
              <a:t>LinkedHashSet&lt;&gt;()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for </a:t>
            </a:r>
            <a:r>
              <a:rPr kumimoji="0" lang="zh-CN" altLang="zh-CN" sz="1400" b="0" i="0" u="none" strike="noStrike" cap="none" normalizeH="0" baseline="0" dirty="0">
                <a:ln>
                  <a:noFill/>
                </a:ln>
                <a:solidFill>
                  <a:srgbClr val="A9B7C6"/>
                </a:solidFill>
                <a:effectLst/>
                <a:latin typeface="Consolas" panose="020B0609020204030204" pitchFamily="49" charset="0"/>
              </a:rPr>
              <a:t>(String basePackage : basePackages) {</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扫描包路径下的所有需要具有</a:t>
            </a:r>
            <a:r>
              <a:rPr lang="en-US" altLang="zh-CN" sz="1400" dirty="0">
                <a:solidFill>
                  <a:srgbClr val="00B050"/>
                </a:solidFill>
                <a:latin typeface="Consolas" panose="020B0609020204030204" pitchFamily="49" charset="0"/>
              </a:rPr>
              <a:t>@Component</a:t>
            </a:r>
            <a:r>
              <a:rPr lang="zh-CN" altLang="en-US" sz="1400" dirty="0">
                <a:solidFill>
                  <a:srgbClr val="00B050"/>
                </a:solidFill>
                <a:latin typeface="Consolas" panose="020B0609020204030204" pitchFamily="49" charset="0"/>
              </a:rPr>
              <a:t>注解的类并解析成</a:t>
            </a:r>
            <a:r>
              <a:rPr lang="en-US" altLang="zh-CN" sz="1400" dirty="0" err="1">
                <a:solidFill>
                  <a:srgbClr val="00B050"/>
                </a:solidFill>
                <a:latin typeface="Consolas" panose="020B0609020204030204" pitchFamily="49" charset="0"/>
              </a:rPr>
              <a:t>BeanDefinition</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Set&lt;BeanDefinition&gt; candidates = findCandidateComponents(basePackage)</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for </a:t>
            </a:r>
            <a:r>
              <a:rPr kumimoji="0" lang="zh-CN" altLang="zh-CN" sz="1400" b="0" i="0" u="none" strike="noStrike" cap="none" normalizeH="0" baseline="0" dirty="0">
                <a:ln>
                  <a:noFill/>
                </a:ln>
                <a:solidFill>
                  <a:srgbClr val="A9B7C6"/>
                </a:solidFill>
                <a:effectLst/>
                <a:latin typeface="Consolas" panose="020B0609020204030204" pitchFamily="49" charset="0"/>
              </a:rPr>
              <a:t>(BeanDefinition candidate : candidates)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ScopeMetadata scopeMetadata = </a:t>
            </a:r>
            <a:r>
              <a:rPr kumimoji="0" lang="zh-CN" altLang="zh-CN" sz="1400" b="0" i="0" u="none" strike="noStrike" cap="none" normalizeH="0" baseline="0" dirty="0">
                <a:ln>
                  <a:noFill/>
                </a:ln>
                <a:solidFill>
                  <a:srgbClr val="CC7832"/>
                </a:solidFill>
                <a:effectLst/>
                <a:latin typeface="Consolas" panose="020B0609020204030204" pitchFamily="49" charset="0"/>
              </a:rPr>
              <a:t>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scopeMetadataResolver</a:t>
            </a:r>
            <a:r>
              <a:rPr kumimoji="0" lang="zh-CN" altLang="zh-CN" sz="1400" b="0" i="0" u="none" strike="noStrike" cap="none" normalizeH="0" baseline="0" dirty="0">
                <a:ln>
                  <a:noFill/>
                </a:ln>
                <a:solidFill>
                  <a:srgbClr val="A9B7C6"/>
                </a:solidFill>
                <a:effectLst/>
                <a:latin typeface="Consolas" panose="020B0609020204030204" pitchFamily="49" charset="0"/>
              </a:rPr>
              <a:t>.resolveScopeMetadata(candidate)</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candidate.setScope(scopeMetadata.getScopeName())</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String beanName = </a:t>
            </a:r>
            <a:r>
              <a:rPr kumimoji="0" lang="zh-CN" altLang="zh-CN" sz="1400" b="0" i="0" u="none" strike="noStrike" cap="none" normalizeH="0" baseline="0" dirty="0">
                <a:ln>
                  <a:noFill/>
                </a:ln>
                <a:solidFill>
                  <a:srgbClr val="CC7832"/>
                </a:solidFill>
                <a:effectLst/>
                <a:latin typeface="Consolas" panose="020B0609020204030204" pitchFamily="49" charset="0"/>
              </a:rPr>
              <a:t>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beanNameGenerator</a:t>
            </a:r>
            <a:r>
              <a:rPr kumimoji="0" lang="zh-CN" altLang="zh-CN" sz="1400" b="0" i="0" u="none" strike="noStrike" cap="none" normalizeH="0" baseline="0" dirty="0">
                <a:ln>
                  <a:noFill/>
                </a:ln>
                <a:solidFill>
                  <a:srgbClr val="A9B7C6"/>
                </a:solidFill>
                <a:effectLst/>
                <a:latin typeface="Consolas" panose="020B0609020204030204" pitchFamily="49" charset="0"/>
              </a:rPr>
              <a:t>.generateBeanName(candidate</a:t>
            </a:r>
            <a:r>
              <a:rPr kumimoji="0" lang="zh-CN" altLang="zh-CN" sz="1400" b="0" i="0" u="none" strike="noStrike" cap="none" normalizeH="0" baseline="0" dirty="0">
                <a:ln>
                  <a:noFill/>
                </a:ln>
                <a:solidFill>
                  <a:srgbClr val="CC7832"/>
                </a:solidFill>
                <a:effectLst/>
                <a:latin typeface="Consolas" panose="020B0609020204030204" pitchFamily="49" charset="0"/>
              </a:rPr>
              <a:t>, 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registry</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if </a:t>
            </a:r>
            <a:r>
              <a:rPr kumimoji="0" lang="zh-CN" altLang="zh-CN" sz="1400" b="0" i="0" u="none" strike="noStrike" cap="none" normalizeH="0" baseline="0" dirty="0">
                <a:ln>
                  <a:noFill/>
                </a:ln>
                <a:solidFill>
                  <a:srgbClr val="A9B7C6"/>
                </a:solidFill>
                <a:effectLst/>
                <a:latin typeface="Consolas" panose="020B0609020204030204" pitchFamily="49" charset="0"/>
              </a:rPr>
              <a:t>(checkCandidate(beanName</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candidate)) {</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en-US" altLang="zh-CN" sz="1400" b="0" i="0" u="none" strike="noStrike" cap="none" normalizeH="0" baseline="0" dirty="0">
                <a:ln>
                  <a:noFill/>
                </a:ln>
                <a:solidFill>
                  <a:srgbClr val="A9B7C6"/>
                </a:solidFill>
                <a:effectLst/>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将</a:t>
            </a:r>
            <a:r>
              <a:rPr lang="en-US" altLang="zh-CN" sz="1400" dirty="0">
                <a:solidFill>
                  <a:srgbClr val="00B050"/>
                </a:solidFill>
                <a:latin typeface="Consolas" panose="020B0609020204030204" pitchFamily="49" charset="0"/>
              </a:rPr>
              <a:t>Bean</a:t>
            </a:r>
            <a:r>
              <a:rPr lang="zh-CN" altLang="en-US" sz="1400" dirty="0">
                <a:solidFill>
                  <a:srgbClr val="00B050"/>
                </a:solidFill>
                <a:latin typeface="Consolas" panose="020B0609020204030204" pitchFamily="49" charset="0"/>
              </a:rPr>
              <a:t>注册到容器中</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registerBeanDefinition(definitionHolder</a:t>
            </a:r>
            <a:r>
              <a:rPr kumimoji="0" lang="zh-CN" altLang="zh-CN" sz="1400" b="0" i="0" u="none" strike="noStrike" cap="none" normalizeH="0" baseline="0" dirty="0">
                <a:ln>
                  <a:noFill/>
                </a:ln>
                <a:solidFill>
                  <a:srgbClr val="CC7832"/>
                </a:solidFill>
                <a:effectLst/>
                <a:latin typeface="Consolas" panose="020B0609020204030204" pitchFamily="49" charset="0"/>
              </a:rPr>
              <a:t>, 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registry</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return </a:t>
            </a:r>
            <a:r>
              <a:rPr kumimoji="0" lang="zh-CN" altLang="zh-CN" sz="1400" b="0" i="0" u="none" strike="noStrike" cap="none" normalizeH="0" baseline="0" dirty="0">
                <a:ln>
                  <a:noFill/>
                </a:ln>
                <a:solidFill>
                  <a:srgbClr val="A9B7C6"/>
                </a:solidFill>
                <a:effectLst/>
                <a:latin typeface="Consolas" panose="020B0609020204030204" pitchFamily="49" charset="0"/>
              </a:rPr>
              <a:t>beanDefinitions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9628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第五步：刷新应用上下文（重点）</a:t>
            </a:r>
            <a:endParaRPr lang="zh-CN" altLang="en-US" cap="none" dirty="0">
              <a:latin typeface="Microsoft YaHei UI" panose="020B0503020204020204" pitchFamily="34" charset="-122"/>
              <a:ea typeface="Microsoft YaHei UI" panose="020B0503020204020204" pitchFamily="34" charset="-122"/>
            </a:endParaRPr>
          </a:p>
        </p:txBody>
      </p:sp>
      <p:sp>
        <p:nvSpPr>
          <p:cNvPr id="5" name="文本框 4">
            <a:extLst>
              <a:ext uri="{FF2B5EF4-FFF2-40B4-BE49-F238E27FC236}">
                <a16:creationId xmlns:a16="http://schemas.microsoft.com/office/drawing/2014/main" id="{76BC20DC-AF12-448C-BCA4-8FE70D15A08C}"/>
              </a:ext>
            </a:extLst>
          </p:cNvPr>
          <p:cNvSpPr txBox="1"/>
          <p:nvPr/>
        </p:nvSpPr>
        <p:spPr>
          <a:xfrm>
            <a:off x="812800" y="1981299"/>
            <a:ext cx="3429000" cy="461665"/>
          </a:xfrm>
          <a:prstGeom prst="rect">
            <a:avLst/>
          </a:prstGeom>
          <a:noFill/>
        </p:spPr>
        <p:txBody>
          <a:bodyPr wrap="square" rtlCol="0">
            <a:spAutoFit/>
          </a:bodyPr>
          <a:lstStyle/>
          <a:p>
            <a:r>
              <a:rPr lang="en-US" altLang="zh-CN" sz="2400" dirty="0"/>
              <a:t>@Import</a:t>
            </a:r>
            <a:endParaRPr lang="zh-CN" altLang="en-US" sz="2400" dirty="0"/>
          </a:p>
        </p:txBody>
      </p:sp>
      <p:sp>
        <p:nvSpPr>
          <p:cNvPr id="3" name="Rectangle 1">
            <a:extLst>
              <a:ext uri="{FF2B5EF4-FFF2-40B4-BE49-F238E27FC236}">
                <a16:creationId xmlns:a16="http://schemas.microsoft.com/office/drawing/2014/main" id="{415FB7D3-8E05-4583-9A4C-1F1DF5684955}"/>
              </a:ext>
            </a:extLst>
          </p:cNvPr>
          <p:cNvSpPr>
            <a:spLocks noChangeArrowheads="1"/>
          </p:cNvSpPr>
          <p:nvPr/>
        </p:nvSpPr>
        <p:spPr bwMode="auto">
          <a:xfrm>
            <a:off x="485042" y="1845217"/>
            <a:ext cx="11221915" cy="48320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400" b="0" i="0" u="none" strike="noStrike" cap="none" normalizeH="0" baseline="0" dirty="0">
                <a:ln>
                  <a:noFill/>
                </a:ln>
                <a:solidFill>
                  <a:srgbClr val="CC7832"/>
                </a:solidFill>
                <a:effectLst/>
                <a:latin typeface="Consolas" panose="020B0609020204030204" pitchFamily="49" charset="0"/>
              </a:rPr>
              <a:t>private void </a:t>
            </a:r>
            <a:r>
              <a:rPr kumimoji="0" lang="zh-CN" altLang="zh-CN" sz="1400" b="0" i="0" u="none" strike="noStrike" cap="none" normalizeH="0" baseline="0" dirty="0">
                <a:ln>
                  <a:noFill/>
                </a:ln>
                <a:solidFill>
                  <a:srgbClr val="FFC66D"/>
                </a:solidFill>
                <a:effectLst/>
                <a:latin typeface="Consolas" panose="020B0609020204030204" pitchFamily="49" charset="0"/>
              </a:rPr>
              <a:t>processImports</a:t>
            </a:r>
            <a:r>
              <a:rPr kumimoji="0" lang="zh-CN" altLang="zh-CN" sz="1400" b="0" i="0" u="none" strike="noStrike" cap="none" normalizeH="0" baseline="0" dirty="0">
                <a:ln>
                  <a:noFill/>
                </a:ln>
                <a:solidFill>
                  <a:srgbClr val="A9B7C6"/>
                </a:solidFill>
                <a:effectLst/>
                <a:latin typeface="Consolas" panose="020B0609020204030204" pitchFamily="49" charset="0"/>
              </a:rPr>
              <a:t>(ConfigurationClass configClass</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SourceClass currentSourceClass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Collection&lt;SourceClass&gt; importCandidates</a:t>
            </a:r>
            <a:r>
              <a:rPr kumimoji="0" lang="zh-CN" altLang="zh-CN" sz="1400" b="0" i="0" u="none" strike="noStrike" cap="none" normalizeH="0" baseline="0" dirty="0">
                <a:ln>
                  <a:noFill/>
                </a:ln>
                <a:solidFill>
                  <a:srgbClr val="CC7832"/>
                </a:solidFill>
                <a:effectLst/>
                <a:latin typeface="Consolas" panose="020B0609020204030204" pitchFamily="49" charset="0"/>
              </a:rPr>
              <a:t>, boolean </a:t>
            </a:r>
            <a:r>
              <a:rPr kumimoji="0" lang="zh-CN" altLang="zh-CN" sz="1400" b="0" i="0" u="none" strike="noStrike" cap="none" normalizeH="0" baseline="0" dirty="0">
                <a:ln>
                  <a:noFill/>
                </a:ln>
                <a:solidFill>
                  <a:srgbClr val="A9B7C6"/>
                </a:solidFill>
                <a:effectLst/>
                <a:latin typeface="Consolas" panose="020B0609020204030204" pitchFamily="49" charset="0"/>
              </a:rPr>
              <a:t>checkForCircularImports) {</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try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for </a:t>
            </a:r>
            <a:r>
              <a:rPr kumimoji="0" lang="zh-CN" altLang="zh-CN" sz="1400" b="0" i="0" u="none" strike="noStrike" cap="none" normalizeH="0" baseline="0" dirty="0">
                <a:ln>
                  <a:noFill/>
                </a:ln>
                <a:solidFill>
                  <a:srgbClr val="A9B7C6"/>
                </a:solidFill>
                <a:effectLst/>
                <a:latin typeface="Consolas" panose="020B0609020204030204" pitchFamily="49" charset="0"/>
              </a:rPr>
              <a:t>(SourceClass candidate : importCandidates)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if </a:t>
            </a:r>
            <a:r>
              <a:rPr kumimoji="0" lang="zh-CN" altLang="zh-CN" sz="1400" b="0" i="0" u="none" strike="noStrike" cap="none" normalizeH="0" baseline="0" dirty="0">
                <a:ln>
                  <a:noFill/>
                </a:ln>
                <a:solidFill>
                  <a:srgbClr val="A9B7C6"/>
                </a:solidFill>
                <a:effectLst/>
                <a:latin typeface="Consolas" panose="020B0609020204030204" pitchFamily="49" charset="0"/>
              </a:rPr>
              <a:t>(candidate.isAssignable(ImportSelector.</a:t>
            </a:r>
            <a:r>
              <a:rPr kumimoji="0" lang="zh-CN" altLang="zh-CN" sz="1400" b="0" i="0" u="none" strike="noStrike" cap="none" normalizeH="0" baseline="0" dirty="0">
                <a:ln>
                  <a:noFill/>
                </a:ln>
                <a:solidFill>
                  <a:srgbClr val="CC7832"/>
                </a:solidFill>
                <a:effectLst/>
                <a:latin typeface="Consolas" panose="020B0609020204030204" pitchFamily="49" charset="0"/>
              </a:rPr>
              <a:t>class</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808080"/>
                </a:solidFill>
                <a:effectLst/>
                <a:latin typeface="Consolas" panose="020B0609020204030204" pitchFamily="49" charset="0"/>
              </a:rPr>
              <a:t>// Candidate class is an ImportSelector -&gt; delegate to it to determine imports</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en-US" altLang="zh-CN" sz="1400" b="0" i="0" u="none" strike="noStrike" cap="none" normalizeH="0" baseline="0" dirty="0">
                <a:ln>
                  <a:noFill/>
                </a:ln>
                <a:solidFill>
                  <a:srgbClr val="808080"/>
                </a:solidFill>
                <a:effectLst/>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处理</a:t>
            </a:r>
            <a:r>
              <a:rPr lang="en-US" altLang="zh-CN" sz="1400" dirty="0" err="1">
                <a:solidFill>
                  <a:srgbClr val="00B050"/>
                </a:solidFill>
                <a:latin typeface="Consolas" panose="020B0609020204030204" pitchFamily="49" charset="0"/>
              </a:rPr>
              <a:t>ImportSelector</a:t>
            </a:r>
            <a:r>
              <a:rPr lang="zh-CN" altLang="en-US" sz="1400" dirty="0">
                <a:solidFill>
                  <a:srgbClr val="00B050"/>
                </a:solidFill>
                <a:latin typeface="Consolas" panose="020B0609020204030204" pitchFamily="49" charset="0"/>
              </a:rPr>
              <a:t>接口的实现类，例如</a:t>
            </a:r>
            <a:r>
              <a:rPr lang="en-US" altLang="zh-CN" sz="1400" dirty="0">
                <a:solidFill>
                  <a:srgbClr val="00B050"/>
                </a:solidFill>
                <a:latin typeface="Consolas" panose="020B0609020204030204" pitchFamily="49" charset="0"/>
              </a:rPr>
              <a:t>@</a:t>
            </a:r>
            <a:r>
              <a:rPr lang="en-US" altLang="zh-CN" sz="1400" dirty="0" err="1">
                <a:solidFill>
                  <a:srgbClr val="00B050"/>
                </a:solidFill>
                <a:latin typeface="Consolas" panose="020B0609020204030204" pitchFamily="49" charset="0"/>
              </a:rPr>
              <a:t>EnableAutoConfiguration</a:t>
            </a:r>
            <a:r>
              <a:rPr lang="zh-CN" altLang="en-US" sz="1400" dirty="0">
                <a:solidFill>
                  <a:srgbClr val="00B050"/>
                </a:solidFill>
                <a:latin typeface="Consolas" panose="020B0609020204030204" pitchFamily="49" charset="0"/>
              </a:rPr>
              <a:t>注解对应的实现类</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else if </a:t>
            </a:r>
            <a:r>
              <a:rPr kumimoji="0" lang="zh-CN" altLang="zh-CN" sz="1400" b="0" i="0" u="none" strike="noStrike" cap="none" normalizeH="0" baseline="0" dirty="0">
                <a:ln>
                  <a:noFill/>
                </a:ln>
                <a:solidFill>
                  <a:srgbClr val="A9B7C6"/>
                </a:solidFill>
                <a:effectLst/>
                <a:latin typeface="Consolas" panose="020B0609020204030204" pitchFamily="49" charset="0"/>
              </a:rPr>
              <a:t>(candidate.isAssignable(ImportBeanDefinitionRegistrar.</a:t>
            </a:r>
            <a:r>
              <a:rPr kumimoji="0" lang="zh-CN" altLang="zh-CN" sz="1400" b="0" i="0" u="none" strike="noStrike" cap="none" normalizeH="0" baseline="0" dirty="0">
                <a:ln>
                  <a:noFill/>
                </a:ln>
                <a:solidFill>
                  <a:srgbClr val="CC7832"/>
                </a:solidFill>
                <a:effectLst/>
                <a:latin typeface="Consolas" panose="020B0609020204030204" pitchFamily="49" charset="0"/>
              </a:rPr>
              <a:t>class</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808080"/>
                </a:solidFill>
                <a:effectLst/>
                <a:latin typeface="Consolas" panose="020B0609020204030204" pitchFamily="49" charset="0"/>
              </a:rPr>
              <a:t>// Candidate class is an ImportBeanDefinitionRegistrar -&gt;</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 delegate to it to register additional bean definitions</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en-US" altLang="zh-CN" sz="1400" b="0" i="0" u="none" strike="noStrike" cap="none" normalizeH="0" baseline="0" dirty="0">
                <a:ln>
                  <a:noFill/>
                </a:ln>
                <a:solidFill>
                  <a:srgbClr val="808080"/>
                </a:solidFill>
                <a:effectLst/>
                <a:latin typeface="Consolas" panose="020B0609020204030204" pitchFamily="49" charset="0"/>
              </a:rPr>
              <a:t>	</a:t>
            </a:r>
            <a:r>
              <a:rPr lang="en-US"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处理</a:t>
            </a:r>
            <a:r>
              <a:rPr lang="en-US" altLang="zh-CN" sz="1400" dirty="0" err="1">
                <a:solidFill>
                  <a:srgbClr val="00B050"/>
                </a:solidFill>
                <a:latin typeface="Consolas" panose="020B0609020204030204" pitchFamily="49" charset="0"/>
              </a:rPr>
              <a:t>ImportBeanDefinitionRegistrar</a:t>
            </a:r>
            <a:r>
              <a:rPr lang="zh-CN" altLang="en-US" sz="1400" dirty="0">
                <a:solidFill>
                  <a:srgbClr val="00B050"/>
                </a:solidFill>
                <a:latin typeface="Consolas" panose="020B0609020204030204" pitchFamily="49" charset="0"/>
              </a:rPr>
              <a:t>接口的实现类，一般有第三方框架实现</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else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808080"/>
                </a:solidFill>
                <a:effectLst/>
                <a:latin typeface="Consolas" panose="020B0609020204030204" pitchFamily="49" charset="0"/>
              </a:rPr>
              <a:t>// Candidate class not an ImportSelector or ImportBeanDefinitionRegistrar -&gt;</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 process it as an @Configuration class</a:t>
            </a:r>
            <a:endParaRPr kumimoji="0" lang="en-US" altLang="zh-CN" sz="1400" b="0" i="0" u="none" strike="noStrike" cap="none" normalizeH="0" baseline="0" dirty="0">
              <a:ln>
                <a:noFill/>
              </a:ln>
              <a:solidFill>
                <a:srgbClr val="808080"/>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808080"/>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处理</a:t>
            </a:r>
            <a:r>
              <a:rPr lang="en-US" altLang="zh-CN" sz="1400" dirty="0">
                <a:solidFill>
                  <a:srgbClr val="00B050"/>
                </a:solidFill>
                <a:latin typeface="Consolas" panose="020B0609020204030204" pitchFamily="49" charset="0"/>
              </a:rPr>
              <a:t>@Configuration</a:t>
            </a:r>
            <a:r>
              <a:rPr lang="zh-CN" altLang="en-US" sz="1400" dirty="0">
                <a:solidFill>
                  <a:srgbClr val="00B050"/>
                </a:solidFill>
                <a:latin typeface="Consolas" panose="020B0609020204030204" pitchFamily="49" charset="0"/>
              </a:rPr>
              <a:t>注解的类</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lang="en-US" altLang="zh-CN" sz="1400" dirty="0">
                <a:solidFill>
                  <a:srgbClr val="00B050"/>
                </a:solidFill>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635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pPr rtl="0"/>
            <a:r>
              <a:rPr lang="zh-CN" altLang="en-US" cap="none" dirty="0"/>
              <a:t>简介</a:t>
            </a:r>
            <a:endParaRPr lang="zh-CN" altLang="en-US" cap="none" dirty="0">
              <a:latin typeface="Microsoft YaHei UI" panose="020B0503020204020204" pitchFamily="34" charset="-122"/>
              <a:ea typeface="Microsoft YaHei UI" panose="020B0503020204020204" pitchFamily="34" charset="-122"/>
            </a:endParaRPr>
          </a:p>
        </p:txBody>
      </p:sp>
      <p:sp>
        <p:nvSpPr>
          <p:cNvPr id="28" name="文本框 27">
            <a:extLst>
              <a:ext uri="{FF2B5EF4-FFF2-40B4-BE49-F238E27FC236}">
                <a16:creationId xmlns:a16="http://schemas.microsoft.com/office/drawing/2014/main" id="{FC92253D-D0CB-4B4D-B6BE-FD09E23E8557}"/>
              </a:ext>
            </a:extLst>
          </p:cNvPr>
          <p:cNvSpPr txBox="1"/>
          <p:nvPr/>
        </p:nvSpPr>
        <p:spPr>
          <a:xfrm>
            <a:off x="1225295" y="2191522"/>
            <a:ext cx="9513589"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结合代码，介绍</a:t>
            </a:r>
            <a:r>
              <a:rPr lang="en-US" altLang="zh-CN" sz="2400" dirty="0" err="1"/>
              <a:t>SpringBoot</a:t>
            </a:r>
            <a:r>
              <a:rPr lang="zh-CN" altLang="en-US" sz="2400" dirty="0"/>
              <a:t>项目在启动时会发生的种种事情</a:t>
            </a: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结合启动类上的常见注解，介绍他们都有什么作用，以及如何起作用</a:t>
            </a:r>
            <a:endParaRPr lang="en-US" altLang="zh-CN" sz="2400" dirty="0"/>
          </a:p>
        </p:txBody>
      </p:sp>
    </p:spTree>
    <p:extLst>
      <p:ext uri="{BB962C8B-B14F-4D97-AF65-F5344CB8AC3E}">
        <p14:creationId xmlns:p14="http://schemas.microsoft.com/office/powerpoint/2010/main" val="3565622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第五步：刷新应用上下文（重点）</a:t>
            </a:r>
            <a:endParaRPr lang="zh-CN" altLang="en-US" cap="none" dirty="0">
              <a:latin typeface="Microsoft YaHei UI" panose="020B0503020204020204" pitchFamily="34" charset="-122"/>
              <a:ea typeface="Microsoft YaHei UI" panose="020B0503020204020204" pitchFamily="34" charset="-122"/>
            </a:endParaRPr>
          </a:p>
        </p:txBody>
      </p:sp>
      <p:sp>
        <p:nvSpPr>
          <p:cNvPr id="5" name="文本框 4">
            <a:extLst>
              <a:ext uri="{FF2B5EF4-FFF2-40B4-BE49-F238E27FC236}">
                <a16:creationId xmlns:a16="http://schemas.microsoft.com/office/drawing/2014/main" id="{76BC20DC-AF12-448C-BCA4-8FE70D15A08C}"/>
              </a:ext>
            </a:extLst>
          </p:cNvPr>
          <p:cNvSpPr txBox="1"/>
          <p:nvPr/>
        </p:nvSpPr>
        <p:spPr>
          <a:xfrm>
            <a:off x="791536" y="1960034"/>
            <a:ext cx="3429000" cy="461665"/>
          </a:xfrm>
          <a:prstGeom prst="rect">
            <a:avLst/>
          </a:prstGeom>
          <a:noFill/>
        </p:spPr>
        <p:txBody>
          <a:bodyPr wrap="square" rtlCol="0">
            <a:spAutoFit/>
          </a:bodyPr>
          <a:lstStyle/>
          <a:p>
            <a:r>
              <a:rPr lang="en-US" altLang="zh-CN" sz="2400" dirty="0"/>
              <a:t>Bean</a:t>
            </a:r>
            <a:r>
              <a:rPr lang="zh-CN" altLang="en-US" sz="2400" dirty="0"/>
              <a:t>初始化</a:t>
            </a:r>
          </a:p>
        </p:txBody>
      </p:sp>
      <p:sp>
        <p:nvSpPr>
          <p:cNvPr id="4" name="Rectangle 1">
            <a:extLst>
              <a:ext uri="{FF2B5EF4-FFF2-40B4-BE49-F238E27FC236}">
                <a16:creationId xmlns:a16="http://schemas.microsoft.com/office/drawing/2014/main" id="{4E5DC329-EEB5-4F9F-8343-747947700180}"/>
              </a:ext>
            </a:extLst>
          </p:cNvPr>
          <p:cNvSpPr>
            <a:spLocks noChangeArrowheads="1"/>
          </p:cNvSpPr>
          <p:nvPr/>
        </p:nvSpPr>
        <p:spPr bwMode="auto">
          <a:xfrm>
            <a:off x="391632" y="3837472"/>
            <a:ext cx="11408735" cy="141577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400" b="0" i="0" u="none" strike="noStrike" cap="none" normalizeH="0" baseline="0" dirty="0">
                <a:ln>
                  <a:noFill/>
                </a:ln>
                <a:solidFill>
                  <a:srgbClr val="CC7832"/>
                </a:solidFill>
                <a:effectLst/>
                <a:latin typeface="Consolas" panose="020B0609020204030204" pitchFamily="49" charset="0"/>
              </a:rPr>
              <a:t>protected void </a:t>
            </a:r>
            <a:r>
              <a:rPr kumimoji="0" lang="zh-CN" altLang="zh-CN" sz="1400" b="0" i="0" u="none" strike="noStrike" cap="none" normalizeH="0" baseline="0" dirty="0">
                <a:ln>
                  <a:noFill/>
                </a:ln>
                <a:solidFill>
                  <a:srgbClr val="FFC66D"/>
                </a:solidFill>
                <a:effectLst/>
                <a:latin typeface="Consolas" panose="020B0609020204030204" pitchFamily="49" charset="0"/>
              </a:rPr>
              <a:t>finishBeanFactoryInitialization</a:t>
            </a:r>
            <a:r>
              <a:rPr kumimoji="0" lang="zh-CN" altLang="zh-CN" sz="1400" b="0" i="0" u="none" strike="noStrike" cap="none" normalizeH="0" baseline="0" dirty="0">
                <a:ln>
                  <a:noFill/>
                </a:ln>
                <a:solidFill>
                  <a:srgbClr val="A9B7C6"/>
                </a:solidFill>
                <a:effectLst/>
                <a:latin typeface="Consolas" panose="020B0609020204030204" pitchFamily="49" charset="0"/>
              </a:rPr>
              <a:t>(ConfigurableListableBeanFactory beanFactory) {</a:t>
            </a:r>
            <a:br>
              <a:rPr kumimoji="0" lang="zh-CN" altLang="zh-CN" sz="1400" b="0" i="0" u="none" strike="noStrike" cap="none" normalizeH="0" baseline="0" dirty="0">
                <a:ln>
                  <a:noFill/>
                </a:ln>
                <a:solidFill>
                  <a:srgbClr val="A9B7C6"/>
                </a:solidFill>
                <a:effectLst/>
                <a:latin typeface="Consolas" panose="020B0609020204030204" pitchFamily="49" charset="0"/>
              </a:rPr>
            </a:b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808080"/>
                </a:solidFill>
                <a:effectLst/>
                <a:latin typeface="Consolas" panose="020B0609020204030204" pitchFamily="49" charset="0"/>
              </a:rPr>
            </a:b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beanFactory.preInstantiateSingletons()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endParaRPr lang="en-US" altLang="zh-CN" sz="1400" dirty="0">
              <a:solidFill>
                <a:srgbClr val="A9B7C6"/>
              </a:solidFill>
              <a:latin typeface="Consolas" panose="020B0609020204030204" pitchFamily="49" charset="0"/>
            </a:endParaRPr>
          </a:p>
          <a:p>
            <a:pPr lvl="0" defTabSz="914400" eaLnBrk="0" fontAlgn="base" hangingPunct="0">
              <a:spcBef>
                <a:spcPct val="0"/>
              </a:spcBef>
              <a:spcAft>
                <a:spcPct val="0"/>
              </a:spcAft>
            </a:pP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B1C70F41-70FE-4C25-8D3A-5EF1BFEE1872}"/>
              </a:ext>
            </a:extLst>
          </p:cNvPr>
          <p:cNvSpPr>
            <a:spLocks noChangeArrowheads="1"/>
          </p:cNvSpPr>
          <p:nvPr/>
        </p:nvSpPr>
        <p:spPr bwMode="auto">
          <a:xfrm>
            <a:off x="657446" y="3020528"/>
            <a:ext cx="11323674" cy="85561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CC7832"/>
                </a:solidFill>
                <a:effectLst/>
                <a:latin typeface="Consolas" panose="020B0609020204030204" pitchFamily="49" charset="0"/>
              </a:rPr>
              <a:t>public void </a:t>
            </a:r>
            <a:r>
              <a:rPr kumimoji="0" lang="zh-CN" altLang="zh-CN" sz="1000" b="0" i="0" u="none" strike="noStrike" cap="none" normalizeH="0" baseline="0" dirty="0">
                <a:ln>
                  <a:noFill/>
                </a:ln>
                <a:solidFill>
                  <a:srgbClr val="FFC66D"/>
                </a:solidFill>
                <a:effectLst/>
                <a:latin typeface="Consolas" panose="020B0609020204030204" pitchFamily="49" charset="0"/>
              </a:rPr>
              <a:t>preInstantiateSingletons</a:t>
            </a: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throws </a:t>
            </a:r>
            <a:r>
              <a:rPr kumimoji="0" lang="zh-CN" altLang="zh-CN" sz="1000" b="0" i="0" u="none" strike="noStrike" cap="none" normalizeH="0" baseline="0" dirty="0">
                <a:ln>
                  <a:noFill/>
                </a:ln>
                <a:solidFill>
                  <a:srgbClr val="A9B7C6"/>
                </a:solidFill>
                <a:effectLst/>
                <a:latin typeface="Consolas" panose="020B0609020204030204" pitchFamily="49" charset="0"/>
              </a:rPr>
              <a:t>BeansException {</a:t>
            </a:r>
            <a:br>
              <a:rPr kumimoji="0" lang="zh-CN" altLang="zh-CN" sz="1000" b="0" i="0" u="none" strike="noStrike" cap="none" normalizeH="0" baseline="0" dirty="0">
                <a:ln>
                  <a:noFill/>
                </a:ln>
                <a:solidFill>
                  <a:srgbClr val="A9B7C6"/>
                </a:solidFill>
                <a:effectLst/>
                <a:latin typeface="Consolas" panose="020B0609020204030204" pitchFamily="49" charset="0"/>
              </a:rPr>
            </a:br>
            <a:br>
              <a:rPr kumimoji="0" lang="zh-CN" altLang="zh-CN" sz="1000" b="0" i="0" u="none" strike="noStrike" cap="none" normalizeH="0" baseline="0" dirty="0">
                <a:ln>
                  <a:noFill/>
                </a:ln>
                <a:solidFill>
                  <a:srgbClr val="A9B7C6"/>
                </a:solidFill>
                <a:effectLst/>
                <a:latin typeface="Consolas" panose="020B0609020204030204" pitchFamily="49" charset="0"/>
              </a:rPr>
            </a:b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808080"/>
                </a:solidFill>
                <a:effectLst/>
                <a:latin typeface="Consolas" panose="020B0609020204030204" pitchFamily="49" charset="0"/>
              </a:rPr>
              <a:t>// Iterate over a copy to allow for init methods which in turn register new bean definitions.</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 While this may not be part of the regular factory bootstrap, it does otherwise work fine.</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List&lt;String&gt; beanNames = </a:t>
            </a:r>
            <a:r>
              <a:rPr kumimoji="0" lang="zh-CN" altLang="zh-CN" sz="1000" b="0" i="0" u="none" strike="noStrike" cap="none" normalizeH="0" baseline="0" dirty="0">
                <a:ln>
                  <a:noFill/>
                </a:ln>
                <a:solidFill>
                  <a:srgbClr val="CC7832"/>
                </a:solidFill>
                <a:effectLst/>
                <a:latin typeface="Consolas" panose="020B0609020204030204" pitchFamily="49" charset="0"/>
              </a:rPr>
              <a:t>new </a:t>
            </a:r>
            <a:r>
              <a:rPr kumimoji="0" lang="zh-CN" altLang="zh-CN" sz="1000" b="0" i="0" u="none" strike="noStrike" cap="none" normalizeH="0" baseline="0" dirty="0">
                <a:ln>
                  <a:noFill/>
                </a:ln>
                <a:solidFill>
                  <a:srgbClr val="A9B7C6"/>
                </a:solidFill>
                <a:effectLst/>
                <a:latin typeface="Consolas" panose="020B0609020204030204" pitchFamily="49" charset="0"/>
              </a:rPr>
              <a:t>ArrayList&lt;&gt;(</a:t>
            </a:r>
            <a:r>
              <a:rPr kumimoji="0" lang="zh-CN" altLang="zh-CN" sz="1000" b="0" i="0" u="none" strike="noStrike" cap="none" normalizeH="0" baseline="0" dirty="0">
                <a:ln>
                  <a:noFill/>
                </a:ln>
                <a:solidFill>
                  <a:srgbClr val="CC7832"/>
                </a:solidFill>
                <a:effectLst/>
                <a:latin typeface="Consolas" panose="020B0609020204030204" pitchFamily="49" charset="0"/>
              </a:rPr>
              <a:t>this</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9876AA"/>
                </a:solidFill>
                <a:effectLst/>
                <a:latin typeface="Consolas" panose="020B0609020204030204" pitchFamily="49" charset="0"/>
              </a:rPr>
              <a:t>beanDefinitionNames</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808080"/>
                </a:solidFill>
                <a:effectLst/>
                <a:latin typeface="Consolas" panose="020B0609020204030204" pitchFamily="49" charset="0"/>
              </a:rPr>
              <a:t>// Trigger initialization of all non-lazy singleton beans...</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for </a:t>
            </a:r>
            <a:r>
              <a:rPr kumimoji="0" lang="zh-CN" altLang="zh-CN" sz="1000" b="0" i="0" u="none" strike="noStrike" cap="none" normalizeH="0" baseline="0" dirty="0">
                <a:ln>
                  <a:noFill/>
                </a:ln>
                <a:solidFill>
                  <a:srgbClr val="A9B7C6"/>
                </a:solidFill>
                <a:effectLst/>
                <a:latin typeface="Consolas" panose="020B0609020204030204" pitchFamily="49" charset="0"/>
              </a:rPr>
              <a:t>(String beanName : beanNames)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RootBeanDefinition bd = getMergedLocalBeanDefinition(beanName)</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if </a:t>
            </a:r>
            <a:r>
              <a:rPr kumimoji="0" lang="zh-CN" altLang="zh-CN" sz="1000" b="0" i="0" u="none" strike="noStrike" cap="none" normalizeH="0" baseline="0" dirty="0">
                <a:ln>
                  <a:noFill/>
                </a:ln>
                <a:solidFill>
                  <a:srgbClr val="A9B7C6"/>
                </a:solidFill>
                <a:effectLst/>
                <a:latin typeface="Consolas" panose="020B0609020204030204" pitchFamily="49" charset="0"/>
              </a:rPr>
              <a:t>(!bd.isAbstract() &amp;&amp; bd.isSingleton() &amp;&amp; !bd.isLazyInit())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if </a:t>
            </a:r>
            <a:r>
              <a:rPr kumimoji="0" lang="zh-CN" altLang="zh-CN" sz="1000" b="0" i="0" u="none" strike="noStrike" cap="none" normalizeH="0" baseline="0" dirty="0">
                <a:ln>
                  <a:noFill/>
                </a:ln>
                <a:solidFill>
                  <a:srgbClr val="A9B7C6"/>
                </a:solidFill>
                <a:effectLst/>
                <a:latin typeface="Consolas" panose="020B0609020204030204" pitchFamily="49" charset="0"/>
              </a:rPr>
              <a:t>(isFactoryBean(beanName))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Object bean = getBean(</a:t>
            </a:r>
            <a:r>
              <a:rPr kumimoji="0" lang="zh-CN" altLang="zh-CN" sz="1000" b="0" i="1" u="none" strike="noStrike" cap="none" normalizeH="0" baseline="0" dirty="0">
                <a:ln>
                  <a:noFill/>
                </a:ln>
                <a:solidFill>
                  <a:srgbClr val="9876AA"/>
                </a:solidFill>
                <a:effectLst/>
                <a:latin typeface="Consolas" panose="020B0609020204030204" pitchFamily="49" charset="0"/>
              </a:rPr>
              <a:t>FACTORY_BEAN_PREFIX </a:t>
            </a:r>
            <a:r>
              <a:rPr kumimoji="0" lang="zh-CN" altLang="zh-CN" sz="1000" b="0" i="0" u="none" strike="noStrike" cap="none" normalizeH="0" baseline="0" dirty="0">
                <a:ln>
                  <a:noFill/>
                </a:ln>
                <a:solidFill>
                  <a:srgbClr val="A9B7C6"/>
                </a:solidFill>
                <a:effectLst/>
                <a:latin typeface="Consolas" panose="020B0609020204030204" pitchFamily="49" charset="0"/>
              </a:rPr>
              <a:t>+ beanName)</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if </a:t>
            </a:r>
            <a:r>
              <a:rPr kumimoji="0" lang="zh-CN" altLang="zh-CN" sz="1000" b="0" i="0" u="none" strike="noStrike" cap="none" normalizeH="0" baseline="0" dirty="0">
                <a:ln>
                  <a:noFill/>
                </a:ln>
                <a:solidFill>
                  <a:srgbClr val="A9B7C6"/>
                </a:solidFill>
                <a:effectLst/>
                <a:latin typeface="Consolas" panose="020B0609020204030204" pitchFamily="49" charset="0"/>
              </a:rPr>
              <a:t>(bean </a:t>
            </a:r>
            <a:r>
              <a:rPr kumimoji="0" lang="zh-CN" altLang="zh-CN" sz="1000" b="0" i="0" u="none" strike="noStrike" cap="none" normalizeH="0" baseline="0" dirty="0">
                <a:ln>
                  <a:noFill/>
                </a:ln>
                <a:solidFill>
                  <a:srgbClr val="CC7832"/>
                </a:solidFill>
                <a:effectLst/>
                <a:latin typeface="Consolas" panose="020B0609020204030204" pitchFamily="49" charset="0"/>
              </a:rPr>
              <a:t>instanceof </a:t>
            </a:r>
            <a:r>
              <a:rPr kumimoji="0" lang="zh-CN" altLang="zh-CN" sz="1000" b="0" i="0" u="none" strike="noStrike" cap="none" normalizeH="0" baseline="0" dirty="0">
                <a:ln>
                  <a:noFill/>
                </a:ln>
                <a:solidFill>
                  <a:srgbClr val="A9B7C6"/>
                </a:solidFill>
                <a:effectLst/>
                <a:latin typeface="Consolas" panose="020B0609020204030204" pitchFamily="49" charset="0"/>
              </a:rPr>
              <a:t>FactoryBean)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final </a:t>
            </a:r>
            <a:r>
              <a:rPr kumimoji="0" lang="zh-CN" altLang="zh-CN" sz="1000" b="0" i="0" u="none" strike="noStrike" cap="none" normalizeH="0" baseline="0" dirty="0">
                <a:ln>
                  <a:noFill/>
                </a:ln>
                <a:solidFill>
                  <a:srgbClr val="A9B7C6"/>
                </a:solidFill>
                <a:effectLst/>
                <a:latin typeface="Consolas" panose="020B0609020204030204" pitchFamily="49" charset="0"/>
              </a:rPr>
              <a:t>FactoryBean&lt;?&gt; factory = (FactoryBean&lt;?&gt;) bean</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boolean </a:t>
            </a:r>
            <a:r>
              <a:rPr kumimoji="0" lang="zh-CN" altLang="zh-CN" sz="1000" b="0" i="0" u="none" strike="noStrike" cap="none" normalizeH="0" baseline="0" dirty="0">
                <a:ln>
                  <a:noFill/>
                </a:ln>
                <a:solidFill>
                  <a:srgbClr val="A9B7C6"/>
                </a:solidFill>
                <a:effectLst/>
                <a:latin typeface="Consolas" panose="020B0609020204030204" pitchFamily="49" charset="0"/>
              </a:rPr>
              <a:t>isEagerInit</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if </a:t>
            </a:r>
            <a:r>
              <a:rPr kumimoji="0" lang="zh-CN" altLang="zh-CN" sz="1000" b="0" i="0" u="none" strike="noStrike" cap="none" normalizeH="0" baseline="0" dirty="0">
                <a:ln>
                  <a:noFill/>
                </a:ln>
                <a:solidFill>
                  <a:srgbClr val="A9B7C6"/>
                </a:solidFill>
                <a:effectLst/>
                <a:latin typeface="Consolas" panose="020B0609020204030204" pitchFamily="49" charset="0"/>
              </a:rPr>
              <a:t>(System.</a:t>
            </a:r>
            <a:r>
              <a:rPr kumimoji="0" lang="zh-CN" altLang="zh-CN" sz="1000" b="0" i="1" u="none" strike="noStrike" cap="none" normalizeH="0" baseline="0" dirty="0">
                <a:ln>
                  <a:noFill/>
                </a:ln>
                <a:solidFill>
                  <a:srgbClr val="A9B7C6"/>
                </a:solidFill>
                <a:effectLst/>
                <a:latin typeface="Consolas" panose="020B0609020204030204" pitchFamily="49" charset="0"/>
              </a:rPr>
              <a:t>getSecurityManager</a:t>
            </a:r>
            <a:r>
              <a:rPr kumimoji="0" lang="zh-CN" altLang="zh-CN" sz="1000" b="0" i="0" u="none" strike="noStrike" cap="none" normalizeH="0" baseline="0" dirty="0">
                <a:ln>
                  <a:noFill/>
                </a:ln>
                <a:solidFill>
                  <a:srgbClr val="A9B7C6"/>
                </a:solidFill>
                <a:effectLst/>
                <a:latin typeface="Consolas" panose="020B0609020204030204" pitchFamily="49" charset="0"/>
              </a:rPr>
              <a:t>() != </a:t>
            </a:r>
            <a:r>
              <a:rPr kumimoji="0" lang="zh-CN" altLang="zh-CN" sz="1000" b="0" i="0" u="none" strike="noStrike" cap="none" normalizeH="0" baseline="0" dirty="0">
                <a:ln>
                  <a:noFill/>
                </a:ln>
                <a:solidFill>
                  <a:srgbClr val="CC7832"/>
                </a:solidFill>
                <a:effectLst/>
                <a:latin typeface="Consolas" panose="020B0609020204030204" pitchFamily="49" charset="0"/>
              </a:rPr>
              <a:t>null </a:t>
            </a:r>
            <a:r>
              <a:rPr kumimoji="0" lang="zh-CN" altLang="zh-CN" sz="1000" b="0" i="0" u="none" strike="noStrike" cap="none" normalizeH="0" baseline="0" dirty="0">
                <a:ln>
                  <a:noFill/>
                </a:ln>
                <a:solidFill>
                  <a:srgbClr val="A9B7C6"/>
                </a:solidFill>
                <a:effectLst/>
                <a:latin typeface="Consolas" panose="020B0609020204030204" pitchFamily="49" charset="0"/>
              </a:rPr>
              <a:t>&amp;&amp; factory </a:t>
            </a:r>
            <a:r>
              <a:rPr kumimoji="0" lang="zh-CN" altLang="zh-CN" sz="1000" b="0" i="0" u="none" strike="noStrike" cap="none" normalizeH="0" baseline="0" dirty="0">
                <a:ln>
                  <a:noFill/>
                </a:ln>
                <a:solidFill>
                  <a:srgbClr val="CC7832"/>
                </a:solidFill>
                <a:effectLst/>
                <a:latin typeface="Consolas" panose="020B0609020204030204" pitchFamily="49" charset="0"/>
              </a:rPr>
              <a:t>instanceof </a:t>
            </a:r>
            <a:r>
              <a:rPr kumimoji="0" lang="zh-CN" altLang="zh-CN" sz="1000" b="0" i="0" u="none" strike="noStrike" cap="none" normalizeH="0" baseline="0" dirty="0">
                <a:ln>
                  <a:noFill/>
                </a:ln>
                <a:solidFill>
                  <a:srgbClr val="A9B7C6"/>
                </a:solidFill>
                <a:effectLst/>
                <a:latin typeface="Consolas" panose="020B0609020204030204" pitchFamily="49" charset="0"/>
              </a:rPr>
              <a:t>SmartFactoryBean)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isEagerInit = AccessController.</a:t>
            </a:r>
            <a:r>
              <a:rPr kumimoji="0" lang="zh-CN" altLang="zh-CN" sz="1000" b="0" i="1" u="none" strike="noStrike" cap="none" normalizeH="0" baseline="0" dirty="0">
                <a:ln>
                  <a:noFill/>
                </a:ln>
                <a:solidFill>
                  <a:srgbClr val="A9B7C6"/>
                </a:solidFill>
                <a:effectLst/>
                <a:latin typeface="Consolas" panose="020B0609020204030204" pitchFamily="49" charset="0"/>
              </a:rPr>
              <a:t>doPrivileged</a:t>
            </a:r>
            <a:r>
              <a:rPr kumimoji="0" lang="zh-CN" altLang="zh-CN" sz="1000" b="0" i="0" u="none" strike="noStrike" cap="none" normalizeH="0" baseline="0" dirty="0">
                <a:ln>
                  <a:noFill/>
                </a:ln>
                <a:solidFill>
                  <a:srgbClr val="A9B7C6"/>
                </a:solidFill>
                <a:effectLst/>
                <a:latin typeface="Consolas" panose="020B0609020204030204" pitchFamily="49" charset="0"/>
              </a:rPr>
              <a:t>((PrivilegedAction&lt;Boolean&gt;)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((SmartFactoryBean&lt;?&gt;) factory)::isEagerInit</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getAccessControlContext())</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else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isEagerInit = (factory </a:t>
            </a:r>
            <a:r>
              <a:rPr kumimoji="0" lang="zh-CN" altLang="zh-CN" sz="1000" b="0" i="0" u="none" strike="noStrike" cap="none" normalizeH="0" baseline="0" dirty="0">
                <a:ln>
                  <a:noFill/>
                </a:ln>
                <a:solidFill>
                  <a:srgbClr val="CC7832"/>
                </a:solidFill>
                <a:effectLst/>
                <a:latin typeface="Consolas" panose="020B0609020204030204" pitchFamily="49" charset="0"/>
              </a:rPr>
              <a:t>instanceof </a:t>
            </a:r>
            <a:r>
              <a:rPr kumimoji="0" lang="zh-CN" altLang="zh-CN" sz="1000" b="0" i="0" u="none" strike="noStrike" cap="none" normalizeH="0" baseline="0" dirty="0">
                <a:ln>
                  <a:noFill/>
                </a:ln>
                <a:solidFill>
                  <a:srgbClr val="A9B7C6"/>
                </a:solidFill>
                <a:effectLst/>
                <a:latin typeface="Consolas" panose="020B0609020204030204" pitchFamily="49" charset="0"/>
              </a:rPr>
              <a:t>SmartFactoryBean &amp;&amp;</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((SmartFactoryBean&lt;?&gt;) factory).isEagerInit())</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if </a:t>
            </a:r>
            <a:r>
              <a:rPr kumimoji="0" lang="zh-CN" altLang="zh-CN" sz="1000" b="0" i="0" u="none" strike="noStrike" cap="none" normalizeH="0" baseline="0" dirty="0">
                <a:ln>
                  <a:noFill/>
                </a:ln>
                <a:solidFill>
                  <a:srgbClr val="A9B7C6"/>
                </a:solidFill>
                <a:effectLst/>
                <a:latin typeface="Consolas" panose="020B0609020204030204" pitchFamily="49" charset="0"/>
              </a:rPr>
              <a:t>(isEagerInit)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getBean(beanName)</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else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getBean(beanName)</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br>
              <a:rPr kumimoji="0" lang="zh-CN" altLang="zh-CN" sz="1000" b="0" i="0" u="none" strike="noStrike" cap="none" normalizeH="0" baseline="0" dirty="0">
                <a:ln>
                  <a:noFill/>
                </a:ln>
                <a:solidFill>
                  <a:srgbClr val="A9B7C6"/>
                </a:solidFill>
                <a:effectLst/>
                <a:latin typeface="Consolas" panose="020B0609020204030204" pitchFamily="49" charset="0"/>
              </a:rPr>
            </a:b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808080"/>
                </a:solidFill>
                <a:effectLst/>
                <a:latin typeface="Consolas" panose="020B0609020204030204" pitchFamily="49" charset="0"/>
              </a:rPr>
              <a:t>// Trigger post-initialization callback for all applicable beans...</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for </a:t>
            </a:r>
            <a:r>
              <a:rPr kumimoji="0" lang="zh-CN" altLang="zh-CN" sz="1000" b="0" i="0" u="none" strike="noStrike" cap="none" normalizeH="0" baseline="0" dirty="0">
                <a:ln>
                  <a:noFill/>
                </a:ln>
                <a:solidFill>
                  <a:srgbClr val="A9B7C6"/>
                </a:solidFill>
                <a:effectLst/>
                <a:latin typeface="Consolas" panose="020B0609020204030204" pitchFamily="49" charset="0"/>
              </a:rPr>
              <a:t>(String beanName : beanNames)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Object singletonInstance = getSingleton(beanName)</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if </a:t>
            </a:r>
            <a:r>
              <a:rPr kumimoji="0" lang="zh-CN" altLang="zh-CN" sz="1000" b="0" i="0" u="none" strike="noStrike" cap="none" normalizeH="0" baseline="0" dirty="0">
                <a:ln>
                  <a:noFill/>
                </a:ln>
                <a:solidFill>
                  <a:srgbClr val="A9B7C6"/>
                </a:solidFill>
                <a:effectLst/>
                <a:latin typeface="Consolas" panose="020B0609020204030204" pitchFamily="49" charset="0"/>
              </a:rPr>
              <a:t>(singletonInstance </a:t>
            </a:r>
            <a:r>
              <a:rPr kumimoji="0" lang="zh-CN" altLang="zh-CN" sz="1000" b="0" i="0" u="none" strike="noStrike" cap="none" normalizeH="0" baseline="0" dirty="0">
                <a:ln>
                  <a:noFill/>
                </a:ln>
                <a:solidFill>
                  <a:srgbClr val="CC7832"/>
                </a:solidFill>
                <a:effectLst/>
                <a:latin typeface="Consolas" panose="020B0609020204030204" pitchFamily="49" charset="0"/>
              </a:rPr>
              <a:t>instanceof </a:t>
            </a:r>
            <a:r>
              <a:rPr kumimoji="0" lang="zh-CN" altLang="zh-CN" sz="1000" b="0" i="0" u="none" strike="noStrike" cap="none" normalizeH="0" baseline="0" dirty="0">
                <a:ln>
                  <a:noFill/>
                </a:ln>
                <a:solidFill>
                  <a:srgbClr val="A9B7C6"/>
                </a:solidFill>
                <a:effectLst/>
                <a:latin typeface="Consolas" panose="020B0609020204030204" pitchFamily="49" charset="0"/>
              </a:rPr>
              <a:t>SmartInitializingSingleton)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final </a:t>
            </a:r>
            <a:r>
              <a:rPr kumimoji="0" lang="zh-CN" altLang="zh-CN" sz="1000" b="0" i="0" u="none" strike="noStrike" cap="none" normalizeH="0" baseline="0" dirty="0">
                <a:ln>
                  <a:noFill/>
                </a:ln>
                <a:solidFill>
                  <a:srgbClr val="A9B7C6"/>
                </a:solidFill>
                <a:effectLst/>
                <a:latin typeface="Consolas" panose="020B0609020204030204" pitchFamily="49" charset="0"/>
              </a:rPr>
              <a:t>SmartInitializingSingleton smartSingleton = (SmartInitializingSingleton) singletonInstance</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if </a:t>
            </a:r>
            <a:r>
              <a:rPr kumimoji="0" lang="zh-CN" altLang="zh-CN" sz="1000" b="0" i="0" u="none" strike="noStrike" cap="none" normalizeH="0" baseline="0" dirty="0">
                <a:ln>
                  <a:noFill/>
                </a:ln>
                <a:solidFill>
                  <a:srgbClr val="A9B7C6"/>
                </a:solidFill>
                <a:effectLst/>
                <a:latin typeface="Consolas" panose="020B0609020204030204" pitchFamily="49" charset="0"/>
              </a:rPr>
              <a:t>(System.</a:t>
            </a:r>
            <a:r>
              <a:rPr kumimoji="0" lang="zh-CN" altLang="zh-CN" sz="1000" b="0" i="1" u="none" strike="noStrike" cap="none" normalizeH="0" baseline="0" dirty="0">
                <a:ln>
                  <a:noFill/>
                </a:ln>
                <a:solidFill>
                  <a:srgbClr val="A9B7C6"/>
                </a:solidFill>
                <a:effectLst/>
                <a:latin typeface="Consolas" panose="020B0609020204030204" pitchFamily="49" charset="0"/>
              </a:rPr>
              <a:t>getSecurityManager</a:t>
            </a:r>
            <a:r>
              <a:rPr kumimoji="0" lang="zh-CN" altLang="zh-CN" sz="1000" b="0" i="0" u="none" strike="noStrike" cap="none" normalizeH="0" baseline="0" dirty="0">
                <a:ln>
                  <a:noFill/>
                </a:ln>
                <a:solidFill>
                  <a:srgbClr val="A9B7C6"/>
                </a:solidFill>
                <a:effectLst/>
                <a:latin typeface="Consolas" panose="020B0609020204030204" pitchFamily="49" charset="0"/>
              </a:rPr>
              <a:t>() != </a:t>
            </a:r>
            <a:r>
              <a:rPr kumimoji="0" lang="zh-CN" altLang="zh-CN" sz="1000" b="0" i="0" u="none" strike="noStrike" cap="none" normalizeH="0" baseline="0" dirty="0">
                <a:ln>
                  <a:noFill/>
                </a:ln>
                <a:solidFill>
                  <a:srgbClr val="CC7832"/>
                </a:solidFill>
                <a:effectLst/>
                <a:latin typeface="Consolas" panose="020B0609020204030204" pitchFamily="49" charset="0"/>
              </a:rPr>
              <a:t>null</a:t>
            </a:r>
            <a:r>
              <a:rPr kumimoji="0" lang="zh-CN" altLang="zh-CN" sz="1000" b="0" i="0" u="none" strike="noStrike" cap="none" normalizeH="0" baseline="0" dirty="0">
                <a:ln>
                  <a:noFill/>
                </a:ln>
                <a:solidFill>
                  <a:srgbClr val="A9B7C6"/>
                </a:solidFill>
                <a:effectLst/>
                <a:latin typeface="Consolas" panose="020B0609020204030204" pitchFamily="49" charset="0"/>
              </a:rPr>
              <a:t>)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AccessController.</a:t>
            </a:r>
            <a:r>
              <a:rPr kumimoji="0" lang="zh-CN" altLang="zh-CN" sz="1000" b="0" i="1" u="none" strike="noStrike" cap="none" normalizeH="0" baseline="0" dirty="0">
                <a:ln>
                  <a:noFill/>
                </a:ln>
                <a:solidFill>
                  <a:srgbClr val="A9B7C6"/>
                </a:solidFill>
                <a:effectLst/>
                <a:latin typeface="Consolas" panose="020B0609020204030204" pitchFamily="49" charset="0"/>
              </a:rPr>
              <a:t>doPrivileged</a:t>
            </a:r>
            <a:r>
              <a:rPr kumimoji="0" lang="zh-CN" altLang="zh-CN" sz="1000" b="0" i="0" u="none" strike="noStrike" cap="none" normalizeH="0" baseline="0" dirty="0">
                <a:ln>
                  <a:noFill/>
                </a:ln>
                <a:solidFill>
                  <a:srgbClr val="A9B7C6"/>
                </a:solidFill>
                <a:effectLst/>
                <a:latin typeface="Consolas" panose="020B0609020204030204" pitchFamily="49" charset="0"/>
              </a:rPr>
              <a:t>((PrivilegedAction&lt;Object&gt;) () -&gt;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B389C5"/>
                </a:solidFill>
                <a:effectLst/>
                <a:latin typeface="Consolas" panose="020B0609020204030204" pitchFamily="49" charset="0"/>
              </a:rPr>
              <a:t>smartSingleton</a:t>
            </a:r>
            <a:r>
              <a:rPr kumimoji="0" lang="zh-CN" altLang="zh-CN" sz="1000" b="0" i="0" u="none" strike="noStrike" cap="none" normalizeH="0" baseline="0" dirty="0">
                <a:ln>
                  <a:noFill/>
                </a:ln>
                <a:solidFill>
                  <a:srgbClr val="A9B7C6"/>
                </a:solidFill>
                <a:effectLst/>
                <a:latin typeface="Consolas" panose="020B0609020204030204" pitchFamily="49" charset="0"/>
              </a:rPr>
              <a:t>.afterSingletonsInstantiated()</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return null;</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getAccessControlContext())</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else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smartSingleton.afterSingletonsInstantiated()</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8395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SpringApplication#run</a:t>
            </a:r>
            <a:r>
              <a:rPr lang="zh-CN" altLang="en-US" cap="none" dirty="0"/>
              <a:t>之</a:t>
            </a:r>
            <a:br>
              <a:rPr lang="en-US" altLang="zh-CN" cap="none" dirty="0"/>
            </a:br>
            <a:r>
              <a:rPr lang="zh-CN" altLang="en-US" cap="none" dirty="0"/>
              <a:t>第六步：刷新应用上下文后的扩展接口</a:t>
            </a:r>
            <a:endParaRPr lang="zh-CN" altLang="en-US" cap="none"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1910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pPr rtl="0"/>
            <a:r>
              <a:rPr lang="en-US" altLang="zh-CN" cap="none" dirty="0" err="1"/>
              <a:t>S</a:t>
            </a:r>
            <a:r>
              <a:rPr lang="en-US" altLang="zh-CN" cap="none" dirty="0" err="1">
                <a:latin typeface="Microsoft YaHei UI" panose="020B0503020204020204" pitchFamily="34" charset="-122"/>
                <a:ea typeface="Microsoft YaHei UI" panose="020B0503020204020204" pitchFamily="34" charset="-122"/>
              </a:rPr>
              <a:t>pringApplication</a:t>
            </a:r>
            <a:endParaRPr lang="zh-CN" altLang="en-US" cap="none" dirty="0">
              <a:latin typeface="Microsoft YaHei UI" panose="020B0503020204020204" pitchFamily="34" charset="-122"/>
              <a:ea typeface="Microsoft YaHei UI" panose="020B0503020204020204" pitchFamily="34" charset="-122"/>
            </a:endParaRPr>
          </a:p>
        </p:txBody>
      </p:sp>
      <p:sp>
        <p:nvSpPr>
          <p:cNvPr id="27" name="Rectangle 1">
            <a:extLst>
              <a:ext uri="{FF2B5EF4-FFF2-40B4-BE49-F238E27FC236}">
                <a16:creationId xmlns:a16="http://schemas.microsoft.com/office/drawing/2014/main" id="{CDF03AD5-6801-43EB-8150-9A8AA2089B5A}"/>
              </a:ext>
            </a:extLst>
          </p:cNvPr>
          <p:cNvSpPr>
            <a:spLocks noChangeArrowheads="1"/>
          </p:cNvSpPr>
          <p:nvPr/>
        </p:nvSpPr>
        <p:spPr bwMode="auto">
          <a:xfrm>
            <a:off x="1225295" y="3768600"/>
            <a:ext cx="9741409"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BBB529"/>
                </a:solidFill>
                <a:effectLst/>
                <a:latin typeface="Consolas" panose="020B0609020204030204" pitchFamily="49" charset="0"/>
              </a:rPr>
              <a:t>@SpringBootApplication</a:t>
            </a:r>
            <a:br>
              <a:rPr kumimoji="0" lang="zh-CN" altLang="zh-CN" b="0" i="0" u="none" strike="noStrike" cap="none" normalizeH="0" baseline="0" dirty="0">
                <a:ln>
                  <a:noFill/>
                </a:ln>
                <a:solidFill>
                  <a:srgbClr val="BBB529"/>
                </a:solidFill>
                <a:effectLst/>
                <a:latin typeface="Consolas" panose="020B0609020204030204" pitchFamily="49" charset="0"/>
              </a:rPr>
            </a:br>
            <a:r>
              <a:rPr kumimoji="0" lang="zh-CN" altLang="zh-CN" b="0" i="0" u="none" strike="noStrike" cap="none" normalizeH="0" baseline="0" dirty="0">
                <a:ln>
                  <a:noFill/>
                </a:ln>
                <a:solidFill>
                  <a:srgbClr val="CC7832"/>
                </a:solidFill>
                <a:effectLst/>
                <a:latin typeface="Consolas" panose="020B0609020204030204" pitchFamily="49" charset="0"/>
              </a:rPr>
              <a:t>public class </a:t>
            </a:r>
            <a:r>
              <a:rPr kumimoji="0" lang="zh-CN" altLang="zh-CN" b="0" i="0" u="none" strike="noStrike" cap="none" normalizeH="0" baseline="0" dirty="0">
                <a:ln>
                  <a:noFill/>
                </a:ln>
                <a:solidFill>
                  <a:srgbClr val="A9B7C6"/>
                </a:solidFill>
                <a:effectLst/>
                <a:latin typeface="Consolas" panose="020B0609020204030204" pitchFamily="49" charset="0"/>
              </a:rPr>
              <a:t>DemoApplication {</a:t>
            </a:r>
            <a:br>
              <a:rPr kumimoji="0" lang="zh-CN" altLang="zh-CN" b="0" i="0" u="none" strike="noStrike" cap="none" normalizeH="0" baseline="0" dirty="0">
                <a:ln>
                  <a:noFill/>
                </a:ln>
                <a:solidFill>
                  <a:srgbClr val="A9B7C6"/>
                </a:solidFill>
                <a:effectLst/>
                <a:latin typeface="Consolas" panose="020B0609020204030204" pitchFamily="49" charset="0"/>
              </a:rPr>
            </a:b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    </a:t>
            </a:r>
            <a:r>
              <a:rPr kumimoji="0" lang="zh-CN" altLang="zh-CN" b="0" i="0" u="none" strike="noStrike" cap="none" normalizeH="0" baseline="0" dirty="0">
                <a:ln>
                  <a:noFill/>
                </a:ln>
                <a:solidFill>
                  <a:srgbClr val="CC7832"/>
                </a:solidFill>
                <a:effectLst/>
                <a:latin typeface="Consolas" panose="020B0609020204030204" pitchFamily="49" charset="0"/>
              </a:rPr>
              <a:t>public static void </a:t>
            </a:r>
            <a:r>
              <a:rPr kumimoji="0" lang="zh-CN" altLang="zh-CN" b="0" i="0" u="none" strike="noStrike" cap="none" normalizeH="0" baseline="0" dirty="0">
                <a:ln>
                  <a:noFill/>
                </a:ln>
                <a:solidFill>
                  <a:srgbClr val="FFC66D"/>
                </a:solidFill>
                <a:effectLst/>
                <a:latin typeface="Consolas" panose="020B0609020204030204" pitchFamily="49" charset="0"/>
              </a:rPr>
              <a:t>main</a:t>
            </a:r>
            <a:r>
              <a:rPr kumimoji="0" lang="zh-CN" altLang="zh-CN" b="0" i="0" u="none" strike="noStrike" cap="none" normalizeH="0" baseline="0" dirty="0">
                <a:ln>
                  <a:noFill/>
                </a:ln>
                <a:solidFill>
                  <a:srgbClr val="A9B7C6"/>
                </a:solidFill>
                <a:effectLst/>
                <a:latin typeface="Consolas" panose="020B0609020204030204" pitchFamily="49" charset="0"/>
              </a:rPr>
              <a:t>(String[] args) {</a:t>
            </a: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        SpringApplication.</a:t>
            </a:r>
            <a:r>
              <a:rPr kumimoji="0" lang="zh-CN" altLang="zh-CN" b="0" i="1" u="none" strike="noStrike" cap="none" normalizeH="0" baseline="0" dirty="0">
                <a:ln>
                  <a:noFill/>
                </a:ln>
                <a:solidFill>
                  <a:srgbClr val="A9B7C6"/>
                </a:solidFill>
                <a:effectLst/>
                <a:latin typeface="Consolas" panose="020B0609020204030204" pitchFamily="49" charset="0"/>
              </a:rPr>
              <a:t>run</a:t>
            </a:r>
            <a:r>
              <a:rPr kumimoji="0" lang="zh-CN" altLang="zh-CN" b="0" i="0" u="none" strike="noStrike" cap="none" normalizeH="0" baseline="0" dirty="0">
                <a:ln>
                  <a:noFill/>
                </a:ln>
                <a:solidFill>
                  <a:srgbClr val="A9B7C6"/>
                </a:solidFill>
                <a:effectLst/>
                <a:latin typeface="Consolas" panose="020B0609020204030204" pitchFamily="49" charset="0"/>
              </a:rPr>
              <a:t>(DemoApplication.</a:t>
            </a:r>
            <a:r>
              <a:rPr kumimoji="0" lang="zh-CN" altLang="zh-CN" b="0" i="0" u="none" strike="noStrike" cap="none" normalizeH="0" baseline="0" dirty="0">
                <a:ln>
                  <a:noFill/>
                </a:ln>
                <a:solidFill>
                  <a:srgbClr val="CC7832"/>
                </a:solidFill>
                <a:effectLst/>
                <a:latin typeface="Consolas" panose="020B0609020204030204" pitchFamily="49" charset="0"/>
              </a:rPr>
              <a:t>class, </a:t>
            </a:r>
            <a:r>
              <a:rPr kumimoji="0" lang="zh-CN" altLang="zh-CN" b="0" i="0" u="none" strike="noStrike" cap="none" normalizeH="0" baseline="0" dirty="0">
                <a:ln>
                  <a:noFill/>
                </a:ln>
                <a:solidFill>
                  <a:srgbClr val="A9B7C6"/>
                </a:solidFill>
                <a:effectLst/>
                <a:latin typeface="Consolas" panose="020B0609020204030204" pitchFamily="49" charset="0"/>
              </a:rPr>
              <a:t>args)</a:t>
            </a:r>
            <a:r>
              <a:rPr kumimoji="0" lang="zh-CN" altLang="zh-CN" b="0" i="0" u="none" strike="noStrike" cap="none" normalizeH="0" baseline="0" dirty="0">
                <a:ln>
                  <a:noFill/>
                </a:ln>
                <a:solidFill>
                  <a:srgbClr val="CC7832"/>
                </a:solidFill>
                <a:effectLst/>
                <a:latin typeface="Consolas" panose="020B0609020204030204" pitchFamily="49" charset="0"/>
              </a:rPr>
              <a:t>;</a:t>
            </a:r>
            <a:br>
              <a:rPr kumimoji="0" lang="zh-CN" altLang="zh-CN" b="0" i="0" u="none" strike="noStrike" cap="none" normalizeH="0" baseline="0" dirty="0">
                <a:ln>
                  <a:noFill/>
                </a:ln>
                <a:solidFill>
                  <a:srgbClr val="CC7832"/>
                </a:solidFill>
                <a:effectLst/>
                <a:latin typeface="Consolas" panose="020B0609020204030204" pitchFamily="49" charset="0"/>
              </a:rPr>
            </a:br>
            <a:r>
              <a:rPr kumimoji="0" lang="zh-CN" altLang="zh-CN" b="0" i="0" u="none" strike="noStrike" cap="none" normalizeH="0" baseline="0" dirty="0">
                <a:ln>
                  <a:noFill/>
                </a:ln>
                <a:solidFill>
                  <a:srgbClr val="CC7832"/>
                </a:solidFill>
                <a:effectLst/>
                <a:latin typeface="Consolas" panose="020B0609020204030204" pitchFamily="49" charset="0"/>
              </a:rPr>
              <a:t>    </a:t>
            </a:r>
            <a:r>
              <a:rPr kumimoji="0" lang="zh-CN" altLang="zh-CN" b="0" i="0" u="none" strike="noStrike" cap="none" normalizeH="0" baseline="0" dirty="0">
                <a:ln>
                  <a:noFill/>
                </a:ln>
                <a:solidFill>
                  <a:srgbClr val="A9B7C6"/>
                </a:solidFill>
                <a:effectLst/>
                <a:latin typeface="Consolas" panose="020B0609020204030204" pitchFamily="49" charset="0"/>
              </a:rPr>
              <a:t>}</a:t>
            </a:r>
            <a:br>
              <a:rPr kumimoji="0" lang="zh-CN" altLang="zh-CN" b="0" i="0" u="none" strike="noStrike" cap="none" normalizeH="0" baseline="0" dirty="0">
                <a:ln>
                  <a:noFill/>
                </a:ln>
                <a:solidFill>
                  <a:srgbClr val="A9B7C6"/>
                </a:solidFill>
                <a:effectLst/>
                <a:latin typeface="Consolas" panose="020B0609020204030204" pitchFamily="49" charset="0"/>
              </a:rPr>
            </a:b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28" name="文本框 27">
            <a:extLst>
              <a:ext uri="{FF2B5EF4-FFF2-40B4-BE49-F238E27FC236}">
                <a16:creationId xmlns:a16="http://schemas.microsoft.com/office/drawing/2014/main" id="{FC92253D-D0CB-4B4D-B6BE-FD09E23E8557}"/>
              </a:ext>
            </a:extLst>
          </p:cNvPr>
          <p:cNvSpPr txBox="1"/>
          <p:nvPr/>
        </p:nvSpPr>
        <p:spPr>
          <a:xfrm>
            <a:off x="1225295" y="2106462"/>
            <a:ext cx="5394961" cy="1200329"/>
          </a:xfrm>
          <a:prstGeom prst="rect">
            <a:avLst/>
          </a:prstGeom>
          <a:noFill/>
        </p:spPr>
        <p:txBody>
          <a:bodyPr wrap="square" rtlCol="0">
            <a:spAutoFit/>
          </a:bodyPr>
          <a:lstStyle/>
          <a:p>
            <a:r>
              <a:rPr lang="zh-CN" altLang="en-US" sz="2400" dirty="0"/>
              <a:t>一个最简单的</a:t>
            </a:r>
            <a:r>
              <a:rPr lang="en-US" altLang="zh-CN" sz="2400" dirty="0" err="1"/>
              <a:t>SpringBoot</a:t>
            </a:r>
            <a:r>
              <a:rPr lang="zh-CN" altLang="en-US" sz="2400" dirty="0"/>
              <a:t>启动类</a:t>
            </a:r>
            <a:endParaRPr lang="en-US" altLang="zh-CN" sz="2400" dirty="0"/>
          </a:p>
          <a:p>
            <a:pPr marL="285750" indent="-285750">
              <a:buFont typeface="Arial" panose="020B0604020202020204" pitchFamily="34" charset="0"/>
              <a:buChar char="•"/>
            </a:pPr>
            <a:r>
              <a:rPr lang="en-US" altLang="zh-CN" sz="2400" dirty="0" err="1"/>
              <a:t>SpringApplication.run</a:t>
            </a:r>
            <a:endParaRPr lang="en-US" altLang="zh-CN" sz="2400" dirty="0"/>
          </a:p>
          <a:p>
            <a:pPr marL="285750" indent="-285750">
              <a:buFont typeface="Arial" panose="020B0604020202020204" pitchFamily="34" charset="0"/>
              <a:buChar char="•"/>
            </a:pPr>
            <a:r>
              <a:rPr lang="en-US" altLang="zh-CN" sz="2400" dirty="0"/>
              <a:t>@</a:t>
            </a:r>
            <a:r>
              <a:rPr lang="en-US" altLang="zh-CN" sz="2400" dirty="0" err="1"/>
              <a:t>SpringBootApplication</a:t>
            </a:r>
            <a:endParaRPr lang="zh-CN" altLang="en-US" sz="2400" dirty="0"/>
          </a:p>
        </p:txBody>
      </p:sp>
    </p:spTree>
    <p:extLst>
      <p:ext uri="{BB962C8B-B14F-4D97-AF65-F5344CB8AC3E}">
        <p14:creationId xmlns:p14="http://schemas.microsoft.com/office/powerpoint/2010/main" val="3318219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pPr rtl="0"/>
            <a:r>
              <a:rPr lang="en-US" altLang="zh-CN" cap="none" dirty="0" err="1"/>
              <a:t>S</a:t>
            </a:r>
            <a:r>
              <a:rPr lang="en-US" altLang="zh-CN" cap="none" dirty="0" err="1">
                <a:latin typeface="Microsoft YaHei UI" panose="020B0503020204020204" pitchFamily="34" charset="-122"/>
                <a:ea typeface="Microsoft YaHei UI" panose="020B0503020204020204" pitchFamily="34" charset="-122"/>
              </a:rPr>
              <a:t>pringApplication.run</a:t>
            </a:r>
            <a:r>
              <a:rPr lang="en-US" altLang="zh-CN" cap="none" dirty="0">
                <a:latin typeface="Microsoft YaHei UI" panose="020B0503020204020204" pitchFamily="34" charset="-122"/>
                <a:ea typeface="Microsoft YaHei UI" panose="020B0503020204020204" pitchFamily="34" charset="-122"/>
              </a:rPr>
              <a:t>()</a:t>
            </a:r>
            <a:endParaRPr lang="zh-CN" altLang="en-US" cap="none" dirty="0">
              <a:latin typeface="Microsoft YaHei UI" panose="020B0503020204020204" pitchFamily="34" charset="-122"/>
              <a:ea typeface="Microsoft YaHei UI" panose="020B0503020204020204" pitchFamily="34" charset="-122"/>
            </a:endParaRPr>
          </a:p>
        </p:txBody>
      </p:sp>
      <p:sp>
        <p:nvSpPr>
          <p:cNvPr id="6" name="Rectangle 4">
            <a:extLst>
              <a:ext uri="{FF2B5EF4-FFF2-40B4-BE49-F238E27FC236}">
                <a16:creationId xmlns:a16="http://schemas.microsoft.com/office/drawing/2014/main" id="{BD7923E7-3BB5-4596-B942-B0A42A8CEAE5}"/>
              </a:ext>
            </a:extLst>
          </p:cNvPr>
          <p:cNvSpPr>
            <a:spLocks noChangeArrowheads="1"/>
          </p:cNvSpPr>
          <p:nvPr/>
        </p:nvSpPr>
        <p:spPr bwMode="auto">
          <a:xfrm>
            <a:off x="846523" y="2060660"/>
            <a:ext cx="10375392" cy="418576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Consolas" panose="020B0609020204030204" pitchFamily="49" charset="0"/>
              </a:rPr>
              <a:t>public static </a:t>
            </a:r>
            <a:r>
              <a:rPr kumimoji="0" lang="zh-CN" altLang="zh-CN" sz="1400" b="0" i="0" u="none" strike="noStrike" cap="none" normalizeH="0" baseline="0" dirty="0">
                <a:ln>
                  <a:noFill/>
                </a:ln>
                <a:solidFill>
                  <a:srgbClr val="A9B7C6"/>
                </a:solidFill>
                <a:effectLst/>
                <a:latin typeface="Consolas" panose="020B0609020204030204" pitchFamily="49" charset="0"/>
              </a:rPr>
              <a:t>ConfigurableApplicationContext </a:t>
            </a:r>
            <a:r>
              <a:rPr kumimoji="0" lang="zh-CN" altLang="zh-CN" sz="1400" b="0" i="0" u="none" strike="noStrike" cap="none" normalizeH="0" baseline="0" dirty="0">
                <a:ln>
                  <a:noFill/>
                </a:ln>
                <a:solidFill>
                  <a:srgbClr val="FFC66D"/>
                </a:solidFill>
                <a:effectLst/>
                <a:latin typeface="Consolas" panose="020B0609020204030204" pitchFamily="49" charset="0"/>
              </a:rPr>
              <a:t>run</a:t>
            </a:r>
            <a:r>
              <a:rPr kumimoji="0" lang="zh-CN" altLang="zh-CN" sz="1400" b="0" i="0" u="none" strike="noStrike" cap="none" normalizeH="0" baseline="0" dirty="0">
                <a:ln>
                  <a:noFill/>
                </a:ln>
                <a:solidFill>
                  <a:srgbClr val="A9B7C6"/>
                </a:solidFill>
                <a:effectLst/>
                <a:latin typeface="Consolas" panose="020B0609020204030204" pitchFamily="49" charset="0"/>
              </a:rPr>
              <a:t>(Class&lt;?&gt;[] primarySources</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String[] args)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return new </a:t>
            </a:r>
            <a:r>
              <a:rPr kumimoji="0" lang="zh-CN" altLang="zh-CN" sz="1400" b="0" i="0" u="none" strike="noStrike" cap="none" normalizeH="0" baseline="0" dirty="0">
                <a:ln>
                  <a:noFill/>
                </a:ln>
                <a:solidFill>
                  <a:srgbClr val="A9B7C6"/>
                </a:solidFill>
                <a:effectLst/>
                <a:latin typeface="Consolas" panose="020B0609020204030204" pitchFamily="49" charset="0"/>
              </a:rPr>
              <a:t>SpringApplication(primarySources).run(args)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400" b="0" i="0" u="none" strike="noStrike" cap="none" normalizeH="0" baseline="0" dirty="0">
              <a:ln>
                <a:noFill/>
              </a:ln>
              <a:solidFill>
                <a:srgbClr val="00B05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构造方法</a:t>
            </a:r>
            <a:endParaRPr lang="en-US" altLang="zh-CN" sz="1400" dirty="0">
              <a:solidFill>
                <a:srgbClr val="00B050"/>
              </a:solidFill>
              <a:latin typeface="Consolas" panose="020B0609020204030204" pitchFamily="49" charset="0"/>
            </a:endParaRPr>
          </a:p>
          <a:p>
            <a:pPr defTabSz="914400" eaLnBrk="0" fontAlgn="base" hangingPunct="0">
              <a:spcBef>
                <a:spcPct val="0"/>
              </a:spcBef>
              <a:spcAft>
                <a:spcPct val="0"/>
              </a:spcAft>
            </a:pPr>
            <a:r>
              <a:rPr lang="zh-CN" altLang="zh-CN" sz="1400" dirty="0">
                <a:solidFill>
                  <a:srgbClr val="CC7832"/>
                </a:solidFill>
                <a:latin typeface="Consolas" panose="020B0609020204030204" pitchFamily="49" charset="0"/>
              </a:rPr>
              <a:t>public </a:t>
            </a:r>
            <a:r>
              <a:rPr lang="zh-CN" altLang="zh-CN" sz="1400" dirty="0">
                <a:solidFill>
                  <a:srgbClr val="FFC66D"/>
                </a:solidFill>
                <a:latin typeface="Consolas" panose="020B0609020204030204" pitchFamily="49" charset="0"/>
              </a:rPr>
              <a:t>SpringApplication</a:t>
            </a:r>
            <a:r>
              <a:rPr lang="zh-CN" altLang="zh-CN" sz="1400" dirty="0">
                <a:solidFill>
                  <a:srgbClr val="A9B7C6"/>
                </a:solidFill>
                <a:latin typeface="Consolas" panose="020B0609020204030204" pitchFamily="49" charset="0"/>
              </a:rPr>
              <a:t>(Class&lt;?&gt;... primarySources) {</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a:t>
            </a:r>
            <a:r>
              <a:rPr lang="zh-CN" altLang="zh-CN" sz="1400" dirty="0">
                <a:solidFill>
                  <a:srgbClr val="CC7832"/>
                </a:solidFill>
                <a:latin typeface="Consolas" panose="020B0609020204030204" pitchFamily="49" charset="0"/>
              </a:rPr>
              <a:t>this</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null, </a:t>
            </a:r>
            <a:r>
              <a:rPr lang="zh-CN" altLang="zh-CN" sz="1400" dirty="0">
                <a:solidFill>
                  <a:srgbClr val="A9B7C6"/>
                </a:solidFill>
                <a:latin typeface="Consolas" panose="020B0609020204030204" pitchFamily="49" charset="0"/>
              </a:rPr>
              <a:t>primarySources)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A9B7C6"/>
                </a:solidFill>
                <a:latin typeface="Consolas" panose="020B0609020204030204" pitchFamily="49" charset="0"/>
              </a:rPr>
              <a:t>}</a:t>
            </a:r>
            <a:br>
              <a:rPr lang="zh-CN" altLang="zh-CN" sz="1400" dirty="0">
                <a:solidFill>
                  <a:srgbClr val="A9B7C6"/>
                </a:solidFill>
                <a:latin typeface="Consolas" panose="020B0609020204030204" pitchFamily="49" charset="0"/>
              </a:rPr>
            </a:br>
            <a:br>
              <a:rPr lang="zh-CN" altLang="zh-CN" sz="1400" dirty="0">
                <a:solidFill>
                  <a:srgbClr val="A9B7C6"/>
                </a:solidFill>
                <a:latin typeface="Consolas" panose="020B0609020204030204" pitchFamily="49" charset="0"/>
              </a:rPr>
            </a:br>
            <a:r>
              <a:rPr lang="zh-CN" altLang="zh-CN" sz="1400" dirty="0">
                <a:solidFill>
                  <a:srgbClr val="CC7832"/>
                </a:solidFill>
                <a:latin typeface="Consolas" panose="020B0609020204030204" pitchFamily="49" charset="0"/>
              </a:rPr>
              <a:t>public </a:t>
            </a:r>
            <a:r>
              <a:rPr lang="zh-CN" altLang="zh-CN" sz="1400" dirty="0">
                <a:solidFill>
                  <a:srgbClr val="FFC66D"/>
                </a:solidFill>
                <a:latin typeface="Consolas" panose="020B0609020204030204" pitchFamily="49" charset="0"/>
              </a:rPr>
              <a:t>SpringApplication</a:t>
            </a:r>
            <a:r>
              <a:rPr lang="zh-CN" altLang="zh-CN" sz="1400" dirty="0">
                <a:solidFill>
                  <a:srgbClr val="A9B7C6"/>
                </a:solidFill>
                <a:latin typeface="Consolas" panose="020B0609020204030204" pitchFamily="49" charset="0"/>
              </a:rPr>
              <a:t>(ResourceLoader resourceLoader</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Class&lt;?&gt;... primarySources) {</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a:t>
            </a:r>
            <a:r>
              <a:rPr lang="zh-CN" altLang="zh-CN" sz="1400" dirty="0">
                <a:solidFill>
                  <a:srgbClr val="CC7832"/>
                </a:solidFill>
                <a:latin typeface="Consolas" panose="020B0609020204030204" pitchFamily="49" charset="0"/>
              </a:rPr>
              <a:t>this</a:t>
            </a:r>
            <a:r>
              <a:rPr lang="zh-CN" altLang="zh-CN" sz="1400" dirty="0">
                <a:solidFill>
                  <a:srgbClr val="A9B7C6"/>
                </a:solidFill>
                <a:latin typeface="Consolas" panose="020B0609020204030204" pitchFamily="49" charset="0"/>
              </a:rPr>
              <a:t>.</a:t>
            </a:r>
            <a:r>
              <a:rPr lang="zh-CN" altLang="zh-CN" sz="1400" dirty="0">
                <a:solidFill>
                  <a:srgbClr val="9876AA"/>
                </a:solidFill>
                <a:latin typeface="Consolas" panose="020B0609020204030204" pitchFamily="49" charset="0"/>
              </a:rPr>
              <a:t>resourceLoader </a:t>
            </a:r>
            <a:r>
              <a:rPr lang="zh-CN" altLang="zh-CN" sz="1400" dirty="0">
                <a:solidFill>
                  <a:srgbClr val="A9B7C6"/>
                </a:solidFill>
                <a:latin typeface="Consolas" panose="020B0609020204030204" pitchFamily="49" charset="0"/>
              </a:rPr>
              <a:t>= resourceLoader</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Assert.</a:t>
            </a:r>
            <a:r>
              <a:rPr lang="zh-CN" altLang="zh-CN" sz="1400" i="1" dirty="0">
                <a:solidFill>
                  <a:srgbClr val="A9B7C6"/>
                </a:solidFill>
                <a:latin typeface="Consolas" panose="020B0609020204030204" pitchFamily="49" charset="0"/>
              </a:rPr>
              <a:t>notNull</a:t>
            </a:r>
            <a:r>
              <a:rPr lang="zh-CN" altLang="zh-CN" sz="1400" dirty="0">
                <a:solidFill>
                  <a:srgbClr val="A9B7C6"/>
                </a:solidFill>
                <a:latin typeface="Consolas" panose="020B0609020204030204" pitchFamily="49" charset="0"/>
              </a:rPr>
              <a:t>(primarySources</a:t>
            </a:r>
            <a:r>
              <a:rPr lang="zh-CN" altLang="zh-CN" sz="1400" dirty="0">
                <a:solidFill>
                  <a:srgbClr val="CC7832"/>
                </a:solidFill>
                <a:latin typeface="Consolas" panose="020B0609020204030204" pitchFamily="49" charset="0"/>
              </a:rPr>
              <a:t>, </a:t>
            </a:r>
            <a:r>
              <a:rPr lang="zh-CN" altLang="zh-CN" sz="1400" dirty="0">
                <a:solidFill>
                  <a:srgbClr val="6A8759"/>
                </a:solidFill>
                <a:latin typeface="Consolas" panose="020B0609020204030204" pitchFamily="49" charset="0"/>
              </a:rPr>
              <a:t>"PrimarySources must not be null"</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this</a:t>
            </a:r>
            <a:r>
              <a:rPr lang="zh-CN" altLang="zh-CN" sz="1400" dirty="0">
                <a:solidFill>
                  <a:srgbClr val="A9B7C6"/>
                </a:solidFill>
                <a:latin typeface="Consolas" panose="020B0609020204030204" pitchFamily="49" charset="0"/>
              </a:rPr>
              <a:t>.</a:t>
            </a:r>
            <a:r>
              <a:rPr lang="zh-CN" altLang="zh-CN" sz="1400" dirty="0">
                <a:solidFill>
                  <a:srgbClr val="9876AA"/>
                </a:solidFill>
                <a:latin typeface="Consolas" panose="020B0609020204030204" pitchFamily="49" charset="0"/>
              </a:rPr>
              <a:t>primarySources </a:t>
            </a:r>
            <a:r>
              <a:rPr lang="zh-CN" altLang="zh-CN" sz="1400" dirty="0">
                <a:solidFill>
                  <a:srgbClr val="A9B7C6"/>
                </a:solidFill>
                <a:latin typeface="Consolas" panose="020B0609020204030204" pitchFamily="49" charset="0"/>
              </a:rPr>
              <a:t>= </a:t>
            </a:r>
            <a:r>
              <a:rPr lang="zh-CN" altLang="zh-CN" sz="1400" dirty="0">
                <a:solidFill>
                  <a:srgbClr val="CC7832"/>
                </a:solidFill>
                <a:latin typeface="Consolas" panose="020B0609020204030204" pitchFamily="49" charset="0"/>
              </a:rPr>
              <a:t>new </a:t>
            </a:r>
            <a:r>
              <a:rPr lang="zh-CN" altLang="zh-CN" sz="1400" dirty="0">
                <a:solidFill>
                  <a:srgbClr val="A9B7C6"/>
                </a:solidFill>
                <a:latin typeface="Consolas" panose="020B0609020204030204" pitchFamily="49" charset="0"/>
              </a:rPr>
              <a:t>LinkedHashSet&lt;&gt;(Arrays.</a:t>
            </a:r>
            <a:r>
              <a:rPr lang="zh-CN" altLang="zh-CN" sz="1400" i="1" dirty="0">
                <a:solidFill>
                  <a:srgbClr val="A9B7C6"/>
                </a:solidFill>
                <a:latin typeface="Consolas" panose="020B0609020204030204" pitchFamily="49" charset="0"/>
              </a:rPr>
              <a:t>asList</a:t>
            </a:r>
            <a:r>
              <a:rPr lang="zh-CN" altLang="zh-CN" sz="1400" dirty="0">
                <a:solidFill>
                  <a:srgbClr val="A9B7C6"/>
                </a:solidFill>
                <a:latin typeface="Consolas" panose="020B0609020204030204" pitchFamily="49" charset="0"/>
              </a:rPr>
              <a:t>(primarySources))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this</a:t>
            </a:r>
            <a:r>
              <a:rPr lang="zh-CN" altLang="zh-CN" sz="1400" dirty="0">
                <a:solidFill>
                  <a:srgbClr val="A9B7C6"/>
                </a:solidFill>
                <a:latin typeface="Consolas" panose="020B0609020204030204" pitchFamily="49" charset="0"/>
              </a:rPr>
              <a:t>.</a:t>
            </a:r>
            <a:r>
              <a:rPr lang="zh-CN" altLang="zh-CN" sz="1400" dirty="0">
                <a:solidFill>
                  <a:srgbClr val="9876AA"/>
                </a:solidFill>
                <a:latin typeface="Consolas" panose="020B0609020204030204" pitchFamily="49" charset="0"/>
              </a:rPr>
              <a:t>webApplicationType </a:t>
            </a:r>
            <a:r>
              <a:rPr lang="zh-CN" altLang="zh-CN" sz="1400" dirty="0">
                <a:solidFill>
                  <a:srgbClr val="A9B7C6"/>
                </a:solidFill>
                <a:latin typeface="Consolas" panose="020B0609020204030204" pitchFamily="49" charset="0"/>
              </a:rPr>
              <a:t>= WebApplicationType.</a:t>
            </a:r>
            <a:r>
              <a:rPr lang="zh-CN" altLang="zh-CN" sz="1400" i="1" dirty="0">
                <a:solidFill>
                  <a:srgbClr val="A9B7C6"/>
                </a:solidFill>
                <a:latin typeface="Consolas" panose="020B0609020204030204" pitchFamily="49" charset="0"/>
              </a:rPr>
              <a:t>deduceFromClasspath</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setInitializers((Collection) getSpringFactoriesInstances(ApplicationContextInitializer.</a:t>
            </a:r>
            <a:r>
              <a:rPr lang="zh-CN" altLang="zh-CN" sz="1400" dirty="0">
                <a:solidFill>
                  <a:srgbClr val="CC7832"/>
                </a:solidFill>
                <a:latin typeface="Consolas" panose="020B0609020204030204" pitchFamily="49" charset="0"/>
              </a:rPr>
              <a:t>class</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setListeners((Collection) getSpringFactoriesInstances(ApplicationListener.</a:t>
            </a:r>
            <a:r>
              <a:rPr lang="zh-CN" altLang="zh-CN" sz="1400" dirty="0">
                <a:solidFill>
                  <a:srgbClr val="CC7832"/>
                </a:solidFill>
                <a:latin typeface="Consolas" panose="020B0609020204030204" pitchFamily="49" charset="0"/>
              </a:rPr>
              <a:t>class</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this</a:t>
            </a:r>
            <a:r>
              <a:rPr lang="zh-CN" altLang="zh-CN" sz="1400" dirty="0">
                <a:solidFill>
                  <a:srgbClr val="A9B7C6"/>
                </a:solidFill>
                <a:latin typeface="Consolas" panose="020B0609020204030204" pitchFamily="49" charset="0"/>
              </a:rPr>
              <a:t>.</a:t>
            </a:r>
            <a:r>
              <a:rPr lang="zh-CN" altLang="zh-CN" sz="1400" dirty="0">
                <a:solidFill>
                  <a:srgbClr val="9876AA"/>
                </a:solidFill>
                <a:latin typeface="Consolas" panose="020B0609020204030204" pitchFamily="49" charset="0"/>
              </a:rPr>
              <a:t>mainApplicationClass </a:t>
            </a:r>
            <a:r>
              <a:rPr lang="zh-CN" altLang="zh-CN" sz="1400" dirty="0">
                <a:solidFill>
                  <a:srgbClr val="A9B7C6"/>
                </a:solidFill>
                <a:latin typeface="Consolas" panose="020B0609020204030204" pitchFamily="49" charset="0"/>
              </a:rPr>
              <a:t>= deduceMainApplicationClass()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A9B7C6"/>
                </a:solidFill>
                <a:latin typeface="Consolas" panose="020B0609020204030204" pitchFamily="49" charset="0"/>
              </a:rPr>
              <a:t>}</a:t>
            </a:r>
            <a:endParaRPr lang="zh-CN" altLang="zh-CN"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8260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a:t>
            </a:r>
            <a:r>
              <a:rPr lang="en-US" altLang="zh-CN" cap="none" dirty="0"/>
              <a:t> </a:t>
            </a:r>
            <a:r>
              <a:rPr lang="zh-CN" altLang="en-US" cap="none" dirty="0"/>
              <a:t>构造方法之</a:t>
            </a:r>
            <a:r>
              <a:rPr lang="en-US" altLang="zh-CN" cap="none" dirty="0" err="1"/>
              <a:t>WebApplicationType.deduceFromClasspath</a:t>
            </a:r>
            <a:r>
              <a:rPr lang="en-US" altLang="zh-CN" cap="none" dirty="0"/>
              <a:t>()</a:t>
            </a:r>
            <a:endParaRPr lang="zh-CN" altLang="en-US" cap="none" dirty="0">
              <a:latin typeface="Microsoft YaHei UI" panose="020B0503020204020204" pitchFamily="34" charset="-122"/>
              <a:ea typeface="Microsoft YaHei UI" panose="020B0503020204020204" pitchFamily="34" charset="-122"/>
            </a:endParaRPr>
          </a:p>
        </p:txBody>
      </p:sp>
      <p:sp>
        <p:nvSpPr>
          <p:cNvPr id="3" name="Rectangle 1">
            <a:extLst>
              <a:ext uri="{FF2B5EF4-FFF2-40B4-BE49-F238E27FC236}">
                <a16:creationId xmlns:a16="http://schemas.microsoft.com/office/drawing/2014/main" id="{7AADEEBD-4721-4C55-BF59-F4C8B46951FC}"/>
              </a:ext>
            </a:extLst>
          </p:cNvPr>
          <p:cNvSpPr>
            <a:spLocks noChangeArrowheads="1"/>
          </p:cNvSpPr>
          <p:nvPr/>
        </p:nvSpPr>
        <p:spPr bwMode="auto">
          <a:xfrm>
            <a:off x="359735" y="1845217"/>
            <a:ext cx="11472530" cy="461664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zh-CN" altLang="zh-CN" sz="1400" dirty="0">
                <a:solidFill>
                  <a:srgbClr val="CC7832"/>
                </a:solidFill>
                <a:latin typeface="Consolas" panose="020B0609020204030204" pitchFamily="49" charset="0"/>
              </a:rPr>
              <a:t>private static final </a:t>
            </a:r>
            <a:r>
              <a:rPr lang="zh-CN" altLang="zh-CN" sz="1400" dirty="0">
                <a:solidFill>
                  <a:srgbClr val="A9B7C6"/>
                </a:solidFill>
                <a:latin typeface="Consolas" panose="020B0609020204030204" pitchFamily="49" charset="0"/>
              </a:rPr>
              <a:t>String[] </a:t>
            </a:r>
            <a:r>
              <a:rPr lang="zh-CN" altLang="zh-CN" sz="1400" i="1" dirty="0">
                <a:solidFill>
                  <a:srgbClr val="9876AA"/>
                </a:solidFill>
                <a:latin typeface="Consolas" panose="020B0609020204030204" pitchFamily="49" charset="0"/>
              </a:rPr>
              <a:t>SERVLET_INDICATOR_CLASSES </a:t>
            </a:r>
            <a:r>
              <a:rPr lang="zh-CN" altLang="zh-CN" sz="1400" dirty="0">
                <a:solidFill>
                  <a:srgbClr val="A9B7C6"/>
                </a:solidFill>
                <a:latin typeface="Consolas" panose="020B0609020204030204" pitchFamily="49" charset="0"/>
              </a:rPr>
              <a:t>= { </a:t>
            </a:r>
            <a:r>
              <a:rPr lang="zh-CN" altLang="zh-CN" sz="1400" dirty="0">
                <a:solidFill>
                  <a:srgbClr val="6A8759"/>
                </a:solidFill>
                <a:latin typeface="Consolas" panose="020B0609020204030204" pitchFamily="49" charset="0"/>
              </a:rPr>
              <a:t>"javax.servlet.Servlet"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6A8759"/>
                </a:solidFill>
                <a:latin typeface="Consolas" panose="020B0609020204030204" pitchFamily="49" charset="0"/>
              </a:rPr>
              <a:t>"org.springframework.web.context.ConfigurableWebApplicationContext" </a:t>
            </a:r>
            <a:r>
              <a:rPr lang="zh-CN" altLang="zh-CN" sz="1400" dirty="0">
                <a:solidFill>
                  <a:srgbClr val="A9B7C6"/>
                </a:solidFill>
                <a:latin typeface="Consolas" panose="020B0609020204030204" pitchFamily="49" charset="0"/>
              </a:rPr>
              <a: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private static final </a:t>
            </a:r>
            <a:r>
              <a:rPr lang="zh-CN" altLang="zh-CN" sz="1400" dirty="0">
                <a:solidFill>
                  <a:srgbClr val="A9B7C6"/>
                </a:solidFill>
                <a:latin typeface="Consolas" panose="020B0609020204030204" pitchFamily="49" charset="0"/>
              </a:rPr>
              <a:t>String </a:t>
            </a:r>
            <a:r>
              <a:rPr lang="zh-CN" altLang="zh-CN" sz="1400" i="1" dirty="0">
                <a:solidFill>
                  <a:srgbClr val="9876AA"/>
                </a:solidFill>
                <a:latin typeface="Consolas" panose="020B0609020204030204" pitchFamily="49" charset="0"/>
              </a:rPr>
              <a:t>WEBMVC_INDICATOR_CLASS </a:t>
            </a:r>
            <a:r>
              <a:rPr lang="zh-CN" altLang="zh-CN" sz="1400" dirty="0">
                <a:solidFill>
                  <a:srgbClr val="A9B7C6"/>
                </a:solidFill>
                <a:latin typeface="Consolas" panose="020B0609020204030204" pitchFamily="49" charset="0"/>
              </a:rPr>
              <a:t>= </a:t>
            </a:r>
            <a:r>
              <a:rPr lang="zh-CN" altLang="zh-CN" sz="1400" dirty="0">
                <a:solidFill>
                  <a:srgbClr val="6A8759"/>
                </a:solidFill>
                <a:latin typeface="Consolas" panose="020B0609020204030204" pitchFamily="49" charset="0"/>
              </a:rPr>
              <a:t>"org.springframework." </a:t>
            </a:r>
            <a:r>
              <a:rPr lang="zh-CN" altLang="zh-CN" sz="1400" dirty="0">
                <a:solidFill>
                  <a:srgbClr val="A9B7C6"/>
                </a:solidFill>
                <a:latin typeface="Consolas" panose="020B0609020204030204" pitchFamily="49" charset="0"/>
              </a:rPr>
              <a:t>+ </a:t>
            </a:r>
            <a:r>
              <a:rPr lang="zh-CN" altLang="zh-CN" sz="1400" dirty="0">
                <a:solidFill>
                  <a:srgbClr val="6A8759"/>
                </a:solidFill>
                <a:latin typeface="Consolas" panose="020B0609020204030204" pitchFamily="49" charset="0"/>
              </a:rPr>
              <a:t>"web.servlet.DispatcherServlet"</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private static final </a:t>
            </a:r>
            <a:r>
              <a:rPr lang="zh-CN" altLang="zh-CN" sz="1400" dirty="0">
                <a:solidFill>
                  <a:srgbClr val="A9B7C6"/>
                </a:solidFill>
                <a:latin typeface="Consolas" panose="020B0609020204030204" pitchFamily="49" charset="0"/>
              </a:rPr>
              <a:t>String </a:t>
            </a:r>
            <a:r>
              <a:rPr lang="zh-CN" altLang="zh-CN" sz="1400" i="1" dirty="0">
                <a:solidFill>
                  <a:srgbClr val="9876AA"/>
                </a:solidFill>
                <a:latin typeface="Consolas" panose="020B0609020204030204" pitchFamily="49" charset="0"/>
              </a:rPr>
              <a:t>WEBFLUX_INDICATOR_CLASS </a:t>
            </a:r>
            <a:r>
              <a:rPr lang="zh-CN" altLang="zh-CN" sz="1400" dirty="0">
                <a:solidFill>
                  <a:srgbClr val="A9B7C6"/>
                </a:solidFill>
                <a:latin typeface="Consolas" panose="020B0609020204030204" pitchFamily="49" charset="0"/>
              </a:rPr>
              <a:t>= </a:t>
            </a:r>
            <a:r>
              <a:rPr lang="zh-CN" altLang="zh-CN" sz="1400" dirty="0">
                <a:solidFill>
                  <a:srgbClr val="6A8759"/>
                </a:solidFill>
                <a:latin typeface="Consolas" panose="020B0609020204030204" pitchFamily="49" charset="0"/>
              </a:rPr>
              <a:t>"org." </a:t>
            </a:r>
            <a:r>
              <a:rPr lang="zh-CN" altLang="zh-CN" sz="1400" dirty="0">
                <a:solidFill>
                  <a:srgbClr val="A9B7C6"/>
                </a:solidFill>
                <a:latin typeface="Consolas" panose="020B0609020204030204" pitchFamily="49" charset="0"/>
              </a:rPr>
              <a:t>+ </a:t>
            </a:r>
            <a:r>
              <a:rPr lang="zh-CN" altLang="zh-CN" sz="1400" dirty="0">
                <a:solidFill>
                  <a:srgbClr val="6A8759"/>
                </a:solidFill>
                <a:latin typeface="Consolas" panose="020B0609020204030204" pitchFamily="49" charset="0"/>
              </a:rPr>
              <a:t>"springframework.web.reactive.DispatcherHandler"</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private static final </a:t>
            </a:r>
            <a:r>
              <a:rPr lang="zh-CN" altLang="zh-CN" sz="1400" dirty="0">
                <a:solidFill>
                  <a:srgbClr val="A9B7C6"/>
                </a:solidFill>
                <a:latin typeface="Consolas" panose="020B0609020204030204" pitchFamily="49" charset="0"/>
              </a:rPr>
              <a:t>String </a:t>
            </a:r>
            <a:r>
              <a:rPr lang="zh-CN" altLang="zh-CN" sz="1400" i="1" dirty="0">
                <a:solidFill>
                  <a:srgbClr val="9876AA"/>
                </a:solidFill>
                <a:latin typeface="Consolas" panose="020B0609020204030204" pitchFamily="49" charset="0"/>
              </a:rPr>
              <a:t>JERSEY_INDICATOR_CLASS </a:t>
            </a:r>
            <a:r>
              <a:rPr lang="zh-CN" altLang="zh-CN" sz="1400" dirty="0">
                <a:solidFill>
                  <a:srgbClr val="A9B7C6"/>
                </a:solidFill>
                <a:latin typeface="Consolas" panose="020B0609020204030204" pitchFamily="49" charset="0"/>
              </a:rPr>
              <a:t>= </a:t>
            </a:r>
            <a:r>
              <a:rPr lang="zh-CN" altLang="zh-CN" sz="1400" dirty="0">
                <a:solidFill>
                  <a:srgbClr val="6A8759"/>
                </a:solidFill>
                <a:latin typeface="Consolas" panose="020B0609020204030204" pitchFamily="49" charset="0"/>
              </a:rPr>
              <a:t>"org.glassfish.jersey.servlet.ServletContainer"</a:t>
            </a:r>
            <a:r>
              <a:rPr lang="zh-CN" altLang="zh-CN" sz="1400" dirty="0">
                <a:solidFill>
                  <a:srgbClr val="CC7832"/>
                </a:solidFill>
                <a:latin typeface="Consolas" panose="020B0609020204030204" pitchFamily="49" charset="0"/>
              </a:rPr>
              <a:t>;</a:t>
            </a:r>
            <a:endParaRPr lang="zh-CN" altLang="zh-CN"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40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Consolas" panose="020B0609020204030204" pitchFamily="49" charset="0"/>
              </a:rPr>
              <a:t>static </a:t>
            </a:r>
            <a:r>
              <a:rPr kumimoji="0" lang="zh-CN" altLang="zh-CN" sz="1400" b="0" i="0" u="none" strike="noStrike" cap="none" normalizeH="0" baseline="0" dirty="0">
                <a:ln>
                  <a:noFill/>
                </a:ln>
                <a:solidFill>
                  <a:srgbClr val="A9B7C6"/>
                </a:solidFill>
                <a:effectLst/>
                <a:latin typeface="Consolas" panose="020B0609020204030204" pitchFamily="49" charset="0"/>
              </a:rPr>
              <a:t>WebApplicationType </a:t>
            </a:r>
            <a:r>
              <a:rPr kumimoji="0" lang="zh-CN" altLang="zh-CN" sz="1400" b="0" i="0" u="none" strike="noStrike" cap="none" normalizeH="0" baseline="0" dirty="0">
                <a:ln>
                  <a:noFill/>
                </a:ln>
                <a:solidFill>
                  <a:srgbClr val="FFC66D"/>
                </a:solidFill>
                <a:effectLst/>
                <a:latin typeface="Consolas" panose="020B0609020204030204" pitchFamily="49" charset="0"/>
              </a:rPr>
              <a:t>deduceFromClasspath</a:t>
            </a:r>
            <a:r>
              <a:rPr kumimoji="0" lang="zh-CN" altLang="zh-CN" sz="1400" b="0" i="0" u="none" strike="noStrike" cap="none" normalizeH="0" baseline="0" dirty="0">
                <a:ln>
                  <a:noFill/>
                </a:ln>
                <a:solidFill>
                  <a:srgbClr val="A9B7C6"/>
                </a:solidFill>
                <a:effectLst/>
                <a:latin typeface="Consolas" panose="020B0609020204030204" pitchFamily="49" charset="0"/>
              </a:rPr>
              <a:t>() {</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A9B7C6"/>
                </a:solidFill>
                <a:effectLst/>
                <a:latin typeface="Consolas" panose="020B0609020204030204" pitchFamily="49" charset="0"/>
              </a:rPr>
              <a:t>   </a:t>
            </a:r>
            <a:r>
              <a:rPr kumimoji="0" lang="en-US" altLang="zh-CN" sz="1400" b="0" i="0" u="none" strike="noStrike" cap="none" normalizeH="0" baseline="0" dirty="0">
                <a:ln>
                  <a:noFill/>
                </a:ln>
                <a:solidFill>
                  <a:srgbClr val="00B050"/>
                </a:solidFill>
                <a:effectLst/>
                <a:latin typeface="Consolas" panose="020B0609020204030204" pitchFamily="49" charset="0"/>
              </a:rPr>
              <a:t>//reactive</a:t>
            </a:r>
            <a:r>
              <a:rPr kumimoji="0" lang="zh-CN" altLang="en-US" sz="1400" b="0" i="0" u="none" strike="noStrike" cap="none" normalizeH="0" baseline="0" dirty="0">
                <a:ln>
                  <a:noFill/>
                </a:ln>
                <a:solidFill>
                  <a:srgbClr val="00B050"/>
                </a:solidFill>
                <a:effectLst/>
                <a:latin typeface="Consolas" panose="020B0609020204030204" pitchFamily="49" charset="0"/>
              </a:rPr>
              <a:t>模式</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if </a:t>
            </a:r>
            <a:r>
              <a:rPr kumimoji="0" lang="zh-CN" altLang="zh-CN" sz="1400" b="0" i="0" u="none" strike="noStrike" cap="none" normalizeH="0" baseline="0" dirty="0">
                <a:ln>
                  <a:noFill/>
                </a:ln>
                <a:solidFill>
                  <a:srgbClr val="A9B7C6"/>
                </a:solidFill>
                <a:effectLst/>
                <a:latin typeface="Consolas" panose="020B0609020204030204" pitchFamily="49" charset="0"/>
              </a:rPr>
              <a:t>(ClassUtils.</a:t>
            </a:r>
            <a:r>
              <a:rPr kumimoji="0" lang="zh-CN" altLang="zh-CN" sz="1400" b="0" i="1" u="none" strike="noStrike" cap="none" normalizeH="0" baseline="0" dirty="0">
                <a:ln>
                  <a:noFill/>
                </a:ln>
                <a:solidFill>
                  <a:srgbClr val="A9B7C6"/>
                </a:solidFill>
                <a:effectLst/>
                <a:latin typeface="Consolas" panose="020B0609020204030204" pitchFamily="49" charset="0"/>
              </a:rPr>
              <a:t>isPresent</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1" u="none" strike="noStrike" cap="none" normalizeH="0" baseline="0" dirty="0">
                <a:ln>
                  <a:noFill/>
                </a:ln>
                <a:solidFill>
                  <a:srgbClr val="9876AA"/>
                </a:solidFill>
                <a:effectLst/>
                <a:latin typeface="Consolas" panose="020B0609020204030204" pitchFamily="49" charset="0"/>
              </a:rPr>
              <a:t>WEBFLUX_INDICATOR_CLASS</a:t>
            </a:r>
            <a:r>
              <a:rPr kumimoji="0" lang="zh-CN" altLang="zh-CN" sz="1400" b="0" i="0" u="none" strike="noStrike" cap="none" normalizeH="0" baseline="0" dirty="0">
                <a:ln>
                  <a:noFill/>
                </a:ln>
                <a:solidFill>
                  <a:srgbClr val="CC7832"/>
                </a:solidFill>
                <a:effectLst/>
                <a:latin typeface="Consolas" panose="020B0609020204030204" pitchFamily="49" charset="0"/>
              </a:rPr>
              <a:t>, null</a:t>
            </a:r>
            <a:r>
              <a:rPr kumimoji="0" lang="zh-CN" altLang="zh-CN" sz="1400" b="0" i="0" u="none" strike="noStrike" cap="none" normalizeH="0" baseline="0" dirty="0">
                <a:ln>
                  <a:noFill/>
                </a:ln>
                <a:solidFill>
                  <a:srgbClr val="A9B7C6"/>
                </a:solidFill>
                <a:effectLst/>
                <a:latin typeface="Consolas" panose="020B0609020204030204" pitchFamily="49" charset="0"/>
              </a:rPr>
              <a:t>) &amp;&amp; !ClassUtils.</a:t>
            </a:r>
            <a:r>
              <a:rPr kumimoji="0" lang="zh-CN" altLang="zh-CN" sz="1400" b="0" i="1" u="none" strike="noStrike" cap="none" normalizeH="0" baseline="0" dirty="0">
                <a:ln>
                  <a:noFill/>
                </a:ln>
                <a:solidFill>
                  <a:srgbClr val="A9B7C6"/>
                </a:solidFill>
                <a:effectLst/>
                <a:latin typeface="Consolas" panose="020B0609020204030204" pitchFamily="49" charset="0"/>
              </a:rPr>
              <a:t>isPresent</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1" u="none" strike="noStrike" cap="none" normalizeH="0" baseline="0" dirty="0">
                <a:ln>
                  <a:noFill/>
                </a:ln>
                <a:solidFill>
                  <a:srgbClr val="9876AA"/>
                </a:solidFill>
                <a:effectLst/>
                <a:latin typeface="Consolas" panose="020B0609020204030204" pitchFamily="49" charset="0"/>
              </a:rPr>
              <a:t>WEBMVC_INDICATOR_CLASS</a:t>
            </a:r>
            <a:r>
              <a:rPr kumimoji="0" lang="zh-CN" altLang="zh-CN" sz="1400" b="0" i="0" u="none" strike="noStrike" cap="none" normalizeH="0" baseline="0" dirty="0">
                <a:ln>
                  <a:noFill/>
                </a:ln>
                <a:solidFill>
                  <a:srgbClr val="CC7832"/>
                </a:solidFill>
                <a:effectLst/>
                <a:latin typeface="Consolas" panose="020B0609020204030204" pitchFamily="49" charset="0"/>
              </a:rPr>
              <a:t>, null</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&amp;&amp; !ClassUtils.</a:t>
            </a:r>
            <a:r>
              <a:rPr kumimoji="0" lang="zh-CN" altLang="zh-CN" sz="1400" b="0" i="1" u="none" strike="noStrike" cap="none" normalizeH="0" baseline="0" dirty="0">
                <a:ln>
                  <a:noFill/>
                </a:ln>
                <a:solidFill>
                  <a:srgbClr val="A9B7C6"/>
                </a:solidFill>
                <a:effectLst/>
                <a:latin typeface="Consolas" panose="020B0609020204030204" pitchFamily="49" charset="0"/>
              </a:rPr>
              <a:t>isPresent</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1" u="none" strike="noStrike" cap="none" normalizeH="0" baseline="0" dirty="0">
                <a:ln>
                  <a:noFill/>
                </a:ln>
                <a:solidFill>
                  <a:srgbClr val="9876AA"/>
                </a:solidFill>
                <a:effectLst/>
                <a:latin typeface="Consolas" panose="020B0609020204030204" pitchFamily="49" charset="0"/>
              </a:rPr>
              <a:t>JERSEY_INDICATOR_CLASS</a:t>
            </a:r>
            <a:r>
              <a:rPr kumimoji="0" lang="zh-CN" altLang="zh-CN" sz="1400" b="0" i="0" u="none" strike="noStrike" cap="none" normalizeH="0" baseline="0" dirty="0">
                <a:ln>
                  <a:noFill/>
                </a:ln>
                <a:solidFill>
                  <a:srgbClr val="CC7832"/>
                </a:solidFill>
                <a:effectLst/>
                <a:latin typeface="Consolas" panose="020B0609020204030204" pitchFamily="49" charset="0"/>
              </a:rPr>
              <a:t>, null</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return </a:t>
            </a:r>
            <a:r>
              <a:rPr kumimoji="0" lang="zh-CN" altLang="zh-CN" sz="1400" b="0" i="0" u="none" strike="noStrike" cap="none" normalizeH="0" baseline="0" dirty="0">
                <a:ln>
                  <a:noFill/>
                </a:ln>
                <a:solidFill>
                  <a:srgbClr val="A9B7C6"/>
                </a:solidFill>
                <a:effectLst/>
                <a:latin typeface="Consolas" panose="020B0609020204030204" pitchFamily="49" charset="0"/>
              </a:rPr>
              <a:t>WebApplicationType.</a:t>
            </a:r>
            <a:r>
              <a:rPr kumimoji="0" lang="zh-CN" altLang="zh-CN" sz="1400" b="0" i="1" u="none" strike="noStrike" cap="none" normalizeH="0" baseline="0" dirty="0">
                <a:ln>
                  <a:noFill/>
                </a:ln>
                <a:solidFill>
                  <a:srgbClr val="9876AA"/>
                </a:solidFill>
                <a:effectLst/>
                <a:latin typeface="Consolas" panose="020B0609020204030204" pitchFamily="49" charset="0"/>
              </a:rPr>
              <a:t>REACTIVE</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非</a:t>
            </a:r>
            <a:r>
              <a:rPr lang="en-US" altLang="zh-CN" sz="1400" dirty="0">
                <a:solidFill>
                  <a:srgbClr val="00B050"/>
                </a:solidFill>
                <a:latin typeface="Consolas" panose="020B0609020204030204" pitchFamily="49" charset="0"/>
              </a:rPr>
              <a:t>web</a:t>
            </a:r>
            <a:r>
              <a:rPr lang="zh-CN" altLang="en-US" sz="1400" dirty="0">
                <a:solidFill>
                  <a:srgbClr val="00B050"/>
                </a:solidFill>
                <a:latin typeface="Consolas" panose="020B0609020204030204" pitchFamily="49" charset="0"/>
              </a:rPr>
              <a:t>环境</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for </a:t>
            </a:r>
            <a:r>
              <a:rPr kumimoji="0" lang="zh-CN" altLang="zh-CN" sz="1400" b="0" i="0" u="none" strike="noStrike" cap="none" normalizeH="0" baseline="0" dirty="0">
                <a:ln>
                  <a:noFill/>
                </a:ln>
                <a:solidFill>
                  <a:srgbClr val="A9B7C6"/>
                </a:solidFill>
                <a:effectLst/>
                <a:latin typeface="Consolas" panose="020B0609020204030204" pitchFamily="49" charset="0"/>
              </a:rPr>
              <a:t>(String className : </a:t>
            </a:r>
            <a:r>
              <a:rPr kumimoji="0" lang="zh-CN" altLang="zh-CN" sz="1400" b="0" i="1" u="none" strike="noStrike" cap="none" normalizeH="0" baseline="0" dirty="0">
                <a:ln>
                  <a:noFill/>
                </a:ln>
                <a:solidFill>
                  <a:srgbClr val="9876AA"/>
                </a:solidFill>
                <a:effectLst/>
                <a:latin typeface="Consolas" panose="020B0609020204030204" pitchFamily="49" charset="0"/>
              </a:rPr>
              <a:t>SERVLET_INDICATOR_CLASSES</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if </a:t>
            </a:r>
            <a:r>
              <a:rPr kumimoji="0" lang="zh-CN" altLang="zh-CN" sz="1400" b="0" i="0" u="none" strike="noStrike" cap="none" normalizeH="0" baseline="0" dirty="0">
                <a:ln>
                  <a:noFill/>
                </a:ln>
                <a:solidFill>
                  <a:srgbClr val="A9B7C6"/>
                </a:solidFill>
                <a:effectLst/>
                <a:latin typeface="Consolas" panose="020B0609020204030204" pitchFamily="49" charset="0"/>
              </a:rPr>
              <a:t>(!ClassUtils.</a:t>
            </a:r>
            <a:r>
              <a:rPr kumimoji="0" lang="zh-CN" altLang="zh-CN" sz="1400" b="0" i="1" u="none" strike="noStrike" cap="none" normalizeH="0" baseline="0" dirty="0">
                <a:ln>
                  <a:noFill/>
                </a:ln>
                <a:solidFill>
                  <a:srgbClr val="A9B7C6"/>
                </a:solidFill>
                <a:effectLst/>
                <a:latin typeface="Consolas" panose="020B0609020204030204" pitchFamily="49" charset="0"/>
              </a:rPr>
              <a:t>isPresent</a:t>
            </a:r>
            <a:r>
              <a:rPr kumimoji="0" lang="zh-CN" altLang="zh-CN" sz="1400" b="0" i="0" u="none" strike="noStrike" cap="none" normalizeH="0" baseline="0" dirty="0">
                <a:ln>
                  <a:noFill/>
                </a:ln>
                <a:solidFill>
                  <a:srgbClr val="A9B7C6"/>
                </a:solidFill>
                <a:effectLst/>
                <a:latin typeface="Consolas" panose="020B0609020204030204" pitchFamily="49" charset="0"/>
              </a:rPr>
              <a:t>(className</a:t>
            </a:r>
            <a:r>
              <a:rPr kumimoji="0" lang="zh-CN" altLang="zh-CN" sz="1400" b="0" i="0" u="none" strike="noStrike" cap="none" normalizeH="0" baseline="0" dirty="0">
                <a:ln>
                  <a:noFill/>
                </a:ln>
                <a:solidFill>
                  <a:srgbClr val="CC7832"/>
                </a:solidFill>
                <a:effectLst/>
                <a:latin typeface="Consolas" panose="020B0609020204030204" pitchFamily="49" charset="0"/>
              </a:rPr>
              <a:t>, null</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return </a:t>
            </a:r>
            <a:r>
              <a:rPr kumimoji="0" lang="zh-CN" altLang="zh-CN" sz="1400" b="0" i="0" u="none" strike="noStrike" cap="none" normalizeH="0" baseline="0" dirty="0">
                <a:ln>
                  <a:noFill/>
                </a:ln>
                <a:solidFill>
                  <a:srgbClr val="A9B7C6"/>
                </a:solidFill>
                <a:effectLst/>
                <a:latin typeface="Consolas" panose="020B0609020204030204" pitchFamily="49" charset="0"/>
              </a:rPr>
              <a:t>WebApplicationType.</a:t>
            </a:r>
            <a:r>
              <a:rPr kumimoji="0" lang="zh-CN" altLang="zh-CN" sz="1400" b="0" i="1" u="none" strike="noStrike" cap="none" normalizeH="0" baseline="0" dirty="0">
                <a:ln>
                  <a:noFill/>
                </a:ln>
                <a:solidFill>
                  <a:srgbClr val="9876AA"/>
                </a:solidFill>
                <a:effectLst/>
                <a:latin typeface="Consolas" panose="020B0609020204030204" pitchFamily="49" charset="0"/>
              </a:rPr>
              <a:t>NONE</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//web</a:t>
            </a:r>
            <a:r>
              <a:rPr lang="zh-CN" altLang="en-US" sz="1400" dirty="0">
                <a:solidFill>
                  <a:srgbClr val="00B050"/>
                </a:solidFill>
                <a:latin typeface="Consolas" panose="020B0609020204030204" pitchFamily="49" charset="0"/>
              </a:rPr>
              <a:t>环境</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return </a:t>
            </a:r>
            <a:r>
              <a:rPr kumimoji="0" lang="zh-CN" altLang="zh-CN" sz="1400" b="0" i="0" u="none" strike="noStrike" cap="none" normalizeH="0" baseline="0" dirty="0">
                <a:ln>
                  <a:noFill/>
                </a:ln>
                <a:solidFill>
                  <a:srgbClr val="A9B7C6"/>
                </a:solidFill>
                <a:effectLst/>
                <a:latin typeface="Consolas" panose="020B0609020204030204" pitchFamily="49" charset="0"/>
              </a:rPr>
              <a:t>WebApplicationType.</a:t>
            </a:r>
            <a:r>
              <a:rPr kumimoji="0" lang="zh-CN" altLang="zh-CN" sz="1400" b="0" i="1" u="none" strike="noStrike" cap="none" normalizeH="0" baseline="0" dirty="0">
                <a:ln>
                  <a:noFill/>
                </a:ln>
                <a:solidFill>
                  <a:srgbClr val="9876AA"/>
                </a:solidFill>
                <a:effectLst/>
                <a:latin typeface="Consolas" panose="020B0609020204030204" pitchFamily="49" charset="0"/>
              </a:rPr>
              <a:t>SERVLET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736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a:t>
            </a:r>
            <a:r>
              <a:rPr lang="en-US" altLang="zh-CN" cap="none" dirty="0"/>
              <a:t> </a:t>
            </a:r>
            <a:r>
              <a:rPr lang="zh-CN" altLang="en-US" cap="none" dirty="0"/>
              <a:t>构造方法之</a:t>
            </a:r>
            <a:br>
              <a:rPr lang="en-US" altLang="zh-CN" cap="none" dirty="0"/>
            </a:br>
            <a:r>
              <a:rPr lang="en-US" altLang="zh-CN" cap="none" dirty="0" err="1"/>
              <a:t>setInitializers</a:t>
            </a:r>
            <a:endParaRPr lang="zh-CN" altLang="en-US" cap="none" dirty="0">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BD8E03F6-538B-4586-B425-8E53A6B63089}"/>
              </a:ext>
            </a:extLst>
          </p:cNvPr>
          <p:cNvSpPr txBox="1"/>
          <p:nvPr/>
        </p:nvSpPr>
        <p:spPr>
          <a:xfrm>
            <a:off x="381001" y="1845217"/>
            <a:ext cx="5847907" cy="369332"/>
          </a:xfrm>
          <a:prstGeom prst="rect">
            <a:avLst/>
          </a:prstGeom>
          <a:noFill/>
        </p:spPr>
        <p:txBody>
          <a:bodyPr wrap="square" rtlCol="0">
            <a:spAutoFit/>
          </a:bodyPr>
          <a:lstStyle/>
          <a:p>
            <a:r>
              <a:rPr lang="en-US" altLang="zh-CN" dirty="0"/>
              <a:t>Initializer——</a:t>
            </a:r>
            <a:r>
              <a:rPr lang="en-US" altLang="zh-CN" dirty="0" err="1"/>
              <a:t>springboot</a:t>
            </a:r>
            <a:r>
              <a:rPr lang="zh-CN" altLang="en-US" dirty="0"/>
              <a:t>启动时可以自定义执行的逻辑</a:t>
            </a:r>
          </a:p>
        </p:txBody>
      </p:sp>
      <p:sp>
        <p:nvSpPr>
          <p:cNvPr id="6" name="Rectangle 1">
            <a:extLst>
              <a:ext uri="{FF2B5EF4-FFF2-40B4-BE49-F238E27FC236}">
                <a16:creationId xmlns:a16="http://schemas.microsoft.com/office/drawing/2014/main" id="{4D216209-B0D8-4E4D-B458-D39A1FA955DB}"/>
              </a:ext>
            </a:extLst>
          </p:cNvPr>
          <p:cNvSpPr>
            <a:spLocks noChangeArrowheads="1"/>
          </p:cNvSpPr>
          <p:nvPr/>
        </p:nvSpPr>
        <p:spPr bwMode="auto">
          <a:xfrm>
            <a:off x="983324" y="2353588"/>
            <a:ext cx="10225352" cy="418576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zh-CN" altLang="zh-CN" sz="1400" dirty="0">
                <a:solidFill>
                  <a:srgbClr val="CC7832"/>
                </a:solidFill>
                <a:latin typeface="Consolas" panose="020B0609020204030204" pitchFamily="49" charset="0"/>
              </a:rPr>
              <a:t>private </a:t>
            </a:r>
            <a:r>
              <a:rPr lang="zh-CN" altLang="zh-CN" sz="1400" dirty="0">
                <a:solidFill>
                  <a:srgbClr val="A9B7C6"/>
                </a:solidFill>
                <a:latin typeface="Consolas" panose="020B0609020204030204" pitchFamily="49" charset="0"/>
              </a:rPr>
              <a:t>List&lt;ApplicationContextInitializer&lt;?&gt;&gt; </a:t>
            </a:r>
            <a:r>
              <a:rPr lang="zh-CN" altLang="zh-CN" sz="1400" dirty="0">
                <a:solidFill>
                  <a:srgbClr val="9876AA"/>
                </a:solidFill>
                <a:latin typeface="Consolas" panose="020B0609020204030204" pitchFamily="49" charset="0"/>
              </a:rPr>
              <a:t>initializers</a:t>
            </a:r>
            <a:r>
              <a:rPr lang="zh-CN" altLang="zh-CN" sz="1400" dirty="0">
                <a:solidFill>
                  <a:srgbClr val="CC7832"/>
                </a:solidFill>
                <a:latin typeface="Consolas" panose="020B0609020204030204" pitchFamily="49" charset="0"/>
              </a:rPr>
              <a:t>;</a:t>
            </a:r>
            <a:endParaRPr lang="zh-CN" altLang="zh-CN"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40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Consolas" panose="020B0609020204030204" pitchFamily="49" charset="0"/>
              </a:rPr>
              <a:t>public void </a:t>
            </a:r>
            <a:r>
              <a:rPr kumimoji="0" lang="zh-CN" altLang="zh-CN" sz="1400" b="0" i="0" u="none" strike="noStrike" cap="none" normalizeH="0" baseline="0" dirty="0">
                <a:ln>
                  <a:noFill/>
                </a:ln>
                <a:solidFill>
                  <a:srgbClr val="FFC66D"/>
                </a:solidFill>
                <a:effectLst/>
                <a:latin typeface="Consolas" panose="020B0609020204030204" pitchFamily="49" charset="0"/>
              </a:rPr>
              <a:t>setInitializers</a:t>
            </a:r>
            <a:r>
              <a:rPr kumimoji="0" lang="zh-CN" altLang="zh-CN" sz="1400" b="0" i="0" u="none" strike="noStrike" cap="none" normalizeH="0" baseline="0" dirty="0">
                <a:ln>
                  <a:noFill/>
                </a:ln>
                <a:solidFill>
                  <a:srgbClr val="A9B7C6"/>
                </a:solidFill>
                <a:effectLst/>
                <a:latin typeface="Consolas" panose="020B0609020204030204" pitchFamily="49" charset="0"/>
              </a:rPr>
              <a:t>(Collection&lt;? </a:t>
            </a:r>
            <a:r>
              <a:rPr kumimoji="0" lang="zh-CN" altLang="zh-CN" sz="1400" b="0" i="0" u="none" strike="noStrike" cap="none" normalizeH="0" baseline="0" dirty="0">
                <a:ln>
                  <a:noFill/>
                </a:ln>
                <a:solidFill>
                  <a:srgbClr val="CC7832"/>
                </a:solidFill>
                <a:effectLst/>
                <a:latin typeface="Consolas" panose="020B0609020204030204" pitchFamily="49" charset="0"/>
              </a:rPr>
              <a:t>extends </a:t>
            </a:r>
            <a:r>
              <a:rPr kumimoji="0" lang="zh-CN" altLang="zh-CN" sz="1400" b="0" i="0" u="none" strike="noStrike" cap="none" normalizeH="0" baseline="0" dirty="0">
                <a:ln>
                  <a:noFill/>
                </a:ln>
                <a:solidFill>
                  <a:srgbClr val="A9B7C6"/>
                </a:solidFill>
                <a:effectLst/>
                <a:latin typeface="Consolas" panose="020B0609020204030204" pitchFamily="49" charset="0"/>
              </a:rPr>
              <a:t>ApplicationContextInitializer&lt;?&gt;&gt; initializers)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initializers </a:t>
            </a: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new </a:t>
            </a:r>
            <a:r>
              <a:rPr kumimoji="0" lang="zh-CN" altLang="zh-CN" sz="1400" b="0" i="0" u="none" strike="noStrike" cap="none" normalizeH="0" baseline="0" dirty="0">
                <a:ln>
                  <a:noFill/>
                </a:ln>
                <a:solidFill>
                  <a:srgbClr val="A9B7C6"/>
                </a:solidFill>
                <a:effectLst/>
                <a:latin typeface="Consolas" panose="020B0609020204030204" pitchFamily="49" charset="0"/>
              </a:rPr>
              <a:t>ArrayList&lt;&gt;()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this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876AA"/>
                </a:solidFill>
                <a:effectLst/>
                <a:latin typeface="Consolas" panose="020B0609020204030204" pitchFamily="49" charset="0"/>
              </a:rPr>
              <a:t>initializers</a:t>
            </a:r>
            <a:r>
              <a:rPr kumimoji="0" lang="zh-CN" altLang="zh-CN" sz="1400" b="0" i="0" u="none" strike="noStrike" cap="none" normalizeH="0" baseline="0" dirty="0">
                <a:ln>
                  <a:noFill/>
                </a:ln>
                <a:solidFill>
                  <a:srgbClr val="A9B7C6"/>
                </a:solidFill>
                <a:effectLst/>
                <a:latin typeface="Consolas" panose="020B0609020204030204" pitchFamily="49" charset="0"/>
              </a:rPr>
              <a:t>.addAll(initializers)</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defTabSz="914400" eaLnBrk="0" fontAlgn="base" hangingPunct="0">
              <a:spcBef>
                <a:spcPct val="0"/>
              </a:spcBef>
              <a:spcAft>
                <a:spcPct val="0"/>
              </a:spcAft>
            </a:pPr>
            <a:r>
              <a:rPr lang="zh-CN" altLang="zh-CN" sz="1400" dirty="0">
                <a:solidFill>
                  <a:srgbClr val="CC7832"/>
                </a:solidFill>
                <a:latin typeface="Consolas" panose="020B0609020204030204" pitchFamily="49" charset="0"/>
              </a:rPr>
              <a:t>private </a:t>
            </a:r>
            <a:r>
              <a:rPr lang="zh-CN" altLang="zh-CN" sz="1400" dirty="0">
                <a:solidFill>
                  <a:srgbClr val="A9B7C6"/>
                </a:solidFill>
                <a:latin typeface="Consolas" panose="020B0609020204030204" pitchFamily="49" charset="0"/>
              </a:rPr>
              <a:t>&lt;</a:t>
            </a:r>
            <a:r>
              <a:rPr lang="zh-CN" altLang="zh-CN" sz="1400" dirty="0">
                <a:solidFill>
                  <a:srgbClr val="507874"/>
                </a:solidFill>
                <a:latin typeface="Consolas" panose="020B0609020204030204" pitchFamily="49" charset="0"/>
              </a:rPr>
              <a:t>T</a:t>
            </a:r>
            <a:r>
              <a:rPr lang="zh-CN" altLang="zh-CN" sz="1400" dirty="0">
                <a:solidFill>
                  <a:srgbClr val="A9B7C6"/>
                </a:solidFill>
                <a:latin typeface="Consolas" panose="020B0609020204030204" pitchFamily="49" charset="0"/>
              </a:rPr>
              <a:t>&gt; Collection&lt;? </a:t>
            </a:r>
            <a:r>
              <a:rPr lang="zh-CN" altLang="zh-CN" sz="1400" dirty="0">
                <a:solidFill>
                  <a:srgbClr val="CC7832"/>
                </a:solidFill>
                <a:latin typeface="Consolas" panose="020B0609020204030204" pitchFamily="49" charset="0"/>
              </a:rPr>
              <a:t>extends </a:t>
            </a:r>
            <a:r>
              <a:rPr lang="zh-CN" altLang="zh-CN" sz="1400" dirty="0">
                <a:solidFill>
                  <a:srgbClr val="507874"/>
                </a:solidFill>
                <a:latin typeface="Consolas" panose="020B0609020204030204" pitchFamily="49" charset="0"/>
              </a:rPr>
              <a:t>T</a:t>
            </a:r>
            <a:r>
              <a:rPr lang="zh-CN" altLang="zh-CN" sz="1400" dirty="0">
                <a:solidFill>
                  <a:srgbClr val="A9B7C6"/>
                </a:solidFill>
                <a:latin typeface="Consolas" panose="020B0609020204030204" pitchFamily="49" charset="0"/>
              </a:rPr>
              <a:t>&gt; </a:t>
            </a:r>
            <a:r>
              <a:rPr lang="zh-CN" altLang="zh-CN" sz="1400" dirty="0">
                <a:solidFill>
                  <a:srgbClr val="FFC66D"/>
                </a:solidFill>
                <a:latin typeface="Consolas" panose="020B0609020204030204" pitchFamily="49" charset="0"/>
              </a:rPr>
              <a:t>getSpringFactoriesInstances</a:t>
            </a:r>
            <a:r>
              <a:rPr lang="zh-CN" altLang="zh-CN" sz="1400" dirty="0">
                <a:solidFill>
                  <a:srgbClr val="A9B7C6"/>
                </a:solidFill>
                <a:latin typeface="Consolas" panose="020B0609020204030204" pitchFamily="49" charset="0"/>
              </a:rPr>
              <a:t>(Class&lt;</a:t>
            </a:r>
            <a:r>
              <a:rPr lang="zh-CN" altLang="zh-CN" sz="1400" dirty="0">
                <a:solidFill>
                  <a:srgbClr val="507874"/>
                </a:solidFill>
                <a:latin typeface="Consolas" panose="020B0609020204030204" pitchFamily="49" charset="0"/>
              </a:rPr>
              <a:t>T</a:t>
            </a:r>
            <a:r>
              <a:rPr lang="zh-CN" altLang="zh-CN" sz="1400" dirty="0">
                <a:solidFill>
                  <a:srgbClr val="A9B7C6"/>
                </a:solidFill>
                <a:latin typeface="Consolas" panose="020B0609020204030204" pitchFamily="49" charset="0"/>
              </a:rPr>
              <a:t>&gt; type</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Class&lt;?&gt;[] parameterTypes</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Object... args) {</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ClassLoader classLoader = Thread.</a:t>
            </a:r>
            <a:r>
              <a:rPr lang="zh-CN" altLang="zh-CN" sz="1400" i="1" dirty="0">
                <a:solidFill>
                  <a:srgbClr val="A9B7C6"/>
                </a:solidFill>
                <a:latin typeface="Consolas" panose="020B0609020204030204" pitchFamily="49" charset="0"/>
              </a:rPr>
              <a:t>currentThread</a:t>
            </a:r>
            <a:r>
              <a:rPr lang="zh-CN" altLang="zh-CN" sz="1400" dirty="0">
                <a:solidFill>
                  <a:srgbClr val="A9B7C6"/>
                </a:solidFill>
                <a:latin typeface="Consolas" panose="020B0609020204030204" pitchFamily="49" charset="0"/>
              </a:rPr>
              <a:t>().getContextClassLoader()</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这里用了一个</a:t>
            </a:r>
            <a:r>
              <a:rPr lang="en-US" altLang="zh-CN" sz="1400" dirty="0">
                <a:solidFill>
                  <a:srgbClr val="00B050"/>
                </a:solidFill>
                <a:latin typeface="Consolas" panose="020B0609020204030204" pitchFamily="49" charset="0"/>
              </a:rPr>
              <a:t>Set</a:t>
            </a:r>
            <a:r>
              <a:rPr lang="zh-CN" altLang="en-US" sz="1400" dirty="0">
                <a:solidFill>
                  <a:srgbClr val="00B050"/>
                </a:solidFill>
                <a:latin typeface="Consolas" panose="020B0609020204030204" pitchFamily="49" charset="0"/>
              </a:rPr>
              <a:t>来去重</a:t>
            </a:r>
            <a:br>
              <a:rPr lang="zh-CN" altLang="zh-CN" sz="1400" dirty="0">
                <a:solidFill>
                  <a:srgbClr val="808080"/>
                </a:solidFill>
                <a:latin typeface="Consolas" panose="020B0609020204030204" pitchFamily="49" charset="0"/>
              </a:rPr>
            </a:br>
            <a:r>
              <a:rPr lang="zh-CN" altLang="zh-CN" sz="1400" dirty="0">
                <a:solidFill>
                  <a:srgbClr val="808080"/>
                </a:solidFill>
                <a:latin typeface="Consolas" panose="020B0609020204030204" pitchFamily="49" charset="0"/>
              </a:rPr>
              <a:t>   </a:t>
            </a:r>
            <a:r>
              <a:rPr lang="zh-CN" altLang="zh-CN" sz="1400" dirty="0">
                <a:solidFill>
                  <a:srgbClr val="A9B7C6"/>
                </a:solidFill>
                <a:latin typeface="Consolas" panose="020B0609020204030204" pitchFamily="49" charset="0"/>
              </a:rPr>
              <a:t>Set&lt;String&gt; names = </a:t>
            </a:r>
            <a:r>
              <a:rPr lang="zh-CN" altLang="zh-CN" sz="1400" dirty="0">
                <a:solidFill>
                  <a:srgbClr val="CC7832"/>
                </a:solidFill>
                <a:latin typeface="Consolas" panose="020B0609020204030204" pitchFamily="49" charset="0"/>
              </a:rPr>
              <a:t>new </a:t>
            </a:r>
            <a:r>
              <a:rPr lang="zh-CN" altLang="zh-CN" sz="1400" dirty="0">
                <a:solidFill>
                  <a:srgbClr val="A9B7C6"/>
                </a:solidFill>
                <a:latin typeface="Consolas" panose="020B0609020204030204" pitchFamily="49" charset="0"/>
              </a:rPr>
              <a:t>LinkedHashSet&lt;String&gt;(</a:t>
            </a:r>
            <a:br>
              <a:rPr lang="zh-CN" altLang="zh-CN" sz="1400" dirty="0">
                <a:solidFill>
                  <a:srgbClr val="A9B7C6"/>
                </a:solidFill>
                <a:latin typeface="Consolas" panose="020B0609020204030204" pitchFamily="49" charset="0"/>
              </a:rPr>
            </a:br>
            <a:r>
              <a:rPr lang="zh-CN" altLang="zh-CN" sz="1400" dirty="0">
                <a:solidFill>
                  <a:srgbClr val="A9B7C6"/>
                </a:solidFill>
                <a:latin typeface="Consolas" panose="020B0609020204030204" pitchFamily="49" charset="0"/>
              </a:rPr>
              <a:t>         SpringFactoriesLoader.</a:t>
            </a:r>
            <a:r>
              <a:rPr lang="zh-CN" altLang="zh-CN" sz="1400" i="1" dirty="0">
                <a:solidFill>
                  <a:srgbClr val="A9B7C6"/>
                </a:solidFill>
                <a:latin typeface="Consolas" panose="020B0609020204030204" pitchFamily="49" charset="0"/>
              </a:rPr>
              <a:t>loadFactoryNames</a:t>
            </a:r>
            <a:r>
              <a:rPr lang="zh-CN" altLang="zh-CN" sz="1400" dirty="0">
                <a:solidFill>
                  <a:srgbClr val="A9B7C6"/>
                </a:solidFill>
                <a:latin typeface="Consolas" panose="020B0609020204030204" pitchFamily="49" charset="0"/>
              </a:rPr>
              <a:t>(type</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classLoader))</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通过反射调用加载到的各个类的构造方法来创建实例</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List&lt;</a:t>
            </a:r>
            <a:r>
              <a:rPr lang="zh-CN" altLang="zh-CN" sz="1400" dirty="0">
                <a:solidFill>
                  <a:srgbClr val="507874"/>
                </a:solidFill>
                <a:latin typeface="Consolas" panose="020B0609020204030204" pitchFamily="49" charset="0"/>
              </a:rPr>
              <a:t>T</a:t>
            </a:r>
            <a:r>
              <a:rPr lang="zh-CN" altLang="zh-CN" sz="1400" dirty="0">
                <a:solidFill>
                  <a:srgbClr val="A9B7C6"/>
                </a:solidFill>
                <a:latin typeface="Consolas" panose="020B0609020204030204" pitchFamily="49" charset="0"/>
              </a:rPr>
              <a:t>&gt; instances = createSpringFactoriesInstances(type</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parameterTypes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classLoader</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args</a:t>
            </a: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names)</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   </a:t>
            </a:r>
            <a:r>
              <a:rPr lang="zh-CN" altLang="zh-CN" sz="1400" dirty="0">
                <a:solidFill>
                  <a:srgbClr val="00B050"/>
                </a:solidFill>
                <a:latin typeface="Consolas" panose="020B0609020204030204" pitchFamily="49" charset="0"/>
              </a:rPr>
              <a:t>// </a:t>
            </a:r>
            <a:r>
              <a:rPr lang="zh-CN" altLang="en-US" sz="1400" dirty="0">
                <a:solidFill>
                  <a:srgbClr val="00B050"/>
                </a:solidFill>
                <a:latin typeface="Consolas" panose="020B0609020204030204" pitchFamily="49" charset="0"/>
              </a:rPr>
              <a:t>为各个实例排序（根据实例类的</a:t>
            </a:r>
            <a:r>
              <a:rPr lang="en-US" altLang="zh-CN" sz="1400" dirty="0">
                <a:solidFill>
                  <a:srgbClr val="00B050"/>
                </a:solidFill>
                <a:latin typeface="Consolas" panose="020B0609020204030204" pitchFamily="49" charset="0"/>
              </a:rPr>
              <a:t>@Order</a:t>
            </a:r>
            <a:r>
              <a:rPr lang="zh-CN" altLang="en-US" sz="1400" dirty="0">
                <a:solidFill>
                  <a:srgbClr val="00B050"/>
                </a:solidFill>
                <a:latin typeface="Consolas" panose="020B0609020204030204" pitchFamily="49" charset="0"/>
              </a:rPr>
              <a:t>或</a:t>
            </a:r>
            <a:r>
              <a:rPr lang="en-US" altLang="zh-CN" sz="1400" dirty="0">
                <a:solidFill>
                  <a:srgbClr val="00B050"/>
                </a:solidFill>
                <a:latin typeface="Consolas" panose="020B0609020204030204" pitchFamily="49" charset="0"/>
              </a:rPr>
              <a:t>@Priority</a:t>
            </a:r>
            <a:r>
              <a:rPr lang="zh-CN" altLang="en-US" sz="1400" dirty="0">
                <a:solidFill>
                  <a:srgbClr val="00B050"/>
                </a:solidFill>
                <a:latin typeface="Consolas" panose="020B0609020204030204" pitchFamily="49" charset="0"/>
              </a:rPr>
              <a:t>注解）</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a:t>
            </a:r>
            <a:r>
              <a:rPr lang="zh-CN" altLang="zh-CN" sz="1400" dirty="0">
                <a:solidFill>
                  <a:srgbClr val="A9B7C6"/>
                </a:solidFill>
                <a:latin typeface="Consolas" panose="020B0609020204030204" pitchFamily="49" charset="0"/>
              </a:rPr>
              <a:t>AnnotationAwareOrderComparator.</a:t>
            </a:r>
            <a:r>
              <a:rPr lang="zh-CN" altLang="zh-CN" sz="1400" i="1" dirty="0">
                <a:solidFill>
                  <a:srgbClr val="A9B7C6"/>
                </a:solidFill>
                <a:latin typeface="Consolas" panose="020B0609020204030204" pitchFamily="49" charset="0"/>
              </a:rPr>
              <a:t>sort</a:t>
            </a:r>
            <a:r>
              <a:rPr lang="zh-CN" altLang="zh-CN" sz="1400" dirty="0">
                <a:solidFill>
                  <a:srgbClr val="A9B7C6"/>
                </a:solidFill>
                <a:latin typeface="Consolas" panose="020B0609020204030204" pitchFamily="49" charset="0"/>
              </a:rPr>
              <a:t>(instances)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CC7832"/>
                </a:solidFill>
                <a:latin typeface="Consolas" panose="020B0609020204030204" pitchFamily="49" charset="0"/>
              </a:rPr>
              <a:t>   return </a:t>
            </a:r>
            <a:r>
              <a:rPr lang="zh-CN" altLang="zh-CN" sz="1400" dirty="0">
                <a:solidFill>
                  <a:srgbClr val="A9B7C6"/>
                </a:solidFill>
                <a:latin typeface="Consolas" panose="020B0609020204030204" pitchFamily="49" charset="0"/>
              </a:rPr>
              <a:t>instances</a:t>
            </a:r>
            <a:r>
              <a:rPr lang="zh-CN" altLang="zh-CN" sz="1400" dirty="0">
                <a:solidFill>
                  <a:srgbClr val="CC7832"/>
                </a:solidFill>
                <a:latin typeface="Consolas" panose="020B0609020204030204" pitchFamily="49" charset="0"/>
              </a:rPr>
              <a:t>;</a:t>
            </a:r>
            <a:br>
              <a:rPr lang="zh-CN" altLang="zh-CN" sz="1400" dirty="0">
                <a:solidFill>
                  <a:srgbClr val="CC7832"/>
                </a:solidFill>
                <a:latin typeface="Consolas" panose="020B0609020204030204" pitchFamily="49" charset="0"/>
              </a:rPr>
            </a:br>
            <a:r>
              <a:rPr lang="zh-CN" altLang="zh-CN" sz="1400" dirty="0">
                <a:solidFill>
                  <a:srgbClr val="A9B7C6"/>
                </a:solidFill>
                <a:latin typeface="Consolas" panose="020B0609020204030204" pitchFamily="49" charset="0"/>
              </a:rPr>
              <a:t>}</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28102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a:t>
            </a:r>
            <a:r>
              <a:rPr lang="en-US" altLang="zh-CN" cap="none" dirty="0"/>
              <a:t> </a:t>
            </a:r>
            <a:r>
              <a:rPr lang="zh-CN" altLang="en-US" cap="none" dirty="0"/>
              <a:t>构造方法之</a:t>
            </a:r>
            <a:br>
              <a:rPr lang="en-US" altLang="zh-CN" cap="none" dirty="0"/>
            </a:br>
            <a:r>
              <a:rPr lang="en-US" altLang="zh-CN" cap="none" dirty="0" err="1"/>
              <a:t>setInitializers</a:t>
            </a:r>
            <a:endParaRPr lang="zh-CN" altLang="en-US" cap="none" dirty="0">
              <a:latin typeface="Microsoft YaHei UI" panose="020B0503020204020204" pitchFamily="34" charset="-122"/>
              <a:ea typeface="Microsoft YaHei UI" panose="020B0503020204020204" pitchFamily="34" charset="-122"/>
            </a:endParaRPr>
          </a:p>
        </p:txBody>
      </p:sp>
      <p:sp>
        <p:nvSpPr>
          <p:cNvPr id="10" name="Rectangle 5">
            <a:extLst>
              <a:ext uri="{FF2B5EF4-FFF2-40B4-BE49-F238E27FC236}">
                <a16:creationId xmlns:a16="http://schemas.microsoft.com/office/drawing/2014/main" id="{CDFC6A31-8CE2-4127-B73C-956A66EA6A94}"/>
              </a:ext>
            </a:extLst>
          </p:cNvPr>
          <p:cNvSpPr>
            <a:spLocks noChangeArrowheads="1"/>
          </p:cNvSpPr>
          <p:nvPr/>
        </p:nvSpPr>
        <p:spPr bwMode="auto">
          <a:xfrm>
            <a:off x="327837" y="1660145"/>
            <a:ext cx="11536326" cy="504753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Consolas" panose="020B0609020204030204" pitchFamily="49" charset="0"/>
              </a:rPr>
              <a:t>public static </a:t>
            </a:r>
            <a:r>
              <a:rPr kumimoji="0" lang="zh-CN" altLang="zh-CN" sz="1400" b="0" i="0" u="none" strike="noStrike" cap="none" normalizeH="0" baseline="0" dirty="0">
                <a:ln>
                  <a:noFill/>
                </a:ln>
                <a:solidFill>
                  <a:srgbClr val="A9B7C6"/>
                </a:solidFill>
                <a:effectLst/>
                <a:latin typeface="Consolas" panose="020B0609020204030204" pitchFamily="49" charset="0"/>
              </a:rPr>
              <a:t>List&lt;String&gt; </a:t>
            </a:r>
            <a:r>
              <a:rPr kumimoji="0" lang="zh-CN" altLang="zh-CN" sz="1400" b="0" i="0" u="none" strike="noStrike" cap="none" normalizeH="0" baseline="0" dirty="0">
                <a:ln>
                  <a:noFill/>
                </a:ln>
                <a:solidFill>
                  <a:srgbClr val="FFC66D"/>
                </a:solidFill>
                <a:effectLst/>
                <a:latin typeface="Consolas" panose="020B0609020204030204" pitchFamily="49" charset="0"/>
              </a:rPr>
              <a:t>loadFactoryNames</a:t>
            </a:r>
            <a:r>
              <a:rPr kumimoji="0" lang="zh-CN" altLang="zh-CN" sz="1400" b="0" i="0" u="none" strike="noStrike" cap="none" normalizeH="0" baseline="0" dirty="0">
                <a:ln>
                  <a:noFill/>
                </a:ln>
                <a:solidFill>
                  <a:srgbClr val="A9B7C6"/>
                </a:solidFill>
                <a:effectLst/>
                <a:latin typeface="Consolas" panose="020B0609020204030204" pitchFamily="49" charset="0"/>
              </a:rPr>
              <a:t>(Class&lt;?&gt; factoryClass</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BBB529"/>
                </a:solidFill>
                <a:effectLst/>
                <a:latin typeface="Consolas" panose="020B0609020204030204" pitchFamily="49" charset="0"/>
              </a:rPr>
              <a:t>@Nullable </a:t>
            </a:r>
            <a:r>
              <a:rPr kumimoji="0" lang="zh-CN" altLang="zh-CN" sz="1400" b="0" i="0" u="none" strike="noStrike" cap="none" normalizeH="0" baseline="0" dirty="0">
                <a:ln>
                  <a:noFill/>
                </a:ln>
                <a:solidFill>
                  <a:srgbClr val="A9B7C6"/>
                </a:solidFill>
                <a:effectLst/>
                <a:latin typeface="Consolas" panose="020B0609020204030204" pitchFamily="49" charset="0"/>
              </a:rPr>
              <a:t>ClassLoader classLoader)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String factoryClassName = factoryClass.getName()</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return </a:t>
            </a:r>
            <a:r>
              <a:rPr kumimoji="0" lang="zh-CN" altLang="zh-CN" sz="1400" b="0" i="1" u="none" strike="noStrike" cap="none" normalizeH="0" baseline="0" dirty="0">
                <a:ln>
                  <a:noFill/>
                </a:ln>
                <a:solidFill>
                  <a:srgbClr val="A9B7C6"/>
                </a:solidFill>
                <a:effectLst/>
                <a:latin typeface="Consolas" panose="020B0609020204030204" pitchFamily="49" charset="0"/>
              </a:rPr>
              <a:t>loadSpringFactories</a:t>
            </a:r>
            <a:r>
              <a:rPr kumimoji="0" lang="zh-CN" altLang="zh-CN" sz="1400" b="0" i="0" u="none" strike="noStrike" cap="none" normalizeH="0" baseline="0" dirty="0">
                <a:ln>
                  <a:noFill/>
                </a:ln>
                <a:solidFill>
                  <a:srgbClr val="A9B7C6"/>
                </a:solidFill>
                <a:effectLst/>
                <a:latin typeface="Consolas" panose="020B0609020204030204" pitchFamily="49" charset="0"/>
              </a:rPr>
              <a:t>(classLoader).getOrDefault(factoryClassName</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Collections.</a:t>
            </a:r>
            <a:r>
              <a:rPr kumimoji="0" lang="zh-CN" altLang="zh-CN" sz="1400" b="0" i="1" u="none" strike="noStrike" cap="none" normalizeH="0" baseline="0" dirty="0">
                <a:ln>
                  <a:noFill/>
                </a:ln>
                <a:solidFill>
                  <a:srgbClr val="A9B7C6"/>
                </a:solidFill>
                <a:effectLst/>
                <a:latin typeface="Consolas" panose="020B0609020204030204" pitchFamily="49" charset="0"/>
              </a:rPr>
              <a:t>emptyList</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r>
              <a:rPr lang="zh-CN" altLang="zh-CN" sz="1400" dirty="0">
                <a:solidFill>
                  <a:srgbClr val="CC7832"/>
                </a:solidFill>
                <a:latin typeface="Consolas" panose="020B0609020204030204" pitchFamily="49" charset="0"/>
              </a:rPr>
              <a:t>public static final </a:t>
            </a:r>
            <a:r>
              <a:rPr lang="zh-CN" altLang="zh-CN" sz="1400" dirty="0">
                <a:solidFill>
                  <a:srgbClr val="A9B7C6"/>
                </a:solidFill>
                <a:latin typeface="Consolas" panose="020B0609020204030204" pitchFamily="49" charset="0"/>
              </a:rPr>
              <a:t>String </a:t>
            </a:r>
            <a:r>
              <a:rPr lang="zh-CN" altLang="zh-CN" sz="1400" i="1" dirty="0">
                <a:solidFill>
                  <a:srgbClr val="9876AA"/>
                </a:solidFill>
                <a:latin typeface="Consolas" panose="020B0609020204030204" pitchFamily="49" charset="0"/>
              </a:rPr>
              <a:t>FACTORIES_RESOURCE_LOCATION </a:t>
            </a:r>
            <a:r>
              <a:rPr lang="zh-CN" altLang="zh-CN" sz="1400" dirty="0">
                <a:solidFill>
                  <a:srgbClr val="A9B7C6"/>
                </a:solidFill>
                <a:latin typeface="Consolas" panose="020B0609020204030204" pitchFamily="49" charset="0"/>
              </a:rPr>
              <a:t>= </a:t>
            </a:r>
            <a:r>
              <a:rPr lang="zh-CN" altLang="zh-CN" sz="1400" dirty="0">
                <a:solidFill>
                  <a:srgbClr val="6A8759"/>
                </a:solidFill>
                <a:latin typeface="Consolas" panose="020B0609020204030204" pitchFamily="49" charset="0"/>
              </a:rPr>
              <a:t>"META-INF/spring.factories"</a:t>
            </a:r>
            <a:r>
              <a:rPr lang="zh-CN" altLang="zh-CN" sz="1400" dirty="0">
                <a:solidFill>
                  <a:srgbClr val="CC7832"/>
                </a:solidFill>
                <a:latin typeface="Consolas" panose="020B0609020204030204" pitchFamily="49" charset="0"/>
              </a:rPr>
              <a:t>;</a:t>
            </a:r>
            <a:endParaRPr lang="en-US" altLang="zh-CN" sz="1400" dirty="0">
              <a:solidFill>
                <a:srgbClr val="CC7832"/>
              </a:solidFill>
              <a:latin typeface="Consolas" panose="020B0609020204030204" pitchFamily="49" charset="0"/>
            </a:endParaRPr>
          </a:p>
          <a:p>
            <a:pPr lvl="0" defTabSz="914400" eaLnBrk="0" fontAlgn="base" hangingPunct="0">
              <a:spcBef>
                <a:spcPct val="0"/>
              </a:spcBef>
              <a:spcAft>
                <a:spcPct val="0"/>
              </a:spcAft>
            </a:pP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private static </a:t>
            </a:r>
            <a:r>
              <a:rPr kumimoji="0" lang="zh-CN" altLang="zh-CN" sz="1400" b="0" i="0" u="none" strike="noStrike" cap="none" normalizeH="0" baseline="0" dirty="0">
                <a:ln>
                  <a:noFill/>
                </a:ln>
                <a:solidFill>
                  <a:srgbClr val="A9B7C6"/>
                </a:solidFill>
                <a:effectLst/>
                <a:latin typeface="Consolas" panose="020B0609020204030204" pitchFamily="49" charset="0"/>
              </a:rPr>
              <a:t>Map&lt;String</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List&lt;String&gt;&gt; </a:t>
            </a:r>
            <a:r>
              <a:rPr kumimoji="0" lang="zh-CN" altLang="zh-CN" sz="1400" b="0" i="0" u="none" strike="noStrike" cap="none" normalizeH="0" baseline="0" dirty="0">
                <a:ln>
                  <a:noFill/>
                </a:ln>
                <a:solidFill>
                  <a:srgbClr val="FFC66D"/>
                </a:solidFill>
                <a:effectLst/>
                <a:latin typeface="Consolas" panose="020B0609020204030204" pitchFamily="49" charset="0"/>
              </a:rPr>
              <a:t>loadSpringFactories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BBB529"/>
                </a:solidFill>
                <a:effectLst/>
                <a:latin typeface="Consolas" panose="020B0609020204030204" pitchFamily="49" charset="0"/>
              </a:rPr>
              <a:t>@Nullable </a:t>
            </a:r>
            <a:r>
              <a:rPr kumimoji="0" lang="zh-CN" altLang="zh-CN" sz="1400" b="0" i="0" u="none" strike="noStrike" cap="none" normalizeH="0" baseline="0" dirty="0">
                <a:ln>
                  <a:noFill/>
                </a:ln>
                <a:solidFill>
                  <a:srgbClr val="A9B7C6"/>
                </a:solidFill>
                <a:effectLst/>
                <a:latin typeface="Consolas" panose="020B0609020204030204" pitchFamily="49" charset="0"/>
              </a:rPr>
              <a:t>ClassLoader classLoader)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MultiValueMap&lt;String</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String&gt; result = </a:t>
            </a:r>
            <a:r>
              <a:rPr kumimoji="0" lang="zh-CN" altLang="zh-CN" sz="1400" b="0" i="1" u="none" strike="noStrike" cap="none" normalizeH="0" baseline="0" dirty="0">
                <a:ln>
                  <a:noFill/>
                </a:ln>
                <a:solidFill>
                  <a:srgbClr val="9876AA"/>
                </a:solidFill>
                <a:effectLst/>
                <a:latin typeface="Consolas" panose="020B0609020204030204" pitchFamily="49" charset="0"/>
              </a:rPr>
              <a:t>cache</a:t>
            </a:r>
            <a:r>
              <a:rPr kumimoji="0" lang="zh-CN" altLang="zh-CN" sz="1400" b="0" i="0" u="none" strike="noStrike" cap="none" normalizeH="0" baseline="0" dirty="0">
                <a:ln>
                  <a:noFill/>
                </a:ln>
                <a:solidFill>
                  <a:srgbClr val="A9B7C6"/>
                </a:solidFill>
                <a:effectLst/>
                <a:latin typeface="Consolas" panose="020B0609020204030204" pitchFamily="49" charset="0"/>
              </a:rPr>
              <a:t>.get(classLoader)</a:t>
            </a:r>
            <a:r>
              <a:rPr kumimoji="0" lang="zh-CN" altLang="zh-CN" sz="1400" b="0" i="0" u="none" strike="noStrike" cap="none" normalizeH="0" baseline="0" dirty="0">
                <a:ln>
                  <a:noFill/>
                </a:ln>
                <a:solidFill>
                  <a:srgbClr val="CC7832"/>
                </a:solidFill>
                <a:effectLst/>
                <a:latin typeface="Consolas" panose="020B0609020204030204" pitchFamily="49" charset="0"/>
              </a:rPr>
              <a:t>;</a:t>
            </a:r>
            <a:endParaRPr kumimoji="0" lang="en-US" altLang="zh-CN" sz="1400" b="0" i="0" u="none" strike="noStrike" cap="none" normalizeH="0" baseline="0" dirty="0">
              <a:ln>
                <a:noFill/>
              </a:ln>
              <a:solidFill>
                <a:srgbClr val="CC7832"/>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try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Enumeration&lt;URL&gt; urls = (classLoader != </a:t>
            </a:r>
            <a:r>
              <a:rPr kumimoji="0" lang="zh-CN" altLang="zh-CN" sz="1400" b="0" i="0" u="none" strike="noStrike" cap="none" normalizeH="0" baseline="0" dirty="0">
                <a:ln>
                  <a:noFill/>
                </a:ln>
                <a:solidFill>
                  <a:srgbClr val="CC7832"/>
                </a:solidFill>
                <a:effectLst/>
                <a:latin typeface="Consolas" panose="020B0609020204030204" pitchFamily="49" charset="0"/>
              </a:rPr>
              <a:t>null </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classLoader.getResources(</a:t>
            </a:r>
            <a:r>
              <a:rPr kumimoji="0" lang="zh-CN" altLang="zh-CN" sz="1400" b="0" i="1" u="none" strike="noStrike" cap="none" normalizeH="0" baseline="0" dirty="0">
                <a:ln>
                  <a:noFill/>
                </a:ln>
                <a:solidFill>
                  <a:srgbClr val="9876AA"/>
                </a:solidFill>
                <a:effectLst/>
                <a:latin typeface="Consolas" panose="020B0609020204030204" pitchFamily="49" charset="0"/>
              </a:rPr>
              <a:t>FACTORIES_RESOURCE_LOCATION</a:t>
            </a: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ClassLoader.</a:t>
            </a:r>
            <a:r>
              <a:rPr kumimoji="0" lang="zh-CN" altLang="zh-CN" sz="1400" b="0" i="1" u="none" strike="noStrike" cap="none" normalizeH="0" baseline="0" dirty="0">
                <a:ln>
                  <a:noFill/>
                </a:ln>
                <a:solidFill>
                  <a:srgbClr val="A9B7C6"/>
                </a:solidFill>
                <a:effectLst/>
                <a:latin typeface="Consolas" panose="020B0609020204030204" pitchFamily="49" charset="0"/>
              </a:rPr>
              <a:t>getSystemResources</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1" u="none" strike="noStrike" cap="none" normalizeH="0" baseline="0" dirty="0">
                <a:ln>
                  <a:noFill/>
                </a:ln>
                <a:solidFill>
                  <a:srgbClr val="9876AA"/>
                </a:solidFill>
                <a:effectLst/>
                <a:latin typeface="Consolas" panose="020B0609020204030204" pitchFamily="49" charset="0"/>
              </a:rPr>
              <a:t>FACTORIES_RESOURCE_LOCATION</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result = </a:t>
            </a:r>
            <a:r>
              <a:rPr kumimoji="0" lang="zh-CN" altLang="zh-CN" sz="1400" b="0" i="0" u="none" strike="noStrike" cap="none" normalizeH="0" baseline="0" dirty="0">
                <a:ln>
                  <a:noFill/>
                </a:ln>
                <a:solidFill>
                  <a:srgbClr val="CC7832"/>
                </a:solidFill>
                <a:effectLst/>
                <a:latin typeface="Consolas" panose="020B0609020204030204" pitchFamily="49" charset="0"/>
              </a:rPr>
              <a:t>new </a:t>
            </a:r>
            <a:r>
              <a:rPr kumimoji="0" lang="zh-CN" altLang="zh-CN" sz="1400" b="0" i="0" u="none" strike="noStrike" cap="none" normalizeH="0" baseline="0" dirty="0">
                <a:ln>
                  <a:noFill/>
                </a:ln>
                <a:solidFill>
                  <a:srgbClr val="A9B7C6"/>
                </a:solidFill>
                <a:effectLst/>
                <a:latin typeface="Consolas" panose="020B0609020204030204" pitchFamily="49" charset="0"/>
              </a:rPr>
              <a:t>LinkedMultiValueMap&lt;&gt;()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while </a:t>
            </a:r>
            <a:r>
              <a:rPr kumimoji="0" lang="zh-CN" altLang="zh-CN" sz="1400" b="0" i="0" u="none" strike="noStrike" cap="none" normalizeH="0" baseline="0" dirty="0">
                <a:ln>
                  <a:noFill/>
                </a:ln>
                <a:solidFill>
                  <a:srgbClr val="A9B7C6"/>
                </a:solidFill>
                <a:effectLst/>
                <a:latin typeface="Consolas" panose="020B0609020204030204" pitchFamily="49" charset="0"/>
              </a:rPr>
              <a:t>(urls.hasMoreElements()) {</a:t>
            </a:r>
            <a:endParaRPr lang="en-US" altLang="zh-CN" sz="1400" dirty="0">
              <a:solidFill>
                <a:srgbClr val="A9B7C6"/>
              </a:solidFill>
              <a:latin typeface="Consolas" panose="020B0609020204030204" pitchFamily="49" charset="0"/>
            </a:endParaRPr>
          </a:p>
          <a:p>
            <a:pPr lvl="0" defTabSz="914400" eaLnBrk="0" fontAlgn="base" hangingPunct="0">
              <a:spcBef>
                <a:spcPct val="0"/>
              </a:spcBef>
              <a:spcAft>
                <a:spcPct val="0"/>
              </a:spcAft>
            </a:pPr>
            <a:r>
              <a:rPr kumimoji="0" lang="en-US" altLang="zh-CN" sz="1400" b="0" i="0" u="none" strike="noStrike" cap="none" normalizeH="0" baseline="0" dirty="0">
                <a:ln>
                  <a:noFill/>
                </a:ln>
                <a:solidFill>
                  <a:srgbClr val="A9B7C6"/>
                </a:solidFill>
                <a:effectLst/>
                <a:latin typeface="Consolas" panose="020B0609020204030204" pitchFamily="49" charset="0"/>
              </a:rPr>
              <a:t>	</a:t>
            </a:r>
            <a:r>
              <a:rPr lang="en-US" altLang="zh-CN" sz="1400" dirty="0">
                <a:solidFill>
                  <a:srgbClr val="A9B7C6"/>
                </a:solidFill>
                <a:latin typeface="Consolas" panose="020B0609020204030204" pitchFamily="49" charset="0"/>
              </a:rPr>
              <a:t> </a:t>
            </a:r>
            <a:r>
              <a:rPr lang="en-US" altLang="zh-CN" sz="1400" dirty="0">
                <a:solidFill>
                  <a:srgbClr val="00B050"/>
                </a:solidFill>
                <a:latin typeface="Consolas" panose="020B0609020204030204" pitchFamily="49" charset="0"/>
              </a:rPr>
              <a:t>//</a:t>
            </a:r>
            <a:r>
              <a:rPr lang="zh-CN" altLang="en-US" sz="1400" dirty="0">
                <a:solidFill>
                  <a:srgbClr val="00B050"/>
                </a:solidFill>
                <a:latin typeface="Consolas" panose="020B0609020204030204" pitchFamily="49" charset="0"/>
              </a:rPr>
              <a:t>遍历读取资源文件并放入</a:t>
            </a:r>
            <a:r>
              <a:rPr lang="en-US" altLang="zh-CN" sz="1400" dirty="0">
                <a:solidFill>
                  <a:srgbClr val="00B050"/>
                </a:solidFill>
                <a:latin typeface="Consolas" panose="020B0609020204030204" pitchFamily="49" charset="0"/>
              </a:rPr>
              <a:t>result</a:t>
            </a:r>
            <a:r>
              <a:rPr lang="zh-CN" altLang="en-US" sz="1400" dirty="0">
                <a:solidFill>
                  <a:srgbClr val="00B050"/>
                </a:solidFill>
                <a:latin typeface="Consolas" panose="020B0609020204030204" pitchFamily="49" charset="0"/>
              </a:rPr>
              <a:t>中</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1" u="none" strike="noStrike" cap="none" normalizeH="0" baseline="0" dirty="0">
                <a:ln>
                  <a:noFill/>
                </a:ln>
                <a:solidFill>
                  <a:srgbClr val="9876AA"/>
                </a:solidFill>
                <a:effectLst/>
                <a:latin typeface="Consolas" panose="020B0609020204030204" pitchFamily="49" charset="0"/>
              </a:rPr>
              <a:t>cache</a:t>
            </a:r>
            <a:r>
              <a:rPr kumimoji="0" lang="zh-CN" altLang="zh-CN" sz="1400" b="0" i="0" u="none" strike="noStrike" cap="none" normalizeH="0" baseline="0" dirty="0">
                <a:ln>
                  <a:noFill/>
                </a:ln>
                <a:solidFill>
                  <a:srgbClr val="A9B7C6"/>
                </a:solidFill>
                <a:effectLst/>
                <a:latin typeface="Consolas" panose="020B0609020204030204" pitchFamily="49" charset="0"/>
              </a:rPr>
              <a:t>.put(classLoader</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result)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return </a:t>
            </a:r>
            <a:r>
              <a:rPr kumimoji="0" lang="zh-CN" altLang="zh-CN" sz="1400" b="0" i="0" u="none" strike="noStrike" cap="none" normalizeH="0" baseline="0" dirty="0">
                <a:ln>
                  <a:noFill/>
                </a:ln>
                <a:solidFill>
                  <a:srgbClr val="A9B7C6"/>
                </a:solidFill>
                <a:effectLst/>
                <a:latin typeface="Consolas" panose="020B0609020204030204" pitchFamily="49" charset="0"/>
              </a:rPr>
              <a:t>result</a:t>
            </a:r>
            <a:r>
              <a:rPr kumimoji="0" lang="zh-CN" altLang="zh-CN" sz="1400" b="0" i="0" u="none" strike="noStrike" cap="none" normalizeH="0" baseline="0" dirty="0">
                <a:ln>
                  <a:noFill/>
                </a:ln>
                <a:solidFill>
                  <a:srgbClr val="CC7832"/>
                </a:solidFill>
                <a:effectLst/>
                <a:latin typeface="Consolas" panose="020B0609020204030204" pitchFamily="49" charset="0"/>
              </a:rPr>
              <a:t>;</a:t>
            </a:r>
            <a:br>
              <a:rPr kumimoji="0" lang="zh-CN" altLang="zh-CN" sz="1400" b="0" i="0" u="none" strike="noStrike" cap="none" normalizeH="0" baseline="0" dirty="0">
                <a:ln>
                  <a:noFill/>
                </a:ln>
                <a:solidFill>
                  <a:srgbClr val="CC7832"/>
                </a:solidFill>
                <a:effectLst/>
                <a:latin typeface="Consolas" panose="020B0609020204030204" pitchFamily="49" charset="0"/>
              </a:rPr>
            </a:b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en-US" altLang="zh-CN" sz="1400" b="0" i="0" u="none" strike="noStrike" cap="none" normalizeH="0" baseline="0" dirty="0">
              <a:ln>
                <a:noFill/>
              </a:ln>
              <a:solidFill>
                <a:srgbClr val="A9B7C6"/>
              </a:solidFill>
              <a:effectLst/>
              <a:latin typeface="Consolas" panose="020B0609020204030204" pitchFamily="49" charset="0"/>
            </a:endParaRPr>
          </a:p>
          <a:p>
            <a:pPr lvl="0" defTabSz="914400" eaLnBrk="0" fontAlgn="base" hangingPunct="0">
              <a:spcBef>
                <a:spcPct val="0"/>
              </a:spcBef>
              <a:spcAft>
                <a:spcPct val="0"/>
              </a:spcAft>
            </a:pPr>
            <a:r>
              <a:rPr lang="en-US" altLang="zh-CN" sz="1400" dirty="0">
                <a:solidFill>
                  <a:srgbClr val="00B050"/>
                </a:solidFill>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7402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826E-72DB-45B4-B092-DA86DA68C4A7}"/>
              </a:ext>
            </a:extLst>
          </p:cNvPr>
          <p:cNvSpPr>
            <a:spLocks noGrp="1"/>
          </p:cNvSpPr>
          <p:nvPr>
            <p:ph type="title"/>
          </p:nvPr>
        </p:nvSpPr>
        <p:spPr>
          <a:xfrm>
            <a:off x="381001" y="585217"/>
            <a:ext cx="10840914" cy="1260000"/>
          </a:xfrm>
        </p:spPr>
        <p:txBody>
          <a:bodyPr rtlCol="0"/>
          <a:lstStyle/>
          <a:p>
            <a:r>
              <a:rPr lang="en-US" altLang="zh-CN" cap="none" dirty="0" err="1"/>
              <a:t>SpringApplication</a:t>
            </a:r>
            <a:r>
              <a:rPr lang="en-US" altLang="zh-CN" cap="none" dirty="0"/>
              <a:t> </a:t>
            </a:r>
            <a:r>
              <a:rPr lang="zh-CN" altLang="en-US" cap="none" dirty="0"/>
              <a:t>构造方法之</a:t>
            </a:r>
            <a:br>
              <a:rPr lang="en-US" altLang="zh-CN" cap="none" dirty="0"/>
            </a:br>
            <a:r>
              <a:rPr lang="en-US" altLang="zh-CN" cap="none" dirty="0" err="1"/>
              <a:t>setInitializers</a:t>
            </a:r>
            <a:endParaRPr lang="zh-CN" altLang="en-US" cap="none"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1141FEC4-75E2-40F8-AC0D-063B2E3A317A}"/>
              </a:ext>
            </a:extLst>
          </p:cNvPr>
          <p:cNvPicPr>
            <a:picLocks noChangeAspect="1"/>
          </p:cNvPicPr>
          <p:nvPr/>
        </p:nvPicPr>
        <p:blipFill>
          <a:blip r:embed="rId3"/>
          <a:stretch>
            <a:fillRect/>
          </a:stretch>
        </p:blipFill>
        <p:spPr>
          <a:xfrm>
            <a:off x="513265" y="2678191"/>
            <a:ext cx="7447619" cy="2923809"/>
          </a:xfrm>
          <a:prstGeom prst="rect">
            <a:avLst/>
          </a:prstGeom>
        </p:spPr>
      </p:pic>
      <p:sp>
        <p:nvSpPr>
          <p:cNvPr id="4" name="文本框 3">
            <a:extLst>
              <a:ext uri="{FF2B5EF4-FFF2-40B4-BE49-F238E27FC236}">
                <a16:creationId xmlns:a16="http://schemas.microsoft.com/office/drawing/2014/main" id="{FCB99A38-CCEB-41A9-AD4E-21C1923C7302}"/>
              </a:ext>
            </a:extLst>
          </p:cNvPr>
          <p:cNvSpPr txBox="1"/>
          <p:nvPr/>
        </p:nvSpPr>
        <p:spPr>
          <a:xfrm>
            <a:off x="1105787" y="1834177"/>
            <a:ext cx="6262576" cy="369332"/>
          </a:xfrm>
          <a:prstGeom prst="rect">
            <a:avLst/>
          </a:prstGeom>
          <a:noFill/>
        </p:spPr>
        <p:txBody>
          <a:bodyPr wrap="square" rtlCol="0">
            <a:spAutoFit/>
          </a:bodyPr>
          <a:lstStyle/>
          <a:p>
            <a:r>
              <a:rPr lang="en-US" altLang="zh-CN" dirty="0" err="1"/>
              <a:t>spring.factories</a:t>
            </a:r>
            <a:r>
              <a:rPr lang="en-US" altLang="zh-CN" dirty="0"/>
              <a:t>——</a:t>
            </a:r>
            <a:r>
              <a:rPr lang="en-US" altLang="zh-CN" dirty="0" err="1"/>
              <a:t>Springboot</a:t>
            </a:r>
            <a:r>
              <a:rPr lang="zh-CN" altLang="en-US" dirty="0"/>
              <a:t>的服务发现机制</a:t>
            </a:r>
          </a:p>
        </p:txBody>
      </p:sp>
      <p:sp>
        <p:nvSpPr>
          <p:cNvPr id="5" name="Rectangle 1">
            <a:extLst>
              <a:ext uri="{FF2B5EF4-FFF2-40B4-BE49-F238E27FC236}">
                <a16:creationId xmlns:a16="http://schemas.microsoft.com/office/drawing/2014/main" id="{76D9CC26-211F-46A6-A9B0-4C4DF78FADA7}"/>
              </a:ext>
            </a:extLst>
          </p:cNvPr>
          <p:cNvSpPr>
            <a:spLocks noChangeArrowheads="1"/>
          </p:cNvSpPr>
          <p:nvPr/>
        </p:nvSpPr>
        <p:spPr bwMode="auto">
          <a:xfrm>
            <a:off x="3923414" y="2570436"/>
            <a:ext cx="7549117"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808080"/>
                </a:solidFill>
                <a:effectLst/>
                <a:latin typeface="Consolas" panose="020B0609020204030204" pitchFamily="49" charset="0"/>
              </a:rPr>
              <a:t># Application Context Initializers</a:t>
            </a:r>
            <a:br>
              <a:rPr kumimoji="0" lang="zh-CN" altLang="zh-CN" sz="1100" b="0" i="0" u="none" strike="noStrike" cap="none" normalizeH="0" baseline="0" dirty="0">
                <a:ln>
                  <a:noFill/>
                </a:ln>
                <a:solidFill>
                  <a:srgbClr val="808080"/>
                </a:solidFill>
                <a:effectLst/>
                <a:latin typeface="Consolas" panose="020B0609020204030204" pitchFamily="49" charset="0"/>
              </a:rPr>
            </a:br>
            <a:r>
              <a:rPr kumimoji="0" lang="zh-CN" altLang="zh-CN" sz="1100" b="0" i="0" u="none" strike="noStrike" cap="none" normalizeH="0" baseline="0" dirty="0">
                <a:ln>
                  <a:noFill/>
                </a:ln>
                <a:solidFill>
                  <a:srgbClr val="CC7832"/>
                </a:solidFill>
                <a:effectLst/>
                <a:latin typeface="Consolas" panose="020B0609020204030204" pitchFamily="49" charset="0"/>
              </a:rPr>
              <a:t>org.springframework.context.ApplicationContextInitializer</a:t>
            </a:r>
            <a:r>
              <a:rPr kumimoji="0" lang="zh-CN" altLang="zh-CN" sz="1100" b="0" i="0" u="none" strike="noStrike" cap="none" normalizeH="0" baseline="0" dirty="0">
                <a:ln>
                  <a:noFill/>
                </a:ln>
                <a:solidFill>
                  <a:srgbClr val="808080"/>
                </a:solidFill>
                <a:effectLst/>
                <a:latin typeface="Consolas" panose="020B0609020204030204" pitchFamily="49" charset="0"/>
              </a:rPr>
              <a:t>=</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org.springframework.boot.context.ConfigurationWarningsApplicationContextInitializer,</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org.springframework.boot.context.ContextIdApplicationContextInitializer,</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org.springframework.boot.context.config.DelegatingApplicationContextInitializer,</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org.springframework.boot.web.context.ServerPortInfoApplicationContextInitializer</a:t>
            </a:r>
            <a:br>
              <a:rPr kumimoji="0" lang="zh-CN" altLang="zh-CN" sz="1100" b="0" i="0" u="none" strike="noStrike" cap="none" normalizeH="0" baseline="0" dirty="0">
                <a:ln>
                  <a:noFill/>
                </a:ln>
                <a:solidFill>
                  <a:srgbClr val="6A8759"/>
                </a:solidFill>
                <a:effectLst/>
                <a:latin typeface="Consolas" panose="020B0609020204030204" pitchFamily="49" charset="0"/>
              </a:rPr>
            </a:br>
            <a:br>
              <a:rPr kumimoji="0" lang="zh-CN" altLang="zh-CN" sz="1100" b="0" i="0" u="none" strike="noStrike" cap="none" normalizeH="0" baseline="0" dirty="0">
                <a:ln>
                  <a:noFill/>
                </a:ln>
                <a:solidFill>
                  <a:srgbClr val="6A8759"/>
                </a:solidFill>
                <a:effectLst/>
                <a:latin typeface="Consolas" panose="020B0609020204030204" pitchFamily="49" charset="0"/>
              </a:rPr>
            </a:br>
            <a:r>
              <a:rPr kumimoji="0" lang="zh-CN" altLang="zh-CN" sz="1100" b="0" i="0" u="none" strike="noStrike" cap="none" normalizeH="0" baseline="0" dirty="0">
                <a:ln>
                  <a:noFill/>
                </a:ln>
                <a:solidFill>
                  <a:srgbClr val="808080"/>
                </a:solidFill>
                <a:effectLst/>
                <a:latin typeface="Consolas" panose="020B0609020204030204" pitchFamily="49" charset="0"/>
              </a:rPr>
              <a:t># Application Listeners</a:t>
            </a:r>
            <a:br>
              <a:rPr kumimoji="0" lang="zh-CN" altLang="zh-CN" sz="1100" b="0" i="0" u="none" strike="noStrike" cap="none" normalizeH="0" baseline="0" dirty="0">
                <a:ln>
                  <a:noFill/>
                </a:ln>
                <a:solidFill>
                  <a:srgbClr val="808080"/>
                </a:solidFill>
                <a:effectLst/>
                <a:latin typeface="Consolas" panose="020B0609020204030204" pitchFamily="49" charset="0"/>
              </a:rPr>
            </a:br>
            <a:r>
              <a:rPr kumimoji="0" lang="zh-CN" altLang="zh-CN" sz="1100" b="0" i="0" u="none" strike="noStrike" cap="none" normalizeH="0" baseline="0" dirty="0">
                <a:ln>
                  <a:noFill/>
                </a:ln>
                <a:solidFill>
                  <a:srgbClr val="CC7832"/>
                </a:solidFill>
                <a:effectLst/>
                <a:latin typeface="Consolas" panose="020B0609020204030204" pitchFamily="49" charset="0"/>
              </a:rPr>
              <a:t>org.springframework.context.ApplicationListener</a:t>
            </a:r>
            <a:r>
              <a:rPr kumimoji="0" lang="zh-CN" altLang="zh-CN" sz="1100" b="0" i="0" u="none" strike="noStrike" cap="none" normalizeH="0" baseline="0" dirty="0">
                <a:ln>
                  <a:noFill/>
                </a:ln>
                <a:solidFill>
                  <a:srgbClr val="808080"/>
                </a:solidFill>
                <a:effectLst/>
                <a:latin typeface="Consolas" panose="020B0609020204030204" pitchFamily="49" charset="0"/>
              </a:rPr>
              <a:t>=</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org.springframework.boot.ClearCachesApplicationListener,</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org.springframework.boot.builder.ParentContextCloserApplicationListener,</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org.springframework.boot.context.FileEncodingApplicationListener,</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org.springframework.boot.context.config.AnsiOutputApplicationListener,</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org.springframework.boot.context.config.ConfigFileApplicationListener,</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org.springframework.boot.context.config.DelegatingApplicationListener,</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org.springframework.boot.context.logging.ClasspathLoggingApplicationListener,</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org.springframework.boot.context.logging.LoggingApplicationListener,</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6A8759"/>
                </a:solidFill>
                <a:effectLst/>
                <a:latin typeface="Consolas" panose="020B0609020204030204" pitchFamily="49" charset="0"/>
              </a:rPr>
              <a:t>org.springframework.boot.liquibase.LiquibaseServiceLocatorApplicationListener</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458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Office_30104321_TF22736411" id="{C8A84CEA-464C-4C61-ABB0-51C51A7075BA}" vid="{E159BA03-2511-485C-906B-AE644D895B0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3EBF972C-B81A-46A3-BFB2-A01F0B5DBC70}">
  <ds:schemaRefs>
    <ds:schemaRef ds:uri="http://schemas.microsoft.com/sharepoint/v3/contenttype/forms"/>
  </ds:schemaRefs>
</ds:datastoreItem>
</file>

<file path=customXml/itemProps2.xml><?xml version="1.0" encoding="utf-8"?>
<ds:datastoreItem xmlns:ds="http://schemas.openxmlformats.org/officeDocument/2006/customXml" ds:itemID="{063CD11F-9FDB-4628-B708-63BFB2D681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3E21D3-7788-4819-8437-C5C4B0C5D46D}">
  <ds:schemaRefs>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fb0879af-3eba-417a-a55a-ffe6dcd6ca77"/>
    <ds:schemaRef ds:uri="6dc4bcd6-49db-4c07-9060-8acfc67cef9f"/>
    <ds:schemaRef ds:uri="http://schemas.microsoft.com/sharepoint/v3"/>
    <ds:schemaRef ds:uri="http://purl.org/dc/terms/"/>
    <ds:schemaRef ds:uri="http://www.w3.org/XML/1998/namespace"/>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历史知识演示文稿中的著名事件</Template>
  <TotalTime>0</TotalTime>
  <Words>1351</Words>
  <Application>Microsoft Office PowerPoint</Application>
  <PresentationFormat>宽屏</PresentationFormat>
  <Paragraphs>232</Paragraphs>
  <Slides>31</Slides>
  <Notes>31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Microsoft YaHei UI</vt:lpstr>
      <vt:lpstr>Arial</vt:lpstr>
      <vt:lpstr>Consolas</vt:lpstr>
      <vt:lpstr>Corbel</vt:lpstr>
      <vt:lpstr>天体</vt:lpstr>
      <vt:lpstr>SpringBoot解剖计划—— </vt:lpstr>
      <vt:lpstr>Questions:</vt:lpstr>
      <vt:lpstr>简介</vt:lpstr>
      <vt:lpstr>SpringApplication</vt:lpstr>
      <vt:lpstr>SpringApplication.run()</vt:lpstr>
      <vt:lpstr>SpringApplication 构造方法之WebApplicationType.deduceFromClasspath()</vt:lpstr>
      <vt:lpstr>SpringApplication 构造方法之 setInitializers</vt:lpstr>
      <vt:lpstr>SpringApplication 构造方法之 setInitializers</vt:lpstr>
      <vt:lpstr>SpringApplication 构造方法之 setInitializers</vt:lpstr>
      <vt:lpstr>SpringApplication 构造方法之 setListeners</vt:lpstr>
      <vt:lpstr>SpringApplication.run()</vt:lpstr>
      <vt:lpstr>SpringApplication 构造方法之 deduceMainApplicationClass()</vt:lpstr>
      <vt:lpstr>SpringApplication#run(String… args)</vt:lpstr>
      <vt:lpstr>SpringApplication#run(String… args)</vt:lpstr>
      <vt:lpstr>SpringApplication#run之 第一步：获取并启动监听器</vt:lpstr>
      <vt:lpstr>SpringApplication#run之 第一步：获取并启动监听器</vt:lpstr>
      <vt:lpstr>SpringApplication#run之 第二步：构造应用上下文环境</vt:lpstr>
      <vt:lpstr>SpringApplication#run之 第二步：构造应用上下文环境</vt:lpstr>
      <vt:lpstr>SpringApplication#run之 第二步：构造应用上下文环境</vt:lpstr>
      <vt:lpstr>SpringApplication#run之 第三步：初始化应用上下文</vt:lpstr>
      <vt:lpstr>SpringApplication#run之 第四步：刷新应用上下文前的准备阶段</vt:lpstr>
      <vt:lpstr>Review: IoC Inversion of Control，控制反转</vt:lpstr>
      <vt:lpstr>SpringApplication#run之 第五步：刷新应用上下文（重点）</vt:lpstr>
      <vt:lpstr>SpringApplication#run之 第五步：刷新应用上下文（重点）</vt:lpstr>
      <vt:lpstr>SpringApplication#run之 第五步：刷新应用上下文（重点）</vt:lpstr>
      <vt:lpstr>SpringApplication#run之 第五步：刷新应用上下文（重点）</vt:lpstr>
      <vt:lpstr>SpringApplication#run之 第五步：刷新应用上下文（重点）</vt:lpstr>
      <vt:lpstr>SpringApplication#run之 第五步：刷新应用上下文（重点）</vt:lpstr>
      <vt:lpstr>SpringApplication#run之 第五步：刷新应用上下文（重点）</vt:lpstr>
      <vt:lpstr>SpringApplication#run之 第五步：刷新应用上下文（重点）</vt:lpstr>
      <vt:lpstr>SpringApplication#run之 第六步：刷新应用上下文后的扩展接口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2019-10-14T01:50:16Z</dcterms:created>
  <dcterms:modified xsi:type="dcterms:W3CDTF">2019-10-16T13:23:56Z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